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9.xml" ContentType="application/vnd.openxmlformats-officedocument.them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1.xml" ContentType="application/vnd.openxmlformats-officedocument.them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3.xml" ContentType="application/vnd.openxmlformats-officedocument.them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4.xml" ContentType="application/vnd.openxmlformats-officedocument.them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5.xml" ContentType="application/vnd.openxmlformats-officedocument.them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6.xml" ContentType="application/vnd.openxmlformats-officedocument.them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7.xml" ContentType="application/vnd.openxmlformats-officedocument.them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8.xml" ContentType="application/vnd.openxmlformats-officedocument.them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19.xml" ContentType="application/vnd.openxmlformats-officedocument.them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heme/theme20.xml" ContentType="application/vnd.openxmlformats-officedocument.theme+xml"/>
  <Override PartName="/ppt/theme/theme21.xml" ContentType="application/vnd.openxmlformats-officedocument.theme+xml"/>
  <Override PartName="/ppt/tags/tag406.xml" ContentType="application/vnd.openxmlformats-officedocument.presentationml.tags+xml"/>
  <Override PartName="/ppt/notesSlides/notesSlide1.xml" ContentType="application/vnd.openxmlformats-officedocument.presentationml.notesSlid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notesSlides/notesSlide2.xml" ContentType="application/vnd.openxmlformats-officedocument.presentationml.notesSlide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notesSlides/notesSlide3.xml" ContentType="application/vnd.openxmlformats-officedocument.presentationml.notesSlide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notesSlides/notesSlide4.xml" ContentType="application/vnd.openxmlformats-officedocument.presentationml.notesSlide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notesSlides/notesSlide5.xml" ContentType="application/vnd.openxmlformats-officedocument.presentationml.notesSlide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notesSlides/notesSlide6.xml" ContentType="application/vnd.openxmlformats-officedocument.presentationml.notesSlide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notesSlides/notesSlide7.xml" ContentType="application/vnd.openxmlformats-officedocument.presentationml.notesSlide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</p:sldMasterIdLst>
  <p:notesMasterIdLst>
    <p:notesMasterId r:id="rId29"/>
  </p:notesMasterIdLst>
  <p:handoutMasterIdLst>
    <p:handoutMasterId r:id="rId30"/>
  </p:handoutMasterIdLst>
  <p:sldIdLst>
    <p:sldId id="661" r:id="rId20"/>
    <p:sldId id="662" r:id="rId21"/>
    <p:sldId id="663" r:id="rId22"/>
    <p:sldId id="664" r:id="rId23"/>
    <p:sldId id="665" r:id="rId24"/>
    <p:sldId id="666" r:id="rId25"/>
    <p:sldId id="667" r:id="rId26"/>
    <p:sldId id="668" r:id="rId27"/>
    <p:sldId id="669" r:id="rId28"/>
  </p:sldIdLst>
  <p:sldSz cx="11949113" cy="6721475"/>
  <p:notesSz cx="9236075" cy="6954838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812" userDrawn="1">
          <p15:clr>
            <a:srgbClr val="A4A3A4"/>
          </p15:clr>
        </p15:guide>
        <p15:guide id="3" pos="2952" userDrawn="1">
          <p15:clr>
            <a:srgbClr val="A4A3A4"/>
          </p15:clr>
        </p15:guide>
        <p15:guide id="4" orient="horz" pos="21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2" autoAdjust="0"/>
    <p:restoredTop sz="96699" autoAdjust="0"/>
  </p:normalViewPr>
  <p:slideViewPr>
    <p:cSldViewPr snapToGrid="0" snapToObjects="1">
      <p:cViewPr>
        <p:scale>
          <a:sx n="160" d="100"/>
          <a:sy n="160" d="100"/>
        </p:scale>
        <p:origin x="1200" y="1176"/>
      </p:cViewPr>
      <p:guideLst>
        <p:guide orient="horz" pos="1480"/>
        <p:guide pos="812"/>
        <p:guide pos="2952"/>
        <p:guide orient="horz" pos="21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handoutMaster" Target="handoutMasters/handoutMaster1.xml"/><Relationship Id="rId31" Type="http://schemas.openxmlformats.org/officeDocument/2006/relationships/tags" Target="tags/tag1.xml"/><Relationship Id="rId32" Type="http://schemas.openxmlformats.org/officeDocument/2006/relationships/commentAuthors" Target="commentAuthor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41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A632B-FBDE-46D4-BF6F-6D14421E63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503238" y="495300"/>
            <a:ext cx="5999162" cy="337502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>
          <a:xfrm>
            <a:off x="563198" y="4962911"/>
            <a:ext cx="5926674" cy="2462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7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549275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79" y="5159107"/>
            <a:ext cx="6233763" cy="246221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38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549275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63198" y="4962911"/>
            <a:ext cx="5926675" cy="2462213"/>
          </a:xfrm>
        </p:spPr>
        <p:txBody>
          <a:bodyPr/>
          <a:lstStyle/>
          <a:p>
            <a:pPr marL="1587" lvl="1" indent="0">
              <a:buNone/>
            </a:pPr>
            <a:r>
              <a:rPr lang="en-US" b="0" dirty="0">
                <a:solidFill>
                  <a:schemeClr val="accent4"/>
                </a:solidFill>
                <a:cs typeface="Segoe UI" panose="020B0502040204020203" pitchFamily="34" charset="0"/>
              </a:rPr>
              <a:t>This</a:t>
            </a:r>
            <a:r>
              <a:rPr lang="en-US" b="0" baseline="0" dirty="0">
                <a:solidFill>
                  <a:schemeClr val="accent4"/>
                </a:solidFill>
                <a:cs typeface="Segoe UI" panose="020B0502040204020203" pitchFamily="34" charset="0"/>
              </a:rPr>
              <a:t> client is a retailer facing a growth challenge. They raised their game across all three dimensions, although their primary emphasis was on invest and perform.</a:t>
            </a:r>
          </a:p>
          <a:p>
            <a:pPr marL="1587" lvl="1" indent="0">
              <a:buNone/>
            </a:pPr>
            <a:r>
              <a:rPr lang="en-US" b="0" baseline="0" dirty="0">
                <a:solidFill>
                  <a:schemeClr val="accent4"/>
                </a:solidFill>
                <a:cs typeface="Segoe UI" panose="020B0502040204020203" pitchFamily="34" charset="0"/>
              </a:rPr>
              <a:t>In Invest, they searched across the company for opportunities to free up resources, while simultaneously identifying their highest ROI investment opportunities, in this case international and wholesale, and new product lines.</a:t>
            </a:r>
          </a:p>
          <a:p>
            <a:pPr marL="1587" lvl="1" indent="0">
              <a:buNone/>
            </a:pPr>
            <a:r>
              <a:rPr lang="en-US" b="0" baseline="0" dirty="0">
                <a:solidFill>
                  <a:schemeClr val="accent4"/>
                </a:solidFill>
                <a:cs typeface="Segoe UI" panose="020B0502040204020203" pitchFamily="34" charset="0"/>
              </a:rPr>
              <a:t>The greatest opportunities in invest were in in advanced analytics/digital, increasing in-store conversion, and optimizing pricing and promotions</a:t>
            </a:r>
            <a:endParaRPr lang="en-US" b="0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32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549275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79" y="5159107"/>
            <a:ext cx="6233763" cy="246221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635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549275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79" y="5159107"/>
            <a:ext cx="6233763" cy="246221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455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549275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79" y="5159107"/>
            <a:ext cx="6233763" cy="246221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69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825" y="549275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79" y="5159107"/>
            <a:ext cx="6233763" cy="246221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70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3.vml"/><Relationship Id="rId2" Type="http://schemas.openxmlformats.org/officeDocument/2006/relationships/tags" Target="../tags/tag6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4.vml"/><Relationship Id="rId2" Type="http://schemas.openxmlformats.org/officeDocument/2006/relationships/tags" Target="../tags/tag6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5.vml"/><Relationship Id="rId2" Type="http://schemas.openxmlformats.org/officeDocument/2006/relationships/tags" Target="../tags/tag6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7.vml"/><Relationship Id="rId2" Type="http://schemas.openxmlformats.org/officeDocument/2006/relationships/tags" Target="../tags/tag8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18.vml"/><Relationship Id="rId2" Type="http://schemas.openxmlformats.org/officeDocument/2006/relationships/tags" Target="../tags/tag8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19.vml"/><Relationship Id="rId2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0.vml"/><Relationship Id="rId2" Type="http://schemas.openxmlformats.org/officeDocument/2006/relationships/tags" Target="../tags/tag89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2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22.vml"/><Relationship Id="rId2" Type="http://schemas.openxmlformats.org/officeDocument/2006/relationships/tags" Target="../tags/tag10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3.vml"/><Relationship Id="rId2" Type="http://schemas.openxmlformats.org/officeDocument/2006/relationships/tags" Target="../tags/tag10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4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4.vml"/><Relationship Id="rId2" Type="http://schemas.openxmlformats.org/officeDocument/2006/relationships/tags" Target="../tags/tag1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20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7" Type="http://schemas.openxmlformats.org/officeDocument/2006/relationships/image" Target="../media/image13.png"/><Relationship Id="rId1" Type="http://schemas.openxmlformats.org/officeDocument/2006/relationships/vmlDrawing" Target="../drawings/vmlDrawing26.vml"/><Relationship Id="rId2" Type="http://schemas.openxmlformats.org/officeDocument/2006/relationships/tags" Target="../tags/tag12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27.vml"/><Relationship Id="rId2" Type="http://schemas.openxmlformats.org/officeDocument/2006/relationships/tags" Target="../tags/tag13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28.vml"/><Relationship Id="rId2" Type="http://schemas.openxmlformats.org/officeDocument/2006/relationships/tags" Target="../tags/tag13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9.vml"/><Relationship Id="rId2" Type="http://schemas.openxmlformats.org/officeDocument/2006/relationships/tags" Target="../tags/tag13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.emf"/><Relationship Id="rId6" Type="http://schemas.openxmlformats.org/officeDocument/2006/relationships/image" Target="../media/image8.jpg"/><Relationship Id="rId7" Type="http://schemas.openxmlformats.org/officeDocument/2006/relationships/image" Target="../media/image9.png"/><Relationship Id="rId1" Type="http://schemas.openxmlformats.org/officeDocument/2006/relationships/vmlDrawing" Target="../drawings/vmlDrawing31.vml"/><Relationship Id="rId2" Type="http://schemas.openxmlformats.org/officeDocument/2006/relationships/tags" Target="../tags/tag15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.emf"/><Relationship Id="rId7" Type="http://schemas.openxmlformats.org/officeDocument/2006/relationships/image" Target="../media/image10.png"/><Relationship Id="rId1" Type="http://schemas.openxmlformats.org/officeDocument/2006/relationships/vmlDrawing" Target="../drawings/vmlDrawing32.vml"/><Relationship Id="rId2" Type="http://schemas.openxmlformats.org/officeDocument/2006/relationships/tags" Target="../tags/tag15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3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33.vml"/><Relationship Id="rId2" Type="http://schemas.openxmlformats.org/officeDocument/2006/relationships/tags" Target="../tags/tag15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5.vml"/><Relationship Id="rId2" Type="http://schemas.openxmlformats.org/officeDocument/2006/relationships/tags" Target="../tags/tag17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36.vml"/><Relationship Id="rId2" Type="http://schemas.openxmlformats.org/officeDocument/2006/relationships/tags" Target="../tags/tag17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37.vml"/><Relationship Id="rId2" Type="http://schemas.openxmlformats.org/officeDocument/2006/relationships/tags" Target="../tags/tag17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.vml"/><Relationship Id="rId2" Type="http://schemas.openxmlformats.org/officeDocument/2006/relationships/tags" Target="../tags/tag2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8.vml"/><Relationship Id="rId2" Type="http://schemas.openxmlformats.org/officeDocument/2006/relationships/tags" Target="../tags/tag17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0.vml"/><Relationship Id="rId2" Type="http://schemas.openxmlformats.org/officeDocument/2006/relationships/tags" Target="../tags/tag19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41.vml"/><Relationship Id="rId2" Type="http://schemas.openxmlformats.org/officeDocument/2006/relationships/tags" Target="../tags/tag19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2.vml"/><Relationship Id="rId2" Type="http://schemas.openxmlformats.org/officeDocument/2006/relationships/tags" Target="../tags/tag19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3.vml"/><Relationship Id="rId2" Type="http://schemas.openxmlformats.org/officeDocument/2006/relationships/tags" Target="../tags/tag19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5.vml"/><Relationship Id="rId2" Type="http://schemas.openxmlformats.org/officeDocument/2006/relationships/tags" Target="../tags/tag21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46.vml"/><Relationship Id="rId2" Type="http://schemas.openxmlformats.org/officeDocument/2006/relationships/tags" Target="../tags/tag21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7.vml"/><Relationship Id="rId2" Type="http://schemas.openxmlformats.org/officeDocument/2006/relationships/tags" Target="../tags/tag21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8.vml"/><Relationship Id="rId2" Type="http://schemas.openxmlformats.org/officeDocument/2006/relationships/tags" Target="../tags/tag21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0.vml"/><Relationship Id="rId2" Type="http://schemas.openxmlformats.org/officeDocument/2006/relationships/tags" Target="../tags/tag2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2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51.vml"/><Relationship Id="rId2" Type="http://schemas.openxmlformats.org/officeDocument/2006/relationships/tags" Target="../tags/tag23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2.vml"/><Relationship Id="rId2" Type="http://schemas.openxmlformats.org/officeDocument/2006/relationships/tags" Target="../tags/tag23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3.vml"/><Relationship Id="rId2" Type="http://schemas.openxmlformats.org/officeDocument/2006/relationships/tags" Target="../tags/tag238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5.vml"/><Relationship Id="rId2" Type="http://schemas.openxmlformats.org/officeDocument/2006/relationships/tags" Target="../tags/tag25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56.vml"/><Relationship Id="rId2" Type="http://schemas.openxmlformats.org/officeDocument/2006/relationships/tags" Target="../tags/tag257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7.vml"/><Relationship Id="rId2" Type="http://schemas.openxmlformats.org/officeDocument/2006/relationships/tags" Target="../tags/tag258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8.vml"/><Relationship Id="rId2" Type="http://schemas.openxmlformats.org/officeDocument/2006/relationships/tags" Target="../tags/tag259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0.vml"/><Relationship Id="rId2" Type="http://schemas.openxmlformats.org/officeDocument/2006/relationships/tags" Target="../tags/tag27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61.vml"/><Relationship Id="rId2" Type="http://schemas.openxmlformats.org/officeDocument/2006/relationships/tags" Target="../tags/tag278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2.vml"/><Relationship Id="rId2" Type="http://schemas.openxmlformats.org/officeDocument/2006/relationships/tags" Target="../tags/tag27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7.jpg"/><Relationship Id="rId5" Type="http://schemas.openxmlformats.org/officeDocument/2006/relationships/oleObject" Target="../embeddings/oleObject6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6.vml"/><Relationship Id="rId2" Type="http://schemas.openxmlformats.org/officeDocument/2006/relationships/tags" Target="../tags/tag23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3.vml"/><Relationship Id="rId2" Type="http://schemas.openxmlformats.org/officeDocument/2006/relationships/tags" Target="../tags/tag280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5.vml"/><Relationship Id="rId2" Type="http://schemas.openxmlformats.org/officeDocument/2006/relationships/tags" Target="../tags/tag298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66.vml"/><Relationship Id="rId2" Type="http://schemas.openxmlformats.org/officeDocument/2006/relationships/tags" Target="../tags/tag299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7.vml"/><Relationship Id="rId2" Type="http://schemas.openxmlformats.org/officeDocument/2006/relationships/tags" Target="../tags/tag300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8.vml"/><Relationship Id="rId2" Type="http://schemas.openxmlformats.org/officeDocument/2006/relationships/tags" Target="../tags/tag30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0.vml"/><Relationship Id="rId2" Type="http://schemas.openxmlformats.org/officeDocument/2006/relationships/tags" Target="../tags/tag31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71.vml"/><Relationship Id="rId2" Type="http://schemas.openxmlformats.org/officeDocument/2006/relationships/tags" Target="../tags/tag320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2.vml"/><Relationship Id="rId2" Type="http://schemas.openxmlformats.org/officeDocument/2006/relationships/tags" Target="../tags/tag32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3.vml"/><Relationship Id="rId2" Type="http://schemas.openxmlformats.org/officeDocument/2006/relationships/tags" Target="../tags/tag32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5.vml"/><Relationship Id="rId2" Type="http://schemas.openxmlformats.org/officeDocument/2006/relationships/tags" Target="../tags/tag34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.emf"/><Relationship Id="rId6" Type="http://schemas.openxmlformats.org/officeDocument/2006/relationships/image" Target="../media/image8.jpg"/><Relationship Id="rId7" Type="http://schemas.openxmlformats.org/officeDocument/2006/relationships/image" Target="../media/image9.png"/><Relationship Id="rId1" Type="http://schemas.openxmlformats.org/officeDocument/2006/relationships/vmlDrawing" Target="../drawings/vmlDrawing8.vml"/><Relationship Id="rId2" Type="http://schemas.openxmlformats.org/officeDocument/2006/relationships/tags" Target="../tags/tag4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76.vml"/><Relationship Id="rId2" Type="http://schemas.openxmlformats.org/officeDocument/2006/relationships/tags" Target="../tags/tag34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7.vml"/><Relationship Id="rId2" Type="http://schemas.openxmlformats.org/officeDocument/2006/relationships/tags" Target="../tags/tag34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8.vml"/><Relationship Id="rId2" Type="http://schemas.openxmlformats.org/officeDocument/2006/relationships/tags" Target="../tags/tag34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0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0.vml"/><Relationship Id="rId2" Type="http://schemas.openxmlformats.org/officeDocument/2006/relationships/tags" Target="../tags/tag36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81.vml"/><Relationship Id="rId2" Type="http://schemas.openxmlformats.org/officeDocument/2006/relationships/tags" Target="../tags/tag36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2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2.vml"/><Relationship Id="rId2" Type="http://schemas.openxmlformats.org/officeDocument/2006/relationships/tags" Target="../tags/tag36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83.vml"/><Relationship Id="rId2" Type="http://schemas.openxmlformats.org/officeDocument/2006/relationships/tags" Target="../tags/tag36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5.vml"/><Relationship Id="rId2" Type="http://schemas.openxmlformats.org/officeDocument/2006/relationships/tags" Target="../tags/tag38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6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86.vml"/><Relationship Id="rId2" Type="http://schemas.openxmlformats.org/officeDocument/2006/relationships/tags" Target="../tags/tag38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7.vml"/><Relationship Id="rId2" Type="http://schemas.openxmlformats.org/officeDocument/2006/relationships/tags" Target="../tags/tag38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image" Target="../media/image10.png"/><Relationship Id="rId1" Type="http://schemas.openxmlformats.org/officeDocument/2006/relationships/vmlDrawing" Target="../drawings/vmlDrawing9.vml"/><Relationship Id="rId2" Type="http://schemas.openxmlformats.org/officeDocument/2006/relationships/tags" Target="../tags/tag4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9.vml"/><Relationship Id="rId2" Type="http://schemas.openxmlformats.org/officeDocument/2006/relationships/tags" Target="../tags/tag40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0.bin"/><Relationship Id="rId5" Type="http://schemas.openxmlformats.org/officeDocument/2006/relationships/image" Target="../media/image4.e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90.vml"/><Relationship Id="rId2" Type="http://schemas.openxmlformats.org/officeDocument/2006/relationships/tags" Target="../tags/tag40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91.vml"/><Relationship Id="rId2" Type="http://schemas.openxmlformats.org/officeDocument/2006/relationships/tags" Target="../tags/tag40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92.vml"/><Relationship Id="rId2" Type="http://schemas.openxmlformats.org/officeDocument/2006/relationships/tags" Target="../tags/tag40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10.vml"/><Relationship Id="rId2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7.jpg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2.vml"/><Relationship Id="rId2" Type="http://schemas.openxmlformats.org/officeDocument/2006/relationships/tags" Target="../tags/tag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3:36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90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4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38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3:36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6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9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1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4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2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3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3:36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8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0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3:36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6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8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3:36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8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0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3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3:36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2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4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7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3:36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6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99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1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3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3:36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0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1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3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5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3:36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5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0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3:36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9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1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3:36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116838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4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3:36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1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3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6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3:36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0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2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5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3:36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3:36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7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9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2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3:36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9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1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4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3:36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6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8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6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3:36 AM India Standard Time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>
                <a:solidFill>
                  <a:srgbClr val="FFFFFF"/>
                </a:solidFill>
              </a:rPr>
              <a:t>Printed 23/04/2018 21:25 Romance Standard Time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7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9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8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6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3:36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20" Type="http://schemas.openxmlformats.org/officeDocument/2006/relationships/tags" Target="../tags/tag14.xml"/><Relationship Id="rId21" Type="http://schemas.openxmlformats.org/officeDocument/2006/relationships/tags" Target="../tags/tag15.xml"/><Relationship Id="rId22" Type="http://schemas.openxmlformats.org/officeDocument/2006/relationships/tags" Target="../tags/tag16.xml"/><Relationship Id="rId23" Type="http://schemas.openxmlformats.org/officeDocument/2006/relationships/tags" Target="../tags/tag17.xml"/><Relationship Id="rId24" Type="http://schemas.openxmlformats.org/officeDocument/2006/relationships/tags" Target="../tags/tag18.xml"/><Relationship Id="rId25" Type="http://schemas.openxmlformats.org/officeDocument/2006/relationships/oleObject" Target="../embeddings/oleObject1.bin"/><Relationship Id="rId26" Type="http://schemas.openxmlformats.org/officeDocument/2006/relationships/image" Target="../media/image1.emf"/><Relationship Id="rId10" Type="http://schemas.openxmlformats.org/officeDocument/2006/relationships/tags" Target="../tags/tag4.xml"/><Relationship Id="rId11" Type="http://schemas.openxmlformats.org/officeDocument/2006/relationships/tags" Target="../tags/tag5.xml"/><Relationship Id="rId12" Type="http://schemas.openxmlformats.org/officeDocument/2006/relationships/tags" Target="../tags/tag6.xml"/><Relationship Id="rId13" Type="http://schemas.openxmlformats.org/officeDocument/2006/relationships/tags" Target="../tags/tag7.xml"/><Relationship Id="rId14" Type="http://schemas.openxmlformats.org/officeDocument/2006/relationships/tags" Target="../tags/tag8.xml"/><Relationship Id="rId15" Type="http://schemas.openxmlformats.org/officeDocument/2006/relationships/tags" Target="../tags/tag9.xml"/><Relationship Id="rId16" Type="http://schemas.openxmlformats.org/officeDocument/2006/relationships/tags" Target="../tags/tag10.xml"/><Relationship Id="rId17" Type="http://schemas.openxmlformats.org/officeDocument/2006/relationships/tags" Target="../tags/tag11.xml"/><Relationship Id="rId18" Type="http://schemas.openxmlformats.org/officeDocument/2006/relationships/tags" Target="../tags/tag12.xml"/><Relationship Id="rId19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20" Type="http://schemas.openxmlformats.org/officeDocument/2006/relationships/tags" Target="../tags/tag210.xml"/><Relationship Id="rId21" Type="http://schemas.openxmlformats.org/officeDocument/2006/relationships/tags" Target="../tags/tag211.xml"/><Relationship Id="rId22" Type="http://schemas.openxmlformats.org/officeDocument/2006/relationships/tags" Target="../tags/tag212.xml"/><Relationship Id="rId23" Type="http://schemas.openxmlformats.org/officeDocument/2006/relationships/tags" Target="../tags/tag213.xml"/><Relationship Id="rId24" Type="http://schemas.openxmlformats.org/officeDocument/2006/relationships/oleObject" Target="../embeddings/oleObject44.bin"/><Relationship Id="rId25" Type="http://schemas.openxmlformats.org/officeDocument/2006/relationships/image" Target="../media/image1.emf"/><Relationship Id="rId10" Type="http://schemas.openxmlformats.org/officeDocument/2006/relationships/tags" Target="../tags/tag200.xml"/><Relationship Id="rId11" Type="http://schemas.openxmlformats.org/officeDocument/2006/relationships/tags" Target="../tags/tag201.xml"/><Relationship Id="rId12" Type="http://schemas.openxmlformats.org/officeDocument/2006/relationships/tags" Target="../tags/tag202.xml"/><Relationship Id="rId13" Type="http://schemas.openxmlformats.org/officeDocument/2006/relationships/tags" Target="../tags/tag203.xml"/><Relationship Id="rId14" Type="http://schemas.openxmlformats.org/officeDocument/2006/relationships/tags" Target="../tags/tag204.xml"/><Relationship Id="rId15" Type="http://schemas.openxmlformats.org/officeDocument/2006/relationships/tags" Target="../tags/tag205.xml"/><Relationship Id="rId16" Type="http://schemas.openxmlformats.org/officeDocument/2006/relationships/tags" Target="../tags/tag206.xml"/><Relationship Id="rId17" Type="http://schemas.openxmlformats.org/officeDocument/2006/relationships/tags" Target="../tags/tag207.xml"/><Relationship Id="rId18" Type="http://schemas.openxmlformats.org/officeDocument/2006/relationships/tags" Target="../tags/tag208.xml"/><Relationship Id="rId19" Type="http://schemas.openxmlformats.org/officeDocument/2006/relationships/tags" Target="../tags/tag209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theme" Target="../theme/theme10.xml"/><Relationship Id="rId6" Type="http://schemas.openxmlformats.org/officeDocument/2006/relationships/vmlDrawing" Target="../drawings/vmlDrawing44.vml"/><Relationship Id="rId7" Type="http://schemas.openxmlformats.org/officeDocument/2006/relationships/tags" Target="../tags/tag197.xml"/><Relationship Id="rId8" Type="http://schemas.openxmlformats.org/officeDocument/2006/relationships/tags" Target="../tags/tag198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20" Type="http://schemas.openxmlformats.org/officeDocument/2006/relationships/tags" Target="../tags/tag231.xml"/><Relationship Id="rId21" Type="http://schemas.openxmlformats.org/officeDocument/2006/relationships/tags" Target="../tags/tag232.xml"/><Relationship Id="rId22" Type="http://schemas.openxmlformats.org/officeDocument/2006/relationships/tags" Target="../tags/tag233.xml"/><Relationship Id="rId23" Type="http://schemas.openxmlformats.org/officeDocument/2006/relationships/tags" Target="../tags/tag234.xml"/><Relationship Id="rId24" Type="http://schemas.openxmlformats.org/officeDocument/2006/relationships/oleObject" Target="../embeddings/oleObject49.bin"/><Relationship Id="rId25" Type="http://schemas.openxmlformats.org/officeDocument/2006/relationships/image" Target="../media/image1.emf"/><Relationship Id="rId10" Type="http://schemas.openxmlformats.org/officeDocument/2006/relationships/tags" Target="../tags/tag221.xml"/><Relationship Id="rId11" Type="http://schemas.openxmlformats.org/officeDocument/2006/relationships/tags" Target="../tags/tag222.xml"/><Relationship Id="rId12" Type="http://schemas.openxmlformats.org/officeDocument/2006/relationships/tags" Target="../tags/tag223.xml"/><Relationship Id="rId13" Type="http://schemas.openxmlformats.org/officeDocument/2006/relationships/tags" Target="../tags/tag224.xml"/><Relationship Id="rId14" Type="http://schemas.openxmlformats.org/officeDocument/2006/relationships/tags" Target="../tags/tag225.xml"/><Relationship Id="rId15" Type="http://schemas.openxmlformats.org/officeDocument/2006/relationships/tags" Target="../tags/tag226.xml"/><Relationship Id="rId16" Type="http://schemas.openxmlformats.org/officeDocument/2006/relationships/tags" Target="../tags/tag227.xml"/><Relationship Id="rId17" Type="http://schemas.openxmlformats.org/officeDocument/2006/relationships/tags" Target="../tags/tag228.xml"/><Relationship Id="rId18" Type="http://schemas.openxmlformats.org/officeDocument/2006/relationships/tags" Target="../tags/tag229.xml"/><Relationship Id="rId19" Type="http://schemas.openxmlformats.org/officeDocument/2006/relationships/tags" Target="../tags/tag230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theme" Target="../theme/theme11.xml"/><Relationship Id="rId6" Type="http://schemas.openxmlformats.org/officeDocument/2006/relationships/vmlDrawing" Target="../drawings/vmlDrawing49.vml"/><Relationship Id="rId7" Type="http://schemas.openxmlformats.org/officeDocument/2006/relationships/tags" Target="../tags/tag218.xml"/><Relationship Id="rId8" Type="http://schemas.openxmlformats.org/officeDocument/2006/relationships/tags" Target="../tags/tag219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20" Type="http://schemas.openxmlformats.org/officeDocument/2006/relationships/tags" Target="../tags/tag252.xml"/><Relationship Id="rId21" Type="http://schemas.openxmlformats.org/officeDocument/2006/relationships/tags" Target="../tags/tag253.xml"/><Relationship Id="rId22" Type="http://schemas.openxmlformats.org/officeDocument/2006/relationships/tags" Target="../tags/tag254.xml"/><Relationship Id="rId23" Type="http://schemas.openxmlformats.org/officeDocument/2006/relationships/tags" Target="../tags/tag255.xml"/><Relationship Id="rId24" Type="http://schemas.openxmlformats.org/officeDocument/2006/relationships/oleObject" Target="../embeddings/oleObject54.bin"/><Relationship Id="rId25" Type="http://schemas.openxmlformats.org/officeDocument/2006/relationships/image" Target="../media/image1.emf"/><Relationship Id="rId10" Type="http://schemas.openxmlformats.org/officeDocument/2006/relationships/tags" Target="../tags/tag242.xml"/><Relationship Id="rId11" Type="http://schemas.openxmlformats.org/officeDocument/2006/relationships/tags" Target="../tags/tag243.xml"/><Relationship Id="rId12" Type="http://schemas.openxmlformats.org/officeDocument/2006/relationships/tags" Target="../tags/tag244.xml"/><Relationship Id="rId13" Type="http://schemas.openxmlformats.org/officeDocument/2006/relationships/tags" Target="../tags/tag245.xml"/><Relationship Id="rId14" Type="http://schemas.openxmlformats.org/officeDocument/2006/relationships/tags" Target="../tags/tag246.xml"/><Relationship Id="rId15" Type="http://schemas.openxmlformats.org/officeDocument/2006/relationships/tags" Target="../tags/tag247.xml"/><Relationship Id="rId16" Type="http://schemas.openxmlformats.org/officeDocument/2006/relationships/tags" Target="../tags/tag248.xml"/><Relationship Id="rId17" Type="http://schemas.openxmlformats.org/officeDocument/2006/relationships/tags" Target="../tags/tag249.xml"/><Relationship Id="rId18" Type="http://schemas.openxmlformats.org/officeDocument/2006/relationships/tags" Target="../tags/tag250.xml"/><Relationship Id="rId19" Type="http://schemas.openxmlformats.org/officeDocument/2006/relationships/tags" Target="../tags/tag251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theme" Target="../theme/theme12.xml"/><Relationship Id="rId6" Type="http://schemas.openxmlformats.org/officeDocument/2006/relationships/vmlDrawing" Target="../drawings/vmlDrawing54.vml"/><Relationship Id="rId7" Type="http://schemas.openxmlformats.org/officeDocument/2006/relationships/tags" Target="../tags/tag239.xml"/><Relationship Id="rId8" Type="http://schemas.openxmlformats.org/officeDocument/2006/relationships/tags" Target="../tags/tag240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20" Type="http://schemas.openxmlformats.org/officeDocument/2006/relationships/tags" Target="../tags/tag273.xml"/><Relationship Id="rId21" Type="http://schemas.openxmlformats.org/officeDocument/2006/relationships/tags" Target="../tags/tag274.xml"/><Relationship Id="rId22" Type="http://schemas.openxmlformats.org/officeDocument/2006/relationships/tags" Target="../tags/tag275.xml"/><Relationship Id="rId23" Type="http://schemas.openxmlformats.org/officeDocument/2006/relationships/tags" Target="../tags/tag276.xml"/><Relationship Id="rId24" Type="http://schemas.openxmlformats.org/officeDocument/2006/relationships/oleObject" Target="../embeddings/oleObject59.bin"/><Relationship Id="rId25" Type="http://schemas.openxmlformats.org/officeDocument/2006/relationships/image" Target="../media/image1.emf"/><Relationship Id="rId10" Type="http://schemas.openxmlformats.org/officeDocument/2006/relationships/tags" Target="../tags/tag263.xml"/><Relationship Id="rId11" Type="http://schemas.openxmlformats.org/officeDocument/2006/relationships/tags" Target="../tags/tag264.xml"/><Relationship Id="rId12" Type="http://schemas.openxmlformats.org/officeDocument/2006/relationships/tags" Target="../tags/tag265.xml"/><Relationship Id="rId13" Type="http://schemas.openxmlformats.org/officeDocument/2006/relationships/tags" Target="../tags/tag266.xml"/><Relationship Id="rId14" Type="http://schemas.openxmlformats.org/officeDocument/2006/relationships/tags" Target="../tags/tag267.xml"/><Relationship Id="rId15" Type="http://schemas.openxmlformats.org/officeDocument/2006/relationships/tags" Target="../tags/tag268.xml"/><Relationship Id="rId16" Type="http://schemas.openxmlformats.org/officeDocument/2006/relationships/tags" Target="../tags/tag269.xml"/><Relationship Id="rId17" Type="http://schemas.openxmlformats.org/officeDocument/2006/relationships/tags" Target="../tags/tag270.xml"/><Relationship Id="rId18" Type="http://schemas.openxmlformats.org/officeDocument/2006/relationships/tags" Target="../tags/tag271.xml"/><Relationship Id="rId19" Type="http://schemas.openxmlformats.org/officeDocument/2006/relationships/tags" Target="../tags/tag272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theme" Target="../theme/theme13.xml"/><Relationship Id="rId6" Type="http://schemas.openxmlformats.org/officeDocument/2006/relationships/vmlDrawing" Target="../drawings/vmlDrawing59.vml"/><Relationship Id="rId7" Type="http://schemas.openxmlformats.org/officeDocument/2006/relationships/tags" Target="../tags/tag260.xml"/><Relationship Id="rId8" Type="http://schemas.openxmlformats.org/officeDocument/2006/relationships/tags" Target="../tags/tag261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20" Type="http://schemas.openxmlformats.org/officeDocument/2006/relationships/tags" Target="../tags/tag294.xml"/><Relationship Id="rId21" Type="http://schemas.openxmlformats.org/officeDocument/2006/relationships/tags" Target="../tags/tag295.xml"/><Relationship Id="rId22" Type="http://schemas.openxmlformats.org/officeDocument/2006/relationships/tags" Target="../tags/tag296.xml"/><Relationship Id="rId23" Type="http://schemas.openxmlformats.org/officeDocument/2006/relationships/tags" Target="../tags/tag297.xml"/><Relationship Id="rId24" Type="http://schemas.openxmlformats.org/officeDocument/2006/relationships/oleObject" Target="../embeddings/oleObject64.bin"/><Relationship Id="rId25" Type="http://schemas.openxmlformats.org/officeDocument/2006/relationships/image" Target="../media/image1.emf"/><Relationship Id="rId10" Type="http://schemas.openxmlformats.org/officeDocument/2006/relationships/tags" Target="../tags/tag284.xml"/><Relationship Id="rId11" Type="http://schemas.openxmlformats.org/officeDocument/2006/relationships/tags" Target="../tags/tag285.xml"/><Relationship Id="rId12" Type="http://schemas.openxmlformats.org/officeDocument/2006/relationships/tags" Target="../tags/tag286.xml"/><Relationship Id="rId13" Type="http://schemas.openxmlformats.org/officeDocument/2006/relationships/tags" Target="../tags/tag287.xml"/><Relationship Id="rId14" Type="http://schemas.openxmlformats.org/officeDocument/2006/relationships/tags" Target="../tags/tag288.xml"/><Relationship Id="rId15" Type="http://schemas.openxmlformats.org/officeDocument/2006/relationships/tags" Target="../tags/tag289.xml"/><Relationship Id="rId16" Type="http://schemas.openxmlformats.org/officeDocument/2006/relationships/tags" Target="../tags/tag290.xml"/><Relationship Id="rId17" Type="http://schemas.openxmlformats.org/officeDocument/2006/relationships/tags" Target="../tags/tag291.xml"/><Relationship Id="rId18" Type="http://schemas.openxmlformats.org/officeDocument/2006/relationships/tags" Target="../tags/tag292.xml"/><Relationship Id="rId19" Type="http://schemas.openxmlformats.org/officeDocument/2006/relationships/tags" Target="../tags/tag293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theme" Target="../theme/theme14.xml"/><Relationship Id="rId6" Type="http://schemas.openxmlformats.org/officeDocument/2006/relationships/vmlDrawing" Target="../drawings/vmlDrawing64.vml"/><Relationship Id="rId7" Type="http://schemas.openxmlformats.org/officeDocument/2006/relationships/tags" Target="../tags/tag281.xml"/><Relationship Id="rId8" Type="http://schemas.openxmlformats.org/officeDocument/2006/relationships/tags" Target="../tags/tag282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20" Type="http://schemas.openxmlformats.org/officeDocument/2006/relationships/tags" Target="../tags/tag315.xml"/><Relationship Id="rId21" Type="http://schemas.openxmlformats.org/officeDocument/2006/relationships/tags" Target="../tags/tag316.xml"/><Relationship Id="rId22" Type="http://schemas.openxmlformats.org/officeDocument/2006/relationships/tags" Target="../tags/tag317.xml"/><Relationship Id="rId23" Type="http://schemas.openxmlformats.org/officeDocument/2006/relationships/tags" Target="../tags/tag318.xml"/><Relationship Id="rId24" Type="http://schemas.openxmlformats.org/officeDocument/2006/relationships/oleObject" Target="../embeddings/oleObject69.bin"/><Relationship Id="rId25" Type="http://schemas.openxmlformats.org/officeDocument/2006/relationships/image" Target="../media/image1.emf"/><Relationship Id="rId10" Type="http://schemas.openxmlformats.org/officeDocument/2006/relationships/tags" Target="../tags/tag305.xml"/><Relationship Id="rId11" Type="http://schemas.openxmlformats.org/officeDocument/2006/relationships/tags" Target="../tags/tag306.xml"/><Relationship Id="rId12" Type="http://schemas.openxmlformats.org/officeDocument/2006/relationships/tags" Target="../tags/tag307.xml"/><Relationship Id="rId13" Type="http://schemas.openxmlformats.org/officeDocument/2006/relationships/tags" Target="../tags/tag308.xml"/><Relationship Id="rId14" Type="http://schemas.openxmlformats.org/officeDocument/2006/relationships/tags" Target="../tags/tag309.xml"/><Relationship Id="rId15" Type="http://schemas.openxmlformats.org/officeDocument/2006/relationships/tags" Target="../tags/tag310.xml"/><Relationship Id="rId16" Type="http://schemas.openxmlformats.org/officeDocument/2006/relationships/tags" Target="../tags/tag311.xml"/><Relationship Id="rId17" Type="http://schemas.openxmlformats.org/officeDocument/2006/relationships/tags" Target="../tags/tag312.xml"/><Relationship Id="rId18" Type="http://schemas.openxmlformats.org/officeDocument/2006/relationships/tags" Target="../tags/tag313.xml"/><Relationship Id="rId19" Type="http://schemas.openxmlformats.org/officeDocument/2006/relationships/tags" Target="../tags/tag314.xml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theme" Target="../theme/theme15.xml"/><Relationship Id="rId6" Type="http://schemas.openxmlformats.org/officeDocument/2006/relationships/vmlDrawing" Target="../drawings/vmlDrawing69.vml"/><Relationship Id="rId7" Type="http://schemas.openxmlformats.org/officeDocument/2006/relationships/tags" Target="../tags/tag302.xml"/><Relationship Id="rId8" Type="http://schemas.openxmlformats.org/officeDocument/2006/relationships/tags" Target="../tags/tag303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20" Type="http://schemas.openxmlformats.org/officeDocument/2006/relationships/tags" Target="../tags/tag336.xml"/><Relationship Id="rId21" Type="http://schemas.openxmlformats.org/officeDocument/2006/relationships/tags" Target="../tags/tag337.xml"/><Relationship Id="rId22" Type="http://schemas.openxmlformats.org/officeDocument/2006/relationships/tags" Target="../tags/tag338.xml"/><Relationship Id="rId23" Type="http://schemas.openxmlformats.org/officeDocument/2006/relationships/tags" Target="../tags/tag339.xml"/><Relationship Id="rId24" Type="http://schemas.openxmlformats.org/officeDocument/2006/relationships/oleObject" Target="../embeddings/oleObject74.bin"/><Relationship Id="rId25" Type="http://schemas.openxmlformats.org/officeDocument/2006/relationships/image" Target="../media/image1.emf"/><Relationship Id="rId10" Type="http://schemas.openxmlformats.org/officeDocument/2006/relationships/tags" Target="../tags/tag326.xml"/><Relationship Id="rId11" Type="http://schemas.openxmlformats.org/officeDocument/2006/relationships/tags" Target="../tags/tag327.xml"/><Relationship Id="rId12" Type="http://schemas.openxmlformats.org/officeDocument/2006/relationships/tags" Target="../tags/tag328.xml"/><Relationship Id="rId13" Type="http://schemas.openxmlformats.org/officeDocument/2006/relationships/tags" Target="../tags/tag329.xml"/><Relationship Id="rId14" Type="http://schemas.openxmlformats.org/officeDocument/2006/relationships/tags" Target="../tags/tag330.xml"/><Relationship Id="rId15" Type="http://schemas.openxmlformats.org/officeDocument/2006/relationships/tags" Target="../tags/tag331.xml"/><Relationship Id="rId16" Type="http://schemas.openxmlformats.org/officeDocument/2006/relationships/tags" Target="../tags/tag332.xml"/><Relationship Id="rId17" Type="http://schemas.openxmlformats.org/officeDocument/2006/relationships/tags" Target="../tags/tag333.xml"/><Relationship Id="rId18" Type="http://schemas.openxmlformats.org/officeDocument/2006/relationships/tags" Target="../tags/tag334.xml"/><Relationship Id="rId19" Type="http://schemas.openxmlformats.org/officeDocument/2006/relationships/tags" Target="../tags/tag335.xml"/><Relationship Id="rId1" Type="http://schemas.openxmlformats.org/officeDocument/2006/relationships/slideLayout" Target="../slideLayouts/slideLayout59.xml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theme" Target="../theme/theme16.xml"/><Relationship Id="rId6" Type="http://schemas.openxmlformats.org/officeDocument/2006/relationships/vmlDrawing" Target="../drawings/vmlDrawing74.vml"/><Relationship Id="rId7" Type="http://schemas.openxmlformats.org/officeDocument/2006/relationships/tags" Target="../tags/tag323.xml"/><Relationship Id="rId8" Type="http://schemas.openxmlformats.org/officeDocument/2006/relationships/tags" Target="../tags/tag324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20" Type="http://schemas.openxmlformats.org/officeDocument/2006/relationships/tags" Target="../tags/tag357.xml"/><Relationship Id="rId21" Type="http://schemas.openxmlformats.org/officeDocument/2006/relationships/tags" Target="../tags/tag358.xml"/><Relationship Id="rId22" Type="http://schemas.openxmlformats.org/officeDocument/2006/relationships/tags" Target="../tags/tag359.xml"/><Relationship Id="rId23" Type="http://schemas.openxmlformats.org/officeDocument/2006/relationships/tags" Target="../tags/tag360.xml"/><Relationship Id="rId24" Type="http://schemas.openxmlformats.org/officeDocument/2006/relationships/oleObject" Target="../embeddings/oleObject79.bin"/><Relationship Id="rId25" Type="http://schemas.openxmlformats.org/officeDocument/2006/relationships/image" Target="../media/image1.emf"/><Relationship Id="rId10" Type="http://schemas.openxmlformats.org/officeDocument/2006/relationships/tags" Target="../tags/tag347.xml"/><Relationship Id="rId11" Type="http://schemas.openxmlformats.org/officeDocument/2006/relationships/tags" Target="../tags/tag348.xml"/><Relationship Id="rId12" Type="http://schemas.openxmlformats.org/officeDocument/2006/relationships/tags" Target="../tags/tag349.xml"/><Relationship Id="rId13" Type="http://schemas.openxmlformats.org/officeDocument/2006/relationships/tags" Target="../tags/tag350.xml"/><Relationship Id="rId14" Type="http://schemas.openxmlformats.org/officeDocument/2006/relationships/tags" Target="../tags/tag351.xml"/><Relationship Id="rId15" Type="http://schemas.openxmlformats.org/officeDocument/2006/relationships/tags" Target="../tags/tag352.xml"/><Relationship Id="rId16" Type="http://schemas.openxmlformats.org/officeDocument/2006/relationships/tags" Target="../tags/tag353.xml"/><Relationship Id="rId17" Type="http://schemas.openxmlformats.org/officeDocument/2006/relationships/tags" Target="../tags/tag354.xml"/><Relationship Id="rId18" Type="http://schemas.openxmlformats.org/officeDocument/2006/relationships/tags" Target="../tags/tag355.xml"/><Relationship Id="rId19" Type="http://schemas.openxmlformats.org/officeDocument/2006/relationships/tags" Target="../tags/tag356.xml"/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6.xml"/><Relationship Id="rId5" Type="http://schemas.openxmlformats.org/officeDocument/2006/relationships/theme" Target="../theme/theme17.xml"/><Relationship Id="rId6" Type="http://schemas.openxmlformats.org/officeDocument/2006/relationships/vmlDrawing" Target="../drawings/vmlDrawing79.vml"/><Relationship Id="rId7" Type="http://schemas.openxmlformats.org/officeDocument/2006/relationships/tags" Target="../tags/tag344.xml"/><Relationship Id="rId8" Type="http://schemas.openxmlformats.org/officeDocument/2006/relationships/tags" Target="../tags/tag345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20" Type="http://schemas.openxmlformats.org/officeDocument/2006/relationships/tags" Target="../tags/tag379.xml"/><Relationship Id="rId21" Type="http://schemas.openxmlformats.org/officeDocument/2006/relationships/tags" Target="../tags/tag380.xml"/><Relationship Id="rId22" Type="http://schemas.openxmlformats.org/officeDocument/2006/relationships/tags" Target="../tags/tag381.xml"/><Relationship Id="rId23" Type="http://schemas.openxmlformats.org/officeDocument/2006/relationships/oleObject" Target="../embeddings/oleObject84.bin"/><Relationship Id="rId24" Type="http://schemas.openxmlformats.org/officeDocument/2006/relationships/image" Target="../media/image1.emf"/><Relationship Id="rId10" Type="http://schemas.openxmlformats.org/officeDocument/2006/relationships/tags" Target="../tags/tag369.xml"/><Relationship Id="rId11" Type="http://schemas.openxmlformats.org/officeDocument/2006/relationships/tags" Target="../tags/tag370.xml"/><Relationship Id="rId12" Type="http://schemas.openxmlformats.org/officeDocument/2006/relationships/tags" Target="../tags/tag371.xml"/><Relationship Id="rId13" Type="http://schemas.openxmlformats.org/officeDocument/2006/relationships/tags" Target="../tags/tag372.xml"/><Relationship Id="rId14" Type="http://schemas.openxmlformats.org/officeDocument/2006/relationships/tags" Target="../tags/tag373.xml"/><Relationship Id="rId15" Type="http://schemas.openxmlformats.org/officeDocument/2006/relationships/tags" Target="../tags/tag374.xml"/><Relationship Id="rId16" Type="http://schemas.openxmlformats.org/officeDocument/2006/relationships/tags" Target="../tags/tag375.xml"/><Relationship Id="rId17" Type="http://schemas.openxmlformats.org/officeDocument/2006/relationships/tags" Target="../tags/tag376.xml"/><Relationship Id="rId18" Type="http://schemas.openxmlformats.org/officeDocument/2006/relationships/tags" Target="../tags/tag377.xml"/><Relationship Id="rId19" Type="http://schemas.openxmlformats.org/officeDocument/2006/relationships/tags" Target="../tags/tag378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theme" Target="../theme/theme18.xml"/><Relationship Id="rId5" Type="http://schemas.openxmlformats.org/officeDocument/2006/relationships/vmlDrawing" Target="../drawings/vmlDrawing84.vml"/><Relationship Id="rId6" Type="http://schemas.openxmlformats.org/officeDocument/2006/relationships/tags" Target="../tags/tag365.xml"/><Relationship Id="rId7" Type="http://schemas.openxmlformats.org/officeDocument/2006/relationships/tags" Target="../tags/tag366.xml"/><Relationship Id="rId8" Type="http://schemas.openxmlformats.org/officeDocument/2006/relationships/tags" Target="../tags/tag367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20" Type="http://schemas.openxmlformats.org/officeDocument/2006/relationships/tags" Target="../tags/tag398.xml"/><Relationship Id="rId21" Type="http://schemas.openxmlformats.org/officeDocument/2006/relationships/tags" Target="../tags/tag399.xml"/><Relationship Id="rId22" Type="http://schemas.openxmlformats.org/officeDocument/2006/relationships/tags" Target="../tags/tag400.xml"/><Relationship Id="rId23" Type="http://schemas.openxmlformats.org/officeDocument/2006/relationships/tags" Target="../tags/tag401.xml"/><Relationship Id="rId24" Type="http://schemas.openxmlformats.org/officeDocument/2006/relationships/oleObject" Target="../embeddings/oleObject88.bin"/><Relationship Id="rId25" Type="http://schemas.openxmlformats.org/officeDocument/2006/relationships/image" Target="../media/image1.emf"/><Relationship Id="rId10" Type="http://schemas.openxmlformats.org/officeDocument/2006/relationships/tags" Target="../tags/tag388.xml"/><Relationship Id="rId11" Type="http://schemas.openxmlformats.org/officeDocument/2006/relationships/tags" Target="../tags/tag389.xml"/><Relationship Id="rId12" Type="http://schemas.openxmlformats.org/officeDocument/2006/relationships/tags" Target="../tags/tag390.xml"/><Relationship Id="rId13" Type="http://schemas.openxmlformats.org/officeDocument/2006/relationships/tags" Target="../tags/tag391.xml"/><Relationship Id="rId14" Type="http://schemas.openxmlformats.org/officeDocument/2006/relationships/tags" Target="../tags/tag392.xml"/><Relationship Id="rId15" Type="http://schemas.openxmlformats.org/officeDocument/2006/relationships/tags" Target="../tags/tag393.xml"/><Relationship Id="rId16" Type="http://schemas.openxmlformats.org/officeDocument/2006/relationships/tags" Target="../tags/tag394.xml"/><Relationship Id="rId17" Type="http://schemas.openxmlformats.org/officeDocument/2006/relationships/tags" Target="../tags/tag395.xml"/><Relationship Id="rId18" Type="http://schemas.openxmlformats.org/officeDocument/2006/relationships/tags" Target="../tags/tag396.xml"/><Relationship Id="rId19" Type="http://schemas.openxmlformats.org/officeDocument/2006/relationships/tags" Target="../tags/tag397.xml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theme" Target="../theme/theme19.xml"/><Relationship Id="rId6" Type="http://schemas.openxmlformats.org/officeDocument/2006/relationships/vmlDrawing" Target="../drawings/vmlDrawing88.vml"/><Relationship Id="rId7" Type="http://schemas.openxmlformats.org/officeDocument/2006/relationships/tags" Target="../tags/tag385.xml"/><Relationship Id="rId8" Type="http://schemas.openxmlformats.org/officeDocument/2006/relationships/tags" Target="../tags/tag386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20" Type="http://schemas.openxmlformats.org/officeDocument/2006/relationships/tags" Target="../tags/tag38.xml"/><Relationship Id="rId21" Type="http://schemas.openxmlformats.org/officeDocument/2006/relationships/tags" Target="../tags/tag39.xml"/><Relationship Id="rId22" Type="http://schemas.openxmlformats.org/officeDocument/2006/relationships/tags" Target="../tags/tag40.xml"/><Relationship Id="rId23" Type="http://schemas.openxmlformats.org/officeDocument/2006/relationships/oleObject" Target="../embeddings/oleObject7.bin"/><Relationship Id="rId24" Type="http://schemas.openxmlformats.org/officeDocument/2006/relationships/image" Target="../media/image1.emf"/><Relationship Id="rId10" Type="http://schemas.openxmlformats.org/officeDocument/2006/relationships/tags" Target="../tags/tag28.xml"/><Relationship Id="rId11" Type="http://schemas.openxmlformats.org/officeDocument/2006/relationships/tags" Target="../tags/tag29.xml"/><Relationship Id="rId12" Type="http://schemas.openxmlformats.org/officeDocument/2006/relationships/tags" Target="../tags/tag30.xml"/><Relationship Id="rId13" Type="http://schemas.openxmlformats.org/officeDocument/2006/relationships/tags" Target="../tags/tag31.xml"/><Relationship Id="rId14" Type="http://schemas.openxmlformats.org/officeDocument/2006/relationships/tags" Target="../tags/tag32.xml"/><Relationship Id="rId15" Type="http://schemas.openxmlformats.org/officeDocument/2006/relationships/tags" Target="../tags/tag33.xml"/><Relationship Id="rId16" Type="http://schemas.openxmlformats.org/officeDocument/2006/relationships/tags" Target="../tags/tag34.xml"/><Relationship Id="rId17" Type="http://schemas.openxmlformats.org/officeDocument/2006/relationships/tags" Target="../tags/tag35.xml"/><Relationship Id="rId18" Type="http://schemas.openxmlformats.org/officeDocument/2006/relationships/tags" Target="../tags/tag36.xml"/><Relationship Id="rId19" Type="http://schemas.openxmlformats.org/officeDocument/2006/relationships/tags" Target="../tags/tag3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7.vml"/><Relationship Id="rId6" Type="http://schemas.openxmlformats.org/officeDocument/2006/relationships/tags" Target="../tags/tag24.xml"/><Relationship Id="rId7" Type="http://schemas.openxmlformats.org/officeDocument/2006/relationships/tags" Target="../tags/tag25.xml"/><Relationship Id="rId8" Type="http://schemas.openxmlformats.org/officeDocument/2006/relationships/tags" Target="../tags/tag2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20" Type="http://schemas.openxmlformats.org/officeDocument/2006/relationships/tags" Target="../tags/tag59.xml"/><Relationship Id="rId21" Type="http://schemas.openxmlformats.org/officeDocument/2006/relationships/tags" Target="../tags/tag60.xml"/><Relationship Id="rId22" Type="http://schemas.openxmlformats.org/officeDocument/2006/relationships/tags" Target="../tags/tag61.xml"/><Relationship Id="rId23" Type="http://schemas.openxmlformats.org/officeDocument/2006/relationships/tags" Target="../tags/tag62.xml"/><Relationship Id="rId24" Type="http://schemas.openxmlformats.org/officeDocument/2006/relationships/oleObject" Target="../embeddings/oleObject11.bin"/><Relationship Id="rId25" Type="http://schemas.openxmlformats.org/officeDocument/2006/relationships/image" Target="../media/image1.emf"/><Relationship Id="rId10" Type="http://schemas.openxmlformats.org/officeDocument/2006/relationships/tags" Target="../tags/tag49.xml"/><Relationship Id="rId11" Type="http://schemas.openxmlformats.org/officeDocument/2006/relationships/tags" Target="../tags/tag50.xml"/><Relationship Id="rId12" Type="http://schemas.openxmlformats.org/officeDocument/2006/relationships/tags" Target="../tags/tag51.xml"/><Relationship Id="rId13" Type="http://schemas.openxmlformats.org/officeDocument/2006/relationships/tags" Target="../tags/tag52.xml"/><Relationship Id="rId14" Type="http://schemas.openxmlformats.org/officeDocument/2006/relationships/tags" Target="../tags/tag53.xml"/><Relationship Id="rId15" Type="http://schemas.openxmlformats.org/officeDocument/2006/relationships/tags" Target="../tags/tag54.xml"/><Relationship Id="rId16" Type="http://schemas.openxmlformats.org/officeDocument/2006/relationships/tags" Target="../tags/tag55.xml"/><Relationship Id="rId17" Type="http://schemas.openxmlformats.org/officeDocument/2006/relationships/tags" Target="../tags/tag56.xml"/><Relationship Id="rId18" Type="http://schemas.openxmlformats.org/officeDocument/2006/relationships/tags" Target="../tags/tag57.xml"/><Relationship Id="rId19" Type="http://schemas.openxmlformats.org/officeDocument/2006/relationships/tags" Target="../tags/tag58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3.xml"/><Relationship Id="rId6" Type="http://schemas.openxmlformats.org/officeDocument/2006/relationships/vmlDrawing" Target="../drawings/vmlDrawing11.vml"/><Relationship Id="rId7" Type="http://schemas.openxmlformats.org/officeDocument/2006/relationships/tags" Target="../tags/tag46.xml"/><Relationship Id="rId8" Type="http://schemas.openxmlformats.org/officeDocument/2006/relationships/tags" Target="../tags/tag4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20" Type="http://schemas.openxmlformats.org/officeDocument/2006/relationships/tags" Target="../tags/tag82.xml"/><Relationship Id="rId21" Type="http://schemas.openxmlformats.org/officeDocument/2006/relationships/tags" Target="../tags/tag83.xml"/><Relationship Id="rId22" Type="http://schemas.openxmlformats.org/officeDocument/2006/relationships/tags" Target="../tags/tag84.xml"/><Relationship Id="rId23" Type="http://schemas.openxmlformats.org/officeDocument/2006/relationships/tags" Target="../tags/tag85.xml"/><Relationship Id="rId24" Type="http://schemas.openxmlformats.org/officeDocument/2006/relationships/oleObject" Target="../embeddings/oleObject16.bin"/><Relationship Id="rId25" Type="http://schemas.openxmlformats.org/officeDocument/2006/relationships/image" Target="../media/image1.emf"/><Relationship Id="rId10" Type="http://schemas.openxmlformats.org/officeDocument/2006/relationships/tags" Target="../tags/tag72.xml"/><Relationship Id="rId11" Type="http://schemas.openxmlformats.org/officeDocument/2006/relationships/tags" Target="../tags/tag73.xml"/><Relationship Id="rId12" Type="http://schemas.openxmlformats.org/officeDocument/2006/relationships/tags" Target="../tags/tag74.xml"/><Relationship Id="rId13" Type="http://schemas.openxmlformats.org/officeDocument/2006/relationships/tags" Target="../tags/tag75.xml"/><Relationship Id="rId14" Type="http://schemas.openxmlformats.org/officeDocument/2006/relationships/tags" Target="../tags/tag76.xml"/><Relationship Id="rId15" Type="http://schemas.openxmlformats.org/officeDocument/2006/relationships/tags" Target="../tags/tag77.xml"/><Relationship Id="rId16" Type="http://schemas.openxmlformats.org/officeDocument/2006/relationships/tags" Target="../tags/tag78.xml"/><Relationship Id="rId17" Type="http://schemas.openxmlformats.org/officeDocument/2006/relationships/tags" Target="../tags/tag79.xml"/><Relationship Id="rId18" Type="http://schemas.openxmlformats.org/officeDocument/2006/relationships/tags" Target="../tags/tag80.xml"/><Relationship Id="rId19" Type="http://schemas.openxmlformats.org/officeDocument/2006/relationships/tags" Target="../tags/tag8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4.xml"/><Relationship Id="rId6" Type="http://schemas.openxmlformats.org/officeDocument/2006/relationships/vmlDrawing" Target="../drawings/vmlDrawing16.vml"/><Relationship Id="rId7" Type="http://schemas.openxmlformats.org/officeDocument/2006/relationships/tags" Target="../tags/tag69.xml"/><Relationship Id="rId8" Type="http://schemas.openxmlformats.org/officeDocument/2006/relationships/tags" Target="../tags/tag7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20" Type="http://schemas.openxmlformats.org/officeDocument/2006/relationships/tags" Target="../tags/tag104.xml"/><Relationship Id="rId21" Type="http://schemas.openxmlformats.org/officeDocument/2006/relationships/tags" Target="../tags/tag105.xml"/><Relationship Id="rId22" Type="http://schemas.openxmlformats.org/officeDocument/2006/relationships/tags" Target="../tags/tag106.xml"/><Relationship Id="rId23" Type="http://schemas.openxmlformats.org/officeDocument/2006/relationships/oleObject" Target="../embeddings/oleObject21.bin"/><Relationship Id="rId24" Type="http://schemas.openxmlformats.org/officeDocument/2006/relationships/image" Target="../media/image1.emf"/><Relationship Id="rId10" Type="http://schemas.openxmlformats.org/officeDocument/2006/relationships/tags" Target="../tags/tag94.xml"/><Relationship Id="rId11" Type="http://schemas.openxmlformats.org/officeDocument/2006/relationships/tags" Target="../tags/tag95.xml"/><Relationship Id="rId12" Type="http://schemas.openxmlformats.org/officeDocument/2006/relationships/tags" Target="../tags/tag96.xml"/><Relationship Id="rId13" Type="http://schemas.openxmlformats.org/officeDocument/2006/relationships/tags" Target="../tags/tag97.xml"/><Relationship Id="rId14" Type="http://schemas.openxmlformats.org/officeDocument/2006/relationships/tags" Target="../tags/tag98.xml"/><Relationship Id="rId15" Type="http://schemas.openxmlformats.org/officeDocument/2006/relationships/tags" Target="../tags/tag99.xml"/><Relationship Id="rId16" Type="http://schemas.openxmlformats.org/officeDocument/2006/relationships/tags" Target="../tags/tag100.xml"/><Relationship Id="rId17" Type="http://schemas.openxmlformats.org/officeDocument/2006/relationships/tags" Target="../tags/tag101.xml"/><Relationship Id="rId18" Type="http://schemas.openxmlformats.org/officeDocument/2006/relationships/tags" Target="../tags/tag102.xml"/><Relationship Id="rId19" Type="http://schemas.openxmlformats.org/officeDocument/2006/relationships/tags" Target="../tags/tag10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21.vml"/><Relationship Id="rId6" Type="http://schemas.openxmlformats.org/officeDocument/2006/relationships/tags" Target="../tags/tag90.xml"/><Relationship Id="rId7" Type="http://schemas.openxmlformats.org/officeDocument/2006/relationships/tags" Target="../tags/tag91.xml"/><Relationship Id="rId8" Type="http://schemas.openxmlformats.org/officeDocument/2006/relationships/tags" Target="../tags/tag92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20" Type="http://schemas.openxmlformats.org/officeDocument/2006/relationships/tags" Target="../tags/tag125.xml"/><Relationship Id="rId21" Type="http://schemas.openxmlformats.org/officeDocument/2006/relationships/tags" Target="../tags/tag126.xml"/><Relationship Id="rId22" Type="http://schemas.openxmlformats.org/officeDocument/2006/relationships/tags" Target="../tags/tag127.xml"/><Relationship Id="rId23" Type="http://schemas.openxmlformats.org/officeDocument/2006/relationships/tags" Target="../tags/tag128.xml"/><Relationship Id="rId24" Type="http://schemas.openxmlformats.org/officeDocument/2006/relationships/oleObject" Target="../embeddings/oleObject25.bin"/><Relationship Id="rId25" Type="http://schemas.openxmlformats.org/officeDocument/2006/relationships/image" Target="../media/image1.emf"/><Relationship Id="rId10" Type="http://schemas.openxmlformats.org/officeDocument/2006/relationships/tags" Target="../tags/tag115.xml"/><Relationship Id="rId11" Type="http://schemas.openxmlformats.org/officeDocument/2006/relationships/tags" Target="../tags/tag116.xml"/><Relationship Id="rId12" Type="http://schemas.openxmlformats.org/officeDocument/2006/relationships/tags" Target="../tags/tag117.xml"/><Relationship Id="rId13" Type="http://schemas.openxmlformats.org/officeDocument/2006/relationships/tags" Target="../tags/tag118.xml"/><Relationship Id="rId14" Type="http://schemas.openxmlformats.org/officeDocument/2006/relationships/tags" Target="../tags/tag119.xml"/><Relationship Id="rId15" Type="http://schemas.openxmlformats.org/officeDocument/2006/relationships/tags" Target="../tags/tag120.xml"/><Relationship Id="rId16" Type="http://schemas.openxmlformats.org/officeDocument/2006/relationships/tags" Target="../tags/tag121.xml"/><Relationship Id="rId17" Type="http://schemas.openxmlformats.org/officeDocument/2006/relationships/tags" Target="../tags/tag122.xml"/><Relationship Id="rId18" Type="http://schemas.openxmlformats.org/officeDocument/2006/relationships/tags" Target="../tags/tag123.xml"/><Relationship Id="rId19" Type="http://schemas.openxmlformats.org/officeDocument/2006/relationships/tags" Target="../tags/tag12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theme" Target="../theme/theme6.xml"/><Relationship Id="rId6" Type="http://schemas.openxmlformats.org/officeDocument/2006/relationships/vmlDrawing" Target="../drawings/vmlDrawing25.vml"/><Relationship Id="rId7" Type="http://schemas.openxmlformats.org/officeDocument/2006/relationships/tags" Target="../tags/tag112.xml"/><Relationship Id="rId8" Type="http://schemas.openxmlformats.org/officeDocument/2006/relationships/tags" Target="../tags/tag11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20" Type="http://schemas.openxmlformats.org/officeDocument/2006/relationships/tags" Target="../tags/tag147.xml"/><Relationship Id="rId21" Type="http://schemas.openxmlformats.org/officeDocument/2006/relationships/tags" Target="../tags/tag148.xml"/><Relationship Id="rId22" Type="http://schemas.openxmlformats.org/officeDocument/2006/relationships/tags" Target="../tags/tag149.xml"/><Relationship Id="rId23" Type="http://schemas.openxmlformats.org/officeDocument/2006/relationships/oleObject" Target="../embeddings/oleObject30.bin"/><Relationship Id="rId24" Type="http://schemas.openxmlformats.org/officeDocument/2006/relationships/image" Target="../media/image1.emf"/><Relationship Id="rId10" Type="http://schemas.openxmlformats.org/officeDocument/2006/relationships/tags" Target="../tags/tag137.xml"/><Relationship Id="rId11" Type="http://schemas.openxmlformats.org/officeDocument/2006/relationships/tags" Target="../tags/tag138.xml"/><Relationship Id="rId12" Type="http://schemas.openxmlformats.org/officeDocument/2006/relationships/tags" Target="../tags/tag139.xml"/><Relationship Id="rId13" Type="http://schemas.openxmlformats.org/officeDocument/2006/relationships/tags" Target="../tags/tag140.xml"/><Relationship Id="rId14" Type="http://schemas.openxmlformats.org/officeDocument/2006/relationships/tags" Target="../tags/tag141.xml"/><Relationship Id="rId15" Type="http://schemas.openxmlformats.org/officeDocument/2006/relationships/tags" Target="../tags/tag142.xml"/><Relationship Id="rId16" Type="http://schemas.openxmlformats.org/officeDocument/2006/relationships/tags" Target="../tags/tag143.xml"/><Relationship Id="rId17" Type="http://schemas.openxmlformats.org/officeDocument/2006/relationships/tags" Target="../tags/tag144.xml"/><Relationship Id="rId18" Type="http://schemas.openxmlformats.org/officeDocument/2006/relationships/tags" Target="../tags/tag145.xml"/><Relationship Id="rId19" Type="http://schemas.openxmlformats.org/officeDocument/2006/relationships/tags" Target="../tags/tag1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theme" Target="../theme/theme7.xml"/><Relationship Id="rId5" Type="http://schemas.openxmlformats.org/officeDocument/2006/relationships/vmlDrawing" Target="../drawings/vmlDrawing30.vml"/><Relationship Id="rId6" Type="http://schemas.openxmlformats.org/officeDocument/2006/relationships/tags" Target="../tags/tag133.xml"/><Relationship Id="rId7" Type="http://schemas.openxmlformats.org/officeDocument/2006/relationships/tags" Target="../tags/tag134.xml"/><Relationship Id="rId8" Type="http://schemas.openxmlformats.org/officeDocument/2006/relationships/tags" Target="../tags/tag135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20" Type="http://schemas.openxmlformats.org/officeDocument/2006/relationships/tags" Target="../tags/tag168.xml"/><Relationship Id="rId21" Type="http://schemas.openxmlformats.org/officeDocument/2006/relationships/tags" Target="../tags/tag169.xml"/><Relationship Id="rId22" Type="http://schemas.openxmlformats.org/officeDocument/2006/relationships/tags" Target="../tags/tag170.xml"/><Relationship Id="rId23" Type="http://schemas.openxmlformats.org/officeDocument/2006/relationships/tags" Target="../tags/tag171.xml"/><Relationship Id="rId24" Type="http://schemas.openxmlformats.org/officeDocument/2006/relationships/oleObject" Target="../embeddings/oleObject34.bin"/><Relationship Id="rId25" Type="http://schemas.openxmlformats.org/officeDocument/2006/relationships/image" Target="../media/image1.emf"/><Relationship Id="rId10" Type="http://schemas.openxmlformats.org/officeDocument/2006/relationships/tags" Target="../tags/tag158.xml"/><Relationship Id="rId11" Type="http://schemas.openxmlformats.org/officeDocument/2006/relationships/tags" Target="../tags/tag159.xml"/><Relationship Id="rId12" Type="http://schemas.openxmlformats.org/officeDocument/2006/relationships/tags" Target="../tags/tag160.xml"/><Relationship Id="rId13" Type="http://schemas.openxmlformats.org/officeDocument/2006/relationships/tags" Target="../tags/tag161.xml"/><Relationship Id="rId14" Type="http://schemas.openxmlformats.org/officeDocument/2006/relationships/tags" Target="../tags/tag162.xml"/><Relationship Id="rId15" Type="http://schemas.openxmlformats.org/officeDocument/2006/relationships/tags" Target="../tags/tag163.xml"/><Relationship Id="rId16" Type="http://schemas.openxmlformats.org/officeDocument/2006/relationships/tags" Target="../tags/tag164.xml"/><Relationship Id="rId17" Type="http://schemas.openxmlformats.org/officeDocument/2006/relationships/tags" Target="../tags/tag165.xml"/><Relationship Id="rId18" Type="http://schemas.openxmlformats.org/officeDocument/2006/relationships/tags" Target="../tags/tag166.xml"/><Relationship Id="rId19" Type="http://schemas.openxmlformats.org/officeDocument/2006/relationships/tags" Target="../tags/tag167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theme" Target="../theme/theme8.xml"/><Relationship Id="rId6" Type="http://schemas.openxmlformats.org/officeDocument/2006/relationships/vmlDrawing" Target="../drawings/vmlDrawing34.vml"/><Relationship Id="rId7" Type="http://schemas.openxmlformats.org/officeDocument/2006/relationships/tags" Target="../tags/tag155.xml"/><Relationship Id="rId8" Type="http://schemas.openxmlformats.org/officeDocument/2006/relationships/tags" Target="../tags/tag156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20" Type="http://schemas.openxmlformats.org/officeDocument/2006/relationships/tags" Target="../tags/tag189.xml"/><Relationship Id="rId21" Type="http://schemas.openxmlformats.org/officeDocument/2006/relationships/tags" Target="../tags/tag190.xml"/><Relationship Id="rId22" Type="http://schemas.openxmlformats.org/officeDocument/2006/relationships/tags" Target="../tags/tag191.xml"/><Relationship Id="rId23" Type="http://schemas.openxmlformats.org/officeDocument/2006/relationships/tags" Target="../tags/tag192.xml"/><Relationship Id="rId24" Type="http://schemas.openxmlformats.org/officeDocument/2006/relationships/oleObject" Target="../embeddings/oleObject39.bin"/><Relationship Id="rId25" Type="http://schemas.openxmlformats.org/officeDocument/2006/relationships/image" Target="../media/image1.emf"/><Relationship Id="rId10" Type="http://schemas.openxmlformats.org/officeDocument/2006/relationships/tags" Target="../tags/tag179.xml"/><Relationship Id="rId11" Type="http://schemas.openxmlformats.org/officeDocument/2006/relationships/tags" Target="../tags/tag180.xml"/><Relationship Id="rId12" Type="http://schemas.openxmlformats.org/officeDocument/2006/relationships/tags" Target="../tags/tag181.xml"/><Relationship Id="rId13" Type="http://schemas.openxmlformats.org/officeDocument/2006/relationships/tags" Target="../tags/tag182.xml"/><Relationship Id="rId14" Type="http://schemas.openxmlformats.org/officeDocument/2006/relationships/tags" Target="../tags/tag183.xml"/><Relationship Id="rId15" Type="http://schemas.openxmlformats.org/officeDocument/2006/relationships/tags" Target="../tags/tag184.xml"/><Relationship Id="rId16" Type="http://schemas.openxmlformats.org/officeDocument/2006/relationships/tags" Target="../tags/tag185.xml"/><Relationship Id="rId17" Type="http://schemas.openxmlformats.org/officeDocument/2006/relationships/tags" Target="../tags/tag186.xml"/><Relationship Id="rId18" Type="http://schemas.openxmlformats.org/officeDocument/2006/relationships/tags" Target="../tags/tag187.xml"/><Relationship Id="rId19" Type="http://schemas.openxmlformats.org/officeDocument/2006/relationships/tags" Target="../tags/tag188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theme" Target="../theme/theme9.xml"/><Relationship Id="rId6" Type="http://schemas.openxmlformats.org/officeDocument/2006/relationships/vmlDrawing" Target="../drawings/vmlDrawing39.vml"/><Relationship Id="rId7" Type="http://schemas.openxmlformats.org/officeDocument/2006/relationships/tags" Target="../tags/tag176.xml"/><Relationship Id="rId8" Type="http://schemas.openxmlformats.org/officeDocument/2006/relationships/tags" Target="../tags/tag1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35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3:36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  <p:sldLayoutId id="2147483789" r:id="rId5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6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3:36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0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3:36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5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3:36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9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3:36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0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3:36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9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3:36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5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3:36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3:36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40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3:36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3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3:36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1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4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3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3:36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1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3:36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79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3:36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2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3:36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04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3:36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2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3:36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6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3:36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93.bin"/><Relationship Id="rId6" Type="http://schemas.openxmlformats.org/officeDocument/2006/relationships/image" Target="../media/image4.emf"/><Relationship Id="rId7" Type="http://schemas.openxmlformats.org/officeDocument/2006/relationships/image" Target="../media/image14.jpg"/><Relationship Id="rId1" Type="http://schemas.openxmlformats.org/officeDocument/2006/relationships/vmlDrawing" Target="../drawings/vmlDrawing93.vml"/><Relationship Id="rId2" Type="http://schemas.openxmlformats.org/officeDocument/2006/relationships/tags" Target="../tags/tag40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08.xml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2.xml"/><Relationship Id="rId6" Type="http://schemas.openxmlformats.org/officeDocument/2006/relationships/oleObject" Target="../embeddings/oleObject94.bin"/><Relationship Id="rId7" Type="http://schemas.openxmlformats.org/officeDocument/2006/relationships/image" Target="../media/image15.emf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vmlDrawing" Target="../drawings/vmlDrawing94.vml"/><Relationship Id="rId2" Type="http://schemas.openxmlformats.org/officeDocument/2006/relationships/tags" Target="../tags/tag40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10.xml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3.xml"/><Relationship Id="rId6" Type="http://schemas.openxmlformats.org/officeDocument/2006/relationships/oleObject" Target="../embeddings/oleObject95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95.vml"/><Relationship Id="rId2" Type="http://schemas.openxmlformats.org/officeDocument/2006/relationships/tags" Target="../tags/tag40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12.xml"/><Relationship Id="rId4" Type="http://schemas.openxmlformats.org/officeDocument/2006/relationships/tags" Target="../tags/tag413.xml"/><Relationship Id="rId5" Type="http://schemas.openxmlformats.org/officeDocument/2006/relationships/tags" Target="../tags/tag414.xml"/><Relationship Id="rId6" Type="http://schemas.openxmlformats.org/officeDocument/2006/relationships/tags" Target="../tags/tag415.xml"/><Relationship Id="rId7" Type="http://schemas.openxmlformats.org/officeDocument/2006/relationships/slideLayout" Target="../slideLayouts/slideLayout19.xml"/><Relationship Id="rId8" Type="http://schemas.openxmlformats.org/officeDocument/2006/relationships/notesSlide" Target="../notesSlides/notesSlide4.xml"/><Relationship Id="rId9" Type="http://schemas.openxmlformats.org/officeDocument/2006/relationships/oleObject" Target="../embeddings/oleObject96.bin"/><Relationship Id="rId10" Type="http://schemas.openxmlformats.org/officeDocument/2006/relationships/image" Target="../media/image15.emf"/><Relationship Id="rId11" Type="http://schemas.openxmlformats.org/officeDocument/2006/relationships/image" Target="../media/image19.jpeg"/><Relationship Id="rId1" Type="http://schemas.openxmlformats.org/officeDocument/2006/relationships/vmlDrawing" Target="../drawings/vmlDrawing96.vml"/><Relationship Id="rId2" Type="http://schemas.openxmlformats.org/officeDocument/2006/relationships/tags" Target="../tags/tag411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7.bin"/><Relationship Id="rId12" Type="http://schemas.openxmlformats.org/officeDocument/2006/relationships/image" Target="../media/image15.emf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" Type="http://schemas.openxmlformats.org/officeDocument/2006/relationships/vmlDrawing" Target="../drawings/vmlDrawing97.vml"/><Relationship Id="rId2" Type="http://schemas.openxmlformats.org/officeDocument/2006/relationships/tags" Target="../tags/tag416.xml"/><Relationship Id="rId3" Type="http://schemas.openxmlformats.org/officeDocument/2006/relationships/tags" Target="../tags/tag417.xml"/><Relationship Id="rId4" Type="http://schemas.openxmlformats.org/officeDocument/2006/relationships/tags" Target="../tags/tag418.xml"/><Relationship Id="rId5" Type="http://schemas.openxmlformats.org/officeDocument/2006/relationships/tags" Target="../tags/tag419.xml"/><Relationship Id="rId6" Type="http://schemas.openxmlformats.org/officeDocument/2006/relationships/tags" Target="../tags/tag420.xml"/><Relationship Id="rId7" Type="http://schemas.openxmlformats.org/officeDocument/2006/relationships/tags" Target="../tags/tag421.xml"/><Relationship Id="rId8" Type="http://schemas.openxmlformats.org/officeDocument/2006/relationships/tags" Target="../tags/tag422.xml"/><Relationship Id="rId9" Type="http://schemas.openxmlformats.org/officeDocument/2006/relationships/slideLayout" Target="../slideLayouts/slideLayout19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8.bin"/><Relationship Id="rId12" Type="http://schemas.openxmlformats.org/officeDocument/2006/relationships/image" Target="../media/image15.emf"/><Relationship Id="rId13" Type="http://schemas.openxmlformats.org/officeDocument/2006/relationships/image" Target="../media/image23.emf"/><Relationship Id="rId14" Type="http://schemas.openxmlformats.org/officeDocument/2006/relationships/image" Target="../media/image24.png"/><Relationship Id="rId15" Type="http://schemas.openxmlformats.org/officeDocument/2006/relationships/image" Target="../media/image25.jpeg"/><Relationship Id="rId1" Type="http://schemas.openxmlformats.org/officeDocument/2006/relationships/vmlDrawing" Target="../drawings/vmlDrawing98.vml"/><Relationship Id="rId2" Type="http://schemas.openxmlformats.org/officeDocument/2006/relationships/tags" Target="../tags/tag423.xml"/><Relationship Id="rId3" Type="http://schemas.openxmlformats.org/officeDocument/2006/relationships/tags" Target="../tags/tag424.xml"/><Relationship Id="rId4" Type="http://schemas.openxmlformats.org/officeDocument/2006/relationships/tags" Target="../tags/tag425.xml"/><Relationship Id="rId5" Type="http://schemas.openxmlformats.org/officeDocument/2006/relationships/tags" Target="../tags/tag426.xml"/><Relationship Id="rId6" Type="http://schemas.openxmlformats.org/officeDocument/2006/relationships/tags" Target="../tags/tag427.xml"/><Relationship Id="rId7" Type="http://schemas.openxmlformats.org/officeDocument/2006/relationships/tags" Target="../tags/tag428.xml"/><Relationship Id="rId8" Type="http://schemas.openxmlformats.org/officeDocument/2006/relationships/tags" Target="../tags/tag429.xml"/><Relationship Id="rId9" Type="http://schemas.openxmlformats.org/officeDocument/2006/relationships/slideLayout" Target="../slideLayouts/slideLayout19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" Type="http://schemas.openxmlformats.org/officeDocument/2006/relationships/vmlDrawing" Target="../drawings/vmlDrawing99.vml"/><Relationship Id="rId2" Type="http://schemas.openxmlformats.org/officeDocument/2006/relationships/tags" Target="../tags/tag430.xml"/><Relationship Id="rId3" Type="http://schemas.openxmlformats.org/officeDocument/2006/relationships/tags" Target="../tags/tag431.xml"/><Relationship Id="rId4" Type="http://schemas.openxmlformats.org/officeDocument/2006/relationships/tags" Target="../tags/tag432.xml"/><Relationship Id="rId5" Type="http://schemas.openxmlformats.org/officeDocument/2006/relationships/tags" Target="../tags/tag433.xml"/><Relationship Id="rId6" Type="http://schemas.openxmlformats.org/officeDocument/2006/relationships/tags" Target="../tags/tag434.xml"/><Relationship Id="rId7" Type="http://schemas.openxmlformats.org/officeDocument/2006/relationships/slideLayout" Target="../slideLayouts/slideLayout19.xml"/><Relationship Id="rId8" Type="http://schemas.openxmlformats.org/officeDocument/2006/relationships/notesSlide" Target="../notesSlides/notesSlide7.xml"/><Relationship Id="rId9" Type="http://schemas.openxmlformats.org/officeDocument/2006/relationships/oleObject" Target="../embeddings/oleObject99.bin"/><Relationship Id="rId10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36.xml"/><Relationship Id="rId4" Type="http://schemas.openxmlformats.org/officeDocument/2006/relationships/tags" Target="../tags/tag437.xml"/><Relationship Id="rId5" Type="http://schemas.openxmlformats.org/officeDocument/2006/relationships/tags" Target="../tags/tag438.xml"/><Relationship Id="rId6" Type="http://schemas.openxmlformats.org/officeDocument/2006/relationships/slideLayout" Target="../slideLayouts/slideLayout19.xml"/><Relationship Id="rId7" Type="http://schemas.openxmlformats.org/officeDocument/2006/relationships/oleObject" Target="../embeddings/oleObject100.bin"/><Relationship Id="rId8" Type="http://schemas.openxmlformats.org/officeDocument/2006/relationships/image" Target="../media/image28.emf"/><Relationship Id="rId9" Type="http://schemas.openxmlformats.org/officeDocument/2006/relationships/image" Target="../media/image29.jpeg"/><Relationship Id="rId10" Type="http://schemas.openxmlformats.org/officeDocument/2006/relationships/image" Target="../media/image30.jpeg"/><Relationship Id="rId1" Type="http://schemas.openxmlformats.org/officeDocument/2006/relationships/vmlDrawing" Target="../drawings/vmlDrawing100.vml"/><Relationship Id="rId2" Type="http://schemas.openxmlformats.org/officeDocument/2006/relationships/tags" Target="../tags/tag4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40.xml"/><Relationship Id="rId4" Type="http://schemas.openxmlformats.org/officeDocument/2006/relationships/slideLayout" Target="../slideLayouts/slideLayout19.xml"/><Relationship Id="rId5" Type="http://schemas.openxmlformats.org/officeDocument/2006/relationships/oleObject" Target="../embeddings/oleObject101.bin"/><Relationship Id="rId6" Type="http://schemas.openxmlformats.org/officeDocument/2006/relationships/image" Target="../media/image28.emf"/><Relationship Id="rId7" Type="http://schemas.openxmlformats.org/officeDocument/2006/relationships/image" Target="../media/image31.jpeg"/><Relationship Id="rId8" Type="http://schemas.openxmlformats.org/officeDocument/2006/relationships/image" Target="../media/image32.jpeg"/><Relationship Id="rId9" Type="http://schemas.openxmlformats.org/officeDocument/2006/relationships/image" Target="../media/image33.jpeg"/><Relationship Id="rId1" Type="http://schemas.openxmlformats.org/officeDocument/2006/relationships/vmlDrawing" Target="../drawings/vmlDrawing101.vml"/><Relationship Id="rId2" Type="http://schemas.openxmlformats.org/officeDocument/2006/relationships/tags" Target="../tags/tag4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-1118326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9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-1118326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cument type"/>
          <p:cNvSpPr txBox="1">
            <a:spLocks noChangeArrowheads="1"/>
          </p:cNvSpPr>
          <p:nvPr/>
        </p:nvSpPr>
        <p:spPr bwMode="gray">
          <a:xfrm>
            <a:off x="3024489" y="3208519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eaLnBrk="1" hangingPunct="1">
              <a:defRPr sz="1400" baseline="0">
                <a:solidFill>
                  <a:schemeClr val="accent6"/>
                </a:solidFill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/>
              <a:t>Document for discussion | 15/01/2018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024489" y="2745264"/>
            <a:ext cx="8309252" cy="215444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en-US"/>
              <a:t>GLOBAL MARKETING &amp; SALES</a:t>
            </a:r>
          </a:p>
        </p:txBody>
      </p:sp>
      <p:sp>
        <p:nvSpPr>
          <p:cNvPr id="14" name="Disclaimer-English (United States)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 bwMode="gray">
          <a:xfrm>
            <a:off x="3024489" y="1434420"/>
            <a:ext cx="8309252" cy="98488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Emerging themes and first ideas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C147CE5-6FF0-4D3C-AC0E-C3D759A163F7}"/>
              </a:ext>
            </a:extLst>
          </p:cNvPr>
          <p:cNvSpPr txBox="1"/>
          <p:nvPr/>
        </p:nvSpPr>
        <p:spPr>
          <a:xfrm>
            <a:off x="6851650" y="493500"/>
            <a:ext cx="4858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Working draft based on interviews as of 12/01/2017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1" b="9061"/>
          <a:stretch/>
        </p:blipFill>
        <p:spPr>
          <a:xfrm>
            <a:off x="-1" y="0"/>
            <a:ext cx="11949113" cy="6721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9E06EA2-0554-4273-BF69-C246667F6CD0}"/>
              </a:ext>
            </a:extLst>
          </p:cNvPr>
          <p:cNvSpPr>
            <a:spLocks/>
          </p:cNvSpPr>
          <p:nvPr/>
        </p:nvSpPr>
        <p:spPr>
          <a:xfrm>
            <a:off x="7950" y="0"/>
            <a:ext cx="11949113" cy="6721475"/>
          </a:xfrm>
          <a:prstGeom prst="rect">
            <a:avLst/>
          </a:prstGeom>
          <a:solidFill>
            <a:schemeClr val="accent4">
              <a:alpha val="50000"/>
            </a:schemeClr>
          </a:solidFill>
          <a:ln w="31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08050E5-41DE-476C-94FB-C4CAD6DBC9E8}"/>
              </a:ext>
            </a:extLst>
          </p:cNvPr>
          <p:cNvSpPr txBox="1">
            <a:spLocks/>
          </p:cNvSpPr>
          <p:nvPr/>
        </p:nvSpPr>
        <p:spPr bwMode="gray">
          <a:xfrm>
            <a:off x="4234" y="2198384"/>
            <a:ext cx="11944878" cy="1310308"/>
          </a:xfrm>
          <a:prstGeom prst="rect">
            <a:avLst/>
          </a:prstGeom>
          <a:solidFill>
            <a:srgbClr val="0065BD">
              <a:alpha val="43137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119386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359851" algn="l"/>
              </a:tabLst>
              <a:defRPr sz="3200" b="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2pPr>
            <a:lvl3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3pPr>
            <a:lvl4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4pPr>
            <a:lvl5pPr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5pPr>
            <a:lvl6pPr marL="609630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6pPr>
            <a:lvl7pPr marL="121926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7pPr>
            <a:lvl8pPr marL="1828891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8pPr>
            <a:lvl9pPr marL="2438522" algn="l" defTabSz="1193860" rtl="0" eaLnBrk="1" fontAlgn="base" hangingPunct="1">
              <a:spcBef>
                <a:spcPct val="0"/>
              </a:spcBef>
              <a:spcAft>
                <a:spcPct val="0"/>
              </a:spcAft>
              <a:defRPr sz="2533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3000" kern="0" dirty="0">
                <a:solidFill>
                  <a:schemeClr val="bg1"/>
                </a:solidFill>
              </a:rPr>
              <a:t>Enabling sales growth at</a:t>
            </a:r>
            <a:br>
              <a:rPr lang="en-US" sz="3000" kern="0" dirty="0">
                <a:solidFill>
                  <a:schemeClr val="bg1"/>
                </a:solidFill>
              </a:rPr>
            </a:br>
            <a:r>
              <a:rPr lang="en-US" sz="3000" kern="0" dirty="0">
                <a:solidFill>
                  <a:schemeClr val="bg1"/>
                </a:solidFill>
              </a:rPr>
              <a:t>Tier-1 auto suppliers</a:t>
            </a:r>
            <a:endParaRPr lang="en-US" sz="4800" kern="0" dirty="0">
              <a:solidFill>
                <a:schemeClr val="bg1"/>
              </a:solidFill>
            </a:endParaRPr>
          </a:p>
        </p:txBody>
      </p:sp>
      <p:sp>
        <p:nvSpPr>
          <p:cNvPr id="15" name="Document type">
            <a:extLst>
              <a:ext uri="{FF2B5EF4-FFF2-40B4-BE49-F238E27FC236}">
                <a16:creationId xmlns:a16="http://schemas.microsoft.com/office/drawing/2014/main" xmlns="" id="{13067FCC-0CB0-4896-A6E2-B31008577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938" y="5012551"/>
            <a:ext cx="80282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eaLnBrk="1" hangingPunct="1">
              <a:defRPr sz="1400" baseline="0"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sz="1600">
                <a:solidFill>
                  <a:schemeClr val="bg1"/>
                </a:solidFill>
              </a:rPr>
              <a:t>Paolo Sandrone || Dragana Pajovic || Rohit Panchanadikar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xmlns="" id="{49D0FB79-5C77-4D75-BBE0-C5987AFB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938" y="5489233"/>
            <a:ext cx="80282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eaLnBrk="1" hangingPunct="1">
              <a:defRPr sz="1400" baseline="0"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January 9 </a:t>
            </a:r>
            <a:r>
              <a:rPr lang="en-US" sz="1600" dirty="0" smtClean="0">
                <a:solidFill>
                  <a:schemeClr val="bg1"/>
                </a:solidFill>
              </a:rPr>
              <a:t>20XX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Disclaimer-template_Blue">
            <a:extLst>
              <a:ext uri="{FF2B5EF4-FFF2-40B4-BE49-F238E27FC236}">
                <a16:creationId xmlns:a16="http://schemas.microsoft.com/office/drawing/2014/main" xmlns="" id="{9FEA31A0-0683-4818-9E5E-EC510B2FE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938" y="5925006"/>
            <a:ext cx="802821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 defTabSz="804863" eaLnBrk="0" hangingPunct="0"/>
            <a:r>
              <a:rPr lang="en-US" sz="700" baseline="0" noProof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algn="ctr" defTabSz="804863" eaLnBrk="0" hangingPunct="0"/>
            <a:r>
              <a:rPr lang="en-US" sz="700" baseline="0" noProof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DA6CE7F8-B0C3-466F-9BBD-599FA2629799}"/>
              </a:ext>
            </a:extLst>
          </p:cNvPr>
          <p:cNvSpPr txBox="1">
            <a:spLocks/>
          </p:cNvSpPr>
          <p:nvPr/>
        </p:nvSpPr>
        <p:spPr bwMode="gray">
          <a:xfrm>
            <a:off x="2135938" y="4156596"/>
            <a:ext cx="802821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4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800" kern="0" dirty="0" err="1">
                <a:solidFill>
                  <a:schemeClr val="bg1"/>
                </a:solidFill>
              </a:rPr>
              <a:t>M&amp;S</a:t>
            </a:r>
            <a:r>
              <a:rPr lang="en-US" sz="1800" kern="0" dirty="0">
                <a:solidFill>
                  <a:schemeClr val="bg1"/>
                </a:solidFill>
              </a:rPr>
              <a:t> Growth Case Competition 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="" xmlns:a16="http://schemas.microsoft.com/office/drawing/2014/main" id="{4554D3CB-BE76-454B-9C13-A4B72B5F78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2589" y="0"/>
            <a:ext cx="666524" cy="13062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uk-UA" sz="1000" b="1" dirty="0">
                <a:solidFill>
                  <a:srgbClr val="FFFFFF"/>
                </a:solidFill>
                <a:latin typeface="Arial" pitchFamily="34" charset="0"/>
              </a:rPr>
              <a:t>A&amp;A013</a:t>
            </a:r>
            <a:endParaRPr lang="pl-PL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="" xmlns:a16="http://schemas.microsoft.com/office/drawing/2014/main" id="{DC44CA0B-D3A8-45E6-A8A9-540CE0E855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10078"/>
            <a:ext cx="2355274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 smtClean="0">
                <a:solidFill>
                  <a:srgbClr val="FFFFFF"/>
                </a:solidFill>
                <a:latin typeface="Arial" pitchFamily="34" charset="0"/>
              </a:rPr>
              <a:t>AI | </a:t>
            </a:r>
            <a:r>
              <a:rPr lang="pl-PL" sz="1000" b="1" dirty="0" err="1" smtClean="0">
                <a:solidFill>
                  <a:srgbClr val="FFFFFF"/>
                </a:solidFill>
                <a:latin typeface="Arial" pitchFamily="34" charset="0"/>
              </a:rPr>
              <a:t>North</a:t>
            </a:r>
            <a:r>
              <a:rPr lang="pl-PL" sz="1000" b="1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r>
              <a:rPr lang="pl-PL" sz="1000" b="1" dirty="0" err="1" smtClean="0">
                <a:solidFill>
                  <a:srgbClr val="FFFFFF"/>
                </a:solidFill>
                <a:latin typeface="Arial" pitchFamily="34" charset="0"/>
              </a:rPr>
              <a:t>America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Object 5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3741934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43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1612901" y="554866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‘Secret sauce’ for sales growth: 5 key steps for an auto supplier to set up for success when engaging with new customers</a:t>
            </a:r>
          </a:p>
        </p:txBody>
      </p:sp>
      <p:sp>
        <p:nvSpPr>
          <p:cNvPr id="126" name="Rectangle 125"/>
          <p:cNvSpPr>
            <a:spLocks/>
          </p:cNvSpPr>
          <p:nvPr/>
        </p:nvSpPr>
        <p:spPr>
          <a:xfrm>
            <a:off x="158759" y="1350635"/>
            <a:ext cx="11450426" cy="78917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>
            <a:spLocks/>
          </p:cNvSpPr>
          <p:nvPr/>
        </p:nvSpPr>
        <p:spPr>
          <a:xfrm flipH="1">
            <a:off x="161817" y="1355959"/>
            <a:ext cx="11450428" cy="783853"/>
          </a:xfrm>
          <a:prstGeom prst="rect">
            <a:avLst/>
          </a:prstGeom>
          <a:gradFill flip="none" rotWithShape="1">
            <a:gsLst>
              <a:gs pos="70000">
                <a:srgbClr val="002960"/>
              </a:gs>
              <a:gs pos="100000">
                <a:srgbClr val="FFFFFF">
                  <a:alpha val="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609570">
              <a:defRPr/>
            </a:pPr>
            <a:endParaRPr lang="en-US" sz="2800">
              <a:solidFill>
                <a:prstClr val="white"/>
              </a:solidFill>
            </a:endParaRPr>
          </a:p>
        </p:txBody>
      </p:sp>
      <p:cxnSp>
        <p:nvCxnSpPr>
          <p:cNvPr id="128" name="Straight Connector 127"/>
          <p:cNvCxnSpPr>
            <a:cxnSpLocks/>
          </p:cNvCxnSpPr>
          <p:nvPr/>
        </p:nvCxnSpPr>
        <p:spPr>
          <a:xfrm flipH="1">
            <a:off x="11650647" y="1355959"/>
            <a:ext cx="3" cy="783853"/>
          </a:xfrm>
          <a:prstGeom prst="line">
            <a:avLst/>
          </a:prstGeom>
          <a:ln w="5715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320944" y="2326978"/>
            <a:ext cx="889368" cy="1004602"/>
            <a:chOff x="900092" y="3992824"/>
            <a:chExt cx="485403" cy="498451"/>
          </a:xfrm>
        </p:grpSpPr>
        <p:sp>
          <p:nvSpPr>
            <p:cNvPr id="36" name="Freeform 8"/>
            <p:cNvSpPr>
              <a:spLocks/>
            </p:cNvSpPr>
            <p:nvPr/>
          </p:nvSpPr>
          <p:spPr bwMode="gray">
            <a:xfrm>
              <a:off x="1249910" y="4125641"/>
              <a:ext cx="122418" cy="365634"/>
            </a:xfrm>
            <a:custGeom>
              <a:avLst/>
              <a:gdLst>
                <a:gd name="T0" fmla="*/ 73 w 73"/>
                <a:gd name="T1" fmla="*/ 1 h 198"/>
                <a:gd name="T2" fmla="*/ 73 w 73"/>
                <a:gd name="T3" fmla="*/ 198 h 198"/>
                <a:gd name="T4" fmla="*/ 1 w 73"/>
                <a:gd name="T5" fmla="*/ 198 h 198"/>
                <a:gd name="T6" fmla="*/ 1 w 73"/>
                <a:gd name="T7" fmla="*/ 190 h 198"/>
                <a:gd name="T8" fmla="*/ 0 w 73"/>
                <a:gd name="T9" fmla="*/ 76 h 198"/>
                <a:gd name="T10" fmla="*/ 3 w 73"/>
                <a:gd name="T11" fmla="*/ 69 h 198"/>
                <a:gd name="T12" fmla="*/ 70 w 73"/>
                <a:gd name="T13" fmla="*/ 3 h 198"/>
                <a:gd name="T14" fmla="*/ 72 w 73"/>
                <a:gd name="T15" fmla="*/ 0 h 198"/>
                <a:gd name="T16" fmla="*/ 73 w 73"/>
                <a:gd name="T17" fmla="*/ 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98">
                  <a:moveTo>
                    <a:pt x="73" y="1"/>
                  </a:moveTo>
                  <a:cubicBezTo>
                    <a:pt x="73" y="67"/>
                    <a:pt x="73" y="133"/>
                    <a:pt x="73" y="198"/>
                  </a:cubicBezTo>
                  <a:cubicBezTo>
                    <a:pt x="49" y="198"/>
                    <a:pt x="25" y="198"/>
                    <a:pt x="1" y="198"/>
                  </a:cubicBezTo>
                  <a:cubicBezTo>
                    <a:pt x="1" y="196"/>
                    <a:pt x="1" y="193"/>
                    <a:pt x="1" y="190"/>
                  </a:cubicBezTo>
                  <a:cubicBezTo>
                    <a:pt x="1" y="152"/>
                    <a:pt x="1" y="114"/>
                    <a:pt x="0" y="76"/>
                  </a:cubicBezTo>
                  <a:cubicBezTo>
                    <a:pt x="0" y="73"/>
                    <a:pt x="1" y="71"/>
                    <a:pt x="3" y="69"/>
                  </a:cubicBezTo>
                  <a:cubicBezTo>
                    <a:pt x="25" y="47"/>
                    <a:pt x="48" y="25"/>
                    <a:pt x="70" y="3"/>
                  </a:cubicBezTo>
                  <a:cubicBezTo>
                    <a:pt x="70" y="2"/>
                    <a:pt x="71" y="1"/>
                    <a:pt x="72" y="0"/>
                  </a:cubicBezTo>
                  <a:cubicBezTo>
                    <a:pt x="72" y="1"/>
                    <a:pt x="72" y="1"/>
                    <a:pt x="73" y="1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noFill/>
              <a:round/>
              <a:headEnd/>
              <a:tailEnd/>
            </a:ln>
            <a:extLst/>
          </p:spPr>
          <p:txBody>
            <a:bodyPr vert="horz" wrap="square" lIns="51429" tIns="25714" rIns="51429" bIns="25714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FFFFFF"/>
                </a:buClr>
                <a:defRPr/>
              </a:pPr>
              <a:endParaRPr lang="en-US" sz="14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gray">
            <a:xfrm>
              <a:off x="900092" y="3992824"/>
              <a:ext cx="485403" cy="356258"/>
            </a:xfrm>
            <a:custGeom>
              <a:avLst/>
              <a:gdLst>
                <a:gd name="T0" fmla="*/ 145 w 289"/>
                <a:gd name="T1" fmla="*/ 158 h 193"/>
                <a:gd name="T2" fmla="*/ 91 w 289"/>
                <a:gd name="T3" fmla="*/ 103 h 193"/>
                <a:gd name="T4" fmla="*/ 1 w 289"/>
                <a:gd name="T5" fmla="*/ 193 h 193"/>
                <a:gd name="T6" fmla="*/ 1 w 289"/>
                <a:gd name="T7" fmla="*/ 180 h 193"/>
                <a:gd name="T8" fmla="*/ 10 w 289"/>
                <a:gd name="T9" fmla="*/ 159 h 193"/>
                <a:gd name="T10" fmla="*/ 88 w 289"/>
                <a:gd name="T11" fmla="*/ 80 h 193"/>
                <a:gd name="T12" fmla="*/ 91 w 289"/>
                <a:gd name="T13" fmla="*/ 77 h 193"/>
                <a:gd name="T14" fmla="*/ 144 w 289"/>
                <a:gd name="T15" fmla="*/ 131 h 193"/>
                <a:gd name="T16" fmla="*/ 256 w 289"/>
                <a:gd name="T17" fmla="*/ 21 h 193"/>
                <a:gd name="T18" fmla="*/ 236 w 289"/>
                <a:gd name="T19" fmla="*/ 1 h 193"/>
                <a:gd name="T20" fmla="*/ 236 w 289"/>
                <a:gd name="T21" fmla="*/ 0 h 193"/>
                <a:gd name="T22" fmla="*/ 289 w 289"/>
                <a:gd name="T23" fmla="*/ 0 h 193"/>
                <a:gd name="T24" fmla="*/ 289 w 289"/>
                <a:gd name="T25" fmla="*/ 53 h 193"/>
                <a:gd name="T26" fmla="*/ 270 w 289"/>
                <a:gd name="T27" fmla="*/ 33 h 193"/>
                <a:gd name="T28" fmla="*/ 145 w 289"/>
                <a:gd name="T29" fmla="*/ 15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3">
                  <a:moveTo>
                    <a:pt x="145" y="158"/>
                  </a:moveTo>
                  <a:cubicBezTo>
                    <a:pt x="127" y="139"/>
                    <a:pt x="109" y="121"/>
                    <a:pt x="91" y="103"/>
                  </a:cubicBezTo>
                  <a:cubicBezTo>
                    <a:pt x="61" y="133"/>
                    <a:pt x="31" y="163"/>
                    <a:pt x="1" y="193"/>
                  </a:cubicBezTo>
                  <a:cubicBezTo>
                    <a:pt x="1" y="188"/>
                    <a:pt x="2" y="184"/>
                    <a:pt x="1" y="180"/>
                  </a:cubicBezTo>
                  <a:cubicBezTo>
                    <a:pt x="0" y="171"/>
                    <a:pt x="3" y="165"/>
                    <a:pt x="10" y="159"/>
                  </a:cubicBezTo>
                  <a:cubicBezTo>
                    <a:pt x="36" y="133"/>
                    <a:pt x="62" y="106"/>
                    <a:pt x="88" y="80"/>
                  </a:cubicBezTo>
                  <a:cubicBezTo>
                    <a:pt x="89" y="79"/>
                    <a:pt x="90" y="79"/>
                    <a:pt x="91" y="77"/>
                  </a:cubicBezTo>
                  <a:cubicBezTo>
                    <a:pt x="109" y="96"/>
                    <a:pt x="127" y="114"/>
                    <a:pt x="144" y="131"/>
                  </a:cubicBezTo>
                  <a:cubicBezTo>
                    <a:pt x="182" y="94"/>
                    <a:pt x="219" y="57"/>
                    <a:pt x="256" y="21"/>
                  </a:cubicBezTo>
                  <a:cubicBezTo>
                    <a:pt x="249" y="14"/>
                    <a:pt x="242" y="7"/>
                    <a:pt x="236" y="1"/>
                  </a:cubicBezTo>
                  <a:cubicBezTo>
                    <a:pt x="236" y="1"/>
                    <a:pt x="236" y="0"/>
                    <a:pt x="236" y="0"/>
                  </a:cubicBezTo>
                  <a:cubicBezTo>
                    <a:pt x="254" y="0"/>
                    <a:pt x="272" y="0"/>
                    <a:pt x="289" y="0"/>
                  </a:cubicBezTo>
                  <a:cubicBezTo>
                    <a:pt x="289" y="18"/>
                    <a:pt x="289" y="35"/>
                    <a:pt x="289" y="53"/>
                  </a:cubicBezTo>
                  <a:cubicBezTo>
                    <a:pt x="283" y="46"/>
                    <a:pt x="276" y="40"/>
                    <a:pt x="270" y="33"/>
                  </a:cubicBezTo>
                  <a:cubicBezTo>
                    <a:pt x="228" y="75"/>
                    <a:pt x="187" y="116"/>
                    <a:pt x="145" y="1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51429" tIns="25714" rIns="51429" bIns="25714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FFFFFF"/>
                </a:buClr>
                <a:defRPr/>
              </a:pPr>
              <a:endParaRPr lang="en-US" sz="14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gray">
            <a:xfrm>
              <a:off x="1084573" y="4291270"/>
              <a:ext cx="119572" cy="200005"/>
            </a:xfrm>
            <a:custGeom>
              <a:avLst/>
              <a:gdLst>
                <a:gd name="T0" fmla="*/ 0 w 71"/>
                <a:gd name="T1" fmla="*/ 2 h 108"/>
                <a:gd name="T2" fmla="*/ 36 w 71"/>
                <a:gd name="T3" fmla="*/ 36 h 108"/>
                <a:gd name="T4" fmla="*/ 71 w 71"/>
                <a:gd name="T5" fmla="*/ 0 h 108"/>
                <a:gd name="T6" fmla="*/ 71 w 71"/>
                <a:gd name="T7" fmla="*/ 1 h 108"/>
                <a:gd name="T8" fmla="*/ 71 w 71"/>
                <a:gd name="T9" fmla="*/ 108 h 108"/>
                <a:gd name="T10" fmla="*/ 0 w 71"/>
                <a:gd name="T11" fmla="*/ 108 h 108"/>
                <a:gd name="T12" fmla="*/ 0 w 71"/>
                <a:gd name="T13" fmla="*/ 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08">
                  <a:moveTo>
                    <a:pt x="0" y="2"/>
                  </a:moveTo>
                  <a:cubicBezTo>
                    <a:pt x="12" y="13"/>
                    <a:pt x="23" y="24"/>
                    <a:pt x="36" y="36"/>
                  </a:cubicBezTo>
                  <a:cubicBezTo>
                    <a:pt x="47" y="24"/>
                    <a:pt x="59" y="12"/>
                    <a:pt x="71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37"/>
                    <a:pt x="71" y="72"/>
                    <a:pt x="71" y="108"/>
                  </a:cubicBezTo>
                  <a:cubicBezTo>
                    <a:pt x="48" y="108"/>
                    <a:pt x="24" y="108"/>
                    <a:pt x="0" y="108"/>
                  </a:cubicBezTo>
                  <a:cubicBezTo>
                    <a:pt x="0" y="73"/>
                    <a:pt x="0" y="37"/>
                    <a:pt x="0" y="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noFill/>
              <a:round/>
              <a:headEnd/>
              <a:tailEnd/>
            </a:ln>
            <a:extLst/>
          </p:spPr>
          <p:txBody>
            <a:bodyPr vert="horz" wrap="square" lIns="51429" tIns="25714" rIns="51429" bIns="25714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FFFFFF"/>
                </a:buClr>
                <a:defRPr/>
              </a:pPr>
              <a:endParaRPr lang="en-US" sz="14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gray">
            <a:xfrm>
              <a:off x="916320" y="4260019"/>
              <a:ext cx="120995" cy="231256"/>
            </a:xfrm>
            <a:custGeom>
              <a:avLst/>
              <a:gdLst>
                <a:gd name="T0" fmla="*/ 72 w 72"/>
                <a:gd name="T1" fmla="*/ 125 h 125"/>
                <a:gd name="T2" fmla="*/ 0 w 72"/>
                <a:gd name="T3" fmla="*/ 125 h 125"/>
                <a:gd name="T4" fmla="*/ 0 w 72"/>
                <a:gd name="T5" fmla="*/ 122 h 125"/>
                <a:gd name="T6" fmla="*/ 0 w 72"/>
                <a:gd name="T7" fmla="*/ 74 h 125"/>
                <a:gd name="T8" fmla="*/ 2 w 72"/>
                <a:gd name="T9" fmla="*/ 70 h 125"/>
                <a:gd name="T10" fmla="*/ 70 w 72"/>
                <a:gd name="T11" fmla="*/ 2 h 125"/>
                <a:gd name="T12" fmla="*/ 72 w 72"/>
                <a:gd name="T13" fmla="*/ 0 h 125"/>
                <a:gd name="T14" fmla="*/ 72 w 72"/>
                <a:gd name="T1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25">
                  <a:moveTo>
                    <a:pt x="72" y="125"/>
                  </a:moveTo>
                  <a:cubicBezTo>
                    <a:pt x="48" y="125"/>
                    <a:pt x="24" y="125"/>
                    <a:pt x="0" y="125"/>
                  </a:cubicBezTo>
                  <a:cubicBezTo>
                    <a:pt x="0" y="124"/>
                    <a:pt x="0" y="123"/>
                    <a:pt x="0" y="122"/>
                  </a:cubicBezTo>
                  <a:cubicBezTo>
                    <a:pt x="0" y="106"/>
                    <a:pt x="0" y="90"/>
                    <a:pt x="0" y="74"/>
                  </a:cubicBezTo>
                  <a:cubicBezTo>
                    <a:pt x="0" y="72"/>
                    <a:pt x="1" y="71"/>
                    <a:pt x="2" y="70"/>
                  </a:cubicBezTo>
                  <a:cubicBezTo>
                    <a:pt x="24" y="47"/>
                    <a:pt x="47" y="24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ubicBezTo>
                    <a:pt x="72" y="42"/>
                    <a:pt x="72" y="84"/>
                    <a:pt x="72" y="12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noFill/>
              <a:round/>
              <a:headEnd/>
              <a:tailEnd/>
            </a:ln>
            <a:extLst/>
          </p:spPr>
          <p:txBody>
            <a:bodyPr vert="horz" wrap="square" lIns="51429" tIns="25714" rIns="51429" bIns="25714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FFFFFF"/>
                </a:buClr>
                <a:defRPr/>
              </a:pPr>
              <a:endParaRPr lang="en-US" sz="1400" dirty="0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40" name="TextBox 39"/>
          <p:cNvSpPr txBox="1">
            <a:spLocks/>
          </p:cNvSpPr>
          <p:nvPr/>
        </p:nvSpPr>
        <p:spPr>
          <a:xfrm>
            <a:off x="315976" y="3648305"/>
            <a:ext cx="2802506" cy="1107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>
              <a:buClr>
                <a:srgbClr val="002960"/>
              </a:buClr>
              <a:defRPr/>
            </a:pPr>
            <a:r>
              <a:rPr lang="en-US" sz="4000" b="1" dirty="0">
                <a:solidFill>
                  <a:srgbClr val="002960"/>
                </a:solidFill>
              </a:rPr>
              <a:t>$100M+</a:t>
            </a:r>
            <a:br>
              <a:rPr lang="en-US" sz="4000" b="1" dirty="0">
                <a:solidFill>
                  <a:srgbClr val="00296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increase in sales in 5 years</a:t>
            </a:r>
          </a:p>
          <a:p>
            <a:pPr algn="ctr">
              <a:buClr>
                <a:srgbClr val="002960"/>
              </a:buClr>
              <a:defRPr/>
            </a:pPr>
            <a:r>
              <a:rPr lang="en-US" sz="1600" dirty="0">
                <a:solidFill>
                  <a:srgbClr val="000000"/>
                </a:solidFill>
              </a:rPr>
              <a:t>with Detroit-3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A520EB70-1434-4F8B-8288-1E49DED7840D}"/>
              </a:ext>
            </a:extLst>
          </p:cNvPr>
          <p:cNvGrpSpPr/>
          <p:nvPr/>
        </p:nvGrpSpPr>
        <p:grpSpPr>
          <a:xfrm>
            <a:off x="662091" y="5358191"/>
            <a:ext cx="2374820" cy="659302"/>
            <a:chOff x="596162" y="5736425"/>
            <a:chExt cx="2974210" cy="682401"/>
          </a:xfrm>
        </p:grpSpPr>
        <p:pic>
          <p:nvPicPr>
            <p:cNvPr id="42" name="Picture 20" descr="Image result for general motors logo">
              <a:extLst>
                <a:ext uri="{FF2B5EF4-FFF2-40B4-BE49-F238E27FC236}">
                  <a16:creationId xmlns:a16="http://schemas.microsoft.com/office/drawing/2014/main" xmlns="" id="{AA4B511E-854F-44A4-970F-F44F48E04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62" y="5736425"/>
              <a:ext cx="686432" cy="682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3" descr="Image result for ford logo">
              <a:extLst>
                <a:ext uri="{FF2B5EF4-FFF2-40B4-BE49-F238E27FC236}">
                  <a16:creationId xmlns:a16="http://schemas.microsoft.com/office/drawing/2014/main" xmlns="" id="{0DF2033F-DAFE-419E-A7FE-535CDF642D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9046" t="21090" r="11964" b="23976"/>
            <a:stretch/>
          </p:blipFill>
          <p:spPr bwMode="auto">
            <a:xfrm>
              <a:off x="1297222" y="5890609"/>
              <a:ext cx="956525" cy="37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ECAE8B5E-846F-4936-827D-99989C936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68376" y="5866309"/>
              <a:ext cx="1301996" cy="509873"/>
            </a:xfrm>
            <a:prstGeom prst="rect">
              <a:avLst/>
            </a:prstGeom>
          </p:spPr>
        </p:pic>
      </p:grpSp>
      <p:sp>
        <p:nvSpPr>
          <p:cNvPr id="62" name="Pentagon 61"/>
          <p:cNvSpPr/>
          <p:nvPr/>
        </p:nvSpPr>
        <p:spPr>
          <a:xfrm>
            <a:off x="4447456" y="1380901"/>
            <a:ext cx="807675" cy="685531"/>
          </a:xfrm>
          <a:prstGeom prst="homePlate">
            <a:avLst>
              <a:gd name="adj" fmla="val 21501"/>
            </a:avLst>
          </a:prstGeom>
          <a:gradFill flip="none" rotWithShape="1">
            <a:gsLst>
              <a:gs pos="0">
                <a:srgbClr val="002960">
                  <a:alpha val="0"/>
                </a:srgbClr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609570">
              <a:defRPr/>
            </a:pPr>
            <a:endParaRPr lang="en-US" sz="2800" dirty="0" err="1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818" y="1505987"/>
            <a:ext cx="3275525" cy="43536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  <a:defRPr/>
            </a:pPr>
            <a:r>
              <a:rPr lang="en-US" sz="2400" b="1" dirty="0">
                <a:solidFill>
                  <a:srgbClr val="FFFFFF"/>
                </a:solidFill>
                <a:cs typeface="Arial" panose="020B0604020202020204" pitchFamily="34" charset="0"/>
              </a:rPr>
              <a:t>Growth with Detroit - 3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874996" y="2451393"/>
            <a:ext cx="227627" cy="49244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  <a:defRPr/>
            </a:pPr>
            <a:r>
              <a:rPr lang="en-US" sz="3200" dirty="0">
                <a:solidFill>
                  <a:schemeClr val="accent4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t>1</a:t>
            </a:r>
          </a:p>
        </p:txBody>
      </p:sp>
      <p:sp>
        <p:nvSpPr>
          <p:cNvPr id="74" name="TextBox 73"/>
          <p:cNvSpPr txBox="1">
            <a:spLocks/>
          </p:cNvSpPr>
          <p:nvPr/>
        </p:nvSpPr>
        <p:spPr>
          <a:xfrm>
            <a:off x="6258857" y="2320785"/>
            <a:ext cx="5129835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  <a:defRPr/>
            </a:pPr>
            <a:r>
              <a:rPr lang="en-US" sz="1600" b="1" dirty="0">
                <a:solidFill>
                  <a:srgbClr val="002960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t>Develop value propositions</a:t>
            </a:r>
            <a:r>
              <a:rPr lang="en-US" sz="1600" dirty="0">
                <a:solidFill>
                  <a:srgbClr val="002960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>
                <a:solidFill>
                  <a:srgbClr val="000000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t>for priority products based on customer feedback, competitive teardowns and portfolio strategy of the company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58857" y="3399189"/>
            <a:ext cx="5129835" cy="49244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  <a:defRPr/>
            </a:pPr>
            <a:r>
              <a:rPr lang="en-US" sz="1600" dirty="0">
                <a:solidFill>
                  <a:srgbClr val="000000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t>Build a </a:t>
            </a:r>
            <a:r>
              <a:rPr lang="en-US" sz="1600" b="1" dirty="0">
                <a:solidFill>
                  <a:srgbClr val="002960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t>perspective on relative competitive positioning</a:t>
            </a:r>
            <a:r>
              <a:rPr lang="en-US" sz="1600" dirty="0">
                <a:solidFill>
                  <a:srgbClr val="002960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>
                <a:solidFill>
                  <a:srgbClr val="000000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t>using value mapping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874996" y="3310053"/>
            <a:ext cx="227627" cy="49244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  <a:defRPr/>
            </a:pPr>
            <a:r>
              <a:rPr lang="en-US" sz="3200" dirty="0">
                <a:solidFill>
                  <a:schemeClr val="accent4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4996" y="4056069"/>
            <a:ext cx="227627" cy="49244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  <a:defRPr/>
            </a:pPr>
            <a:r>
              <a:rPr lang="en-US" sz="3200" dirty="0">
                <a:solidFill>
                  <a:schemeClr val="accent4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868813" y="4869452"/>
            <a:ext cx="227627" cy="49244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  <a:defRPr/>
            </a:pPr>
            <a:r>
              <a:rPr lang="en-US" sz="3200" dirty="0">
                <a:solidFill>
                  <a:schemeClr val="accent4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258857" y="4194608"/>
            <a:ext cx="5129835" cy="49244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  <a:defRPr/>
            </a:pPr>
            <a:r>
              <a:rPr lang="en-US" sz="1600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Deploy </a:t>
            </a:r>
            <a:r>
              <a:rPr lang="en-US" sz="1600" b="1" dirty="0">
                <a:solidFill>
                  <a:srgbClr val="00296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advanced analytics to prioritize and track opportunities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58857" y="4990026"/>
            <a:ext cx="5129835" cy="49244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  <a:defRPr/>
            </a:pPr>
            <a:r>
              <a:rPr lang="en-US" sz="1600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Chalk out a </a:t>
            </a:r>
            <a:r>
              <a:rPr lang="en-US" sz="1600" b="1" dirty="0">
                <a:solidFill>
                  <a:srgbClr val="00296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battle plan</a:t>
            </a:r>
            <a:r>
              <a:rPr lang="en-US" sz="1600" dirty="0">
                <a:solidFill>
                  <a:srgbClr val="00296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1600" dirty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with detailed opportunity list and engagement plan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58857" y="5785442"/>
            <a:ext cx="5129835" cy="49244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  <a:defRPr/>
            </a:pPr>
            <a:r>
              <a:rPr lang="en-US" sz="1600" dirty="0">
                <a:solidFill>
                  <a:srgbClr val="000000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t>Set up a </a:t>
            </a:r>
            <a:r>
              <a:rPr lang="en-US" sz="1600" b="1" dirty="0">
                <a:solidFill>
                  <a:srgbClr val="002960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t>resource plan and governance process</a:t>
            </a:r>
            <a:r>
              <a:rPr lang="en-US" sz="1600" dirty="0">
                <a:solidFill>
                  <a:srgbClr val="002960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>
                <a:solidFill>
                  <a:srgbClr val="000000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t>to deliver on set targets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74996" y="5682833"/>
            <a:ext cx="227627" cy="49244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  <a:defRPr/>
            </a:pPr>
            <a:r>
              <a:rPr lang="en-US" sz="3200" dirty="0">
                <a:solidFill>
                  <a:schemeClr val="accent4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t>5</a:t>
            </a:r>
          </a:p>
        </p:txBody>
      </p:sp>
      <p:cxnSp>
        <p:nvCxnSpPr>
          <p:cNvPr id="97" name="Straight Connector 96"/>
          <p:cNvCxnSpPr>
            <a:cxnSpLocks/>
          </p:cNvCxnSpPr>
          <p:nvPr/>
        </p:nvCxnSpPr>
        <p:spPr>
          <a:xfrm>
            <a:off x="6173088" y="4194608"/>
            <a:ext cx="0" cy="220034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cxnSpLocks/>
          </p:cNvCxnSpPr>
          <p:nvPr/>
        </p:nvCxnSpPr>
        <p:spPr>
          <a:xfrm>
            <a:off x="6173088" y="2320783"/>
            <a:ext cx="0" cy="168791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cxnSpLocks/>
          </p:cNvCxnSpPr>
          <p:nvPr/>
        </p:nvCxnSpPr>
        <p:spPr>
          <a:xfrm flipH="1">
            <a:off x="4327457" y="4101651"/>
            <a:ext cx="7072098" cy="0"/>
          </a:xfrm>
          <a:prstGeom prst="line">
            <a:avLst/>
          </a:prstGeom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cxnSpLocks/>
          </p:cNvCxnSpPr>
          <p:nvPr/>
        </p:nvCxnSpPr>
        <p:spPr>
          <a:xfrm flipH="1">
            <a:off x="6258857" y="3299837"/>
            <a:ext cx="5129835" cy="0"/>
          </a:xfrm>
          <a:prstGeom prst="line">
            <a:avLst/>
          </a:prstGeom>
          <a:ln w="3175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cxnSpLocks/>
          </p:cNvCxnSpPr>
          <p:nvPr/>
        </p:nvCxnSpPr>
        <p:spPr>
          <a:xfrm flipH="1">
            <a:off x="6258857" y="4897068"/>
            <a:ext cx="5129835" cy="0"/>
          </a:xfrm>
          <a:prstGeom prst="line">
            <a:avLst/>
          </a:prstGeom>
          <a:ln w="3175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/>
          </p:cNvCxnSpPr>
          <p:nvPr/>
        </p:nvCxnSpPr>
        <p:spPr>
          <a:xfrm flipH="1">
            <a:off x="6258857" y="5692487"/>
            <a:ext cx="5129835" cy="0"/>
          </a:xfrm>
          <a:prstGeom prst="line">
            <a:avLst/>
          </a:prstGeom>
          <a:ln w="3175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327455" y="2691814"/>
            <a:ext cx="824713" cy="24622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  <a:defRPr/>
            </a:pPr>
            <a:r>
              <a:rPr lang="en-US" sz="1600" b="1" dirty="0">
                <a:solidFill>
                  <a:srgbClr val="002960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t>CREATE</a:t>
            </a:r>
            <a:endParaRPr lang="en-US" sz="1600" dirty="0">
              <a:solidFill>
                <a:srgbClr val="000000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8FB3B789-5014-44C1-8A22-86D96ED62280}"/>
              </a:ext>
            </a:extLst>
          </p:cNvPr>
          <p:cNvGrpSpPr>
            <a:grpSpLocks/>
          </p:cNvGrpSpPr>
          <p:nvPr/>
        </p:nvGrpSpPr>
        <p:grpSpPr>
          <a:xfrm>
            <a:off x="4327457" y="2960361"/>
            <a:ext cx="1159199" cy="971061"/>
            <a:chOff x="1653205" y="973927"/>
            <a:chExt cx="6264960" cy="3389519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xmlns="" id="{98E35C36-1D08-4FB4-80DE-41ED737797CF}"/>
                </a:ext>
              </a:extLst>
            </p:cNvPr>
            <p:cNvSpPr/>
            <p:nvPr/>
          </p:nvSpPr>
          <p:spPr>
            <a:xfrm>
              <a:off x="2992920" y="973927"/>
              <a:ext cx="3553152" cy="205456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3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>
                <a:defRPr/>
              </a:pPr>
              <a:r>
                <a:rPr lang="en-US" sz="500" dirty="0">
                  <a:solidFill>
                    <a:srgbClr val="002960"/>
                  </a:solidFill>
                </a:rPr>
                <a:t>INVEST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xmlns="" id="{3013530A-FB9E-4874-BB9F-ADFD93B98E8A}"/>
                </a:ext>
              </a:extLst>
            </p:cNvPr>
            <p:cNvSpPr/>
            <p:nvPr/>
          </p:nvSpPr>
          <p:spPr>
            <a:xfrm>
              <a:off x="1653205" y="2308880"/>
              <a:ext cx="3553152" cy="205456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>
                <a:defRPr/>
              </a:pPr>
              <a:r>
                <a:rPr lang="en-US" sz="600" b="1" dirty="0">
                  <a:solidFill>
                    <a:srgbClr val="FFFFFF"/>
                  </a:solidFill>
                </a:rPr>
                <a:t>CREATE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xmlns="" id="{2A708CCA-FBD8-4B19-BE3B-DC87177F986B}"/>
                </a:ext>
              </a:extLst>
            </p:cNvPr>
            <p:cNvSpPr/>
            <p:nvPr/>
          </p:nvSpPr>
          <p:spPr>
            <a:xfrm>
              <a:off x="4365013" y="2308878"/>
              <a:ext cx="3553152" cy="205456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3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>
                <a:defRPr/>
              </a:pPr>
              <a:r>
                <a:rPr lang="en-US" sz="500" dirty="0">
                  <a:solidFill>
                    <a:srgbClr val="002960"/>
                  </a:solidFill>
                </a:rPr>
                <a:t>PERFORM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327455" y="4812514"/>
            <a:ext cx="1024319" cy="24622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  <a:defRPr/>
            </a:pPr>
            <a:r>
              <a:rPr lang="en-US" sz="1600" b="1" dirty="0">
                <a:solidFill>
                  <a:srgbClr val="002960"/>
                </a:solidFill>
                <a:ea typeface="ＭＳ Ｐゴシック" panose="020B0600070205080204" pitchFamily="34" charset="-128"/>
                <a:cs typeface="Arial Unicode MS" panose="020B0604020202020204" pitchFamily="34" charset="-128"/>
              </a:rPr>
              <a:t>PERFORM</a:t>
            </a:r>
            <a:endParaRPr lang="en-US" sz="1600" dirty="0">
              <a:solidFill>
                <a:srgbClr val="000000"/>
              </a:solidFill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D8D93118-CDFD-4405-BFD5-5B533A967652}"/>
              </a:ext>
            </a:extLst>
          </p:cNvPr>
          <p:cNvGrpSpPr>
            <a:grpSpLocks/>
          </p:cNvGrpSpPr>
          <p:nvPr/>
        </p:nvGrpSpPr>
        <p:grpSpPr>
          <a:xfrm>
            <a:off x="4322038" y="5099737"/>
            <a:ext cx="1159199" cy="971061"/>
            <a:chOff x="1653205" y="973927"/>
            <a:chExt cx="6264960" cy="3389519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xmlns="" id="{FAC5340B-9412-4563-8568-07B6EF82CE2B}"/>
                </a:ext>
              </a:extLst>
            </p:cNvPr>
            <p:cNvSpPr/>
            <p:nvPr/>
          </p:nvSpPr>
          <p:spPr>
            <a:xfrm>
              <a:off x="2992920" y="973927"/>
              <a:ext cx="3553152" cy="205456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3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>
                <a:defRPr/>
              </a:pPr>
              <a:r>
                <a:rPr lang="en-US" sz="500" dirty="0">
                  <a:solidFill>
                    <a:srgbClr val="002960"/>
                  </a:solidFill>
                </a:rPr>
                <a:t>INVEST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xmlns="" id="{2F5C80C2-C97F-4864-AE1F-A56EECBDF29A}"/>
                </a:ext>
              </a:extLst>
            </p:cNvPr>
            <p:cNvSpPr/>
            <p:nvPr/>
          </p:nvSpPr>
          <p:spPr>
            <a:xfrm>
              <a:off x="1653205" y="2308880"/>
              <a:ext cx="3553152" cy="205456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3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>
                <a:defRPr/>
              </a:pPr>
              <a:r>
                <a:rPr lang="en-US" sz="500" dirty="0">
                  <a:solidFill>
                    <a:srgbClr val="002960"/>
                  </a:solidFill>
                </a:rPr>
                <a:t>CREATE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xmlns="" id="{7B455ECE-34F8-476B-A4DF-80E34DD12CA5}"/>
                </a:ext>
              </a:extLst>
            </p:cNvPr>
            <p:cNvSpPr/>
            <p:nvPr/>
          </p:nvSpPr>
          <p:spPr>
            <a:xfrm>
              <a:off x="4365013" y="2308878"/>
              <a:ext cx="3553152" cy="205456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>
                <a:defRPr/>
              </a:pPr>
              <a:r>
                <a:rPr lang="en-US" sz="600" b="1" dirty="0">
                  <a:solidFill>
                    <a:srgbClr val="FFFFFF"/>
                  </a:solidFill>
                </a:rPr>
                <a:t>PERFORM</a:t>
              </a:r>
              <a:endParaRPr lang="en-US" sz="5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0B50B48-D989-4F7D-8E3F-5FA60EC08B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086073" y="0"/>
            <a:ext cx="564577" cy="21544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1"/>
                </a:solidFill>
              </a:rPr>
              <a:t>A&amp;A013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CD0F96-8780-4AD8-BAA1-78A367E68F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759" y="0"/>
            <a:ext cx="2686954" cy="21544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800" dirty="0" smtClean="0">
                <a:solidFill>
                  <a:schemeClr val="bg1"/>
                </a:solidFill>
              </a:rPr>
              <a:t>AUTOMOTIVE &amp; ASSEMBLY (</a:t>
            </a:r>
            <a:r>
              <a:rPr lang="pl-PL" sz="800" dirty="0">
                <a:solidFill>
                  <a:schemeClr val="bg1"/>
                </a:solidFill>
              </a:rPr>
              <a:t>AI</a:t>
            </a:r>
            <a:r>
              <a:rPr lang="pl-PL" sz="800" dirty="0" smtClean="0">
                <a:solidFill>
                  <a:schemeClr val="bg1"/>
                </a:solidFill>
              </a:rPr>
              <a:t>)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pl-PL" sz="800" dirty="0" smtClean="0">
                <a:solidFill>
                  <a:schemeClr val="bg1"/>
                </a:solidFill>
              </a:rPr>
              <a:t>| </a:t>
            </a:r>
            <a:r>
              <a:rPr lang="pl-PL" sz="800" dirty="0" err="1" smtClean="0">
                <a:solidFill>
                  <a:schemeClr val="bg1"/>
                </a:solidFill>
              </a:rPr>
              <a:t>NORTH</a:t>
            </a:r>
            <a:r>
              <a:rPr lang="pl-PL" sz="800" dirty="0" smtClean="0">
                <a:solidFill>
                  <a:schemeClr val="bg1"/>
                </a:solidFill>
              </a:rPr>
              <a:t> </a:t>
            </a:r>
            <a:r>
              <a:rPr lang="pl-PL" sz="800" dirty="0" err="1" smtClean="0">
                <a:solidFill>
                  <a:schemeClr val="bg1"/>
                </a:solidFill>
              </a:rPr>
              <a:t>AMERICA</a:t>
            </a:r>
            <a:endParaRPr lang="pl-PL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2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079628"/>
              </p:ext>
            </p:extLst>
          </p:nvPr>
        </p:nvGraphicFramePr>
        <p:xfrm>
          <a:off x="3455343" y="1471440"/>
          <a:ext cx="892" cy="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67" name="think-cell Slide" r:id="rId6" imgW="393" imgH="394" progId="TCLayout.ActiveDocument.1">
                  <p:embed/>
                </p:oleObj>
              </mc:Choice>
              <mc:Fallback>
                <p:oleObj name="think-cell Slide" r:id="rId6" imgW="393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55343" y="1471440"/>
                        <a:ext cx="892" cy="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Lessons learned on growth…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8759" y="1110378"/>
            <a:ext cx="10152108" cy="4886324"/>
            <a:chOff x="1492990" y="1432610"/>
            <a:chExt cx="8737599" cy="4205504"/>
          </a:xfrm>
        </p:grpSpPr>
        <p:sp>
          <p:nvSpPr>
            <p:cNvPr id="26" name="Rectangle 25"/>
            <p:cNvSpPr>
              <a:spLocks/>
            </p:cNvSpPr>
            <p:nvPr/>
          </p:nvSpPr>
          <p:spPr>
            <a:xfrm>
              <a:off x="1492990" y="1432610"/>
              <a:ext cx="8737599" cy="4205504"/>
            </a:xfrm>
            <a:prstGeom prst="rect">
              <a:avLst/>
            </a:prstGeom>
            <a:gradFill flip="none" rotWithShape="1">
              <a:gsLst>
                <a:gs pos="61000">
                  <a:srgbClr val="002960"/>
                </a:gs>
                <a:gs pos="100000">
                  <a:schemeClr val="accent4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defTabSz="609585">
                <a:defRPr/>
              </a:pPr>
              <a:endParaRPr lang="en-US" sz="20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>
            <a:xfrm>
              <a:off x="1492990" y="1432610"/>
              <a:ext cx="1465419" cy="4205504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defTabSz="609585">
                <a:defRPr/>
              </a:pPr>
              <a:endParaRPr lang="en-US" sz="20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3091241" y="1763909"/>
              <a:ext cx="6149596" cy="1271489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255" eaLnBrk="1" latinLnBrk="0" hangingPunct="1">
                <a:buClr>
                  <a:schemeClr val="tx2"/>
                </a:buClr>
                <a:buSzPct val="100000"/>
                <a:defRPr sz="1399" baseline="0">
                  <a:latin typeface="+mn-lt"/>
                </a:defRPr>
              </a:lvl1pPr>
              <a:lvl2pPr marL="193655" lvl="1" indent="-192067" defTabSz="895255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399" baseline="0">
                  <a:latin typeface="+mn-lt"/>
                </a:defRPr>
              </a:lvl2pPr>
              <a:lvl3pPr marL="457151" lvl="2" indent="-261910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399" baseline="0">
                  <a:latin typeface="+mn-lt"/>
                </a:defRPr>
              </a:lvl3pPr>
              <a:lvl4pPr marL="614298" lvl="3" indent="-155558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399" baseline="0">
                  <a:latin typeface="+mn-lt"/>
                </a:defRPr>
              </a:lvl4pPr>
              <a:lvl5pPr marL="749728" lvl="4" indent="-130162" defTabSz="895255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399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9pPr>
            </a:lstStyle>
            <a:p>
              <a:pPr lvl="1">
                <a:spcBef>
                  <a:spcPct val="80000"/>
                </a:spcBef>
                <a:buClr>
                  <a:srgbClr val="FFFFFF"/>
                </a:buClr>
                <a:defRPr/>
              </a:pPr>
              <a:r>
                <a:rPr lang="en-US" sz="2000" b="1" dirty="0">
                  <a:solidFill>
                    <a:srgbClr val="FFFFFF"/>
                  </a:solidFill>
                  <a:latin typeface="Arial"/>
                  <a:cs typeface="Arial Unicode MS" panose="020B0604020202020204" pitchFamily="34" charset="-128"/>
                </a:rPr>
                <a:t>Match core competency to the customer offering </a:t>
              </a:r>
              <a:r>
                <a:rPr lang="en-US" sz="1600" dirty="0">
                  <a:solidFill>
                    <a:srgbClr val="FFFFFF"/>
                  </a:solidFill>
                  <a:latin typeface="Arial"/>
                  <a:cs typeface="Arial Unicode MS" panose="020B0604020202020204" pitchFamily="34" charset="-128"/>
                </a:rPr>
                <a:t>through well thought out </a:t>
              </a:r>
              <a:r>
                <a:rPr lang="en-US" sz="2000" b="1" dirty="0">
                  <a:solidFill>
                    <a:srgbClr val="FFFFFF"/>
                  </a:solidFill>
                  <a:latin typeface="Arial"/>
                  <a:cs typeface="Arial Unicode MS" panose="020B0604020202020204" pitchFamily="34" charset="-128"/>
                </a:rPr>
                <a:t>portfolio strategy</a:t>
              </a:r>
              <a:endParaRPr lang="en-US" sz="1600" b="1" dirty="0">
                <a:solidFill>
                  <a:srgbClr val="FFFFFF"/>
                </a:solidFill>
                <a:latin typeface="Arial"/>
                <a:cs typeface="Arial Unicode MS" panose="020B0604020202020204" pitchFamily="34" charset="-128"/>
              </a:endParaRPr>
            </a:p>
            <a:p>
              <a:pPr lvl="1">
                <a:spcBef>
                  <a:spcPct val="80000"/>
                </a:spcBef>
                <a:buClr>
                  <a:srgbClr val="FFFFFF"/>
                </a:buClr>
                <a:defRPr/>
              </a:pPr>
              <a:r>
                <a:rPr lang="en-US" sz="2000" b="1" dirty="0">
                  <a:solidFill>
                    <a:srgbClr val="FFFFFF"/>
                  </a:solidFill>
                  <a:latin typeface="Arial"/>
                  <a:cs typeface="Arial Unicode MS" panose="020B0604020202020204" pitchFamily="34" charset="-128"/>
                </a:rPr>
                <a:t>Focus on data driven decisions </a:t>
              </a:r>
              <a:r>
                <a:rPr lang="en-US" sz="1600" dirty="0">
                  <a:solidFill>
                    <a:srgbClr val="FFFFFF"/>
                  </a:solidFill>
                  <a:latin typeface="Arial"/>
                  <a:cs typeface="Arial Unicode MS" panose="020B0604020202020204" pitchFamily="34" charset="-128"/>
                </a:rPr>
                <a:t>by leveraging </a:t>
              </a:r>
              <a:r>
                <a:rPr lang="en-US" sz="2000" b="1" dirty="0">
                  <a:solidFill>
                    <a:srgbClr val="FFFFFF"/>
                  </a:solidFill>
                  <a:latin typeface="Arial"/>
                  <a:cs typeface="Arial Unicode MS" panose="020B0604020202020204" pitchFamily="34" charset="-128"/>
                </a:rPr>
                <a:t>competitive benchmarking</a:t>
              </a:r>
              <a:r>
                <a:rPr lang="en-US" sz="2000" dirty="0">
                  <a:solidFill>
                    <a:srgbClr val="FFFFFF"/>
                  </a:solidFill>
                  <a:latin typeface="Arial"/>
                  <a:cs typeface="Arial Unicode MS" panose="020B0604020202020204" pitchFamily="34" charset="-128"/>
                </a:rPr>
                <a:t> </a:t>
              </a:r>
              <a:r>
                <a:rPr lang="en-US" sz="1600" dirty="0">
                  <a:solidFill>
                    <a:srgbClr val="FFFFFF"/>
                  </a:solidFill>
                  <a:latin typeface="Arial"/>
                  <a:cs typeface="Arial Unicode MS" panose="020B0604020202020204" pitchFamily="34" charset="-128"/>
                </a:rPr>
                <a:t>and </a:t>
              </a:r>
              <a:r>
                <a:rPr lang="en-US" sz="2000" b="1" dirty="0">
                  <a:solidFill>
                    <a:srgbClr val="FFFFFF"/>
                  </a:solidFill>
                  <a:latin typeface="Arial"/>
                  <a:cs typeface="Arial Unicode MS" panose="020B0604020202020204" pitchFamily="34" charset="-128"/>
                </a:rPr>
                <a:t>value mapping</a:t>
              </a:r>
              <a:r>
                <a:rPr lang="en-US" sz="2000" dirty="0">
                  <a:solidFill>
                    <a:srgbClr val="FFFFFF"/>
                  </a:solidFill>
                  <a:latin typeface="Arial"/>
                  <a:cs typeface="Arial Unicode MS" panose="020B0604020202020204" pitchFamily="34" charset="-128"/>
                </a:rPr>
                <a:t> </a:t>
              </a:r>
              <a:r>
                <a:rPr lang="en-US" sz="1600" dirty="0">
                  <a:solidFill>
                    <a:srgbClr val="FFFFFF"/>
                  </a:solidFill>
                  <a:latin typeface="Arial"/>
                  <a:cs typeface="Arial Unicode MS" panose="020B0604020202020204" pitchFamily="34" charset="-128"/>
                </a:rPr>
                <a:t>as key sources of insight</a:t>
              </a: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3091241" y="3977738"/>
              <a:ext cx="5577648" cy="11655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255" eaLnBrk="1" latinLnBrk="0" hangingPunct="1">
                <a:buClr>
                  <a:schemeClr val="tx2"/>
                </a:buClr>
                <a:buSzPct val="100000"/>
                <a:defRPr sz="1399" baseline="0">
                  <a:latin typeface="+mn-lt"/>
                </a:defRPr>
              </a:lvl1pPr>
              <a:lvl2pPr marL="193655" lvl="1" indent="-192067" defTabSz="895255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399" baseline="0">
                  <a:latin typeface="+mn-lt"/>
                </a:defRPr>
              </a:lvl2pPr>
              <a:lvl3pPr marL="457151" lvl="2" indent="-261910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399" baseline="0">
                  <a:latin typeface="+mn-lt"/>
                </a:defRPr>
              </a:lvl3pPr>
              <a:lvl4pPr marL="614298" lvl="3" indent="-155558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399" baseline="0">
                  <a:latin typeface="+mn-lt"/>
                </a:defRPr>
              </a:lvl4pPr>
              <a:lvl5pPr marL="749728" lvl="4" indent="-130162" defTabSz="895255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399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9pPr>
            </a:lstStyle>
            <a:p>
              <a:pPr lvl="1">
                <a:spcBef>
                  <a:spcPct val="80000"/>
                </a:spcBef>
                <a:buClr>
                  <a:srgbClr val="FFFFFF"/>
                </a:buClr>
                <a:defRPr/>
              </a:pPr>
              <a:r>
                <a:rPr lang="en-US" sz="2000" b="1" dirty="0">
                  <a:solidFill>
                    <a:srgbClr val="FFFFFF"/>
                  </a:solidFill>
                  <a:latin typeface="Arial"/>
                  <a:cs typeface="Arial Unicode MS" panose="020B0604020202020204" pitchFamily="34" charset="-128"/>
                </a:rPr>
                <a:t>Ensure early and constant customer engagement </a:t>
              </a:r>
              <a:r>
                <a:rPr lang="en-US" sz="1600" dirty="0">
                  <a:solidFill>
                    <a:srgbClr val="FFFFFF"/>
                  </a:solidFill>
                  <a:latin typeface="Arial"/>
                  <a:cs typeface="Arial Unicode MS" panose="020B0604020202020204" pitchFamily="34" charset="-128"/>
                </a:rPr>
                <a:t>to build relationships and get on priority supplier lists</a:t>
              </a:r>
            </a:p>
            <a:p>
              <a:pPr lvl="1">
                <a:spcBef>
                  <a:spcPct val="80000"/>
                </a:spcBef>
                <a:buClr>
                  <a:srgbClr val="FFFFFF"/>
                </a:buClr>
                <a:defRPr/>
              </a:pPr>
              <a:r>
                <a:rPr lang="en-US" sz="2000" b="1" dirty="0">
                  <a:solidFill>
                    <a:srgbClr val="FFFFFF"/>
                  </a:solidFill>
                  <a:latin typeface="Arial"/>
                  <a:cs typeface="Arial Unicode MS" panose="020B0604020202020204" pitchFamily="34" charset="-128"/>
                </a:rPr>
                <a:t>Introduce a customer-centric engagement plan, </a:t>
              </a:r>
              <a:r>
                <a:rPr lang="en-US" sz="1600" dirty="0">
                  <a:solidFill>
                    <a:srgbClr val="FFFFFF"/>
                  </a:solidFill>
                  <a:latin typeface="Arial"/>
                  <a:cs typeface="Arial Unicode MS" panose="020B0604020202020204" pitchFamily="34" charset="-128"/>
                </a:rPr>
                <a:t>tailored to the DNA and geography of each OEM’s organization</a:t>
              </a:r>
            </a:p>
          </p:txBody>
        </p: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2907597" y="1655958"/>
              <a:ext cx="0" cy="1533102"/>
            </a:xfrm>
            <a:prstGeom prst="line">
              <a:avLst/>
            </a:prstGeom>
            <a:ln w="571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>
              <a:spLocks/>
            </p:cNvSpPr>
            <p:nvPr/>
          </p:nvSpPr>
          <p:spPr>
            <a:xfrm>
              <a:off x="1612902" y="2263573"/>
              <a:ext cx="1111053" cy="317872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marL="0" lvl="0" indent="0" defTabSz="895255" eaLnBrk="1" latinLnBrk="0" hangingPunct="1">
                <a:buClr>
                  <a:schemeClr val="tx2"/>
                </a:buClr>
                <a:buSzPct val="100000"/>
                <a:defRPr sz="1399" baseline="0">
                  <a:latin typeface="+mn-lt"/>
                </a:defRPr>
              </a:lvl1pPr>
              <a:lvl2pPr marL="193655" lvl="1" indent="-192067" defTabSz="895255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399" baseline="0">
                  <a:latin typeface="+mn-lt"/>
                </a:defRPr>
              </a:lvl2pPr>
              <a:lvl3pPr marL="457151" lvl="2" indent="-261910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399" baseline="0">
                  <a:latin typeface="+mn-lt"/>
                </a:defRPr>
              </a:lvl3pPr>
              <a:lvl4pPr marL="614298" lvl="3" indent="-155558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399" baseline="0">
                  <a:latin typeface="+mn-lt"/>
                </a:defRPr>
              </a:lvl4pPr>
              <a:lvl5pPr marL="749728" lvl="4" indent="-130162" defTabSz="895255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399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  <a:defRPr/>
              </a:pPr>
              <a:r>
                <a:rPr lang="en-US" sz="2400" b="1" dirty="0">
                  <a:solidFill>
                    <a:srgbClr val="FFFFFF"/>
                  </a:solidFill>
                  <a:latin typeface="Arial"/>
                </a:rPr>
                <a:t>Create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12902" y="4427035"/>
              <a:ext cx="1111053" cy="317872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marL="0" lvl="0" indent="0" defTabSz="895255" eaLnBrk="1" latinLnBrk="0" hangingPunct="1">
                <a:buClr>
                  <a:schemeClr val="tx2"/>
                </a:buClr>
                <a:buSzPct val="100000"/>
                <a:defRPr sz="1399" baseline="0">
                  <a:latin typeface="+mn-lt"/>
                </a:defRPr>
              </a:lvl1pPr>
              <a:lvl2pPr marL="193655" lvl="1" indent="-192067" defTabSz="895255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399" baseline="0">
                  <a:latin typeface="+mn-lt"/>
                </a:defRPr>
              </a:lvl2pPr>
              <a:lvl3pPr marL="457151" lvl="2" indent="-261910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399" baseline="0">
                  <a:latin typeface="+mn-lt"/>
                </a:defRPr>
              </a:lvl3pPr>
              <a:lvl4pPr marL="614298" lvl="3" indent="-155558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399" baseline="0">
                  <a:latin typeface="+mn-lt"/>
                </a:defRPr>
              </a:lvl4pPr>
              <a:lvl5pPr marL="749728" lvl="4" indent="-130162" defTabSz="895255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399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  <a:defRPr/>
              </a:pPr>
              <a:r>
                <a:rPr lang="en-US" sz="2400" b="1" dirty="0">
                  <a:solidFill>
                    <a:srgbClr val="FFFFFF"/>
                  </a:solidFill>
                  <a:latin typeface="Arial"/>
                </a:rPr>
                <a:t>Perform</a:t>
              </a:r>
            </a:p>
          </p:txBody>
        </p:sp>
        <p:cxnSp>
          <p:nvCxnSpPr>
            <p:cNvPr id="31" name="Straight Connector 30"/>
            <p:cNvCxnSpPr>
              <a:cxnSpLocks/>
            </p:cNvCxnSpPr>
            <p:nvPr/>
          </p:nvCxnSpPr>
          <p:spPr>
            <a:xfrm>
              <a:off x="2907597" y="3819420"/>
              <a:ext cx="0" cy="1533102"/>
            </a:xfrm>
            <a:prstGeom prst="line">
              <a:avLst/>
            </a:prstGeom>
            <a:ln w="571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cxnSpLocks/>
            </p:cNvCxnSpPr>
            <p:nvPr/>
          </p:nvCxnSpPr>
          <p:spPr>
            <a:xfrm>
              <a:off x="3091241" y="3510374"/>
              <a:ext cx="5590796" cy="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/>
          </p:nvCxnSpPr>
          <p:spPr>
            <a:xfrm>
              <a:off x="1612902" y="3510374"/>
              <a:ext cx="1111053" cy="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486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Object 5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3442501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94" name="think-cell Slide" r:id="rId9" imgW="353" imgH="353" progId="TCLayout.ActiveDocument.1">
                  <p:embed/>
                </p:oleObj>
              </mc:Choice>
              <mc:Fallback>
                <p:oleObj name="think-cell Slide" r:id="rId9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>
              <a:defRPr/>
            </a:pPr>
            <a:r>
              <a:rPr lang="en-US" dirty="0"/>
              <a:t>Unit of measure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429260"/>
            <a:r>
              <a:rPr lang="en-US" dirty="0"/>
              <a:t>A winning value proposition developed for priority products</a:t>
            </a:r>
            <a:br>
              <a:rPr lang="en-US" dirty="0"/>
            </a:br>
            <a:r>
              <a:rPr lang="en-US" dirty="0"/>
              <a:t>using a standardized fact-based approach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785454" y="179407"/>
            <a:ext cx="865196" cy="789446"/>
            <a:chOff x="9319189" y="59038"/>
            <a:chExt cx="865196" cy="78944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xmlns="" id="{4D3EC11A-E495-42DA-B301-C7CE654AD0C7}"/>
                </a:ext>
              </a:extLst>
            </p:cNvPr>
            <p:cNvSpPr/>
            <p:nvPr/>
          </p:nvSpPr>
          <p:spPr>
            <a:xfrm>
              <a:off x="9520013" y="59038"/>
              <a:ext cx="457200" cy="4572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400" dirty="0">
                  <a:solidFill>
                    <a:srgbClr val="FFFFFF"/>
                  </a:solidFill>
                  <a:latin typeface="Arial"/>
                </a:rPr>
                <a:t>INVEST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xmlns="" id="{8393D129-FEAC-4305-A0D6-402D5B800DF1}"/>
                </a:ext>
              </a:extLst>
            </p:cNvPr>
            <p:cNvSpPr/>
            <p:nvPr/>
          </p:nvSpPr>
          <p:spPr>
            <a:xfrm>
              <a:off x="9319189" y="391284"/>
              <a:ext cx="457200" cy="457200"/>
            </a:xfrm>
            <a:prstGeom prst="ellipse">
              <a:avLst/>
            </a:prstGeom>
            <a:solidFill>
              <a:schemeClr val="accent4">
                <a:alpha val="53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600" b="1" dirty="0">
                  <a:solidFill>
                    <a:srgbClr val="FFFFFF"/>
                  </a:solidFill>
                  <a:latin typeface="Arial"/>
                </a:rPr>
                <a:t>CREATE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xmlns="" id="{6F8CB89A-B02E-4ACE-8BC4-95174112A6E9}"/>
                </a:ext>
              </a:extLst>
            </p:cNvPr>
            <p:cNvSpPr/>
            <p:nvPr/>
          </p:nvSpPr>
          <p:spPr>
            <a:xfrm>
              <a:off x="9727185" y="391282"/>
              <a:ext cx="457200" cy="4572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400" dirty="0">
                  <a:solidFill>
                    <a:srgbClr val="FFFFFF"/>
                  </a:solidFill>
                  <a:latin typeface="Arial"/>
                </a:rPr>
                <a:t>PERFORM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4805" y="1947626"/>
            <a:ext cx="6297055" cy="3519723"/>
            <a:chOff x="474805" y="1947626"/>
            <a:chExt cx="6297055" cy="3519723"/>
          </a:xfrm>
        </p:grpSpPr>
        <p:sp>
          <p:nvSpPr>
            <p:cNvPr id="167" name="TextBox 166"/>
            <p:cNvSpPr txBox="1"/>
            <p:nvPr/>
          </p:nvSpPr>
          <p:spPr>
            <a:xfrm>
              <a:off x="2660112" y="1947626"/>
              <a:ext cx="1755289" cy="184666"/>
            </a:xfrm>
            <a:prstGeom prst="rect">
              <a:avLst/>
            </a:prstGeom>
          </p:spPr>
          <p:txBody>
            <a:bodyPr vert="horz" wrap="non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  <a:defRPr/>
              </a:pPr>
              <a:r>
                <a:rPr lang="en-US" sz="1200" b="1" dirty="0">
                  <a:solidFill>
                    <a:srgbClr val="002960"/>
                  </a:solidFill>
                  <a:latin typeface="Arial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Key assessment criteria</a:t>
              </a:r>
              <a:endParaRPr lang="en-US" sz="1200" dirty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74806" y="2239416"/>
              <a:ext cx="4266002" cy="392007"/>
              <a:chOff x="242890" y="3680422"/>
              <a:chExt cx="3328012" cy="323165"/>
            </a:xfrm>
          </p:grpSpPr>
          <p:sp>
            <p:nvSpPr>
              <p:cNvPr id="11" name="TextBox 10"/>
              <p:cNvSpPr txBox="1">
                <a:spLocks/>
              </p:cNvSpPr>
              <p:nvPr/>
            </p:nvSpPr>
            <p:spPr>
              <a:xfrm>
                <a:off x="1947699" y="3685528"/>
                <a:ext cx="1623203" cy="304472"/>
              </a:xfrm>
              <a:prstGeom prst="rect">
                <a:avLst/>
              </a:prstGeom>
            </p:spPr>
            <p:txBody>
              <a:bodyPr vert="horz" wrap="none" lIns="0" tIns="0" rIns="0" bIns="0" rtlCol="0" anchor="t" anchorCtr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lvl="1">
                  <a:buClr>
                    <a:srgbClr val="002960"/>
                  </a:buClr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rial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Market size and opportunity</a:t>
                </a:r>
              </a:p>
              <a:p>
                <a:pPr lvl="1">
                  <a:buClr>
                    <a:srgbClr val="002960"/>
                  </a:buClr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rial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Key competitors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3435080C-17A9-4998-84A0-2903F2A8D165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42890" y="3766319"/>
                <a:ext cx="821608" cy="15223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>
                  <a:buClr>
                    <a:srgbClr val="002960"/>
                  </a:buClr>
                  <a:defRPr/>
                </a:pPr>
                <a:r>
                  <a:rPr lang="en-US" sz="1200" b="1" dirty="0">
                    <a:solidFill>
                      <a:srgbClr val="002960"/>
                    </a:solidFill>
                    <a:latin typeface="Arial"/>
                  </a:rPr>
                  <a:t>Market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1230456" y="3704156"/>
                <a:ext cx="309054" cy="285908"/>
                <a:chOff x="1156113" y="3581753"/>
                <a:chExt cx="360363" cy="333376"/>
              </a:xfrm>
            </p:grpSpPr>
            <p:sp>
              <p:nvSpPr>
                <p:cNvPr id="93" name="Freeform 15"/>
                <p:cNvSpPr>
                  <a:spLocks/>
                </p:cNvSpPr>
                <p:nvPr/>
              </p:nvSpPr>
              <p:spPr bwMode="auto">
                <a:xfrm>
                  <a:off x="1160876" y="3815116"/>
                  <a:ext cx="63500" cy="100013"/>
                </a:xfrm>
                <a:custGeom>
                  <a:avLst/>
                  <a:gdLst>
                    <a:gd name="T0" fmla="*/ 0 w 226"/>
                    <a:gd name="T1" fmla="*/ 106 h 348"/>
                    <a:gd name="T2" fmla="*/ 0 w 226"/>
                    <a:gd name="T3" fmla="*/ 316 h 348"/>
                    <a:gd name="T4" fmla="*/ 40 w 226"/>
                    <a:gd name="T5" fmla="*/ 348 h 348"/>
                    <a:gd name="T6" fmla="*/ 187 w 226"/>
                    <a:gd name="T7" fmla="*/ 348 h 348"/>
                    <a:gd name="T8" fmla="*/ 226 w 226"/>
                    <a:gd name="T9" fmla="*/ 316 h 348"/>
                    <a:gd name="T10" fmla="*/ 226 w 226"/>
                    <a:gd name="T11" fmla="*/ 0 h 348"/>
                    <a:gd name="T12" fmla="*/ 137 w 226"/>
                    <a:gd name="T13" fmla="*/ 89 h 348"/>
                    <a:gd name="T14" fmla="*/ 58 w 226"/>
                    <a:gd name="T15" fmla="*/ 122 h 348"/>
                    <a:gd name="T16" fmla="*/ 0 w 226"/>
                    <a:gd name="T17" fmla="*/ 10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6" h="348">
                      <a:moveTo>
                        <a:pt x="0" y="106"/>
                      </a:moveTo>
                      <a:cubicBezTo>
                        <a:pt x="0" y="316"/>
                        <a:pt x="0" y="316"/>
                        <a:pt x="0" y="316"/>
                      </a:cubicBezTo>
                      <a:cubicBezTo>
                        <a:pt x="0" y="334"/>
                        <a:pt x="18" y="348"/>
                        <a:pt x="40" y="348"/>
                      </a:cubicBezTo>
                      <a:cubicBezTo>
                        <a:pt x="187" y="348"/>
                        <a:pt x="187" y="348"/>
                        <a:pt x="187" y="348"/>
                      </a:cubicBezTo>
                      <a:cubicBezTo>
                        <a:pt x="208" y="348"/>
                        <a:pt x="226" y="334"/>
                        <a:pt x="226" y="316"/>
                      </a:cubicBezTo>
                      <a:cubicBezTo>
                        <a:pt x="226" y="0"/>
                        <a:pt x="226" y="0"/>
                        <a:pt x="226" y="0"/>
                      </a:cubicBezTo>
                      <a:cubicBezTo>
                        <a:pt x="137" y="89"/>
                        <a:pt x="137" y="89"/>
                        <a:pt x="137" y="89"/>
                      </a:cubicBezTo>
                      <a:cubicBezTo>
                        <a:pt x="116" y="110"/>
                        <a:pt x="88" y="122"/>
                        <a:pt x="58" y="122"/>
                      </a:cubicBezTo>
                      <a:cubicBezTo>
                        <a:pt x="37" y="122"/>
                        <a:pt x="18" y="116"/>
                        <a:pt x="0" y="10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" name="Freeform 16"/>
                <p:cNvSpPr>
                  <a:spLocks/>
                </p:cNvSpPr>
                <p:nvPr/>
              </p:nvSpPr>
              <p:spPr bwMode="auto">
                <a:xfrm>
                  <a:off x="1257713" y="3734153"/>
                  <a:ext cx="63500" cy="180975"/>
                </a:xfrm>
                <a:custGeom>
                  <a:avLst/>
                  <a:gdLst>
                    <a:gd name="T0" fmla="*/ 0 w 226"/>
                    <a:gd name="T1" fmla="*/ 168 h 628"/>
                    <a:gd name="T2" fmla="*/ 0 w 226"/>
                    <a:gd name="T3" fmla="*/ 576 h 628"/>
                    <a:gd name="T4" fmla="*/ 40 w 226"/>
                    <a:gd name="T5" fmla="*/ 628 h 628"/>
                    <a:gd name="T6" fmla="*/ 187 w 226"/>
                    <a:gd name="T7" fmla="*/ 628 h 628"/>
                    <a:gd name="T8" fmla="*/ 226 w 226"/>
                    <a:gd name="T9" fmla="*/ 576 h 628"/>
                    <a:gd name="T10" fmla="*/ 226 w 226"/>
                    <a:gd name="T11" fmla="*/ 57 h 628"/>
                    <a:gd name="T12" fmla="*/ 169 w 226"/>
                    <a:gd name="T13" fmla="*/ 0 h 628"/>
                    <a:gd name="T14" fmla="*/ 0 w 226"/>
                    <a:gd name="T15" fmla="*/ 168 h 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6" h="628">
                      <a:moveTo>
                        <a:pt x="0" y="168"/>
                      </a:moveTo>
                      <a:cubicBezTo>
                        <a:pt x="0" y="576"/>
                        <a:pt x="0" y="576"/>
                        <a:pt x="0" y="576"/>
                      </a:cubicBezTo>
                      <a:cubicBezTo>
                        <a:pt x="0" y="605"/>
                        <a:pt x="18" y="628"/>
                        <a:pt x="40" y="628"/>
                      </a:cubicBezTo>
                      <a:cubicBezTo>
                        <a:pt x="187" y="628"/>
                        <a:pt x="187" y="628"/>
                        <a:pt x="187" y="628"/>
                      </a:cubicBezTo>
                      <a:cubicBezTo>
                        <a:pt x="208" y="628"/>
                        <a:pt x="226" y="605"/>
                        <a:pt x="226" y="576"/>
                      </a:cubicBezTo>
                      <a:cubicBezTo>
                        <a:pt x="226" y="57"/>
                        <a:pt x="226" y="57"/>
                        <a:pt x="226" y="57"/>
                      </a:cubicBezTo>
                      <a:cubicBezTo>
                        <a:pt x="169" y="0"/>
                        <a:pt x="169" y="0"/>
                        <a:pt x="169" y="0"/>
                      </a:cubicBezTo>
                      <a:lnTo>
                        <a:pt x="0" y="16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" name="Freeform 17"/>
                <p:cNvSpPr>
                  <a:spLocks/>
                </p:cNvSpPr>
                <p:nvPr/>
              </p:nvSpPr>
              <p:spPr bwMode="auto">
                <a:xfrm>
                  <a:off x="1354551" y="3726216"/>
                  <a:ext cx="63500" cy="188913"/>
                </a:xfrm>
                <a:custGeom>
                  <a:avLst/>
                  <a:gdLst>
                    <a:gd name="T0" fmla="*/ 0 w 226"/>
                    <a:gd name="T1" fmla="*/ 164 h 656"/>
                    <a:gd name="T2" fmla="*/ 0 w 226"/>
                    <a:gd name="T3" fmla="*/ 619 h 656"/>
                    <a:gd name="T4" fmla="*/ 40 w 226"/>
                    <a:gd name="T5" fmla="*/ 656 h 656"/>
                    <a:gd name="T6" fmla="*/ 186 w 226"/>
                    <a:gd name="T7" fmla="*/ 656 h 656"/>
                    <a:gd name="T8" fmla="*/ 226 w 226"/>
                    <a:gd name="T9" fmla="*/ 619 h 656"/>
                    <a:gd name="T10" fmla="*/ 226 w 226"/>
                    <a:gd name="T11" fmla="*/ 0 h 656"/>
                    <a:gd name="T12" fmla="*/ 94 w 226"/>
                    <a:gd name="T13" fmla="*/ 132 h 656"/>
                    <a:gd name="T14" fmla="*/ 15 w 226"/>
                    <a:gd name="T15" fmla="*/ 165 h 656"/>
                    <a:gd name="T16" fmla="*/ 0 w 226"/>
                    <a:gd name="T17" fmla="*/ 164 h 6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6" h="656">
                      <a:moveTo>
                        <a:pt x="0" y="164"/>
                      </a:moveTo>
                      <a:cubicBezTo>
                        <a:pt x="0" y="619"/>
                        <a:pt x="0" y="619"/>
                        <a:pt x="0" y="619"/>
                      </a:cubicBezTo>
                      <a:cubicBezTo>
                        <a:pt x="0" y="640"/>
                        <a:pt x="18" y="656"/>
                        <a:pt x="40" y="656"/>
                      </a:cubicBezTo>
                      <a:cubicBezTo>
                        <a:pt x="186" y="656"/>
                        <a:pt x="186" y="656"/>
                        <a:pt x="186" y="656"/>
                      </a:cubicBezTo>
                      <a:cubicBezTo>
                        <a:pt x="208" y="656"/>
                        <a:pt x="226" y="640"/>
                        <a:pt x="226" y="619"/>
                      </a:cubicBezTo>
                      <a:cubicBezTo>
                        <a:pt x="226" y="0"/>
                        <a:pt x="226" y="0"/>
                        <a:pt x="226" y="0"/>
                      </a:cubicBezTo>
                      <a:cubicBezTo>
                        <a:pt x="94" y="132"/>
                        <a:pt x="94" y="132"/>
                        <a:pt x="94" y="132"/>
                      </a:cubicBezTo>
                      <a:cubicBezTo>
                        <a:pt x="73" y="153"/>
                        <a:pt x="44" y="165"/>
                        <a:pt x="15" y="165"/>
                      </a:cubicBezTo>
                      <a:cubicBezTo>
                        <a:pt x="10" y="165"/>
                        <a:pt x="5" y="165"/>
                        <a:pt x="0" y="1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" name="Freeform 18"/>
                <p:cNvSpPr>
                  <a:spLocks/>
                </p:cNvSpPr>
                <p:nvPr/>
              </p:nvSpPr>
              <p:spPr bwMode="auto">
                <a:xfrm>
                  <a:off x="1451388" y="3672241"/>
                  <a:ext cx="63500" cy="242888"/>
                </a:xfrm>
                <a:custGeom>
                  <a:avLst/>
                  <a:gdLst>
                    <a:gd name="T0" fmla="*/ 78 w 226"/>
                    <a:gd name="T1" fmla="*/ 0 h 846"/>
                    <a:gd name="T2" fmla="*/ 0 w 226"/>
                    <a:gd name="T3" fmla="*/ 78 h 846"/>
                    <a:gd name="T4" fmla="*/ 0 w 226"/>
                    <a:gd name="T5" fmla="*/ 807 h 846"/>
                    <a:gd name="T6" fmla="*/ 40 w 226"/>
                    <a:gd name="T7" fmla="*/ 846 h 846"/>
                    <a:gd name="T8" fmla="*/ 186 w 226"/>
                    <a:gd name="T9" fmla="*/ 846 h 846"/>
                    <a:gd name="T10" fmla="*/ 226 w 226"/>
                    <a:gd name="T11" fmla="*/ 807 h 846"/>
                    <a:gd name="T12" fmla="*/ 226 w 226"/>
                    <a:gd name="T13" fmla="*/ 56 h 846"/>
                    <a:gd name="T14" fmla="*/ 173 w 226"/>
                    <a:gd name="T15" fmla="*/ 71 h 846"/>
                    <a:gd name="T16" fmla="*/ 78 w 226"/>
                    <a:gd name="T17" fmla="*/ 0 h 8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6" h="846">
                      <a:moveTo>
                        <a:pt x="78" y="0"/>
                      </a:move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807"/>
                        <a:pt x="0" y="807"/>
                        <a:pt x="0" y="807"/>
                      </a:cubicBezTo>
                      <a:cubicBezTo>
                        <a:pt x="0" y="829"/>
                        <a:pt x="18" y="846"/>
                        <a:pt x="40" y="846"/>
                      </a:cubicBezTo>
                      <a:cubicBezTo>
                        <a:pt x="186" y="846"/>
                        <a:pt x="186" y="846"/>
                        <a:pt x="186" y="846"/>
                      </a:cubicBezTo>
                      <a:cubicBezTo>
                        <a:pt x="208" y="846"/>
                        <a:pt x="226" y="829"/>
                        <a:pt x="226" y="807"/>
                      </a:cubicBezTo>
                      <a:cubicBezTo>
                        <a:pt x="226" y="56"/>
                        <a:pt x="226" y="56"/>
                        <a:pt x="226" y="56"/>
                      </a:cubicBezTo>
                      <a:cubicBezTo>
                        <a:pt x="210" y="65"/>
                        <a:pt x="193" y="71"/>
                        <a:pt x="173" y="71"/>
                      </a:cubicBezTo>
                      <a:cubicBezTo>
                        <a:pt x="129" y="71"/>
                        <a:pt x="91" y="41"/>
                        <a:pt x="7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" name="Freeform 19"/>
                <p:cNvSpPr>
                  <a:spLocks/>
                </p:cNvSpPr>
                <p:nvPr/>
              </p:nvSpPr>
              <p:spPr bwMode="auto">
                <a:xfrm>
                  <a:off x="1156113" y="3581753"/>
                  <a:ext cx="360363" cy="254000"/>
                </a:xfrm>
                <a:custGeom>
                  <a:avLst/>
                  <a:gdLst>
                    <a:gd name="T0" fmla="*/ 73 w 1256"/>
                    <a:gd name="T1" fmla="*/ 890 h 890"/>
                    <a:gd name="T2" fmla="*/ 119 w 1256"/>
                    <a:gd name="T3" fmla="*/ 871 h 890"/>
                    <a:gd name="T4" fmla="*/ 522 w 1256"/>
                    <a:gd name="T5" fmla="*/ 469 h 890"/>
                    <a:gd name="T6" fmla="*/ 659 w 1256"/>
                    <a:gd name="T7" fmla="*/ 606 h 890"/>
                    <a:gd name="T8" fmla="*/ 706 w 1256"/>
                    <a:gd name="T9" fmla="*/ 626 h 890"/>
                    <a:gd name="T10" fmla="*/ 752 w 1256"/>
                    <a:gd name="T11" fmla="*/ 606 h 890"/>
                    <a:gd name="T12" fmla="*/ 1150 w 1256"/>
                    <a:gd name="T13" fmla="*/ 209 h 890"/>
                    <a:gd name="T14" fmla="*/ 1150 w 1256"/>
                    <a:gd name="T15" fmla="*/ 288 h 890"/>
                    <a:gd name="T16" fmla="*/ 1202 w 1256"/>
                    <a:gd name="T17" fmla="*/ 341 h 890"/>
                    <a:gd name="T18" fmla="*/ 1255 w 1256"/>
                    <a:gd name="T19" fmla="*/ 288 h 890"/>
                    <a:gd name="T20" fmla="*/ 1255 w 1256"/>
                    <a:gd name="T21" fmla="*/ 85 h 890"/>
                    <a:gd name="T22" fmla="*/ 1255 w 1256"/>
                    <a:gd name="T23" fmla="*/ 64 h 890"/>
                    <a:gd name="T24" fmla="*/ 1255 w 1256"/>
                    <a:gd name="T25" fmla="*/ 53 h 890"/>
                    <a:gd name="T26" fmla="*/ 1202 w 1256"/>
                    <a:gd name="T27" fmla="*/ 0 h 890"/>
                    <a:gd name="T28" fmla="*/ 963 w 1256"/>
                    <a:gd name="T29" fmla="*/ 0 h 890"/>
                    <a:gd name="T30" fmla="*/ 910 w 1256"/>
                    <a:gd name="T31" fmla="*/ 53 h 890"/>
                    <a:gd name="T32" fmla="*/ 963 w 1256"/>
                    <a:gd name="T33" fmla="*/ 106 h 890"/>
                    <a:gd name="T34" fmla="*/ 1065 w 1256"/>
                    <a:gd name="T35" fmla="*/ 106 h 890"/>
                    <a:gd name="T36" fmla="*/ 705 w 1256"/>
                    <a:gd name="T37" fmla="*/ 466 h 890"/>
                    <a:gd name="T38" fmla="*/ 568 w 1256"/>
                    <a:gd name="T39" fmla="*/ 329 h 890"/>
                    <a:gd name="T40" fmla="*/ 522 w 1256"/>
                    <a:gd name="T41" fmla="*/ 309 h 890"/>
                    <a:gd name="T42" fmla="*/ 475 w 1256"/>
                    <a:gd name="T43" fmla="*/ 329 h 890"/>
                    <a:gd name="T44" fmla="*/ 26 w 1256"/>
                    <a:gd name="T45" fmla="*/ 777 h 890"/>
                    <a:gd name="T46" fmla="*/ 26 w 1256"/>
                    <a:gd name="T47" fmla="*/ 871 h 890"/>
                    <a:gd name="T48" fmla="*/ 73 w 1256"/>
                    <a:gd name="T49" fmla="*/ 890 h 8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56" h="890">
                      <a:moveTo>
                        <a:pt x="73" y="890"/>
                      </a:moveTo>
                      <a:cubicBezTo>
                        <a:pt x="90" y="890"/>
                        <a:pt x="107" y="884"/>
                        <a:pt x="119" y="871"/>
                      </a:cubicBezTo>
                      <a:cubicBezTo>
                        <a:pt x="522" y="469"/>
                        <a:pt x="522" y="469"/>
                        <a:pt x="522" y="469"/>
                      </a:cubicBezTo>
                      <a:cubicBezTo>
                        <a:pt x="659" y="606"/>
                        <a:pt x="659" y="606"/>
                        <a:pt x="659" y="606"/>
                      </a:cubicBezTo>
                      <a:cubicBezTo>
                        <a:pt x="671" y="619"/>
                        <a:pt x="688" y="626"/>
                        <a:pt x="706" y="626"/>
                      </a:cubicBezTo>
                      <a:cubicBezTo>
                        <a:pt x="723" y="626"/>
                        <a:pt x="740" y="619"/>
                        <a:pt x="752" y="606"/>
                      </a:cubicBezTo>
                      <a:cubicBezTo>
                        <a:pt x="1150" y="209"/>
                        <a:pt x="1150" y="209"/>
                        <a:pt x="1150" y="209"/>
                      </a:cubicBezTo>
                      <a:cubicBezTo>
                        <a:pt x="1150" y="288"/>
                        <a:pt x="1150" y="288"/>
                        <a:pt x="1150" y="288"/>
                      </a:cubicBezTo>
                      <a:cubicBezTo>
                        <a:pt x="1150" y="317"/>
                        <a:pt x="1173" y="341"/>
                        <a:pt x="1202" y="341"/>
                      </a:cubicBezTo>
                      <a:cubicBezTo>
                        <a:pt x="1232" y="341"/>
                        <a:pt x="1255" y="317"/>
                        <a:pt x="1255" y="288"/>
                      </a:cubicBezTo>
                      <a:cubicBezTo>
                        <a:pt x="1255" y="85"/>
                        <a:pt x="1255" y="85"/>
                        <a:pt x="1255" y="85"/>
                      </a:cubicBezTo>
                      <a:cubicBezTo>
                        <a:pt x="1256" y="78"/>
                        <a:pt x="1256" y="71"/>
                        <a:pt x="1255" y="64"/>
                      </a:cubicBezTo>
                      <a:cubicBezTo>
                        <a:pt x="1255" y="53"/>
                        <a:pt x="1255" y="53"/>
                        <a:pt x="1255" y="53"/>
                      </a:cubicBezTo>
                      <a:cubicBezTo>
                        <a:pt x="1255" y="24"/>
                        <a:pt x="1232" y="0"/>
                        <a:pt x="1202" y="0"/>
                      </a:cubicBezTo>
                      <a:cubicBezTo>
                        <a:pt x="963" y="0"/>
                        <a:pt x="963" y="0"/>
                        <a:pt x="963" y="0"/>
                      </a:cubicBezTo>
                      <a:cubicBezTo>
                        <a:pt x="934" y="0"/>
                        <a:pt x="910" y="24"/>
                        <a:pt x="910" y="53"/>
                      </a:cubicBezTo>
                      <a:cubicBezTo>
                        <a:pt x="910" y="82"/>
                        <a:pt x="934" y="106"/>
                        <a:pt x="963" y="106"/>
                      </a:cubicBezTo>
                      <a:cubicBezTo>
                        <a:pt x="1065" y="106"/>
                        <a:pt x="1065" y="106"/>
                        <a:pt x="1065" y="106"/>
                      </a:cubicBezTo>
                      <a:cubicBezTo>
                        <a:pt x="705" y="466"/>
                        <a:pt x="705" y="466"/>
                        <a:pt x="705" y="466"/>
                      </a:cubicBezTo>
                      <a:cubicBezTo>
                        <a:pt x="568" y="329"/>
                        <a:pt x="568" y="329"/>
                        <a:pt x="568" y="329"/>
                      </a:cubicBezTo>
                      <a:cubicBezTo>
                        <a:pt x="555" y="316"/>
                        <a:pt x="538" y="309"/>
                        <a:pt x="522" y="309"/>
                      </a:cubicBezTo>
                      <a:cubicBezTo>
                        <a:pt x="505" y="309"/>
                        <a:pt x="488" y="316"/>
                        <a:pt x="475" y="329"/>
                      </a:cubicBezTo>
                      <a:cubicBezTo>
                        <a:pt x="26" y="777"/>
                        <a:pt x="26" y="777"/>
                        <a:pt x="26" y="777"/>
                      </a:cubicBezTo>
                      <a:cubicBezTo>
                        <a:pt x="0" y="803"/>
                        <a:pt x="0" y="845"/>
                        <a:pt x="26" y="871"/>
                      </a:cubicBezTo>
                      <a:cubicBezTo>
                        <a:pt x="39" y="884"/>
                        <a:pt x="56" y="890"/>
                        <a:pt x="73" y="89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</a:endParaRPr>
                </a:p>
              </p:txBody>
            </p:sp>
          </p:grpSp>
          <p:cxnSp>
            <p:nvCxnSpPr>
              <p:cNvPr id="168" name="Straight Connector 167"/>
              <p:cNvCxnSpPr>
                <a:cxnSpLocks/>
              </p:cNvCxnSpPr>
              <p:nvPr/>
            </p:nvCxnSpPr>
            <p:spPr>
              <a:xfrm>
                <a:off x="1844429" y="3680422"/>
                <a:ext cx="0" cy="32316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Straight Connector 168"/>
            <p:cNvCxnSpPr>
              <a:cxnSpLocks/>
            </p:cNvCxnSpPr>
            <p:nvPr/>
          </p:nvCxnSpPr>
          <p:spPr>
            <a:xfrm flipH="1">
              <a:off x="474809" y="2702554"/>
              <a:ext cx="6297051" cy="0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cxnSpLocks/>
            </p:cNvCxnSpPr>
            <p:nvPr/>
          </p:nvCxnSpPr>
          <p:spPr>
            <a:xfrm flipH="1">
              <a:off x="474809" y="3565647"/>
              <a:ext cx="6297051" cy="0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cxnSpLocks/>
            </p:cNvCxnSpPr>
            <p:nvPr/>
          </p:nvCxnSpPr>
          <p:spPr>
            <a:xfrm flipH="1">
              <a:off x="474809" y="4782647"/>
              <a:ext cx="6297051" cy="0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74806" y="2716689"/>
              <a:ext cx="5460240" cy="784014"/>
              <a:chOff x="242890" y="4077661"/>
              <a:chExt cx="4259666" cy="646331"/>
            </a:xfrm>
          </p:grpSpPr>
          <p:sp>
            <p:nvSpPr>
              <p:cNvPr id="4" name="TextBox 3"/>
              <p:cNvSpPr txBox="1">
                <a:spLocks/>
              </p:cNvSpPr>
              <p:nvPr/>
            </p:nvSpPr>
            <p:spPr>
              <a:xfrm>
                <a:off x="1947699" y="4077661"/>
                <a:ext cx="2554857" cy="608945"/>
              </a:xfrm>
              <a:prstGeom prst="rect">
                <a:avLst/>
              </a:prstGeom>
            </p:spPr>
            <p:txBody>
              <a:bodyPr vert="horz" wrap="none" lIns="0" tIns="0" rIns="0" bIns="0" rtlCol="0" anchor="t" anchorCtr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lvl="1">
                  <a:buClr>
                    <a:srgbClr val="002960"/>
                  </a:buClr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rial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Product spec, description, functionality</a:t>
                </a:r>
              </a:p>
              <a:p>
                <a:pPr lvl="1">
                  <a:buClr>
                    <a:srgbClr val="002960"/>
                  </a:buClr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rial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Current products vs. versions in development</a:t>
                </a:r>
              </a:p>
              <a:p>
                <a:pPr lvl="1">
                  <a:buClr>
                    <a:srgbClr val="002960"/>
                  </a:buClr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rial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Current OEM business</a:t>
                </a:r>
              </a:p>
              <a:p>
                <a:pPr lvl="1">
                  <a:buClr>
                    <a:srgbClr val="002960"/>
                  </a:buClr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rial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Average market price and profitability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9B642576-DCE9-4B8E-977A-47E684D132A8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42890" y="4320035"/>
                <a:ext cx="453947" cy="152236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>
                  <a:buClr>
                    <a:srgbClr val="002960"/>
                  </a:buClr>
                  <a:defRPr/>
                </a:pPr>
                <a:r>
                  <a:rPr lang="en-US" sz="1200" b="1" dirty="0">
                    <a:solidFill>
                      <a:srgbClr val="002960"/>
                    </a:solidFill>
                    <a:latin typeface="Arial"/>
                  </a:rPr>
                  <a:t>Product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1129101" y="4192082"/>
                <a:ext cx="511762" cy="417489"/>
                <a:chOff x="4822921" y="4527118"/>
                <a:chExt cx="765878" cy="624794"/>
              </a:xfrm>
              <a:solidFill>
                <a:schemeClr val="accent4"/>
              </a:solidFill>
            </p:grpSpPr>
            <p:sp>
              <p:nvSpPr>
                <p:cNvPr id="103" name="Freeform 7"/>
                <p:cNvSpPr>
                  <a:spLocks/>
                </p:cNvSpPr>
                <p:nvPr/>
              </p:nvSpPr>
              <p:spPr bwMode="gray">
                <a:xfrm>
                  <a:off x="4960317" y="4644708"/>
                  <a:ext cx="509174" cy="507204"/>
                </a:xfrm>
                <a:custGeom>
                  <a:avLst/>
                  <a:gdLst>
                    <a:gd name="T0" fmla="*/ 1857356392 w 1323"/>
                    <a:gd name="T1" fmla="*/ 0 h 1294"/>
                    <a:gd name="T2" fmla="*/ 17641892 w 1323"/>
                    <a:gd name="T3" fmla="*/ 572074675 h 1294"/>
                    <a:gd name="T4" fmla="*/ 0 w 1323"/>
                    <a:gd name="T5" fmla="*/ 1005541550 h 1294"/>
                    <a:gd name="T6" fmla="*/ 0 w 1323"/>
                    <a:gd name="T7" fmla="*/ 2147483647 h 1294"/>
                    <a:gd name="T8" fmla="*/ 1292841258 w 1323"/>
                    <a:gd name="T9" fmla="*/ 2147483647 h 1294"/>
                    <a:gd name="T10" fmla="*/ 2147483647 w 1323"/>
                    <a:gd name="T11" fmla="*/ 2147483647 h 1294"/>
                    <a:gd name="T12" fmla="*/ 2147483647 w 1323"/>
                    <a:gd name="T13" fmla="*/ 778729075 h 1294"/>
                    <a:gd name="T14" fmla="*/ 1857356392 w 1323"/>
                    <a:gd name="T15" fmla="*/ 0 h 129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23"/>
                    <a:gd name="T25" fmla="*/ 0 h 1294"/>
                    <a:gd name="T26" fmla="*/ 1323 w 1323"/>
                    <a:gd name="T27" fmla="*/ 1294 h 129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23" h="1294">
                      <a:moveTo>
                        <a:pt x="737" y="0"/>
                      </a:moveTo>
                      <a:lnTo>
                        <a:pt x="7" y="227"/>
                      </a:lnTo>
                      <a:lnTo>
                        <a:pt x="0" y="399"/>
                      </a:lnTo>
                      <a:lnTo>
                        <a:pt x="0" y="897"/>
                      </a:lnTo>
                      <a:lnTo>
                        <a:pt x="513" y="1294"/>
                      </a:lnTo>
                      <a:lnTo>
                        <a:pt x="1283" y="945"/>
                      </a:lnTo>
                      <a:lnTo>
                        <a:pt x="1323" y="309"/>
                      </a:lnTo>
                      <a:lnTo>
                        <a:pt x="73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CA" sz="2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" name="Freeform 8"/>
                <p:cNvSpPr>
                  <a:spLocks/>
                </p:cNvSpPr>
                <p:nvPr/>
              </p:nvSpPr>
              <p:spPr bwMode="gray">
                <a:xfrm>
                  <a:off x="4822921" y="4699872"/>
                  <a:ext cx="348387" cy="184271"/>
                </a:xfrm>
                <a:custGeom>
                  <a:avLst/>
                  <a:gdLst/>
                  <a:ahLst/>
                  <a:cxnLst>
                    <a:cxn ang="0">
                      <a:pos x="903" y="473"/>
                    </a:cxn>
                    <a:cxn ang="0">
                      <a:pos x="497" y="359"/>
                    </a:cxn>
                    <a:cxn ang="0">
                      <a:pos x="0" y="0"/>
                    </a:cxn>
                    <a:cxn ang="0">
                      <a:pos x="350" y="95"/>
                    </a:cxn>
                    <a:cxn ang="0">
                      <a:pos x="903" y="473"/>
                    </a:cxn>
                  </a:cxnLst>
                  <a:rect l="0" t="0" r="r" b="b"/>
                  <a:pathLst>
                    <a:path w="903" h="473">
                      <a:moveTo>
                        <a:pt x="903" y="473"/>
                      </a:moveTo>
                      <a:lnTo>
                        <a:pt x="497" y="359"/>
                      </a:lnTo>
                      <a:lnTo>
                        <a:pt x="0" y="0"/>
                      </a:lnTo>
                      <a:lnTo>
                        <a:pt x="350" y="95"/>
                      </a:lnTo>
                      <a:lnTo>
                        <a:pt x="903" y="47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5" name="Freeform 9"/>
                <p:cNvSpPr>
                  <a:spLocks/>
                </p:cNvSpPr>
                <p:nvPr/>
              </p:nvSpPr>
              <p:spPr bwMode="gray">
                <a:xfrm>
                  <a:off x="4874747" y="4527118"/>
                  <a:ext cx="365663" cy="207305"/>
                </a:xfrm>
                <a:custGeom>
                  <a:avLst/>
                  <a:gdLst/>
                  <a:ahLst/>
                  <a:cxnLst>
                    <a:cxn ang="0">
                      <a:pos x="220" y="534"/>
                    </a:cxn>
                    <a:cxn ang="0">
                      <a:pos x="0" y="194"/>
                    </a:cxn>
                    <a:cxn ang="0">
                      <a:pos x="728" y="0"/>
                    </a:cxn>
                    <a:cxn ang="0">
                      <a:pos x="953" y="309"/>
                    </a:cxn>
                    <a:cxn ang="0">
                      <a:pos x="220" y="534"/>
                    </a:cxn>
                  </a:cxnLst>
                  <a:rect l="0" t="0" r="r" b="b"/>
                  <a:pathLst>
                    <a:path w="953" h="534">
                      <a:moveTo>
                        <a:pt x="220" y="534"/>
                      </a:moveTo>
                      <a:lnTo>
                        <a:pt x="0" y="194"/>
                      </a:lnTo>
                      <a:lnTo>
                        <a:pt x="728" y="0"/>
                      </a:lnTo>
                      <a:lnTo>
                        <a:pt x="953" y="309"/>
                      </a:lnTo>
                      <a:lnTo>
                        <a:pt x="220" y="53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7" name="Freeform 10"/>
                <p:cNvSpPr>
                  <a:spLocks/>
                </p:cNvSpPr>
                <p:nvPr/>
              </p:nvSpPr>
              <p:spPr bwMode="gray">
                <a:xfrm>
                  <a:off x="5246168" y="4538635"/>
                  <a:ext cx="336872" cy="227459"/>
                </a:xfrm>
                <a:custGeom>
                  <a:avLst/>
                  <a:gdLst/>
                  <a:ahLst/>
                  <a:cxnLst>
                    <a:cxn ang="0">
                      <a:pos x="0" y="272"/>
                    </a:cxn>
                    <a:cxn ang="0">
                      <a:pos x="272" y="0"/>
                    </a:cxn>
                    <a:cxn ang="0">
                      <a:pos x="882" y="262"/>
                    </a:cxn>
                    <a:cxn ang="0">
                      <a:pos x="586" y="581"/>
                    </a:cxn>
                    <a:cxn ang="0">
                      <a:pos x="0" y="272"/>
                    </a:cxn>
                  </a:cxnLst>
                  <a:rect l="0" t="0" r="r" b="b"/>
                  <a:pathLst>
                    <a:path w="882" h="581">
                      <a:moveTo>
                        <a:pt x="0" y="272"/>
                      </a:moveTo>
                      <a:lnTo>
                        <a:pt x="272" y="0"/>
                      </a:lnTo>
                      <a:lnTo>
                        <a:pt x="882" y="262"/>
                      </a:lnTo>
                      <a:lnTo>
                        <a:pt x="586" y="581"/>
                      </a:lnTo>
                      <a:lnTo>
                        <a:pt x="0" y="272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8" name="Freeform 11"/>
                <p:cNvSpPr>
                  <a:spLocks/>
                </p:cNvSpPr>
                <p:nvPr/>
              </p:nvSpPr>
              <p:spPr bwMode="gray">
                <a:xfrm>
                  <a:off x="5171308" y="4743060"/>
                  <a:ext cx="417491" cy="141084"/>
                </a:xfrm>
                <a:custGeom>
                  <a:avLst/>
                  <a:gdLst/>
                  <a:ahLst/>
                  <a:cxnLst>
                    <a:cxn ang="0">
                      <a:pos x="0" y="364"/>
                    </a:cxn>
                    <a:cxn ang="0">
                      <a:pos x="303" y="307"/>
                    </a:cxn>
                    <a:cxn ang="0">
                      <a:pos x="1087" y="0"/>
                    </a:cxn>
                    <a:cxn ang="0">
                      <a:pos x="777" y="61"/>
                    </a:cxn>
                    <a:cxn ang="0">
                      <a:pos x="0" y="364"/>
                    </a:cxn>
                  </a:cxnLst>
                  <a:rect l="0" t="0" r="r" b="b"/>
                  <a:pathLst>
                    <a:path w="1087" h="364">
                      <a:moveTo>
                        <a:pt x="0" y="364"/>
                      </a:moveTo>
                      <a:lnTo>
                        <a:pt x="303" y="307"/>
                      </a:lnTo>
                      <a:lnTo>
                        <a:pt x="1087" y="0"/>
                      </a:lnTo>
                      <a:lnTo>
                        <a:pt x="777" y="61"/>
                      </a:lnTo>
                      <a:lnTo>
                        <a:pt x="0" y="36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cxnSp>
            <p:nvCxnSpPr>
              <p:cNvPr id="172" name="Straight Connector 171"/>
              <p:cNvCxnSpPr>
                <a:cxnSpLocks/>
              </p:cNvCxnSpPr>
              <p:nvPr/>
            </p:nvCxnSpPr>
            <p:spPr>
              <a:xfrm>
                <a:off x="1844429" y="4077661"/>
                <a:ext cx="0" cy="6463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474805" y="3649641"/>
              <a:ext cx="5982820" cy="1107996"/>
              <a:chOff x="242889" y="4798066"/>
              <a:chExt cx="4667343" cy="913416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028854D3-2CD0-4541-9C2F-16B3482012A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42889" y="5202023"/>
                <a:ext cx="674042" cy="152236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>
                  <a:buClr>
                    <a:srgbClr val="002960"/>
                  </a:buClr>
                  <a:defRPr/>
                </a:pPr>
                <a:r>
                  <a:rPr lang="en-US" sz="1200" b="1" dirty="0">
                    <a:solidFill>
                      <a:srgbClr val="002960"/>
                    </a:solidFill>
                    <a:latin typeface="Arial"/>
                  </a:rPr>
                  <a:t>Capabilities</a:t>
                </a:r>
              </a:p>
            </p:txBody>
          </p:sp>
          <p:sp>
            <p:nvSpPr>
              <p:cNvPr id="9" name="TextBox 8"/>
              <p:cNvSpPr txBox="1">
                <a:spLocks/>
              </p:cNvSpPr>
              <p:nvPr/>
            </p:nvSpPr>
            <p:spPr>
              <a:xfrm>
                <a:off x="1947699" y="4798066"/>
                <a:ext cx="2962533" cy="913416"/>
              </a:xfrm>
              <a:prstGeom prst="rect">
                <a:avLst/>
              </a:prstGeom>
            </p:spPr>
            <p:txBody>
              <a:bodyPr vert="horz" wrap="none" lIns="0" tIns="0" rIns="0" bIns="0" rtlCol="0" anchor="t" anchorCtr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lvl="1">
                  <a:buClr>
                    <a:srgbClr val="002960"/>
                  </a:buClr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rial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Technology, materials, benefit to the customer</a:t>
                </a:r>
              </a:p>
              <a:p>
                <a:pPr lvl="1">
                  <a:buClr>
                    <a:srgbClr val="002960"/>
                  </a:buClr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rial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Level of application engineering needed</a:t>
                </a:r>
              </a:p>
              <a:p>
                <a:pPr lvl="1">
                  <a:buClr>
                    <a:srgbClr val="002960"/>
                  </a:buClr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rial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Key feature criteria and performance vs. competition </a:t>
                </a:r>
              </a:p>
              <a:p>
                <a:pPr lvl="1">
                  <a:buClr>
                    <a:srgbClr val="002960"/>
                  </a:buClr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rial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Quality &amp; warranty performance </a:t>
                </a:r>
              </a:p>
              <a:p>
                <a:pPr lvl="1">
                  <a:buClr>
                    <a:srgbClr val="002960"/>
                  </a:buClr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rial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Manufacturing footprint – current &amp; planned</a:t>
                </a:r>
              </a:p>
              <a:p>
                <a:pPr lvl="1">
                  <a:buClr>
                    <a:srgbClr val="002960"/>
                  </a:buClr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rial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Capital investment required</a:t>
                </a:r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>
                <a:off x="1194059" y="5175686"/>
                <a:ext cx="381847" cy="214257"/>
                <a:chOff x="2036669" y="1988852"/>
                <a:chExt cx="4869295" cy="2732192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232818" y="4405222"/>
                  <a:ext cx="194400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 rot="540000">
                  <a:off x="2254247" y="4166185"/>
                  <a:ext cx="194400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 rot="1680000">
                  <a:off x="2404678" y="3709226"/>
                  <a:ext cx="194400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 rot="2143203">
                  <a:off x="2531734" y="3505578"/>
                  <a:ext cx="194400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 rot="2700000">
                  <a:off x="2686943" y="3321411"/>
                  <a:ext cx="194400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 rot="3720000">
                  <a:off x="3080151" y="3043325"/>
                  <a:ext cx="194400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 rot="4320000">
                  <a:off x="3296846" y="2947988"/>
                  <a:ext cx="194400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 rot="4920000">
                  <a:off x="3534977" y="2891131"/>
                  <a:ext cx="194400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 flipH="1">
                  <a:off x="5313611" y="4405221"/>
                  <a:ext cx="194400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 rot="21060000" flipH="1">
                  <a:off x="5292182" y="4166184"/>
                  <a:ext cx="194400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 rot="19920000" flipH="1">
                  <a:off x="5141751" y="3709225"/>
                  <a:ext cx="194400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 rot="19456797" flipH="1">
                  <a:off x="5014695" y="3505577"/>
                  <a:ext cx="194400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 rot="18900000" flipH="1">
                  <a:off x="4859486" y="3321410"/>
                  <a:ext cx="194400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 rot="17880000" flipH="1">
                  <a:off x="4466278" y="3043324"/>
                  <a:ext cx="194400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 rot="17280000" flipH="1">
                  <a:off x="4249583" y="2947987"/>
                  <a:ext cx="194400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 rot="16680000" flipH="1">
                  <a:off x="4011452" y="2891130"/>
                  <a:ext cx="194400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8" name="Oval 16"/>
                <p:cNvSpPr/>
                <p:nvPr/>
              </p:nvSpPr>
              <p:spPr>
                <a:xfrm>
                  <a:off x="2036669" y="3864758"/>
                  <a:ext cx="139288" cy="69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88" h="693520">
                      <a:moveTo>
                        <a:pt x="13218" y="0"/>
                      </a:moveTo>
                      <a:lnTo>
                        <a:pt x="139288" y="44715"/>
                      </a:lnTo>
                      <a:cubicBezTo>
                        <a:pt x="88856" y="208788"/>
                        <a:pt x="62006" y="383062"/>
                        <a:pt x="62006" y="563606"/>
                      </a:cubicBezTo>
                      <a:cubicBezTo>
                        <a:pt x="62006" y="607342"/>
                        <a:pt x="63582" y="650710"/>
                        <a:pt x="68566" y="693520"/>
                      </a:cubicBezTo>
                      <a:cubicBezTo>
                        <a:pt x="23328" y="539650"/>
                        <a:pt x="0" y="376812"/>
                        <a:pt x="0" y="208524"/>
                      </a:cubicBezTo>
                      <a:cubicBezTo>
                        <a:pt x="0" y="137938"/>
                        <a:pt x="4104" y="68311"/>
                        <a:pt x="1321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9" name="Oval 16"/>
                <p:cNvSpPr/>
                <p:nvPr/>
              </p:nvSpPr>
              <p:spPr>
                <a:xfrm>
                  <a:off x="2058152" y="3259438"/>
                  <a:ext cx="363193" cy="602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193" h="602795">
                      <a:moveTo>
                        <a:pt x="163047" y="0"/>
                      </a:moveTo>
                      <a:lnTo>
                        <a:pt x="363193" y="133791"/>
                      </a:lnTo>
                      <a:cubicBezTo>
                        <a:pt x="262292" y="275664"/>
                        <a:pt x="182725" y="433532"/>
                        <a:pt x="128666" y="602795"/>
                      </a:cubicBezTo>
                      <a:lnTo>
                        <a:pt x="0" y="560352"/>
                      </a:lnTo>
                      <a:cubicBezTo>
                        <a:pt x="22813" y="361497"/>
                        <a:pt x="78795" y="172751"/>
                        <a:pt x="163047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0" name="Oval 16"/>
                <p:cNvSpPr/>
                <p:nvPr/>
              </p:nvSpPr>
              <p:spPr>
                <a:xfrm>
                  <a:off x="2242601" y="2705323"/>
                  <a:ext cx="553168" cy="648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168" h="648238">
                      <a:moveTo>
                        <a:pt x="348711" y="0"/>
                      </a:moveTo>
                      <a:lnTo>
                        <a:pt x="553168" y="297324"/>
                      </a:lnTo>
                      <a:cubicBezTo>
                        <a:pt x="421403" y="396387"/>
                        <a:pt x="305120" y="514646"/>
                        <a:pt x="208406" y="648238"/>
                      </a:cubicBezTo>
                      <a:lnTo>
                        <a:pt x="0" y="507917"/>
                      </a:lnTo>
                      <a:cubicBezTo>
                        <a:pt x="85157" y="317843"/>
                        <a:pt x="204288" y="146448"/>
                        <a:pt x="34871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 rot="1080000">
                  <a:off x="2308951" y="3934258"/>
                  <a:ext cx="307964" cy="6685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 rot="3240000">
                  <a:off x="2847115" y="3199546"/>
                  <a:ext cx="307964" cy="6685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 rot="5400000">
                  <a:off x="3716433" y="2915991"/>
                  <a:ext cx="307964" cy="6685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4" name="Oval 16"/>
                <p:cNvSpPr/>
                <p:nvPr/>
              </p:nvSpPr>
              <p:spPr>
                <a:xfrm>
                  <a:off x="2621790" y="2269097"/>
                  <a:ext cx="671947" cy="699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947" h="699369">
                      <a:moveTo>
                        <a:pt x="524166" y="0"/>
                      </a:moveTo>
                      <a:lnTo>
                        <a:pt x="671947" y="463966"/>
                      </a:lnTo>
                      <a:cubicBezTo>
                        <a:pt x="508334" y="519021"/>
                        <a:pt x="356155" y="598923"/>
                        <a:pt x="219690" y="699369"/>
                      </a:cubicBezTo>
                      <a:lnTo>
                        <a:pt x="0" y="396992"/>
                      </a:lnTo>
                      <a:cubicBezTo>
                        <a:pt x="146139" y="232500"/>
                        <a:pt x="324550" y="98051"/>
                        <a:pt x="52416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5" name="Oval 16"/>
                <p:cNvSpPr/>
                <p:nvPr/>
              </p:nvSpPr>
              <p:spPr>
                <a:xfrm>
                  <a:off x="3203112" y="2037175"/>
                  <a:ext cx="636289" cy="673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89" h="673920">
                      <a:moveTo>
                        <a:pt x="636289" y="0"/>
                      </a:moveTo>
                      <a:lnTo>
                        <a:pt x="636289" y="596984"/>
                      </a:lnTo>
                      <a:cubicBezTo>
                        <a:pt x="467989" y="599197"/>
                        <a:pt x="305486" y="626348"/>
                        <a:pt x="151913" y="673920"/>
                      </a:cubicBezTo>
                      <a:lnTo>
                        <a:pt x="0" y="206380"/>
                      </a:lnTo>
                      <a:cubicBezTo>
                        <a:pt x="192940" y="99664"/>
                        <a:pt x="407864" y="27963"/>
                        <a:pt x="63628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6" name="Oval 16"/>
                <p:cNvSpPr/>
                <p:nvPr/>
              </p:nvSpPr>
              <p:spPr>
                <a:xfrm>
                  <a:off x="3921784" y="1988852"/>
                  <a:ext cx="709517" cy="720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517" h="720497">
                      <a:moveTo>
                        <a:pt x="350122" y="0"/>
                      </a:moveTo>
                      <a:cubicBezTo>
                        <a:pt x="473236" y="0"/>
                        <a:pt x="593435" y="12485"/>
                        <a:pt x="709517" y="36271"/>
                      </a:cubicBezTo>
                      <a:lnTo>
                        <a:pt x="477752" y="720497"/>
                      </a:lnTo>
                      <a:cubicBezTo>
                        <a:pt x="326197" y="673872"/>
                        <a:pt x="165915" y="647447"/>
                        <a:pt x="0" y="645299"/>
                      </a:cubicBezTo>
                      <a:lnTo>
                        <a:pt x="0" y="34828"/>
                      </a:lnTo>
                      <a:cubicBezTo>
                        <a:pt x="113150" y="11835"/>
                        <a:pt x="230254" y="0"/>
                        <a:pt x="350122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7" name="Oval 16"/>
                <p:cNvSpPr/>
                <p:nvPr/>
              </p:nvSpPr>
              <p:spPr>
                <a:xfrm>
                  <a:off x="4489655" y="2036851"/>
                  <a:ext cx="923114" cy="91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114" h="916425">
                      <a:moveTo>
                        <a:pt x="228834" y="0"/>
                      </a:moveTo>
                      <a:cubicBezTo>
                        <a:pt x="480527" y="30302"/>
                        <a:pt x="716006" y="113177"/>
                        <a:pt x="923114" y="238824"/>
                      </a:cubicBezTo>
                      <a:lnTo>
                        <a:pt x="409903" y="916425"/>
                      </a:lnTo>
                      <a:cubicBezTo>
                        <a:pt x="284842" y="827659"/>
                        <a:pt x="147277" y="755619"/>
                        <a:pt x="0" y="704279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8" name="Oval 16"/>
                <p:cNvSpPr/>
                <p:nvPr/>
              </p:nvSpPr>
              <p:spPr>
                <a:xfrm>
                  <a:off x="4983120" y="2320919"/>
                  <a:ext cx="1116817" cy="1019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817" h="1019555">
                      <a:moveTo>
                        <a:pt x="523602" y="0"/>
                      </a:moveTo>
                      <a:cubicBezTo>
                        <a:pt x="752530" y="107643"/>
                        <a:pt x="954593" y="262771"/>
                        <a:pt x="1116817" y="453051"/>
                      </a:cubicBezTo>
                      <a:lnTo>
                        <a:pt x="317436" y="1019555"/>
                      </a:lnTo>
                      <a:cubicBezTo>
                        <a:pt x="227213" y="897073"/>
                        <a:pt x="120221" y="787926"/>
                        <a:pt x="0" y="69484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9" name="Oval 16"/>
                <p:cNvSpPr/>
                <p:nvPr/>
              </p:nvSpPr>
              <p:spPr>
                <a:xfrm>
                  <a:off x="5373119" y="2852870"/>
                  <a:ext cx="1249052" cy="97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052" h="973124">
                      <a:moveTo>
                        <a:pt x="810969" y="0"/>
                      </a:moveTo>
                      <a:cubicBezTo>
                        <a:pt x="1001793" y="177328"/>
                        <a:pt x="1153182" y="396260"/>
                        <a:pt x="1249052" y="643149"/>
                      </a:cubicBezTo>
                      <a:lnTo>
                        <a:pt x="188151" y="973124"/>
                      </a:lnTo>
                      <a:cubicBezTo>
                        <a:pt x="142324" y="836191"/>
                        <a:pt x="78549" y="707467"/>
                        <a:pt x="0" y="5892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50" name="Oval 16"/>
                <p:cNvSpPr/>
                <p:nvPr/>
              </p:nvSpPr>
              <p:spPr>
                <a:xfrm>
                  <a:off x="5601345" y="3623992"/>
                  <a:ext cx="1304619" cy="807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619" h="807380">
                      <a:moveTo>
                        <a:pt x="1089935" y="0"/>
                      </a:moveTo>
                      <a:cubicBezTo>
                        <a:pt x="1221810" y="240725"/>
                        <a:pt x="1299519" y="515287"/>
                        <a:pt x="1304619" y="807380"/>
                      </a:cubicBezTo>
                      <a:lnTo>
                        <a:pt x="60457" y="807380"/>
                      </a:lnTo>
                      <a:lnTo>
                        <a:pt x="61330" y="790083"/>
                      </a:lnTo>
                      <a:cubicBezTo>
                        <a:pt x="61330" y="631959"/>
                        <a:pt x="40735" y="478644"/>
                        <a:pt x="0" y="3332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3559356" y="4108450"/>
                  <a:ext cx="612594" cy="612594"/>
                </a:xfrm>
                <a:prstGeom prst="ellipse">
                  <a:avLst/>
                </a:prstGeom>
                <a:solidFill>
                  <a:schemeClr val="accent5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52" name="Trapezoid 151"/>
                <p:cNvSpPr/>
                <p:nvPr/>
              </p:nvSpPr>
              <p:spPr>
                <a:xfrm rot="2700000">
                  <a:off x="4635574" y="2323632"/>
                  <a:ext cx="234000" cy="2425120"/>
                </a:xfrm>
                <a:prstGeom prst="trapezoid">
                  <a:avLst>
                    <a:gd name="adj" fmla="val 34660"/>
                  </a:avLst>
                </a:prstGeom>
                <a:solidFill>
                  <a:schemeClr val="accent5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 rot="20520000" flipH="1">
                  <a:off x="5123914" y="3934257"/>
                  <a:ext cx="307964" cy="6685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 rot="18360000" flipH="1">
                  <a:off x="4585750" y="3199545"/>
                  <a:ext cx="307964" cy="6685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de-DE" sz="2000" dirty="0" err="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cxnSp>
            <p:nvCxnSpPr>
              <p:cNvPr id="173" name="Straight Connector 172"/>
              <p:cNvCxnSpPr>
                <a:cxnSpLocks/>
              </p:cNvCxnSpPr>
              <p:nvPr/>
            </p:nvCxnSpPr>
            <p:spPr>
              <a:xfrm>
                <a:off x="1844429" y="4798066"/>
                <a:ext cx="0" cy="83729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74809" y="4879338"/>
              <a:ext cx="5397273" cy="588011"/>
              <a:chOff x="242891" y="5841635"/>
              <a:chExt cx="4210544" cy="484748"/>
            </a:xfrm>
          </p:grpSpPr>
          <p:sp>
            <p:nvSpPr>
              <p:cNvPr id="6" name="TextBox 5"/>
              <p:cNvSpPr txBox="1">
                <a:spLocks/>
              </p:cNvSpPr>
              <p:nvPr/>
            </p:nvSpPr>
            <p:spPr>
              <a:xfrm>
                <a:off x="1947699" y="5841635"/>
                <a:ext cx="2505736" cy="456708"/>
              </a:xfrm>
              <a:prstGeom prst="rect">
                <a:avLst/>
              </a:prstGeom>
            </p:spPr>
            <p:txBody>
              <a:bodyPr vert="horz" wrap="none" lIns="0" tIns="0" rIns="0" bIns="0" rtlCol="0" anchor="t" anchorCtr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lvl="1">
                  <a:buClr>
                    <a:srgbClr val="002960"/>
                  </a:buClr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rial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Logistics / material / conversion / </a:t>
                </a:r>
                <a:r>
                  <a:rPr lang="en-US" sz="1200" dirty="0" err="1">
                    <a:solidFill>
                      <a:srgbClr val="000000"/>
                    </a:solidFill>
                    <a:latin typeface="Arial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SG&amp;A</a:t>
                </a:r>
                <a:r>
                  <a:rPr lang="en-US" sz="1200" dirty="0">
                    <a:solidFill>
                      <a:srgbClr val="000000"/>
                    </a:solidFill>
                    <a:latin typeface="Arial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cost</a:t>
                </a:r>
              </a:p>
              <a:p>
                <a:pPr lvl="1">
                  <a:buClr>
                    <a:srgbClr val="002960"/>
                  </a:buClr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rial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Cost competitiveness vs. competition</a:t>
                </a:r>
              </a:p>
              <a:p>
                <a:pPr lvl="1">
                  <a:buClr>
                    <a:srgbClr val="002960"/>
                  </a:buClr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rial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Operating margin %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C2B5D79C-C363-45CA-B7E9-95FD7D9E1B30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42891" y="5922427"/>
                <a:ext cx="821608" cy="30447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>
                  <a:buClr>
                    <a:srgbClr val="002960"/>
                  </a:buClr>
                  <a:defRPr/>
                </a:pPr>
                <a:r>
                  <a:rPr lang="en-US" sz="1200" b="1" dirty="0">
                    <a:solidFill>
                      <a:srgbClr val="002960"/>
                    </a:solidFill>
                    <a:latin typeface="Arial"/>
                  </a:rPr>
                  <a:t>Cost </a:t>
                </a:r>
                <a:r>
                  <a:rPr lang="en-US" sz="1200" b="1" dirty="0" err="1">
                    <a:solidFill>
                      <a:srgbClr val="002960"/>
                    </a:solidFill>
                    <a:latin typeface="Arial"/>
                  </a:rPr>
                  <a:t>compe-titiveness</a:t>
                </a:r>
                <a:endParaRPr lang="en-US" sz="1200" b="1" dirty="0">
                  <a:solidFill>
                    <a:srgbClr val="002960"/>
                  </a:solidFill>
                  <a:latin typeface="Arial"/>
                </a:endParaRP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1206389" y="5940440"/>
                <a:ext cx="357187" cy="287138"/>
                <a:chOff x="3382963" y="3779838"/>
                <a:chExt cx="898525" cy="722313"/>
              </a:xfrm>
              <a:solidFill>
                <a:schemeClr val="accent4"/>
              </a:solidFill>
            </p:grpSpPr>
            <p:sp>
              <p:nvSpPr>
                <p:cNvPr id="156" name="Freeform 22"/>
                <p:cNvSpPr>
                  <a:spLocks/>
                </p:cNvSpPr>
                <p:nvPr/>
              </p:nvSpPr>
              <p:spPr bwMode="auto">
                <a:xfrm>
                  <a:off x="3382963" y="3898900"/>
                  <a:ext cx="195263" cy="65088"/>
                </a:xfrm>
                <a:custGeom>
                  <a:avLst/>
                  <a:gdLst>
                    <a:gd name="T0" fmla="*/ 12 w 69"/>
                    <a:gd name="T1" fmla="*/ 23 h 23"/>
                    <a:gd name="T2" fmla="*/ 58 w 69"/>
                    <a:gd name="T3" fmla="*/ 23 h 23"/>
                    <a:gd name="T4" fmla="*/ 69 w 69"/>
                    <a:gd name="T5" fmla="*/ 11 h 23"/>
                    <a:gd name="T6" fmla="*/ 58 w 69"/>
                    <a:gd name="T7" fmla="*/ 0 h 23"/>
                    <a:gd name="T8" fmla="*/ 12 w 69"/>
                    <a:gd name="T9" fmla="*/ 0 h 23"/>
                    <a:gd name="T10" fmla="*/ 0 w 69"/>
                    <a:gd name="T11" fmla="*/ 11 h 23"/>
                    <a:gd name="T12" fmla="*/ 12 w 69"/>
                    <a:gd name="T13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9" h="23">
                      <a:moveTo>
                        <a:pt x="12" y="23"/>
                      </a:moveTo>
                      <a:cubicBezTo>
                        <a:pt x="58" y="23"/>
                        <a:pt x="58" y="23"/>
                        <a:pt x="58" y="23"/>
                      </a:cubicBezTo>
                      <a:cubicBezTo>
                        <a:pt x="64" y="23"/>
                        <a:pt x="69" y="18"/>
                        <a:pt x="69" y="11"/>
                      </a:cubicBezTo>
                      <a:cubicBezTo>
                        <a:pt x="69" y="5"/>
                        <a:pt x="64" y="0"/>
                        <a:pt x="58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8"/>
                        <a:pt x="5" y="23"/>
                        <a:pt x="12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7" name="Freeform 23"/>
                <p:cNvSpPr>
                  <a:spLocks/>
                </p:cNvSpPr>
                <p:nvPr/>
              </p:nvSpPr>
              <p:spPr bwMode="auto">
                <a:xfrm>
                  <a:off x="3382963" y="4067175"/>
                  <a:ext cx="195263" cy="65088"/>
                </a:xfrm>
                <a:custGeom>
                  <a:avLst/>
                  <a:gdLst>
                    <a:gd name="T0" fmla="*/ 12 w 69"/>
                    <a:gd name="T1" fmla="*/ 23 h 23"/>
                    <a:gd name="T2" fmla="*/ 58 w 69"/>
                    <a:gd name="T3" fmla="*/ 23 h 23"/>
                    <a:gd name="T4" fmla="*/ 69 w 69"/>
                    <a:gd name="T5" fmla="*/ 11 h 23"/>
                    <a:gd name="T6" fmla="*/ 58 w 69"/>
                    <a:gd name="T7" fmla="*/ 0 h 23"/>
                    <a:gd name="T8" fmla="*/ 12 w 69"/>
                    <a:gd name="T9" fmla="*/ 0 h 23"/>
                    <a:gd name="T10" fmla="*/ 0 w 69"/>
                    <a:gd name="T11" fmla="*/ 11 h 23"/>
                    <a:gd name="T12" fmla="*/ 12 w 69"/>
                    <a:gd name="T13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9" h="23">
                      <a:moveTo>
                        <a:pt x="12" y="23"/>
                      </a:moveTo>
                      <a:cubicBezTo>
                        <a:pt x="58" y="23"/>
                        <a:pt x="58" y="23"/>
                        <a:pt x="58" y="23"/>
                      </a:cubicBezTo>
                      <a:cubicBezTo>
                        <a:pt x="64" y="23"/>
                        <a:pt x="69" y="18"/>
                        <a:pt x="69" y="11"/>
                      </a:cubicBezTo>
                      <a:cubicBezTo>
                        <a:pt x="69" y="5"/>
                        <a:pt x="64" y="0"/>
                        <a:pt x="58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8"/>
                        <a:pt x="5" y="23"/>
                        <a:pt x="12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8" name="Rectangle 24"/>
                <p:cNvSpPr>
                  <a:spLocks noChangeArrowheads="1"/>
                </p:cNvSpPr>
                <p:nvPr/>
              </p:nvSpPr>
              <p:spPr bwMode="auto">
                <a:xfrm>
                  <a:off x="3448051" y="3984625"/>
                  <a:ext cx="65088" cy="619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9" name="Rectangle 25"/>
                <p:cNvSpPr>
                  <a:spLocks noChangeArrowheads="1"/>
                </p:cNvSpPr>
                <p:nvPr/>
              </p:nvSpPr>
              <p:spPr bwMode="auto">
                <a:xfrm>
                  <a:off x="3448051" y="4151313"/>
                  <a:ext cx="65088" cy="635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0" name="Freeform 26"/>
                <p:cNvSpPr>
                  <a:spLocks/>
                </p:cNvSpPr>
                <p:nvPr/>
              </p:nvSpPr>
              <p:spPr bwMode="auto">
                <a:xfrm>
                  <a:off x="3382963" y="4233863"/>
                  <a:ext cx="195263" cy="66675"/>
                </a:xfrm>
                <a:custGeom>
                  <a:avLst/>
                  <a:gdLst>
                    <a:gd name="T0" fmla="*/ 69 w 69"/>
                    <a:gd name="T1" fmla="*/ 12 h 23"/>
                    <a:gd name="T2" fmla="*/ 58 w 69"/>
                    <a:gd name="T3" fmla="*/ 0 h 23"/>
                    <a:gd name="T4" fmla="*/ 12 w 69"/>
                    <a:gd name="T5" fmla="*/ 0 h 23"/>
                    <a:gd name="T6" fmla="*/ 0 w 69"/>
                    <a:gd name="T7" fmla="*/ 12 h 23"/>
                    <a:gd name="T8" fmla="*/ 12 w 69"/>
                    <a:gd name="T9" fmla="*/ 23 h 23"/>
                    <a:gd name="T10" fmla="*/ 58 w 69"/>
                    <a:gd name="T11" fmla="*/ 23 h 23"/>
                    <a:gd name="T12" fmla="*/ 69 w 69"/>
                    <a:gd name="T13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9" h="23">
                      <a:moveTo>
                        <a:pt x="69" y="12"/>
                      </a:moveTo>
                      <a:cubicBezTo>
                        <a:pt x="69" y="5"/>
                        <a:pt x="64" y="0"/>
                        <a:pt x="58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8"/>
                        <a:pt x="5" y="23"/>
                        <a:pt x="12" y="23"/>
                      </a:cubicBezTo>
                      <a:cubicBezTo>
                        <a:pt x="58" y="23"/>
                        <a:pt x="58" y="23"/>
                        <a:pt x="58" y="23"/>
                      </a:cubicBezTo>
                      <a:cubicBezTo>
                        <a:pt x="64" y="23"/>
                        <a:pt x="69" y="18"/>
                        <a:pt x="69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1" name="Freeform 27"/>
                <p:cNvSpPr>
                  <a:spLocks/>
                </p:cNvSpPr>
                <p:nvPr/>
              </p:nvSpPr>
              <p:spPr bwMode="auto">
                <a:xfrm>
                  <a:off x="3448051" y="3779838"/>
                  <a:ext cx="630238" cy="150813"/>
                </a:xfrm>
                <a:custGeom>
                  <a:avLst/>
                  <a:gdLst>
                    <a:gd name="T0" fmla="*/ 23 w 222"/>
                    <a:gd name="T1" fmla="*/ 25 h 53"/>
                    <a:gd name="T2" fmla="*/ 25 w 222"/>
                    <a:gd name="T3" fmla="*/ 24 h 53"/>
                    <a:gd name="T4" fmla="*/ 197 w 222"/>
                    <a:gd name="T5" fmla="*/ 24 h 53"/>
                    <a:gd name="T6" fmla="*/ 199 w 222"/>
                    <a:gd name="T7" fmla="*/ 25 h 53"/>
                    <a:gd name="T8" fmla="*/ 199 w 222"/>
                    <a:gd name="T9" fmla="*/ 53 h 53"/>
                    <a:gd name="T10" fmla="*/ 222 w 222"/>
                    <a:gd name="T11" fmla="*/ 24 h 53"/>
                    <a:gd name="T12" fmla="*/ 197 w 222"/>
                    <a:gd name="T13" fmla="*/ 0 h 53"/>
                    <a:gd name="T14" fmla="*/ 25 w 222"/>
                    <a:gd name="T15" fmla="*/ 0 h 53"/>
                    <a:gd name="T16" fmla="*/ 0 w 222"/>
                    <a:gd name="T17" fmla="*/ 25 h 53"/>
                    <a:gd name="T18" fmla="*/ 0 w 222"/>
                    <a:gd name="T19" fmla="*/ 35 h 53"/>
                    <a:gd name="T20" fmla="*/ 23 w 222"/>
                    <a:gd name="T21" fmla="*/ 35 h 53"/>
                    <a:gd name="T22" fmla="*/ 23 w 222"/>
                    <a:gd name="T23" fmla="*/ 2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2" h="53">
                      <a:moveTo>
                        <a:pt x="23" y="25"/>
                      </a:moveTo>
                      <a:cubicBezTo>
                        <a:pt x="23" y="24"/>
                        <a:pt x="24" y="24"/>
                        <a:pt x="25" y="24"/>
                      </a:cubicBezTo>
                      <a:cubicBezTo>
                        <a:pt x="197" y="24"/>
                        <a:pt x="197" y="24"/>
                        <a:pt x="197" y="24"/>
                      </a:cubicBezTo>
                      <a:cubicBezTo>
                        <a:pt x="198" y="24"/>
                        <a:pt x="199" y="24"/>
                        <a:pt x="199" y="25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222" y="24"/>
                        <a:pt x="222" y="24"/>
                        <a:pt x="222" y="24"/>
                      </a:cubicBezTo>
                      <a:cubicBezTo>
                        <a:pt x="222" y="11"/>
                        <a:pt x="211" y="0"/>
                        <a:pt x="197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5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lnTo>
                        <a:pt x="2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2" name="Freeform 28"/>
                <p:cNvSpPr>
                  <a:spLocks/>
                </p:cNvSpPr>
                <p:nvPr/>
              </p:nvSpPr>
              <p:spPr bwMode="auto">
                <a:xfrm>
                  <a:off x="3448051" y="4297363"/>
                  <a:ext cx="630238" cy="204788"/>
                </a:xfrm>
                <a:custGeom>
                  <a:avLst/>
                  <a:gdLst>
                    <a:gd name="T0" fmla="*/ 199 w 222"/>
                    <a:gd name="T1" fmla="*/ 47 h 72"/>
                    <a:gd name="T2" fmla="*/ 197 w 222"/>
                    <a:gd name="T3" fmla="*/ 49 h 72"/>
                    <a:gd name="T4" fmla="*/ 25 w 222"/>
                    <a:gd name="T5" fmla="*/ 49 h 72"/>
                    <a:gd name="T6" fmla="*/ 23 w 222"/>
                    <a:gd name="T7" fmla="*/ 47 h 72"/>
                    <a:gd name="T8" fmla="*/ 23 w 222"/>
                    <a:gd name="T9" fmla="*/ 8 h 72"/>
                    <a:gd name="T10" fmla="*/ 0 w 222"/>
                    <a:gd name="T11" fmla="*/ 8 h 72"/>
                    <a:gd name="T12" fmla="*/ 0 w 222"/>
                    <a:gd name="T13" fmla="*/ 47 h 72"/>
                    <a:gd name="T14" fmla="*/ 25 w 222"/>
                    <a:gd name="T15" fmla="*/ 72 h 72"/>
                    <a:gd name="T16" fmla="*/ 197 w 222"/>
                    <a:gd name="T17" fmla="*/ 72 h 72"/>
                    <a:gd name="T18" fmla="*/ 222 w 222"/>
                    <a:gd name="T19" fmla="*/ 47 h 72"/>
                    <a:gd name="T20" fmla="*/ 222 w 222"/>
                    <a:gd name="T21" fmla="*/ 0 h 72"/>
                    <a:gd name="T22" fmla="*/ 199 w 222"/>
                    <a:gd name="T23" fmla="*/ 9 h 72"/>
                    <a:gd name="T24" fmla="*/ 199 w 222"/>
                    <a:gd name="T25" fmla="*/ 47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22" h="72">
                      <a:moveTo>
                        <a:pt x="199" y="47"/>
                      </a:moveTo>
                      <a:cubicBezTo>
                        <a:pt x="199" y="48"/>
                        <a:pt x="198" y="49"/>
                        <a:pt x="197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4" y="49"/>
                        <a:pt x="23" y="48"/>
                        <a:pt x="23" y="47"/>
                      </a:cubicBezTo>
                      <a:cubicBezTo>
                        <a:pt x="23" y="8"/>
                        <a:pt x="23" y="8"/>
                        <a:pt x="23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61"/>
                        <a:pt x="11" y="72"/>
                        <a:pt x="25" y="72"/>
                      </a:cubicBezTo>
                      <a:cubicBezTo>
                        <a:pt x="197" y="72"/>
                        <a:pt x="197" y="72"/>
                        <a:pt x="197" y="72"/>
                      </a:cubicBezTo>
                      <a:cubicBezTo>
                        <a:pt x="211" y="72"/>
                        <a:pt x="222" y="61"/>
                        <a:pt x="222" y="47"/>
                      </a:cubicBezTo>
                      <a:cubicBezTo>
                        <a:pt x="222" y="0"/>
                        <a:pt x="222" y="0"/>
                        <a:pt x="222" y="0"/>
                      </a:cubicBezTo>
                      <a:cubicBezTo>
                        <a:pt x="199" y="9"/>
                        <a:pt x="199" y="9"/>
                        <a:pt x="199" y="9"/>
                      </a:cubicBezTo>
                      <a:lnTo>
                        <a:pt x="199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3" name="Freeform 29"/>
                <p:cNvSpPr>
                  <a:spLocks/>
                </p:cNvSpPr>
                <p:nvPr/>
              </p:nvSpPr>
              <p:spPr bwMode="auto">
                <a:xfrm>
                  <a:off x="3983038" y="3862388"/>
                  <a:ext cx="298450" cy="301625"/>
                </a:xfrm>
                <a:custGeom>
                  <a:avLst/>
                  <a:gdLst>
                    <a:gd name="T0" fmla="*/ 101 w 105"/>
                    <a:gd name="T1" fmla="*/ 38 h 106"/>
                    <a:gd name="T2" fmla="*/ 67 w 105"/>
                    <a:gd name="T3" fmla="*/ 4 h 106"/>
                    <a:gd name="T4" fmla="*/ 50 w 105"/>
                    <a:gd name="T5" fmla="*/ 9 h 106"/>
                    <a:gd name="T6" fmla="*/ 0 w 105"/>
                    <a:gd name="T7" fmla="*/ 70 h 106"/>
                    <a:gd name="T8" fmla="*/ 35 w 105"/>
                    <a:gd name="T9" fmla="*/ 106 h 106"/>
                    <a:gd name="T10" fmla="*/ 97 w 105"/>
                    <a:gd name="T11" fmla="*/ 55 h 106"/>
                    <a:gd name="T12" fmla="*/ 101 w 105"/>
                    <a:gd name="T13" fmla="*/ 38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5" h="106">
                      <a:moveTo>
                        <a:pt x="101" y="38"/>
                      </a:move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63" y="0"/>
                        <a:pt x="55" y="2"/>
                        <a:pt x="50" y="9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35" y="106"/>
                        <a:pt x="35" y="106"/>
                        <a:pt x="35" y="106"/>
                      </a:cubicBezTo>
                      <a:cubicBezTo>
                        <a:pt x="97" y="55"/>
                        <a:pt x="97" y="55"/>
                        <a:pt x="97" y="55"/>
                      </a:cubicBezTo>
                      <a:cubicBezTo>
                        <a:pt x="103" y="50"/>
                        <a:pt x="105" y="42"/>
                        <a:pt x="101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" name="Freeform 30"/>
                <p:cNvSpPr>
                  <a:spLocks/>
                </p:cNvSpPr>
                <p:nvPr/>
              </p:nvSpPr>
              <p:spPr bwMode="auto">
                <a:xfrm>
                  <a:off x="3797301" y="4075113"/>
                  <a:ext cx="269875" cy="269875"/>
                </a:xfrm>
                <a:custGeom>
                  <a:avLst/>
                  <a:gdLst>
                    <a:gd name="T0" fmla="*/ 54 w 95"/>
                    <a:gd name="T1" fmla="*/ 45 h 95"/>
                    <a:gd name="T2" fmla="*/ 4 w 95"/>
                    <a:gd name="T3" fmla="*/ 92 h 95"/>
                    <a:gd name="T4" fmla="*/ 16 w 95"/>
                    <a:gd name="T5" fmla="*/ 92 h 95"/>
                    <a:gd name="T6" fmla="*/ 19 w 95"/>
                    <a:gd name="T7" fmla="*/ 87 h 95"/>
                    <a:gd name="T8" fmla="*/ 80 w 95"/>
                    <a:gd name="T9" fmla="*/ 63 h 95"/>
                    <a:gd name="T10" fmla="*/ 83 w 95"/>
                    <a:gd name="T11" fmla="*/ 40 h 95"/>
                    <a:gd name="T12" fmla="*/ 91 w 95"/>
                    <a:gd name="T13" fmla="*/ 38 h 95"/>
                    <a:gd name="T14" fmla="*/ 95 w 95"/>
                    <a:gd name="T15" fmla="*/ 35 h 95"/>
                    <a:gd name="T16" fmla="*/ 61 w 95"/>
                    <a:gd name="T17" fmla="*/ 0 h 95"/>
                    <a:gd name="T18" fmla="*/ 57 w 95"/>
                    <a:gd name="T19" fmla="*/ 4 h 95"/>
                    <a:gd name="T20" fmla="*/ 56 w 95"/>
                    <a:gd name="T21" fmla="*/ 12 h 95"/>
                    <a:gd name="T22" fmla="*/ 33 w 95"/>
                    <a:gd name="T23" fmla="*/ 16 h 95"/>
                    <a:gd name="T24" fmla="*/ 8 w 95"/>
                    <a:gd name="T25" fmla="*/ 77 h 95"/>
                    <a:gd name="T26" fmla="*/ 4 w 95"/>
                    <a:gd name="T27" fmla="*/ 79 h 95"/>
                    <a:gd name="T28" fmla="*/ 3 w 95"/>
                    <a:gd name="T29" fmla="*/ 92 h 95"/>
                    <a:gd name="T30" fmla="*/ 51 w 95"/>
                    <a:gd name="T31" fmla="*/ 42 h 95"/>
                    <a:gd name="T32" fmla="*/ 52 w 95"/>
                    <a:gd name="T33" fmla="*/ 34 h 95"/>
                    <a:gd name="T34" fmla="*/ 61 w 95"/>
                    <a:gd name="T35" fmla="*/ 34 h 95"/>
                    <a:gd name="T36" fmla="*/ 61 w 95"/>
                    <a:gd name="T37" fmla="*/ 44 h 95"/>
                    <a:gd name="T38" fmla="*/ 54 w 95"/>
                    <a:gd name="T39" fmla="*/ 4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5" h="95">
                      <a:moveTo>
                        <a:pt x="54" y="45"/>
                      </a:moveTo>
                      <a:cubicBezTo>
                        <a:pt x="4" y="92"/>
                        <a:pt x="4" y="92"/>
                        <a:pt x="4" y="92"/>
                      </a:cubicBezTo>
                      <a:cubicBezTo>
                        <a:pt x="7" y="95"/>
                        <a:pt x="13" y="95"/>
                        <a:pt x="16" y="92"/>
                      </a:cubicBezTo>
                      <a:cubicBezTo>
                        <a:pt x="18" y="91"/>
                        <a:pt x="18" y="89"/>
                        <a:pt x="19" y="87"/>
                      </a:cubicBezTo>
                      <a:cubicBezTo>
                        <a:pt x="80" y="63"/>
                        <a:pt x="80" y="63"/>
                        <a:pt x="80" y="63"/>
                      </a:cubicBezTo>
                      <a:cubicBezTo>
                        <a:pt x="83" y="40"/>
                        <a:pt x="83" y="40"/>
                        <a:pt x="83" y="40"/>
                      </a:cubicBezTo>
                      <a:cubicBezTo>
                        <a:pt x="86" y="41"/>
                        <a:pt x="89" y="40"/>
                        <a:pt x="91" y="38"/>
                      </a:cubicBezTo>
                      <a:cubicBezTo>
                        <a:pt x="95" y="35"/>
                        <a:pt x="95" y="35"/>
                        <a:pt x="95" y="35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7" y="4"/>
                        <a:pt x="57" y="4"/>
                        <a:pt x="57" y="4"/>
                      </a:cubicBezTo>
                      <a:cubicBezTo>
                        <a:pt x="55" y="7"/>
                        <a:pt x="55" y="9"/>
                        <a:pt x="56" y="12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8" y="77"/>
                        <a:pt x="8" y="77"/>
                        <a:pt x="8" y="77"/>
                      </a:cubicBezTo>
                      <a:cubicBezTo>
                        <a:pt x="7" y="77"/>
                        <a:pt x="5" y="78"/>
                        <a:pt x="4" y="79"/>
                      </a:cubicBezTo>
                      <a:cubicBezTo>
                        <a:pt x="0" y="83"/>
                        <a:pt x="0" y="88"/>
                        <a:pt x="3" y="92"/>
                      </a:cubicBezTo>
                      <a:cubicBezTo>
                        <a:pt x="51" y="42"/>
                        <a:pt x="51" y="42"/>
                        <a:pt x="51" y="42"/>
                      </a:cubicBezTo>
                      <a:cubicBezTo>
                        <a:pt x="50" y="39"/>
                        <a:pt x="50" y="36"/>
                        <a:pt x="52" y="34"/>
                      </a:cubicBezTo>
                      <a:cubicBezTo>
                        <a:pt x="55" y="32"/>
                        <a:pt x="59" y="32"/>
                        <a:pt x="61" y="34"/>
                      </a:cubicBezTo>
                      <a:cubicBezTo>
                        <a:pt x="64" y="37"/>
                        <a:pt x="64" y="41"/>
                        <a:pt x="61" y="44"/>
                      </a:cubicBezTo>
                      <a:cubicBezTo>
                        <a:pt x="59" y="46"/>
                        <a:pt x="56" y="46"/>
                        <a:pt x="54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20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65" name="Freeform 14"/>
              <p:cNvSpPr>
                <a:spLocks/>
              </p:cNvSpPr>
              <p:nvPr/>
            </p:nvSpPr>
            <p:spPr bwMode="auto">
              <a:xfrm>
                <a:off x="1319036" y="6006708"/>
                <a:ext cx="62079" cy="84950"/>
              </a:xfrm>
              <a:custGeom>
                <a:avLst/>
                <a:gdLst>
                  <a:gd name="T0" fmla="*/ 186 w 315"/>
                  <a:gd name="T1" fmla="*/ 433 h 433"/>
                  <a:gd name="T2" fmla="*/ 186 w 315"/>
                  <a:gd name="T3" fmla="*/ 399 h 433"/>
                  <a:gd name="T4" fmla="*/ 283 w 315"/>
                  <a:gd name="T5" fmla="*/ 365 h 433"/>
                  <a:gd name="T6" fmla="*/ 315 w 315"/>
                  <a:gd name="T7" fmla="*/ 288 h 433"/>
                  <a:gd name="T8" fmla="*/ 303 w 315"/>
                  <a:gd name="T9" fmla="*/ 237 h 433"/>
                  <a:gd name="T10" fmla="*/ 274 w 315"/>
                  <a:gd name="T11" fmla="*/ 205 h 433"/>
                  <a:gd name="T12" fmla="*/ 209 w 315"/>
                  <a:gd name="T13" fmla="*/ 173 h 433"/>
                  <a:gd name="T14" fmla="*/ 141 w 315"/>
                  <a:gd name="T15" fmla="*/ 140 h 433"/>
                  <a:gd name="T16" fmla="*/ 129 w 315"/>
                  <a:gd name="T17" fmla="*/ 110 h 433"/>
                  <a:gd name="T18" fmla="*/ 135 w 315"/>
                  <a:gd name="T19" fmla="*/ 90 h 433"/>
                  <a:gd name="T20" fmla="*/ 152 w 315"/>
                  <a:gd name="T21" fmla="*/ 84 h 433"/>
                  <a:gd name="T22" fmla="*/ 171 w 315"/>
                  <a:gd name="T23" fmla="*/ 91 h 433"/>
                  <a:gd name="T24" fmla="*/ 175 w 315"/>
                  <a:gd name="T25" fmla="*/ 123 h 433"/>
                  <a:gd name="T26" fmla="*/ 175 w 315"/>
                  <a:gd name="T27" fmla="*/ 138 h 433"/>
                  <a:gd name="T28" fmla="*/ 301 w 315"/>
                  <a:gd name="T29" fmla="*/ 138 h 433"/>
                  <a:gd name="T30" fmla="*/ 302 w 315"/>
                  <a:gd name="T31" fmla="*/ 121 h 433"/>
                  <a:gd name="T32" fmla="*/ 273 w 315"/>
                  <a:gd name="T33" fmla="*/ 57 h 433"/>
                  <a:gd name="T34" fmla="*/ 186 w 315"/>
                  <a:gd name="T35" fmla="*/ 29 h 433"/>
                  <a:gd name="T36" fmla="*/ 186 w 315"/>
                  <a:gd name="T37" fmla="*/ 0 h 433"/>
                  <a:gd name="T38" fmla="*/ 128 w 315"/>
                  <a:gd name="T39" fmla="*/ 0 h 433"/>
                  <a:gd name="T40" fmla="*/ 128 w 315"/>
                  <a:gd name="T41" fmla="*/ 29 h 433"/>
                  <a:gd name="T42" fmla="*/ 32 w 315"/>
                  <a:gd name="T43" fmla="*/ 58 h 433"/>
                  <a:gd name="T44" fmla="*/ 0 w 315"/>
                  <a:gd name="T45" fmla="*/ 122 h 433"/>
                  <a:gd name="T46" fmla="*/ 15 w 315"/>
                  <a:gd name="T47" fmla="*/ 173 h 433"/>
                  <a:gd name="T48" fmla="*/ 51 w 315"/>
                  <a:gd name="T49" fmla="*/ 207 h 433"/>
                  <a:gd name="T50" fmla="*/ 129 w 315"/>
                  <a:gd name="T51" fmla="*/ 246 h 433"/>
                  <a:gd name="T52" fmla="*/ 170 w 315"/>
                  <a:gd name="T53" fmla="*/ 275 h 433"/>
                  <a:gd name="T54" fmla="*/ 176 w 315"/>
                  <a:gd name="T55" fmla="*/ 319 h 433"/>
                  <a:gd name="T56" fmla="*/ 170 w 315"/>
                  <a:gd name="T57" fmla="*/ 337 h 433"/>
                  <a:gd name="T58" fmla="*/ 151 w 315"/>
                  <a:gd name="T59" fmla="*/ 343 h 433"/>
                  <a:gd name="T60" fmla="*/ 132 w 315"/>
                  <a:gd name="T61" fmla="*/ 334 h 433"/>
                  <a:gd name="T62" fmla="*/ 128 w 315"/>
                  <a:gd name="T63" fmla="*/ 289 h 433"/>
                  <a:gd name="T64" fmla="*/ 128 w 315"/>
                  <a:gd name="T65" fmla="*/ 266 h 433"/>
                  <a:gd name="T66" fmla="*/ 2 w 315"/>
                  <a:gd name="T67" fmla="*/ 266 h 433"/>
                  <a:gd name="T68" fmla="*/ 2 w 315"/>
                  <a:gd name="T69" fmla="*/ 284 h 433"/>
                  <a:gd name="T70" fmla="*/ 40 w 315"/>
                  <a:gd name="T71" fmla="*/ 370 h 433"/>
                  <a:gd name="T72" fmla="*/ 128 w 315"/>
                  <a:gd name="T73" fmla="*/ 398 h 433"/>
                  <a:gd name="T74" fmla="*/ 128 w 315"/>
                  <a:gd name="T75" fmla="*/ 433 h 433"/>
                  <a:gd name="T76" fmla="*/ 186 w 315"/>
                  <a:gd name="T77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5" h="433">
                    <a:moveTo>
                      <a:pt x="186" y="433"/>
                    </a:moveTo>
                    <a:cubicBezTo>
                      <a:pt x="186" y="399"/>
                      <a:pt x="186" y="399"/>
                      <a:pt x="186" y="399"/>
                    </a:cubicBezTo>
                    <a:cubicBezTo>
                      <a:pt x="229" y="395"/>
                      <a:pt x="261" y="383"/>
                      <a:pt x="283" y="365"/>
                    </a:cubicBezTo>
                    <a:cubicBezTo>
                      <a:pt x="305" y="346"/>
                      <a:pt x="315" y="320"/>
                      <a:pt x="315" y="288"/>
                    </a:cubicBezTo>
                    <a:cubicBezTo>
                      <a:pt x="315" y="268"/>
                      <a:pt x="311" y="251"/>
                      <a:pt x="303" y="237"/>
                    </a:cubicBezTo>
                    <a:cubicBezTo>
                      <a:pt x="295" y="223"/>
                      <a:pt x="286" y="213"/>
                      <a:pt x="274" y="205"/>
                    </a:cubicBezTo>
                    <a:cubicBezTo>
                      <a:pt x="262" y="198"/>
                      <a:pt x="241" y="187"/>
                      <a:pt x="209" y="173"/>
                    </a:cubicBezTo>
                    <a:cubicBezTo>
                      <a:pt x="171" y="156"/>
                      <a:pt x="148" y="145"/>
                      <a:pt x="141" y="140"/>
                    </a:cubicBezTo>
                    <a:cubicBezTo>
                      <a:pt x="133" y="134"/>
                      <a:pt x="129" y="124"/>
                      <a:pt x="129" y="110"/>
                    </a:cubicBezTo>
                    <a:cubicBezTo>
                      <a:pt x="129" y="101"/>
                      <a:pt x="131" y="95"/>
                      <a:pt x="135" y="90"/>
                    </a:cubicBezTo>
                    <a:cubicBezTo>
                      <a:pt x="138" y="86"/>
                      <a:pt x="144" y="84"/>
                      <a:pt x="152" y="84"/>
                    </a:cubicBezTo>
                    <a:cubicBezTo>
                      <a:pt x="161" y="84"/>
                      <a:pt x="168" y="86"/>
                      <a:pt x="171" y="91"/>
                    </a:cubicBezTo>
                    <a:cubicBezTo>
                      <a:pt x="173" y="96"/>
                      <a:pt x="175" y="107"/>
                      <a:pt x="175" y="123"/>
                    </a:cubicBezTo>
                    <a:cubicBezTo>
                      <a:pt x="175" y="138"/>
                      <a:pt x="175" y="138"/>
                      <a:pt x="175" y="138"/>
                    </a:cubicBezTo>
                    <a:cubicBezTo>
                      <a:pt x="301" y="138"/>
                      <a:pt x="301" y="138"/>
                      <a:pt x="301" y="138"/>
                    </a:cubicBezTo>
                    <a:cubicBezTo>
                      <a:pt x="302" y="130"/>
                      <a:pt x="302" y="125"/>
                      <a:pt x="302" y="121"/>
                    </a:cubicBezTo>
                    <a:cubicBezTo>
                      <a:pt x="302" y="94"/>
                      <a:pt x="292" y="73"/>
                      <a:pt x="273" y="57"/>
                    </a:cubicBezTo>
                    <a:cubicBezTo>
                      <a:pt x="254" y="42"/>
                      <a:pt x="225" y="33"/>
                      <a:pt x="186" y="29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9"/>
                      <a:pt x="128" y="29"/>
                      <a:pt x="128" y="29"/>
                    </a:cubicBezTo>
                    <a:cubicBezTo>
                      <a:pt x="85" y="33"/>
                      <a:pt x="53" y="42"/>
                      <a:pt x="32" y="58"/>
                    </a:cubicBezTo>
                    <a:cubicBezTo>
                      <a:pt x="11" y="73"/>
                      <a:pt x="0" y="95"/>
                      <a:pt x="0" y="122"/>
                    </a:cubicBezTo>
                    <a:cubicBezTo>
                      <a:pt x="0" y="141"/>
                      <a:pt x="5" y="158"/>
                      <a:pt x="15" y="173"/>
                    </a:cubicBezTo>
                    <a:cubicBezTo>
                      <a:pt x="25" y="188"/>
                      <a:pt x="37" y="199"/>
                      <a:pt x="51" y="207"/>
                    </a:cubicBezTo>
                    <a:cubicBezTo>
                      <a:pt x="65" y="216"/>
                      <a:pt x="91" y="228"/>
                      <a:pt x="129" y="246"/>
                    </a:cubicBezTo>
                    <a:cubicBezTo>
                      <a:pt x="152" y="256"/>
                      <a:pt x="166" y="266"/>
                      <a:pt x="170" y="275"/>
                    </a:cubicBezTo>
                    <a:cubicBezTo>
                      <a:pt x="174" y="283"/>
                      <a:pt x="176" y="298"/>
                      <a:pt x="176" y="319"/>
                    </a:cubicBezTo>
                    <a:cubicBezTo>
                      <a:pt x="176" y="327"/>
                      <a:pt x="174" y="333"/>
                      <a:pt x="170" y="337"/>
                    </a:cubicBezTo>
                    <a:cubicBezTo>
                      <a:pt x="165" y="341"/>
                      <a:pt x="159" y="343"/>
                      <a:pt x="151" y="343"/>
                    </a:cubicBezTo>
                    <a:cubicBezTo>
                      <a:pt x="141" y="343"/>
                      <a:pt x="134" y="340"/>
                      <a:pt x="132" y="334"/>
                    </a:cubicBezTo>
                    <a:cubicBezTo>
                      <a:pt x="129" y="328"/>
                      <a:pt x="128" y="313"/>
                      <a:pt x="128" y="289"/>
                    </a:cubicBezTo>
                    <a:cubicBezTo>
                      <a:pt x="128" y="266"/>
                      <a:pt x="128" y="266"/>
                      <a:pt x="128" y="266"/>
                    </a:cubicBezTo>
                    <a:cubicBezTo>
                      <a:pt x="2" y="266"/>
                      <a:pt x="2" y="266"/>
                      <a:pt x="2" y="266"/>
                    </a:cubicBezTo>
                    <a:cubicBezTo>
                      <a:pt x="2" y="284"/>
                      <a:pt x="2" y="284"/>
                      <a:pt x="2" y="284"/>
                    </a:cubicBezTo>
                    <a:cubicBezTo>
                      <a:pt x="2" y="325"/>
                      <a:pt x="15" y="353"/>
                      <a:pt x="40" y="370"/>
                    </a:cubicBezTo>
                    <a:cubicBezTo>
                      <a:pt x="65" y="386"/>
                      <a:pt x="94" y="395"/>
                      <a:pt x="128" y="398"/>
                    </a:cubicBezTo>
                    <a:cubicBezTo>
                      <a:pt x="128" y="433"/>
                      <a:pt x="128" y="433"/>
                      <a:pt x="128" y="433"/>
                    </a:cubicBezTo>
                    <a:lnTo>
                      <a:pt x="186" y="43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20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74" name="Straight Connector 173"/>
              <p:cNvCxnSpPr>
                <a:cxnSpLocks/>
              </p:cNvCxnSpPr>
              <p:nvPr/>
            </p:nvCxnSpPr>
            <p:spPr>
              <a:xfrm>
                <a:off x="1844429" y="5841635"/>
                <a:ext cx="0" cy="48474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Rectangle 45"/>
          <p:cNvSpPr>
            <a:spLocks/>
          </p:cNvSpPr>
          <p:nvPr/>
        </p:nvSpPr>
        <p:spPr>
          <a:xfrm>
            <a:off x="158759" y="1186222"/>
            <a:ext cx="11413929" cy="55790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7" name="Rectangle 56"/>
          <p:cNvSpPr>
            <a:spLocks/>
          </p:cNvSpPr>
          <p:nvPr/>
        </p:nvSpPr>
        <p:spPr>
          <a:xfrm flipH="1">
            <a:off x="161807" y="1189987"/>
            <a:ext cx="11413932" cy="554140"/>
          </a:xfrm>
          <a:prstGeom prst="rect">
            <a:avLst/>
          </a:prstGeom>
          <a:gradFill flip="none" rotWithShape="1">
            <a:gsLst>
              <a:gs pos="70000">
                <a:srgbClr val="002960"/>
              </a:gs>
              <a:gs pos="100000">
                <a:srgbClr val="FFFFFF">
                  <a:alpha val="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 flipH="1">
            <a:off x="11614019" y="1189987"/>
            <a:ext cx="3" cy="554140"/>
          </a:xfrm>
          <a:prstGeom prst="line">
            <a:avLst/>
          </a:prstGeom>
          <a:ln w="5715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Pentagon 165"/>
          <p:cNvSpPr/>
          <p:nvPr/>
        </p:nvSpPr>
        <p:spPr>
          <a:xfrm>
            <a:off x="6159827" y="1224742"/>
            <a:ext cx="805101" cy="484632"/>
          </a:xfrm>
          <a:prstGeom prst="homePlate">
            <a:avLst>
              <a:gd name="adj" fmla="val 21501"/>
            </a:avLst>
          </a:prstGeom>
          <a:gradFill flip="none" rotWithShape="1">
            <a:gsLst>
              <a:gs pos="0">
                <a:srgbClr val="002960">
                  <a:alpha val="0"/>
                </a:srgbClr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609570">
              <a:defRPr/>
            </a:pPr>
            <a:endParaRPr lang="en-US" sz="2400" dirty="0" err="1">
              <a:solidFill>
                <a:prstClr val="white"/>
              </a:solidFill>
              <a:latin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4807" y="1328559"/>
            <a:ext cx="3167598" cy="276999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  <a:defRPr/>
            </a:pPr>
            <a:r>
              <a:rPr lang="en-US" sz="1800" b="1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Value proposition framework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121158" y="1217759"/>
            <a:ext cx="4451529" cy="4985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002960"/>
              </a:buClr>
              <a:defRPr/>
            </a:pPr>
            <a:r>
              <a:rPr lang="en-US" sz="1800" b="1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Value proposition library for</a:t>
            </a:r>
            <a:br>
              <a:rPr lang="en-US" sz="1800" b="1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</a:br>
            <a:r>
              <a:rPr lang="en-US" sz="1800" b="1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priority products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08449D-547F-4666-BE42-39306EBE6446}"/>
              </a:ext>
            </a:extLst>
          </p:cNvPr>
          <p:cNvGrpSpPr/>
          <p:nvPr/>
        </p:nvGrpSpPr>
        <p:grpSpPr>
          <a:xfrm>
            <a:off x="7320522" y="2221063"/>
            <a:ext cx="4043203" cy="2502179"/>
            <a:chOff x="5583399" y="2449662"/>
            <a:chExt cx="3154201" cy="2502179"/>
          </a:xfrm>
        </p:grpSpPr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xmlns="" id="{91FE99B5-97E4-4AED-B48A-295CCB068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49983" y="2936128"/>
              <a:ext cx="2687617" cy="2015713"/>
            </a:xfrm>
            <a:prstGeom prst="rect">
              <a:avLst/>
            </a:prstGeom>
            <a:ln w="3175">
              <a:solidFill>
                <a:schemeClr val="tx2"/>
              </a:solidFill>
            </a:ln>
            <a:effectLst/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xmlns="" id="{D7E6040A-C01F-4B25-9AEE-89B46D157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94455" y="2773972"/>
              <a:ext cx="2687617" cy="2015713"/>
            </a:xfrm>
            <a:prstGeom prst="rect">
              <a:avLst/>
            </a:prstGeom>
            <a:ln w="3175">
              <a:solidFill>
                <a:schemeClr val="tx2"/>
              </a:solidFill>
            </a:ln>
            <a:effectLst/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xmlns="" id="{A7AF6EA3-CE78-4F5E-9AC9-0222473CD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38927" y="2611817"/>
              <a:ext cx="2687617" cy="2015713"/>
            </a:xfrm>
            <a:prstGeom prst="rect">
              <a:avLst/>
            </a:prstGeom>
            <a:ln w="3175">
              <a:solidFill>
                <a:schemeClr val="tx2"/>
              </a:solidFill>
            </a:ln>
            <a:effectLst/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xmlns="" id="{F9A5EEAE-5D34-4113-8F18-05AB9E6E5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83399" y="2449662"/>
              <a:ext cx="2687617" cy="2015713"/>
            </a:xfrm>
            <a:prstGeom prst="rect">
              <a:avLst/>
            </a:prstGeom>
            <a:ln w="3175"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xmlns="" id="{425AF10A-2ED1-4BFF-8C58-2C8597682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99377" y="2471695"/>
              <a:ext cx="2687617" cy="2015713"/>
            </a:xfrm>
            <a:prstGeom prst="rect">
              <a:avLst/>
            </a:prstGeom>
            <a:ln w="3175">
              <a:solidFill>
                <a:schemeClr val="tx2"/>
              </a:solidFill>
            </a:ln>
            <a:effectLst/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xmlns="" id="{58BF8B9F-27F3-4234-B881-B03755935A39}"/>
              </a:ext>
            </a:extLst>
          </p:cNvPr>
          <p:cNvGrpSpPr/>
          <p:nvPr/>
        </p:nvGrpSpPr>
        <p:grpSpPr>
          <a:xfrm>
            <a:off x="163458" y="5773423"/>
            <a:ext cx="11487192" cy="479879"/>
            <a:chOff x="0" y="6002022"/>
            <a:chExt cx="8961438" cy="479879"/>
          </a:xfrm>
        </p:grpSpPr>
        <p:sp>
          <p:nvSpPr>
            <p:cNvPr id="186" name="AutoShape 43">
              <a:extLst>
                <a:ext uri="{FF2B5EF4-FFF2-40B4-BE49-F238E27FC236}">
                  <a16:creationId xmlns:a16="http://schemas.microsoft.com/office/drawing/2014/main" xmlns="" id="{F6EE18D6-20C6-4759-BFD3-9036AC7E5C2D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0" y="6002023"/>
              <a:ext cx="8961438" cy="479878"/>
            </a:xfrm>
            <a:prstGeom prst="roundRect">
              <a:avLst>
                <a:gd name="adj" fmla="val 0"/>
              </a:avLst>
            </a:prstGeom>
            <a:solidFill>
              <a:schemeClr val="folHlink"/>
            </a:solidFill>
            <a:ln w="19050" algn="ctr">
              <a:noFill/>
              <a:round/>
              <a:headEnd/>
              <a:tailEnd/>
            </a:ln>
            <a:effectLst/>
          </p:spPr>
          <p:txBody>
            <a:bodyPr vert="horz" wrap="square" lIns="73152" tIns="73152" rIns="73152" bIns="73152" rtlCol="0" anchor="ctr"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defRPr kumimoji="1" lang="ja-JP" sz="14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kumimoji="1" lang="ja-JP" sz="1400" baseline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kumimoji="1" lang="ja-JP" sz="1400" baseline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kumimoji="1" lang="ja-JP" sz="1400" baseline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 lang="ja-JP" sz="1400" baseline="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 lang="ja-JP" sz="1600" baseline="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 lang="ja-JP" sz="1600" baseline="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 lang="ja-JP" sz="1600" baseline="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 lang="ja-JP"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ctr">
                <a:spcBef>
                  <a:spcPts val="600"/>
                </a:spcBef>
                <a:buClr>
                  <a:srgbClr val="FFFFFF"/>
                </a:buClr>
                <a:defRPr/>
              </a:pPr>
              <a:r>
                <a:rPr lang="en-US" sz="2000" kern="0" dirty="0">
                  <a:solidFill>
                    <a:srgbClr val="FFFFFF"/>
                  </a:solidFill>
                  <a:latin typeface="Arial"/>
                </a:rPr>
                <a:t> </a:t>
              </a: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xmlns="" id="{934D5F7F-7295-406A-A555-A8895D1209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002022"/>
              <a:ext cx="0" cy="479878"/>
            </a:xfrm>
            <a:prstGeom prst="line">
              <a:avLst/>
            </a:prstGeom>
            <a:ln w="57150" cmpd="sng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AutoShape 43">
              <a:extLst>
                <a:ext uri="{FF2B5EF4-FFF2-40B4-BE49-F238E27FC236}">
                  <a16:creationId xmlns:a16="http://schemas.microsoft.com/office/drawing/2014/main" xmlns="" id="{C7DD6216-356D-4B71-972C-C151DA7A917C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238040" y="6154920"/>
              <a:ext cx="6420280" cy="198953"/>
            </a:xfrm>
            <a:prstGeom prst="roundRect">
              <a:avLst>
                <a:gd name="adj" fmla="val 12639"/>
              </a:avLst>
            </a:prstGeom>
          </p:spPr>
          <p:txBody>
            <a:bodyPr vert="horz" wrap="none" lIns="0" tIns="0" rIns="0" bIns="0" rtlCol="0" anchor="t" anchorCtr="0">
              <a:spAutoFit/>
            </a:bodyPr>
            <a:lstStyle>
              <a:defPPr>
                <a:defRPr lang="en-US"/>
              </a:defPPr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800" baseline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/>
                </a:rPr>
                <a:t>Fact based value proposition exercise helped identify a winning value proposition in specific product categories</a:t>
              </a:r>
            </a:p>
          </p:txBody>
        </p:sp>
      </p:grpSp>
      <p:sp>
        <p:nvSpPr>
          <p:cNvPr id="5" name="Marvintitletrackercircle"/>
          <p:cNvSpPr/>
          <p:nvPr>
            <p:custDataLst>
              <p:tags r:id="rId4"/>
            </p:custDataLst>
          </p:nvPr>
        </p:nvSpPr>
        <p:spPr>
          <a:xfrm>
            <a:off x="146059" y="217489"/>
            <a:ext cx="391160" cy="391160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40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338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Object 5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1081485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17" name="think-cell Slide" r:id="rId11" imgW="353" imgH="353" progId="TCLayout.ActiveDocument.1">
                  <p:embed/>
                </p:oleObj>
              </mc:Choice>
              <mc:Fallback>
                <p:oleObj name="think-cell Slide" r:id="rId11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86" name="Rectangle 185"/>
          <p:cNvSpPr>
            <a:spLocks/>
          </p:cNvSpPr>
          <p:nvPr/>
        </p:nvSpPr>
        <p:spPr>
          <a:xfrm>
            <a:off x="6489923" y="1057276"/>
            <a:ext cx="4873684" cy="1737289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defTabSz="609585">
              <a:defRPr/>
            </a:pPr>
            <a:endParaRPr lang="en-US" sz="20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xmlns="" id="{B93C7727-A6C8-4273-AE97-F0A1B7E224D4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6489923" y="1671153"/>
            <a:ext cx="4873684" cy="1792005"/>
          </a:xfrm>
          <a:prstGeom prst="rect">
            <a:avLst/>
          </a:prstGeom>
          <a:ln w="3175">
            <a:noFill/>
          </a:ln>
          <a:effectLst/>
        </p:spPr>
      </p:pic>
      <p:sp>
        <p:nvSpPr>
          <p:cNvPr id="48" name="Rectangle 47"/>
          <p:cNvSpPr>
            <a:spLocks/>
          </p:cNvSpPr>
          <p:nvPr/>
        </p:nvSpPr>
        <p:spPr>
          <a:xfrm>
            <a:off x="6489923" y="1057276"/>
            <a:ext cx="4873684" cy="251603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1612901" y="554866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429260"/>
            <a:r>
              <a:rPr lang="en-US" dirty="0"/>
              <a:t>Value mapping of key products helped identify relative</a:t>
            </a:r>
            <a:br>
              <a:rPr lang="en-US" dirty="0"/>
            </a:br>
            <a:r>
              <a:rPr lang="en-US" dirty="0"/>
              <a:t>performance and price for current Detroit-3 suppliers</a:t>
            </a:r>
          </a:p>
        </p:txBody>
      </p:sp>
      <p:sp>
        <p:nvSpPr>
          <p:cNvPr id="187" name="Rectangle 186"/>
          <p:cNvSpPr>
            <a:spLocks/>
          </p:cNvSpPr>
          <p:nvPr/>
        </p:nvSpPr>
        <p:spPr>
          <a:xfrm>
            <a:off x="6489923" y="3677397"/>
            <a:ext cx="4873684" cy="1737289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20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85" name="Rectangle 184"/>
          <p:cNvSpPr>
            <a:spLocks/>
          </p:cNvSpPr>
          <p:nvPr/>
        </p:nvSpPr>
        <p:spPr>
          <a:xfrm>
            <a:off x="522068" y="1998191"/>
            <a:ext cx="4873684" cy="1754659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20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xmlns="" id="{7D0A6844-A9CE-4664-BF3D-40ED4533EF99}"/>
              </a:ext>
            </a:extLst>
          </p:cNvPr>
          <p:cNvSpPr txBox="1">
            <a:spLocks/>
          </p:cNvSpPr>
          <p:nvPr/>
        </p:nvSpPr>
        <p:spPr bwMode="auto">
          <a:xfrm>
            <a:off x="612143" y="2085580"/>
            <a:ext cx="4693531" cy="5120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50" i="1" kern="0" dirty="0">
                <a:solidFill>
                  <a:srgbClr val="FFFFFF"/>
                </a:solidFill>
                <a:latin typeface="Arial"/>
              </a:rPr>
              <a:t>Value Mapping</a:t>
            </a:r>
            <a:br>
              <a:rPr lang="en-US" sz="1050" i="1" kern="0" dirty="0">
                <a:solidFill>
                  <a:srgbClr val="FFFFFF"/>
                </a:solidFill>
                <a:latin typeface="Arial"/>
              </a:rPr>
            </a:br>
            <a:r>
              <a:rPr lang="en-US" sz="1050" b="0" kern="0" dirty="0">
                <a:solidFill>
                  <a:srgbClr val="FFFFFF"/>
                </a:solidFill>
                <a:latin typeface="Arial"/>
              </a:rPr>
              <a:t>Tool to visualize the relative price and customer benefit for different players in the market</a:t>
            </a: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xmlns="" id="{6BED9BE7-7C56-4664-BC2F-AE697558E96D}"/>
              </a:ext>
            </a:extLst>
          </p:cNvPr>
          <p:cNvSpPr txBox="1">
            <a:spLocks/>
          </p:cNvSpPr>
          <p:nvPr/>
        </p:nvSpPr>
        <p:spPr bwMode="auto">
          <a:xfrm>
            <a:off x="6889952" y="1139303"/>
            <a:ext cx="4220487" cy="5120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50" i="1" kern="0" dirty="0">
                <a:solidFill>
                  <a:srgbClr val="FFFFFF"/>
                </a:solidFill>
                <a:latin typeface="Arial"/>
              </a:rPr>
              <a:t>Relative price</a:t>
            </a:r>
            <a:br>
              <a:rPr lang="en-US" sz="1050" i="1" kern="0" dirty="0">
                <a:solidFill>
                  <a:srgbClr val="FFFFFF"/>
                </a:solidFill>
                <a:latin typeface="Arial"/>
              </a:rPr>
            </a:br>
            <a:r>
              <a:rPr lang="en-US" sz="1050" b="0" kern="0" dirty="0">
                <a:solidFill>
                  <a:srgbClr val="FFFFFF"/>
                </a:solidFill>
                <a:latin typeface="Arial"/>
              </a:rPr>
              <a:t>Estimated by mapping the price of various players relative to the market price</a:t>
            </a:r>
          </a:p>
        </p:txBody>
      </p:sp>
      <p:cxnSp>
        <p:nvCxnSpPr>
          <p:cNvPr id="111" name="Connector: Elbow 10">
            <a:extLst>
              <a:ext uri="{FF2B5EF4-FFF2-40B4-BE49-F238E27FC236}">
                <a16:creationId xmlns:a16="http://schemas.microsoft.com/office/drawing/2014/main" xmlns="" id="{1337E86E-6EDB-4A25-BEA4-A1E001F698EE}"/>
              </a:ext>
            </a:extLst>
          </p:cNvPr>
          <p:cNvCxnSpPr>
            <a:cxnSpLocks/>
            <a:stCxn id="117" idx="1"/>
            <a:endCxn id="116" idx="3"/>
          </p:cNvCxnSpPr>
          <p:nvPr/>
        </p:nvCxnSpPr>
        <p:spPr>
          <a:xfrm rot="10800000" flipV="1">
            <a:off x="5395753" y="2567156"/>
            <a:ext cx="1094171" cy="115357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60">
            <a:extLst>
              <a:ext uri="{FF2B5EF4-FFF2-40B4-BE49-F238E27FC236}">
                <a16:creationId xmlns:a16="http://schemas.microsoft.com/office/drawing/2014/main" xmlns="" id="{A8AC8516-3C14-4468-9755-64F01006F4CC}"/>
              </a:ext>
            </a:extLst>
          </p:cNvPr>
          <p:cNvCxnSpPr>
            <a:cxnSpLocks/>
            <a:stCxn id="118" idx="1"/>
            <a:endCxn id="116" idx="3"/>
          </p:cNvCxnSpPr>
          <p:nvPr/>
        </p:nvCxnSpPr>
        <p:spPr>
          <a:xfrm rot="10800000">
            <a:off x="5395753" y="3720727"/>
            <a:ext cx="1094172" cy="120135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Marvintrackercircle">
            <a:extLst>
              <a:ext uri="{FF2B5EF4-FFF2-40B4-BE49-F238E27FC236}">
                <a16:creationId xmlns:a16="http://schemas.microsoft.com/office/drawing/2014/main" xmlns="" id="{BFAAF95E-854B-4201-8BEA-BE48F9101A2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575425" y="1123714"/>
            <a:ext cx="192024" cy="187798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>
              <a:defRPr/>
            </a:pPr>
            <a:r>
              <a:rPr lang="en-US" sz="1050" b="1" dirty="0">
                <a:solidFill>
                  <a:srgbClr val="002960"/>
                </a:solidFill>
                <a:latin typeface="Arial"/>
              </a:rPr>
              <a:t>A</a:t>
            </a:r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xmlns="" id="{7EDBCEB3-E5BD-4E5C-B2F7-9B14C1DB1674}"/>
              </a:ext>
            </a:extLst>
          </p:cNvPr>
          <p:cNvSpPr txBox="1">
            <a:spLocks/>
          </p:cNvSpPr>
          <p:nvPr/>
        </p:nvSpPr>
        <p:spPr bwMode="auto">
          <a:xfrm>
            <a:off x="6889952" y="3747614"/>
            <a:ext cx="4220487" cy="5120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89535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sz="19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95350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50" i="1" kern="0" dirty="0">
                <a:solidFill>
                  <a:srgbClr val="FFFFFF"/>
                </a:solidFill>
                <a:latin typeface="Arial"/>
              </a:rPr>
              <a:t>Customer Benefit</a:t>
            </a:r>
            <a:br>
              <a:rPr lang="en-US" sz="1050" i="1" kern="0" dirty="0">
                <a:solidFill>
                  <a:srgbClr val="FFFFFF"/>
                </a:solidFill>
                <a:latin typeface="Arial"/>
              </a:rPr>
            </a:br>
            <a:r>
              <a:rPr lang="en-US" sz="1050" b="0" kern="0" dirty="0">
                <a:solidFill>
                  <a:srgbClr val="FFFFFF"/>
                </a:solidFill>
                <a:latin typeface="Arial"/>
              </a:rPr>
              <a:t>Quantified by rating each player on the performance features defined for each product</a:t>
            </a:r>
          </a:p>
        </p:txBody>
      </p:sp>
      <p:sp>
        <p:nvSpPr>
          <p:cNvPr id="115" name="Marvintrackercircle">
            <a:extLst>
              <a:ext uri="{FF2B5EF4-FFF2-40B4-BE49-F238E27FC236}">
                <a16:creationId xmlns:a16="http://schemas.microsoft.com/office/drawing/2014/main" xmlns="" id="{781B967D-76F0-4FAD-BEED-43707B3A815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575425" y="3735480"/>
            <a:ext cx="192024" cy="187798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>
              <a:defRPr/>
            </a:pPr>
            <a:r>
              <a:rPr lang="en-US" sz="1050" b="1" dirty="0">
                <a:solidFill>
                  <a:srgbClr val="002960"/>
                </a:solidFill>
                <a:latin typeface="Arial"/>
              </a:rPr>
              <a:t>B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xmlns="" id="{49680E52-99B5-436D-8C11-F25A81C32B04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522068" y="2641086"/>
            <a:ext cx="4873684" cy="2159279"/>
          </a:xfrm>
          <a:prstGeom prst="rect">
            <a:avLst/>
          </a:prstGeom>
          <a:ln w="3175">
            <a:noFill/>
          </a:ln>
          <a:effectLst/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xmlns="" id="{5BB51C35-5B33-44CB-B735-83F60A271F3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89924" y="4248996"/>
            <a:ext cx="4873684" cy="1346160"/>
          </a:xfrm>
          <a:prstGeom prst="rect">
            <a:avLst/>
          </a:prstGeom>
          <a:ln w="3175">
            <a:noFill/>
          </a:ln>
          <a:effectLst/>
        </p:spPr>
      </p:pic>
      <p:sp>
        <p:nvSpPr>
          <p:cNvPr id="189" name="AutoShape 43">
            <a:extLst>
              <a:ext uri="{FF2B5EF4-FFF2-40B4-BE49-F238E27FC236}">
                <a16:creationId xmlns:a16="http://schemas.microsoft.com/office/drawing/2014/main" xmlns="" id="{39AC11F3-FCB3-43A6-955A-A3AC1D586563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58759" y="5848039"/>
            <a:ext cx="11491891" cy="506863"/>
          </a:xfrm>
          <a:prstGeom prst="roundRect">
            <a:avLst>
              <a:gd name="adj" fmla="val 0"/>
            </a:avLst>
          </a:prstGeom>
          <a:solidFill>
            <a:schemeClr val="folHlink"/>
          </a:solidFill>
          <a:ln w="19050" algn="ctr">
            <a:noFill/>
            <a:round/>
            <a:headEnd/>
            <a:tailEnd/>
          </a:ln>
          <a:effectLst/>
        </p:spPr>
        <p:txBody>
          <a:bodyPr vert="horz" wrap="square" lIns="73152" tIns="73152" rIns="73152" bIns="73152" rtlCol="0" anchor="ctr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kumimoji="1" lang="ja-JP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kumimoji="1" lang="ja-JP" sz="1400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kumimoji="1" lang="ja-JP" sz="1400" baseline="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kumimoji="1" lang="ja-JP" sz="1400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lang="ja-JP" sz="1400" baseline="0">
                <a:solidFill>
                  <a:schemeClr val="tx1"/>
                </a:solidFill>
                <a:latin typeface="+mn-lt"/>
                <a:ea typeface="+mn-ea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lang="ja-JP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lang="ja-JP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lang="ja-JP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 lang="ja-JP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600"/>
              </a:spcBef>
              <a:buClr>
                <a:srgbClr val="FFFFFF"/>
              </a:buClr>
              <a:defRPr/>
            </a:pPr>
            <a:r>
              <a:rPr lang="en-US" sz="2000" kern="0" dirty="0">
                <a:solidFill>
                  <a:srgbClr val="FFFFFF"/>
                </a:solidFill>
                <a:latin typeface="Arial"/>
              </a:rPr>
              <a:t> </a:t>
            </a:r>
          </a:p>
        </p:txBody>
      </p:sp>
      <p:cxnSp>
        <p:nvCxnSpPr>
          <p:cNvPr id="190" name="Straight Connector 189"/>
          <p:cNvCxnSpPr>
            <a:cxnSpLocks/>
          </p:cNvCxnSpPr>
          <p:nvPr/>
        </p:nvCxnSpPr>
        <p:spPr>
          <a:xfrm>
            <a:off x="158759" y="5848038"/>
            <a:ext cx="0" cy="506863"/>
          </a:xfrm>
          <a:prstGeom prst="line">
            <a:avLst/>
          </a:prstGeom>
          <a:ln w="5715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AutoShape 43">
            <a:extLst>
              <a:ext uri="{FF2B5EF4-FFF2-40B4-BE49-F238E27FC236}">
                <a16:creationId xmlns:a16="http://schemas.microsoft.com/office/drawing/2014/main" xmlns="" id="{9FB0E19D-574C-4282-A5C8-9D6B3CFC5736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64015" y="5997341"/>
            <a:ext cx="9346441" cy="210141"/>
          </a:xfrm>
          <a:prstGeom prst="roundRect">
            <a:avLst>
              <a:gd name="adj" fmla="val 12639"/>
            </a:avLst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en-US"/>
            </a:defPPr>
            <a:lvl1pPr marL="0" lvl="0" indent="0" defTabSz="895350" eaLnBrk="1" latinLnBrk="0" hangingPunct="1">
              <a:buClr>
                <a:schemeClr val="tx2"/>
              </a:buClr>
              <a:buSzPct val="100000"/>
              <a:defRPr sz="18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</a:rPr>
              <a:t>Value mapping helped identify market perception on the brand, allowing for tailored sales approach</a:t>
            </a:r>
          </a:p>
        </p:txBody>
      </p:sp>
      <p:sp>
        <p:nvSpPr>
          <p:cNvPr id="6" name="Marvintitletrackercircle"/>
          <p:cNvSpPr/>
          <p:nvPr>
            <p:custDataLst>
              <p:tags r:id="rId8"/>
            </p:custDataLst>
          </p:nvPr>
        </p:nvSpPr>
        <p:spPr>
          <a:xfrm>
            <a:off x="146059" y="217489"/>
            <a:ext cx="391160" cy="391160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785454" y="179407"/>
            <a:ext cx="865196" cy="789446"/>
            <a:chOff x="9319189" y="59038"/>
            <a:chExt cx="865196" cy="78944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4D3EC11A-E495-42DA-B301-C7CE654AD0C7}"/>
                </a:ext>
              </a:extLst>
            </p:cNvPr>
            <p:cNvSpPr/>
            <p:nvPr/>
          </p:nvSpPr>
          <p:spPr>
            <a:xfrm>
              <a:off x="9520013" y="59038"/>
              <a:ext cx="457200" cy="4572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400" dirty="0">
                  <a:solidFill>
                    <a:srgbClr val="FFFFFF"/>
                  </a:solidFill>
                  <a:latin typeface="Arial"/>
                </a:rPr>
                <a:t>INVEST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8393D129-FEAC-4305-A0D6-402D5B800DF1}"/>
                </a:ext>
              </a:extLst>
            </p:cNvPr>
            <p:cNvSpPr/>
            <p:nvPr/>
          </p:nvSpPr>
          <p:spPr>
            <a:xfrm>
              <a:off x="9319189" y="391284"/>
              <a:ext cx="457200" cy="457200"/>
            </a:xfrm>
            <a:prstGeom prst="ellipse">
              <a:avLst/>
            </a:prstGeom>
            <a:solidFill>
              <a:schemeClr val="accent4">
                <a:alpha val="53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600" b="1" dirty="0">
                  <a:solidFill>
                    <a:srgbClr val="FFFFFF"/>
                  </a:solidFill>
                  <a:latin typeface="Arial"/>
                </a:rPr>
                <a:t>CREATE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6F8CB89A-B02E-4ACE-8BC4-95174112A6E9}"/>
                </a:ext>
              </a:extLst>
            </p:cNvPr>
            <p:cNvSpPr/>
            <p:nvPr/>
          </p:nvSpPr>
          <p:spPr>
            <a:xfrm>
              <a:off x="9727185" y="391282"/>
              <a:ext cx="457200" cy="4572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400" dirty="0">
                  <a:solidFill>
                    <a:srgbClr val="FFFFFF"/>
                  </a:solidFill>
                  <a:latin typeface="Arial"/>
                </a:rPr>
                <a:t>PERFORM</a:t>
              </a:r>
            </a:p>
          </p:txBody>
        </p:sp>
      </p:grpSp>
      <p:grpSp>
        <p:nvGrpSpPr>
          <p:cNvPr id="7" name="sticker"/>
          <p:cNvGrpSpPr/>
          <p:nvPr/>
        </p:nvGrpSpPr>
        <p:grpSpPr>
          <a:xfrm>
            <a:off x="9791144" y="285750"/>
            <a:ext cx="729815" cy="150811"/>
            <a:chOff x="10920820" y="285750"/>
            <a:chExt cx="729815" cy="150811"/>
          </a:xfrm>
        </p:grpSpPr>
        <p:sp>
          <p:nvSpPr>
            <p:cNvPr id="39" name="StickerRectangle"/>
            <p:cNvSpPr>
              <a:spLocks noChangeArrowheads="1"/>
            </p:cNvSpPr>
            <p:nvPr/>
          </p:nvSpPr>
          <p:spPr bwMode="gray">
            <a:xfrm>
              <a:off x="10920820" y="285750"/>
              <a:ext cx="72981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smtClean="0">
                  <a:solidFill>
                    <a:schemeClr val="accent6"/>
                  </a:solidFill>
                  <a:latin typeface="+mn-lt"/>
                  <a:ea typeface="+mn-ea"/>
                </a:rPr>
                <a:t>CONCEPTUAL</a:t>
              </a:r>
              <a:endParaRPr lang="en-US" sz="800" baseline="0" dirty="0">
                <a:solidFill>
                  <a:schemeClr val="accent6"/>
                </a:solidFill>
                <a:latin typeface="+mn-lt"/>
                <a:ea typeface="+mn-ea"/>
              </a:endParaRPr>
            </a:p>
          </p:txBody>
        </p:sp>
        <p:cxnSp>
          <p:nvCxnSpPr>
            <p:cNvPr id="40" name="AutoShape 31"/>
            <p:cNvCxnSpPr>
              <a:cxnSpLocks noChangeShapeType="1"/>
              <a:stCxn id="39" idx="2"/>
              <a:endCxn id="39" idx="4"/>
            </p:cNvCxnSpPr>
            <p:nvPr/>
          </p:nvCxnSpPr>
          <p:spPr bwMode="gray">
            <a:xfrm>
              <a:off x="1092082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32"/>
            <p:cNvCxnSpPr>
              <a:cxnSpLocks noChangeShapeType="1"/>
              <a:stCxn id="39" idx="4"/>
              <a:endCxn id="39" idx="6"/>
            </p:cNvCxnSpPr>
            <p:nvPr/>
          </p:nvCxnSpPr>
          <p:spPr bwMode="gray">
            <a:xfrm>
              <a:off x="10920820" y="436561"/>
              <a:ext cx="72981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tangle 10"/>
          <p:cNvSpPr/>
          <p:nvPr/>
        </p:nvSpPr>
        <p:spPr>
          <a:xfrm>
            <a:off x="537219" y="1998191"/>
            <a:ext cx="4858534" cy="299290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>
            <a:off x="6489923" y="3692682"/>
            <a:ext cx="4873684" cy="2007937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96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Object 5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1730102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42" name="think-cell Slide" r:id="rId11" imgW="353" imgH="353" progId="TCLayout.ActiveDocument.1">
                  <p:embed/>
                </p:oleObj>
              </mc:Choice>
              <mc:Fallback>
                <p:oleObj name="think-cell Slide" r:id="rId11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1612901" y="554866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429260"/>
            <a:r>
              <a:rPr lang="en-US" dirty="0"/>
              <a:t>Advanced analytics were deployed to develop a tool to </a:t>
            </a:r>
            <a:br>
              <a:rPr lang="en-US" dirty="0"/>
            </a:br>
            <a:r>
              <a:rPr lang="en-US" dirty="0"/>
              <a:t>prioritize programs and measure sales targets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>
          <a:xfrm>
            <a:off x="158759" y="1045533"/>
            <a:ext cx="11491891" cy="5368247"/>
            <a:chOff x="1490170" y="1150267"/>
            <a:chExt cx="8965105" cy="51587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0C20EC27-964A-4971-89BE-EF5BC1888B7C}"/>
                </a:ext>
              </a:extLst>
            </p:cNvPr>
            <p:cNvGrpSpPr/>
            <p:nvPr/>
          </p:nvGrpSpPr>
          <p:grpSpPr>
            <a:xfrm>
              <a:off x="1493837" y="5781179"/>
              <a:ext cx="8961438" cy="527867"/>
              <a:chOff x="0" y="6002022"/>
              <a:chExt cx="8961438" cy="479879"/>
            </a:xfrm>
          </p:grpSpPr>
          <p:sp>
            <p:nvSpPr>
              <p:cNvPr id="46" name="AutoShape 43">
                <a:extLst>
                  <a:ext uri="{FF2B5EF4-FFF2-40B4-BE49-F238E27FC236}">
                    <a16:creationId xmlns:a16="http://schemas.microsoft.com/office/drawing/2014/main" xmlns="" id="{39AC11F3-FCB3-43A6-955A-A3AC1D586563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gray">
              <a:xfrm>
                <a:off x="0" y="6002023"/>
                <a:ext cx="8961438" cy="479878"/>
              </a:xfrm>
              <a:prstGeom prst="roundRect">
                <a:avLst>
                  <a:gd name="adj" fmla="val 0"/>
                </a:avLst>
              </a:prstGeom>
              <a:solidFill>
                <a:schemeClr val="folHlink"/>
              </a:solidFill>
              <a:ln w="19050" algn="ctr">
                <a:noFill/>
                <a:round/>
                <a:headEnd/>
                <a:tailEnd/>
              </a:ln>
              <a:effectLst/>
            </p:spPr>
            <p:txBody>
              <a:bodyPr vert="horz" wrap="square" lIns="73152" tIns="73152" rIns="73152" bIns="73152" rtlCol="0" anchor="ctr">
                <a:noAutofit/>
              </a:bodyPr>
              <a:lstStyle>
                <a:lvl1pPr marL="0" indent="0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defRPr kumimoji="1" lang="ja-JP" sz="14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3675" indent="-192088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5000"/>
                  <a:buFont typeface="Arial" charset="0"/>
                  <a:buChar char="▪"/>
                  <a:defRPr kumimoji="1" lang="ja-JP" sz="14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457200" indent="-261938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–"/>
                  <a:defRPr kumimoji="1" lang="ja-JP" sz="14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614363" indent="-1555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▫"/>
                  <a:defRPr kumimoji="1" lang="ja-JP" sz="14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lang="ja-JP" sz="14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lang="ja-JP" sz="1600" baseline="0">
                    <a:solidFill>
                      <a:schemeClr val="tx1"/>
                    </a:solidFill>
                    <a:latin typeface="+mn-lt"/>
                  </a:defRPr>
                </a:lvl6pPr>
                <a:lvl7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lang="ja-JP" sz="1600" baseline="0">
                    <a:solidFill>
                      <a:schemeClr val="tx1"/>
                    </a:solidFill>
                    <a:latin typeface="+mn-lt"/>
                  </a:defRPr>
                </a:lvl7pPr>
                <a:lvl8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lang="ja-JP" sz="1600" baseline="0">
                    <a:solidFill>
                      <a:schemeClr val="tx1"/>
                    </a:solidFill>
                    <a:latin typeface="+mn-lt"/>
                  </a:defRPr>
                </a:lvl8pPr>
                <a:lvl9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lang="ja-JP" sz="1600" baseline="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ctr">
                  <a:spcBef>
                    <a:spcPts val="600"/>
                  </a:spcBef>
                  <a:buClr>
                    <a:srgbClr val="FFFFFF"/>
                  </a:buClr>
                  <a:defRPr/>
                </a:pPr>
                <a:r>
                  <a:rPr lang="en-US" sz="1600" kern="0" dirty="0">
                    <a:solidFill>
                      <a:srgbClr val="FFFFFF"/>
                    </a:solidFill>
                    <a:latin typeface="Arial"/>
                  </a:rPr>
                  <a:t> </a:t>
                </a:r>
              </a:p>
            </p:txBody>
          </p:sp>
          <p:cxnSp>
            <p:nvCxnSpPr>
              <p:cNvPr id="47" name="Straight Connector 46"/>
              <p:cNvCxnSpPr>
                <a:cxnSpLocks/>
              </p:cNvCxnSpPr>
              <p:nvPr/>
            </p:nvCxnSpPr>
            <p:spPr>
              <a:xfrm>
                <a:off x="0" y="6002022"/>
                <a:ext cx="0" cy="479878"/>
              </a:xfrm>
              <a:prstGeom prst="line">
                <a:avLst/>
              </a:prstGeom>
              <a:ln w="57150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AutoShape 43">
                <a:extLst>
                  <a:ext uri="{FF2B5EF4-FFF2-40B4-BE49-F238E27FC236}">
                    <a16:creationId xmlns:a16="http://schemas.microsoft.com/office/drawing/2014/main" xmlns="" id="{9FB0E19D-574C-4282-A5C8-9D6B3CFC5736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gray">
              <a:xfrm>
                <a:off x="109267" y="6151224"/>
                <a:ext cx="8757105" cy="180866"/>
              </a:xfrm>
              <a:prstGeom prst="roundRect">
                <a:avLst>
                  <a:gd name="adj" fmla="val 12639"/>
                </a:avLst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defPPr>
                  <a:defRPr lang="en-US"/>
                </a:defPPr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800" baseline="0">
                    <a:solidFill>
                      <a:schemeClr val="bg1"/>
                    </a:solidFill>
                    <a:latin typeface="+mn-lt"/>
                    <a:cs typeface="Arial" panose="020B0604020202020204" pitchFamily="34" charset="0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>
                  <a:buClr>
                    <a:srgbClr val="002960"/>
                  </a:buClr>
                  <a:defRPr/>
                </a:pPr>
                <a:r>
                  <a:rPr lang="en-US" sz="1200" b="1" dirty="0">
                    <a:solidFill>
                      <a:srgbClr val="FFFFFF"/>
                    </a:solidFill>
                    <a:latin typeface="Arial"/>
                  </a:rPr>
                  <a:t>Data as driver for value creation: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</a:rPr>
                  <a:t>Tracker helped identify and prioritize sales opportunities with greatest value creation potential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42EDD466-FD17-4584-805E-0FC642DEF25C}"/>
                </a:ext>
              </a:extLst>
            </p:cNvPr>
            <p:cNvGrpSpPr/>
            <p:nvPr/>
          </p:nvGrpSpPr>
          <p:grpSpPr>
            <a:xfrm>
              <a:off x="1612901" y="2006440"/>
              <a:ext cx="3572109" cy="1572379"/>
              <a:chOff x="608566" y="1778020"/>
              <a:chExt cx="3572109" cy="1572379"/>
            </a:xfrm>
          </p:grpSpPr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xmlns="" id="{A9B075A4-5AED-4EA8-A177-CBEA569E93E5}"/>
                  </a:ext>
                </a:extLst>
              </p:cNvPr>
              <p:cNvSpPr txBox="1">
                <a:spLocks/>
              </p:cNvSpPr>
              <p:nvPr>
                <p:custDataLst>
                  <p:tags r:id="rId6"/>
                </p:custDataLst>
              </p:nvPr>
            </p:nvSpPr>
            <p:spPr>
              <a:xfrm>
                <a:off x="608566" y="1778020"/>
                <a:ext cx="3572109" cy="157237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txBody>
              <a:bodyPr vert="horz" lIns="76200" tIns="76200" rIns="76200" bIns="76200" rtlCol="0" anchor="t" anchorCtr="0">
                <a:no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baseline="0">
                    <a:latin typeface="+mn-lt"/>
                  </a:defRPr>
                </a:lvl1pPr>
                <a:lvl2pPr marL="193675" lvl="1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baseline="0">
                    <a:latin typeface="+mn-lt"/>
                  </a:defRPr>
                </a:lvl2pPr>
                <a:lvl3pPr marL="457200" lvl="2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baseline="0">
                    <a:latin typeface="+mn-lt"/>
                  </a:defRPr>
                </a:lvl3pPr>
                <a:lvl4pPr marL="614363" lvl="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baseline="0">
                    <a:latin typeface="+mn-lt"/>
                  </a:defRPr>
                </a:lvl4pPr>
                <a:lvl5pPr marL="749808" lvl="4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>
                  <a:buClr>
                    <a:srgbClr val="002960"/>
                  </a:buClr>
                  <a:defRPr/>
                </a:pPr>
                <a:endParaRPr lang="en-US" sz="24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xmlns="" id="{60A162FE-C659-4744-8054-2847251A871F}"/>
                  </a:ext>
                </a:extLst>
              </p:cNvPr>
              <p:cNvPicPr>
                <a:picLocks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566" y="1778020"/>
                <a:ext cx="3572109" cy="1572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  <a:effectLst/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8681D413-F31A-4B99-AC10-489E861B1062}"/>
                </a:ext>
              </a:extLst>
            </p:cNvPr>
            <p:cNvGrpSpPr/>
            <p:nvPr/>
          </p:nvGrpSpPr>
          <p:grpSpPr>
            <a:xfrm>
              <a:off x="2094049" y="3359744"/>
              <a:ext cx="4139185" cy="1662587"/>
              <a:chOff x="227870" y="3301712"/>
              <a:chExt cx="4139185" cy="1662587"/>
            </a:xfrm>
          </p:grpSpPr>
          <p:sp>
            <p:nvSpPr>
              <p:cNvPr id="36" name="Rectangle 8">
                <a:extLst>
                  <a:ext uri="{FF2B5EF4-FFF2-40B4-BE49-F238E27FC236}">
                    <a16:creationId xmlns:a16="http://schemas.microsoft.com/office/drawing/2014/main" xmlns="" id="{5CBCF9AD-63E4-4370-9842-AFE3A181141D}"/>
                  </a:ext>
                </a:extLst>
              </p:cNvPr>
              <p:cNvSpPr txBox="1">
                <a:spLocks/>
              </p:cNvSpPr>
              <p:nvPr>
                <p:custDataLst>
                  <p:tags r:id="rId5"/>
                </p:custDataLst>
              </p:nvPr>
            </p:nvSpPr>
            <p:spPr>
              <a:xfrm>
                <a:off x="227870" y="3301712"/>
                <a:ext cx="4139185" cy="1662587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txBody>
              <a:bodyPr vert="horz" lIns="76200" tIns="76200" rIns="76200" bIns="76200" rtlCol="0" anchor="t" anchorCtr="0">
                <a:no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baseline="0">
                    <a:latin typeface="+mn-lt"/>
                  </a:defRPr>
                </a:lvl1pPr>
                <a:lvl2pPr marL="193675" lvl="1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baseline="0">
                    <a:latin typeface="+mn-lt"/>
                  </a:defRPr>
                </a:lvl2pPr>
                <a:lvl3pPr marL="457200" lvl="2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baseline="0">
                    <a:latin typeface="+mn-lt"/>
                  </a:defRPr>
                </a:lvl3pPr>
                <a:lvl4pPr marL="614363" lvl="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baseline="0">
                    <a:latin typeface="+mn-lt"/>
                  </a:defRPr>
                </a:lvl4pPr>
                <a:lvl5pPr marL="749808" lvl="4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>
                  <a:buClr>
                    <a:srgbClr val="002960"/>
                  </a:buClr>
                  <a:defRPr/>
                </a:pPr>
                <a:endParaRPr lang="en-US" sz="24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xmlns="" id="{772477EF-15DE-4991-B5CA-621314AD10C7}"/>
                  </a:ext>
                </a:extLst>
              </p:cNvPr>
              <p:cNvPicPr>
                <a:picLocks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7870" y="3318091"/>
                <a:ext cx="4139185" cy="1629828"/>
              </a:xfrm>
              <a:prstGeom prst="rect">
                <a:avLst/>
              </a:prstGeom>
              <a:ln w="3175">
                <a:solidFill>
                  <a:schemeClr val="accent4"/>
                </a:solidFill>
              </a:ln>
              <a:effectLst/>
            </p:spPr>
          </p:pic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EFD88499-8EAE-4DF2-B2AA-6B1878B62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492783" y="2006439"/>
              <a:ext cx="3702942" cy="2777206"/>
            </a:xfrm>
            <a:prstGeom prst="rect">
              <a:avLst/>
            </a:prstGeom>
            <a:ln w="3175">
              <a:solidFill>
                <a:schemeClr val="accent4"/>
              </a:solidFill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1612900" y="5139593"/>
              <a:ext cx="8499560" cy="184666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587" lvl="1" indent="0">
                <a:spcBef>
                  <a:spcPct val="50000"/>
                </a:spcBef>
                <a:buClrTx/>
                <a:buNone/>
                <a:defRPr/>
              </a:pPr>
              <a:r>
                <a:rPr lang="en-US" sz="1200" i="1" dirty="0">
                  <a:solidFill>
                    <a:srgbClr val="002960"/>
                  </a:solidFill>
                  <a:latin typeface="Arial"/>
                </a:rPr>
                <a:t>Dynamic model incorporates IHS data, product price, pre-engagement-to-SOP timeline, win rate, and progress towards award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B81B1EB8-CFD2-4880-B468-A511F9A357BA}"/>
                </a:ext>
              </a:extLst>
            </p:cNvPr>
            <p:cNvGrpSpPr/>
            <p:nvPr/>
          </p:nvGrpSpPr>
          <p:grpSpPr>
            <a:xfrm>
              <a:off x="1490170" y="1150267"/>
              <a:ext cx="8965105" cy="557905"/>
              <a:chOff x="-3668" y="1150266"/>
              <a:chExt cx="8965105" cy="557905"/>
            </a:xfrm>
          </p:grpSpPr>
          <p:sp>
            <p:nvSpPr>
              <p:cNvPr id="49" name="Rectangle 48"/>
              <p:cNvSpPr>
                <a:spLocks/>
              </p:cNvSpPr>
              <p:nvPr/>
            </p:nvSpPr>
            <p:spPr>
              <a:xfrm>
                <a:off x="-3668" y="1150266"/>
                <a:ext cx="8962709" cy="55790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70">
                  <a:defRPr/>
                </a:pPr>
                <a:endParaRPr lang="en-US" sz="240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50" name="Rectangle 49"/>
              <p:cNvSpPr>
                <a:spLocks/>
              </p:cNvSpPr>
              <p:nvPr/>
            </p:nvSpPr>
            <p:spPr>
              <a:xfrm flipH="1">
                <a:off x="-1274" y="1152148"/>
                <a:ext cx="8962711" cy="554140"/>
              </a:xfrm>
              <a:prstGeom prst="rect">
                <a:avLst/>
              </a:prstGeom>
              <a:gradFill flip="none" rotWithShape="1">
                <a:gsLst>
                  <a:gs pos="70000">
                    <a:srgbClr val="002960"/>
                  </a:gs>
                  <a:gs pos="100000">
                    <a:srgbClr val="FFFFFF">
                      <a:alpha val="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609570">
                  <a:defRPr/>
                </a:pPr>
                <a:endParaRPr lang="en-US" sz="240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1" name="Pentagon 40"/>
              <p:cNvSpPr/>
              <p:nvPr/>
            </p:nvSpPr>
            <p:spPr>
              <a:xfrm>
                <a:off x="4111317" y="1186902"/>
                <a:ext cx="628079" cy="484632"/>
              </a:xfrm>
              <a:prstGeom prst="homePlate">
                <a:avLst>
                  <a:gd name="adj" fmla="val 28758"/>
                </a:avLst>
              </a:pr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609570">
                  <a:defRPr/>
                </a:pPr>
                <a:endParaRPr lang="en-US" sz="2400" dirty="0" err="1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6E76A43D-F860-48A2-8F3D-E0A05E3BBD63}"/>
                  </a:ext>
                </a:extLst>
              </p:cNvPr>
              <p:cNvSpPr txBox="1"/>
              <p:nvPr/>
            </p:nvSpPr>
            <p:spPr>
              <a:xfrm>
                <a:off x="164244" y="1292602"/>
                <a:ext cx="2711174" cy="266191"/>
              </a:xfrm>
              <a:prstGeom prst="rect">
                <a:avLst/>
              </a:prstGeom>
            </p:spPr>
            <p:txBody>
              <a:bodyPr vert="horz" wrap="none" lIns="0" tIns="0" rIns="0" bIns="0" rtlCol="0" anchor="t" anchorCtr="0">
                <a:spAutoFit/>
              </a:bodyPr>
              <a:lstStyle>
                <a:defPPr>
                  <a:defRPr lang="en-US"/>
                </a:defPPr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800" baseline="0">
                    <a:solidFill>
                      <a:schemeClr val="bg1"/>
                    </a:solidFill>
                    <a:latin typeface="+mn-lt"/>
                    <a:cs typeface="Arial" panose="020B0604020202020204" pitchFamily="34" charset="0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>
                  <a:buClr>
                    <a:srgbClr val="002960"/>
                  </a:buClr>
                  <a:defRPr/>
                </a:pPr>
                <a:r>
                  <a:rPr lang="en-US" b="1" dirty="0">
                    <a:solidFill>
                      <a:srgbClr val="FFFFFF"/>
                    </a:solidFill>
                    <a:latin typeface="Arial"/>
                  </a:rPr>
                  <a:t>Data-driven program analysis…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69DDA8D4-2CB8-40FA-8D25-994AF8246FA4}"/>
                  </a:ext>
                </a:extLst>
              </p:cNvPr>
              <p:cNvSpPr txBox="1"/>
              <p:nvPr/>
            </p:nvSpPr>
            <p:spPr>
              <a:xfrm>
                <a:off x="4998946" y="1292602"/>
                <a:ext cx="3151365" cy="266191"/>
              </a:xfrm>
              <a:prstGeom prst="rect">
                <a:avLst/>
              </a:prstGeom>
            </p:spPr>
            <p:txBody>
              <a:bodyPr vert="horz" wrap="none" lIns="0" tIns="0" rIns="0" bIns="0" rtlCol="0" anchor="t" anchorCtr="0">
                <a:spAutoFit/>
              </a:bodyPr>
              <a:lstStyle>
                <a:defPPr>
                  <a:defRPr lang="en-US"/>
                </a:defPPr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800" baseline="0">
                    <a:solidFill>
                      <a:schemeClr val="bg1"/>
                    </a:solidFill>
                    <a:latin typeface="+mn-lt"/>
                    <a:cs typeface="Arial" panose="020B0604020202020204" pitchFamily="34" charset="0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>
                  <a:buClr>
                    <a:srgbClr val="002960"/>
                  </a:buClr>
                  <a:defRPr/>
                </a:pPr>
                <a:r>
                  <a:rPr lang="en-US" b="1" dirty="0">
                    <a:solidFill>
                      <a:srgbClr val="FFFFFF"/>
                    </a:solidFill>
                    <a:latin typeface="Arial"/>
                  </a:rPr>
                  <a:t>…for progress tracking towards plan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0785454" y="179407"/>
            <a:ext cx="865196" cy="789446"/>
            <a:chOff x="9319189" y="59038"/>
            <a:chExt cx="865196" cy="78944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4D3EC11A-E495-42DA-B301-C7CE654AD0C7}"/>
                </a:ext>
              </a:extLst>
            </p:cNvPr>
            <p:cNvSpPr/>
            <p:nvPr/>
          </p:nvSpPr>
          <p:spPr>
            <a:xfrm>
              <a:off x="9520013" y="59038"/>
              <a:ext cx="457200" cy="4572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400" dirty="0">
                  <a:solidFill>
                    <a:srgbClr val="FFFFFF"/>
                  </a:solidFill>
                  <a:latin typeface="Arial"/>
                </a:rPr>
                <a:t>INVEST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8393D129-FEAC-4305-A0D6-402D5B800DF1}"/>
                </a:ext>
              </a:extLst>
            </p:cNvPr>
            <p:cNvSpPr/>
            <p:nvPr/>
          </p:nvSpPr>
          <p:spPr>
            <a:xfrm>
              <a:off x="9319189" y="391284"/>
              <a:ext cx="457200" cy="4572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400" dirty="0">
                  <a:solidFill>
                    <a:srgbClr val="FFFFFF"/>
                  </a:solidFill>
                  <a:latin typeface="Arial"/>
                </a:rPr>
                <a:t>CREATE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6F8CB89A-B02E-4ACE-8BC4-95174112A6E9}"/>
                </a:ext>
              </a:extLst>
            </p:cNvPr>
            <p:cNvSpPr/>
            <p:nvPr/>
          </p:nvSpPr>
          <p:spPr>
            <a:xfrm>
              <a:off x="9727185" y="391282"/>
              <a:ext cx="457200" cy="457200"/>
            </a:xfrm>
            <a:prstGeom prst="ellipse">
              <a:avLst/>
            </a:prstGeom>
            <a:solidFill>
              <a:schemeClr val="accent4">
                <a:alpha val="53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500" b="1" spc="-30" dirty="0">
                  <a:solidFill>
                    <a:srgbClr val="FFFFFF"/>
                  </a:solidFill>
                  <a:latin typeface="Arial"/>
                </a:rPr>
                <a:t>PERFORM</a:t>
              </a:r>
            </a:p>
          </p:txBody>
        </p:sp>
      </p:grpSp>
      <p:sp>
        <p:nvSpPr>
          <p:cNvPr id="9" name="Marvintitletrackercircle"/>
          <p:cNvSpPr/>
          <p:nvPr>
            <p:custDataLst>
              <p:tags r:id="rId4"/>
            </p:custDataLst>
          </p:nvPr>
        </p:nvSpPr>
        <p:spPr>
          <a:xfrm>
            <a:off x="146059" y="217489"/>
            <a:ext cx="391160" cy="39116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008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Object 5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9806597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64" name="think-cell Slide" r:id="rId9" imgW="353" imgH="353" progId="TCLayout.ActiveDocument.1">
                  <p:embed/>
                </p:oleObj>
              </mc:Choice>
              <mc:Fallback>
                <p:oleObj name="think-cell Slide" r:id="rId9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1612901" y="554866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149189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29260"/>
            <a:r>
              <a:rPr lang="en-US" dirty="0"/>
              <a:t>Tailored, early, and constant engagement helped build OEM</a:t>
            </a:r>
            <a:br>
              <a:rPr lang="en-US" dirty="0"/>
            </a:br>
            <a:r>
              <a:rPr lang="en-US" dirty="0"/>
              <a:t>relationship and stay laser focused on high-value opportunities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>
          <a:xfrm>
            <a:off x="158759" y="1000908"/>
            <a:ext cx="11491891" cy="5473266"/>
            <a:chOff x="1493837" y="1307656"/>
            <a:chExt cx="8961438" cy="461211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8A9DB9CC-BCFF-4B7A-B97A-650AB410B808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06251" y="1307656"/>
              <a:ext cx="4545987" cy="3407875"/>
            </a:xfrm>
            <a:prstGeom prst="rect">
              <a:avLst/>
            </a:prstGeom>
            <a:ln>
              <a:solidFill>
                <a:schemeClr val="accent4"/>
              </a:solidFill>
            </a:ln>
            <a:effectLst/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72EBDF06-8641-47C6-98ED-6196C7520D85}"/>
                </a:ext>
              </a:extLst>
            </p:cNvPr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33257" y="1904068"/>
              <a:ext cx="4545987" cy="3407875"/>
            </a:xfrm>
            <a:prstGeom prst="rect">
              <a:avLst/>
            </a:prstGeom>
            <a:ln>
              <a:solidFill>
                <a:schemeClr val="accent4"/>
              </a:solidFill>
            </a:ln>
            <a:effectLst/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D7CB7045-D950-43F0-8605-BFD848978637}"/>
                </a:ext>
              </a:extLst>
            </p:cNvPr>
            <p:cNvGrpSpPr/>
            <p:nvPr/>
          </p:nvGrpSpPr>
          <p:grpSpPr>
            <a:xfrm>
              <a:off x="1493837" y="5480362"/>
              <a:ext cx="8961438" cy="439413"/>
              <a:chOff x="0" y="5862217"/>
              <a:chExt cx="8961438" cy="531689"/>
            </a:xfrm>
          </p:grpSpPr>
          <p:sp>
            <p:nvSpPr>
              <p:cNvPr id="28" name="AutoShape 43">
                <a:extLst>
                  <a:ext uri="{FF2B5EF4-FFF2-40B4-BE49-F238E27FC236}">
                    <a16:creationId xmlns:a16="http://schemas.microsoft.com/office/drawing/2014/main" xmlns="" id="{39AC11F3-FCB3-43A6-955A-A3AC1D586563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gray">
              <a:xfrm>
                <a:off x="0" y="5862217"/>
                <a:ext cx="8961438" cy="531689"/>
              </a:xfrm>
              <a:prstGeom prst="roundRect">
                <a:avLst>
                  <a:gd name="adj" fmla="val 0"/>
                </a:avLst>
              </a:prstGeom>
              <a:solidFill>
                <a:schemeClr val="folHlink"/>
              </a:solidFill>
              <a:ln w="19050" algn="ctr">
                <a:noFill/>
                <a:round/>
                <a:headEnd/>
                <a:tailEnd/>
              </a:ln>
              <a:effectLst/>
            </p:spPr>
            <p:txBody>
              <a:bodyPr vert="horz" wrap="square" lIns="73152" tIns="73152" rIns="73152" bIns="73152" rtlCol="0" anchor="ctr">
                <a:noAutofit/>
              </a:bodyPr>
              <a:lstStyle>
                <a:lvl1pPr marL="0" indent="0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defRPr kumimoji="1" lang="ja-JP" sz="14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3675" indent="-192088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5000"/>
                  <a:buFont typeface="Arial" charset="0"/>
                  <a:buChar char="▪"/>
                  <a:defRPr kumimoji="1" lang="ja-JP" sz="14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457200" indent="-261938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–"/>
                  <a:defRPr kumimoji="1" lang="ja-JP" sz="14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614363" indent="-1555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▫"/>
                  <a:defRPr kumimoji="1" lang="ja-JP" sz="14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lang="ja-JP" sz="14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lang="ja-JP" sz="1600" baseline="0">
                    <a:solidFill>
                      <a:schemeClr val="tx1"/>
                    </a:solidFill>
                    <a:latin typeface="+mn-lt"/>
                  </a:defRPr>
                </a:lvl6pPr>
                <a:lvl7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lang="ja-JP" sz="1600" baseline="0">
                    <a:solidFill>
                      <a:schemeClr val="tx1"/>
                    </a:solidFill>
                    <a:latin typeface="+mn-lt"/>
                  </a:defRPr>
                </a:lvl7pPr>
                <a:lvl8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lang="ja-JP" sz="1600" baseline="0">
                    <a:solidFill>
                      <a:schemeClr val="tx1"/>
                    </a:solidFill>
                    <a:latin typeface="+mn-lt"/>
                  </a:defRPr>
                </a:lvl8pPr>
                <a:lvl9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lang="ja-JP" sz="1600" baseline="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ctr">
                  <a:spcBef>
                    <a:spcPts val="600"/>
                  </a:spcBef>
                  <a:buClr>
                    <a:srgbClr val="FFFFFF"/>
                  </a:buClr>
                  <a:defRPr/>
                </a:pPr>
                <a:r>
                  <a:rPr lang="en-US" sz="2000" kern="0" dirty="0">
                    <a:solidFill>
                      <a:srgbClr val="FFFFFF"/>
                    </a:solidFill>
                    <a:latin typeface="Arial"/>
                  </a:rPr>
                  <a:t> </a:t>
                </a:r>
              </a:p>
            </p:txBody>
          </p:sp>
          <p:cxnSp>
            <p:nvCxnSpPr>
              <p:cNvPr id="29" name="Straight Connector 28"/>
              <p:cNvCxnSpPr>
                <a:cxnSpLocks/>
              </p:cNvCxnSpPr>
              <p:nvPr/>
            </p:nvCxnSpPr>
            <p:spPr>
              <a:xfrm>
                <a:off x="0" y="5862217"/>
                <a:ext cx="0" cy="531689"/>
              </a:xfrm>
              <a:prstGeom prst="line">
                <a:avLst/>
              </a:prstGeom>
              <a:ln w="57150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AutoShape 43">
                <a:extLst>
                  <a:ext uri="{FF2B5EF4-FFF2-40B4-BE49-F238E27FC236}">
                    <a16:creationId xmlns:a16="http://schemas.microsoft.com/office/drawing/2014/main" xmlns="" id="{9FB0E19D-574C-4282-A5C8-9D6B3CFC5736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gray">
              <a:xfrm>
                <a:off x="109268" y="6012678"/>
                <a:ext cx="8757105" cy="223446"/>
              </a:xfrm>
              <a:prstGeom prst="roundRect">
                <a:avLst>
                  <a:gd name="adj" fmla="val 0"/>
                </a:avLst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defPPr>
                  <a:defRPr lang="en-US"/>
                </a:defPPr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800" baseline="0">
                    <a:solidFill>
                      <a:schemeClr val="bg1"/>
                    </a:solidFill>
                    <a:latin typeface="+mn-lt"/>
                    <a:cs typeface="Arial" panose="020B0604020202020204" pitchFamily="34" charset="0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>
                  <a:spcBef>
                    <a:spcPct val="100000"/>
                  </a:spcBef>
                  <a:buClr>
                    <a:srgbClr val="002960"/>
                  </a:buClr>
                  <a:defRPr/>
                </a:pPr>
                <a:r>
                  <a:rPr lang="en-US" sz="1200" b="1" dirty="0">
                    <a:solidFill>
                      <a:srgbClr val="FFFFFF"/>
                    </a:solidFill>
                    <a:latin typeface="Arial"/>
                  </a:rPr>
                  <a:t>Tailored approach: Customer battle plan be adapted to the sourcing DNA and organization archetype of each OEM</a:t>
                </a:r>
                <a:endParaRPr lang="en-US" sz="1200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0785454" y="179407"/>
            <a:ext cx="865196" cy="789446"/>
            <a:chOff x="9319189" y="59038"/>
            <a:chExt cx="865196" cy="78944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4D3EC11A-E495-42DA-B301-C7CE654AD0C7}"/>
                </a:ext>
              </a:extLst>
            </p:cNvPr>
            <p:cNvSpPr/>
            <p:nvPr/>
          </p:nvSpPr>
          <p:spPr>
            <a:xfrm>
              <a:off x="9520013" y="59038"/>
              <a:ext cx="457200" cy="4572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400" dirty="0">
                  <a:solidFill>
                    <a:srgbClr val="FFFFFF"/>
                  </a:solidFill>
                  <a:latin typeface="Arial"/>
                </a:rPr>
                <a:t>INVEST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393D129-FEAC-4305-A0D6-402D5B800DF1}"/>
                </a:ext>
              </a:extLst>
            </p:cNvPr>
            <p:cNvSpPr/>
            <p:nvPr/>
          </p:nvSpPr>
          <p:spPr>
            <a:xfrm>
              <a:off x="9319189" y="391284"/>
              <a:ext cx="457200" cy="4572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400" dirty="0">
                  <a:solidFill>
                    <a:srgbClr val="FFFFFF"/>
                  </a:solidFill>
                  <a:latin typeface="Arial"/>
                </a:rPr>
                <a:t>CREATE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6F8CB89A-B02E-4ACE-8BC4-95174112A6E9}"/>
                </a:ext>
              </a:extLst>
            </p:cNvPr>
            <p:cNvSpPr/>
            <p:nvPr/>
          </p:nvSpPr>
          <p:spPr>
            <a:xfrm>
              <a:off x="9727185" y="391282"/>
              <a:ext cx="457200" cy="457200"/>
            </a:xfrm>
            <a:prstGeom prst="ellipse">
              <a:avLst/>
            </a:prstGeom>
            <a:solidFill>
              <a:schemeClr val="accent4">
                <a:alpha val="53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500" b="1" spc="-30" dirty="0">
                  <a:solidFill>
                    <a:srgbClr val="FFFFFF"/>
                  </a:solidFill>
                  <a:latin typeface="Arial"/>
                </a:rPr>
                <a:t>PERFORM</a:t>
              </a:r>
            </a:p>
          </p:txBody>
        </p:sp>
      </p:grpSp>
      <p:sp>
        <p:nvSpPr>
          <p:cNvPr id="6" name="Marvintitletrackercircle"/>
          <p:cNvSpPr/>
          <p:nvPr>
            <p:custDataLst>
              <p:tags r:id="rId4"/>
            </p:custDataLst>
          </p:nvPr>
        </p:nvSpPr>
        <p:spPr>
          <a:xfrm>
            <a:off x="146059" y="217489"/>
            <a:ext cx="391160" cy="39116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400" smtClean="0">
                <a:solidFill>
                  <a:schemeClr val="bg1"/>
                </a:solidFill>
                <a:latin typeface="+mj-lt"/>
              </a:rPr>
              <a:t>4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81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7960166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88" name="think-cell Slide" r:id="rId7" imgW="359" imgH="355" progId="TCLayout.ActiveDocument.1">
                  <p:embed/>
                </p:oleObj>
              </mc:Choice>
              <mc:Fallback>
                <p:oleObj name="think-cell Slide" r:id="rId7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429260"/>
            <a:r>
              <a:rPr lang="en-GB" dirty="0"/>
              <a:t>Agile sales organization, located close to the customer ensured </a:t>
            </a:r>
            <a:br>
              <a:rPr lang="en-GB" dirty="0"/>
            </a:br>
            <a:r>
              <a:rPr lang="en-GB" dirty="0"/>
              <a:t>rapid responsiveness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158759" y="1150267"/>
            <a:ext cx="11491891" cy="5288633"/>
            <a:chOff x="1490170" y="1150267"/>
            <a:chExt cx="8965105" cy="459635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D48874B0-E7F5-4306-9D51-FE5C70BC42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3233"/>
            <a:stretch/>
          </p:blipFill>
          <p:spPr>
            <a:xfrm>
              <a:off x="6033270" y="2012697"/>
              <a:ext cx="4205404" cy="2736683"/>
            </a:xfrm>
            <a:prstGeom prst="rect">
              <a:avLst/>
            </a:prstGeom>
            <a:ln>
              <a:solidFill>
                <a:schemeClr val="accent4"/>
              </a:solidFill>
            </a:ln>
            <a:effectLst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8CAD6B55-6413-45F7-99FC-0654AAA80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3239"/>
            <a:stretch/>
          </p:blipFill>
          <p:spPr>
            <a:xfrm>
              <a:off x="1620139" y="2012696"/>
              <a:ext cx="4203477" cy="2735238"/>
            </a:xfrm>
            <a:prstGeom prst="rect">
              <a:avLst/>
            </a:prstGeom>
            <a:ln>
              <a:solidFill>
                <a:schemeClr val="accent4"/>
              </a:solidFill>
            </a:ln>
            <a:effectLst/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B4291B60-889B-4561-92CC-7540B30AB5AB}"/>
                </a:ext>
              </a:extLst>
            </p:cNvPr>
            <p:cNvGrpSpPr/>
            <p:nvPr/>
          </p:nvGrpSpPr>
          <p:grpSpPr>
            <a:xfrm>
              <a:off x="1493837" y="5106447"/>
              <a:ext cx="8961438" cy="640175"/>
              <a:chOff x="0" y="5512846"/>
              <a:chExt cx="8961438" cy="640175"/>
            </a:xfrm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xmlns="" id="{39AC11F3-FCB3-43A6-955A-A3AC1D586563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gray">
              <a:xfrm>
                <a:off x="0" y="5574400"/>
                <a:ext cx="8961438" cy="517065"/>
              </a:xfrm>
              <a:prstGeom prst="roundRect">
                <a:avLst>
                  <a:gd name="adj" fmla="val 0"/>
                </a:avLst>
              </a:prstGeom>
              <a:solidFill>
                <a:schemeClr val="folHlink"/>
              </a:solidFill>
              <a:ln w="19050" algn="ctr">
                <a:noFill/>
                <a:round/>
                <a:headEnd/>
                <a:tailEnd/>
              </a:ln>
              <a:effectLst/>
            </p:spPr>
            <p:txBody>
              <a:bodyPr vert="horz" wrap="square" lIns="73152" tIns="73152" rIns="73152" bIns="73152" rtlCol="0" anchor="ctr">
                <a:spAutoFit/>
              </a:bodyPr>
              <a:lstStyle>
                <a:lvl1pPr marL="0" indent="0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defRPr kumimoji="1" lang="ja-JP" sz="14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3675" indent="-192088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5000"/>
                  <a:buFont typeface="Arial" charset="0"/>
                  <a:buChar char="▪"/>
                  <a:defRPr kumimoji="1" lang="ja-JP" sz="14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457200" indent="-261938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–"/>
                  <a:defRPr kumimoji="1" lang="ja-JP" sz="14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614363" indent="-1555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▫"/>
                  <a:defRPr kumimoji="1" lang="ja-JP" sz="14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lang="ja-JP" sz="14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lang="ja-JP" sz="1600" baseline="0">
                    <a:solidFill>
                      <a:schemeClr val="tx1"/>
                    </a:solidFill>
                    <a:latin typeface="+mn-lt"/>
                  </a:defRPr>
                </a:lvl6pPr>
                <a:lvl7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lang="ja-JP" sz="1600" baseline="0">
                    <a:solidFill>
                      <a:schemeClr val="tx1"/>
                    </a:solidFill>
                    <a:latin typeface="+mn-lt"/>
                  </a:defRPr>
                </a:lvl7pPr>
                <a:lvl8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lang="ja-JP" sz="1600" baseline="0">
                    <a:solidFill>
                      <a:schemeClr val="tx1"/>
                    </a:solidFill>
                    <a:latin typeface="+mn-lt"/>
                  </a:defRPr>
                </a:lvl8pPr>
                <a:lvl9pPr marL="749808" indent="-130175" algn="l" defTabSz="89535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kumimoji="1" lang="ja-JP" sz="1600" baseline="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spcBef>
                    <a:spcPts val="600"/>
                  </a:spcBef>
                  <a:buClr>
                    <a:srgbClr val="FFFFFF"/>
                  </a:buClr>
                  <a:defRPr/>
                </a:pPr>
                <a:r>
                  <a:rPr lang="en-US" sz="1200" b="1" kern="0" dirty="0">
                    <a:solidFill>
                      <a:srgbClr val="FFFFFF"/>
                    </a:solidFill>
                    <a:latin typeface="Arial"/>
                  </a:rPr>
                  <a:t>Local is key: Client put in place a NA centric business development organization, with a global support structure, and agile responsiveness to local customer needs</a:t>
                </a:r>
              </a:p>
            </p:txBody>
          </p:sp>
          <p:cxnSp>
            <p:nvCxnSpPr>
              <p:cNvPr id="23" name="Straight Connector 22"/>
              <p:cNvCxnSpPr>
                <a:cxnSpLocks/>
              </p:cNvCxnSpPr>
              <p:nvPr/>
            </p:nvCxnSpPr>
            <p:spPr>
              <a:xfrm flipH="1">
                <a:off x="0" y="5512846"/>
                <a:ext cx="0" cy="640175"/>
              </a:xfrm>
              <a:prstGeom prst="line">
                <a:avLst/>
              </a:prstGeom>
              <a:ln w="57150" cmpd="sng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0BE41144-DCD6-4C2B-BD01-28FA1B99FF60}"/>
                </a:ext>
              </a:extLst>
            </p:cNvPr>
            <p:cNvGrpSpPr/>
            <p:nvPr/>
          </p:nvGrpSpPr>
          <p:grpSpPr>
            <a:xfrm>
              <a:off x="1490170" y="1150267"/>
              <a:ext cx="8965105" cy="557905"/>
              <a:chOff x="-3668" y="1150266"/>
              <a:chExt cx="8965105" cy="55790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85D064DB-A363-4183-9C18-7532CA0A7E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3668" y="1150266"/>
                <a:ext cx="8962709" cy="55790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70">
                  <a:defRPr/>
                </a:pPr>
                <a:endParaRPr lang="en-US" sz="240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F4FB740D-2595-4BE1-A42F-992A96927ECD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-1274" y="1152148"/>
                <a:ext cx="8962711" cy="554140"/>
              </a:xfrm>
              <a:prstGeom prst="rect">
                <a:avLst/>
              </a:prstGeom>
              <a:gradFill flip="none" rotWithShape="1">
                <a:gsLst>
                  <a:gs pos="70000">
                    <a:srgbClr val="002960"/>
                  </a:gs>
                  <a:gs pos="100000">
                    <a:srgbClr val="FFFFFF">
                      <a:alpha val="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609570">
                  <a:defRPr/>
                </a:pPr>
                <a:endParaRPr lang="en-US" sz="240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35" name="Pentagon 40">
                <a:extLst>
                  <a:ext uri="{FF2B5EF4-FFF2-40B4-BE49-F238E27FC236}">
                    <a16:creationId xmlns:a16="http://schemas.microsoft.com/office/drawing/2014/main" xmlns="" id="{5A36284B-2043-4E83-A15A-F65DA7B7D7C2}"/>
                  </a:ext>
                </a:extLst>
              </p:cNvPr>
              <p:cNvSpPr/>
              <p:nvPr/>
            </p:nvSpPr>
            <p:spPr>
              <a:xfrm>
                <a:off x="4111317" y="1186902"/>
                <a:ext cx="628079" cy="484632"/>
              </a:xfrm>
              <a:prstGeom prst="homePlate">
                <a:avLst>
                  <a:gd name="adj" fmla="val 28758"/>
                </a:avLst>
              </a:pr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609570">
                  <a:defRPr/>
                </a:pPr>
                <a:endParaRPr lang="en-US" sz="2400" dirty="0" err="1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5105E916-803E-4D8B-855D-D44A7479A811}"/>
                  </a:ext>
                </a:extLst>
              </p:cNvPr>
              <p:cNvSpPr txBox="1"/>
              <p:nvPr/>
            </p:nvSpPr>
            <p:spPr>
              <a:xfrm>
                <a:off x="164244" y="1292602"/>
                <a:ext cx="2105912" cy="213991"/>
              </a:xfrm>
              <a:prstGeom prst="rect">
                <a:avLst/>
              </a:prstGeom>
            </p:spPr>
            <p:txBody>
              <a:bodyPr vert="horz" wrap="none" lIns="0" tIns="0" rIns="0" bIns="0" rtlCol="0" anchor="t" anchorCtr="0">
                <a:spAutoFit/>
              </a:bodyPr>
              <a:lstStyle>
                <a:defPPr>
                  <a:defRPr lang="en-US"/>
                </a:defPPr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800" baseline="0">
                    <a:solidFill>
                      <a:schemeClr val="bg1"/>
                    </a:solidFill>
                    <a:latin typeface="+mn-lt"/>
                    <a:cs typeface="Arial" panose="020B0604020202020204" pitchFamily="34" charset="0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>
                  <a:buClr>
                    <a:srgbClr val="002960"/>
                  </a:buClr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/>
                  </a:rPr>
                  <a:t>Planning and governance…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90E2A6B4-CE68-4795-BA2E-EE2679DA7BE4}"/>
                  </a:ext>
                </a:extLst>
              </p:cNvPr>
              <p:cNvSpPr txBox="1"/>
              <p:nvPr/>
            </p:nvSpPr>
            <p:spPr>
              <a:xfrm>
                <a:off x="4998946" y="1292602"/>
                <a:ext cx="3045070" cy="213991"/>
              </a:xfrm>
              <a:prstGeom prst="rect">
                <a:avLst/>
              </a:prstGeom>
            </p:spPr>
            <p:txBody>
              <a:bodyPr vert="horz" wrap="none" lIns="0" tIns="0" rIns="0" bIns="0" rtlCol="0" anchor="t" anchorCtr="0">
                <a:spAutoFit/>
              </a:bodyPr>
              <a:lstStyle>
                <a:defPPr>
                  <a:defRPr lang="en-US"/>
                </a:defPPr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800" baseline="0">
                    <a:solidFill>
                      <a:schemeClr val="bg1"/>
                    </a:solidFill>
                    <a:latin typeface="+mn-lt"/>
                    <a:cs typeface="Arial" panose="020B0604020202020204" pitchFamily="34" charset="0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>
                  <a:buClr>
                    <a:srgbClr val="002960"/>
                  </a:buClr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/>
                  </a:rPr>
                  <a:t>…matched with sales close to customer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0785454" y="179407"/>
            <a:ext cx="865196" cy="789446"/>
            <a:chOff x="9319189" y="59038"/>
            <a:chExt cx="865196" cy="78944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4D3EC11A-E495-42DA-B301-C7CE654AD0C7}"/>
                </a:ext>
              </a:extLst>
            </p:cNvPr>
            <p:cNvSpPr/>
            <p:nvPr/>
          </p:nvSpPr>
          <p:spPr>
            <a:xfrm>
              <a:off x="9520013" y="59038"/>
              <a:ext cx="457200" cy="4572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400" dirty="0">
                  <a:solidFill>
                    <a:srgbClr val="FFFFFF"/>
                  </a:solidFill>
                  <a:latin typeface="Arial"/>
                </a:rPr>
                <a:t>INVEST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8393D129-FEAC-4305-A0D6-402D5B800DF1}"/>
                </a:ext>
              </a:extLst>
            </p:cNvPr>
            <p:cNvSpPr/>
            <p:nvPr/>
          </p:nvSpPr>
          <p:spPr>
            <a:xfrm>
              <a:off x="9319189" y="391284"/>
              <a:ext cx="457200" cy="4572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400" dirty="0">
                  <a:solidFill>
                    <a:srgbClr val="FFFFFF"/>
                  </a:solidFill>
                  <a:latin typeface="Arial"/>
                </a:rPr>
                <a:t>CREATE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6F8CB89A-B02E-4ACE-8BC4-95174112A6E9}"/>
                </a:ext>
              </a:extLst>
            </p:cNvPr>
            <p:cNvSpPr/>
            <p:nvPr/>
          </p:nvSpPr>
          <p:spPr>
            <a:xfrm>
              <a:off x="9727185" y="391282"/>
              <a:ext cx="457200" cy="457200"/>
            </a:xfrm>
            <a:prstGeom prst="ellipse">
              <a:avLst/>
            </a:prstGeom>
            <a:solidFill>
              <a:schemeClr val="accent4">
                <a:alpha val="53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500" b="1" spc="-30" dirty="0">
                  <a:solidFill>
                    <a:srgbClr val="FFFFFF"/>
                  </a:solidFill>
                  <a:latin typeface="Arial"/>
                </a:rPr>
                <a:t>PERFORM</a:t>
              </a:r>
            </a:p>
          </p:txBody>
        </p:sp>
      </p:grpSp>
      <p:sp>
        <p:nvSpPr>
          <p:cNvPr id="7" name="Marvintitletrackercircle"/>
          <p:cNvSpPr/>
          <p:nvPr>
            <p:custDataLst>
              <p:tags r:id="rId4"/>
            </p:custDataLst>
          </p:nvPr>
        </p:nvSpPr>
        <p:spPr>
          <a:xfrm>
            <a:off x="146059" y="217489"/>
            <a:ext cx="391160" cy="391160"/>
          </a:xfrm>
          <a:prstGeom prst="ellipse">
            <a:avLst/>
          </a:prstGeom>
          <a:solidFill>
            <a:schemeClr val="tx2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485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7534537"/>
              </p:ext>
            </p:extLst>
          </p:nvPr>
        </p:nvGraphicFramePr>
        <p:xfrm>
          <a:off x="1495426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12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5426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40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Our team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3353" y="904798"/>
            <a:ext cx="10602702" cy="5297482"/>
            <a:chOff x="1487789" y="1313381"/>
            <a:chExt cx="8967485" cy="4480471"/>
          </a:xfrm>
        </p:grpSpPr>
        <p:sp>
          <p:nvSpPr>
            <p:cNvPr id="51" name="Text Box 13">
              <a:extLst>
                <a:ext uri="{FF2B5EF4-FFF2-40B4-BE49-F238E27FC236}">
                  <a16:creationId xmlns:a16="http://schemas.microsoft.com/office/drawing/2014/main" xmlns="" id="{1DC6D2C1-3E13-484A-957C-4B3999652F9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438652" y="3541810"/>
              <a:ext cx="2967036" cy="2252042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  <a:extLst/>
          </p:spPr>
          <p:txBody>
            <a:bodyPr lIns="72009" tIns="72009" rIns="72009" bIns="72009" anchor="ctr"/>
            <a:lstStyle>
              <a:lvl1pPr marL="342900" indent="-342900" defTabSz="895350" eaLnBrk="0" hangingPunct="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447675" indent="-192088" defTabSz="895350" eaLnBrk="0" hangingPunct="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895350" indent="-261938" defTabSz="895350" eaLnBrk="0" hangingPunct="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344613" indent="-155575" defTabSz="895350" eaLnBrk="0" hangingPunct="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792288" indent="-130175" defTabSz="895350" eaLnBrk="0" hangingPunct="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249488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706688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163888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621088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defRPr/>
              </a:pPr>
              <a:endParaRPr lang="en-GB" sz="1300" i="1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52" name="Text Box 13">
              <a:extLst>
                <a:ext uri="{FF2B5EF4-FFF2-40B4-BE49-F238E27FC236}">
                  <a16:creationId xmlns:a16="http://schemas.microsoft.com/office/drawing/2014/main" xmlns="" id="{1DC6D2C1-3E13-484A-957C-4B3999652F9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464427" y="3541810"/>
              <a:ext cx="2987180" cy="2252042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  <a:extLst/>
          </p:spPr>
          <p:txBody>
            <a:bodyPr lIns="72009" tIns="72009" rIns="72009" bIns="72009" anchor="ctr"/>
            <a:lstStyle>
              <a:lvl1pPr marL="342900" indent="-342900" defTabSz="895350" eaLnBrk="0" hangingPunct="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447675" indent="-192088" defTabSz="895350" eaLnBrk="0" hangingPunct="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895350" indent="-261938" defTabSz="895350" eaLnBrk="0" hangingPunct="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344613" indent="-155575" defTabSz="895350" eaLnBrk="0" hangingPunct="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792288" indent="-130175" defTabSz="895350" eaLnBrk="0" hangingPunct="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249488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706688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163888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621088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defRPr/>
              </a:pPr>
              <a:endParaRPr lang="en-GB" sz="1300" i="1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47" name="Text Box 13">
              <a:extLst>
                <a:ext uri="{FF2B5EF4-FFF2-40B4-BE49-F238E27FC236}">
                  <a16:creationId xmlns:a16="http://schemas.microsoft.com/office/drawing/2014/main" xmlns="" id="{1DC6D2C1-3E13-484A-957C-4B3999652F9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87789" y="3541810"/>
              <a:ext cx="2892124" cy="2252042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  <a:extLst/>
          </p:spPr>
          <p:txBody>
            <a:bodyPr lIns="72009" tIns="72009" rIns="72009" bIns="72009" anchor="ctr"/>
            <a:lstStyle>
              <a:lvl1pPr marL="342900" indent="-342900" defTabSz="895350" eaLnBrk="0" hangingPunct="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447675" indent="-192088" defTabSz="895350" eaLnBrk="0" hangingPunct="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895350" indent="-261938" defTabSz="895350" eaLnBrk="0" hangingPunct="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344613" indent="-155575" defTabSz="895350" eaLnBrk="0" hangingPunct="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792288" indent="-130175" defTabSz="895350" eaLnBrk="0" hangingPunct="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249488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706688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163888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621088" indent="-1301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defRPr/>
              </a:pPr>
              <a:endParaRPr lang="en-GB" sz="1300" i="1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 flipH="1">
              <a:off x="1493838" y="2880935"/>
              <a:ext cx="8961436" cy="7379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 flipH="1">
              <a:off x="1490170" y="2880935"/>
              <a:ext cx="4492628" cy="737910"/>
            </a:xfrm>
            <a:prstGeom prst="rect">
              <a:avLst/>
            </a:prstGeom>
            <a:gradFill flip="none" rotWithShape="1">
              <a:gsLst>
                <a:gs pos="61000">
                  <a:srgbClr val="002960"/>
                </a:gs>
                <a:gs pos="100000">
                  <a:srgbClr val="FFFFFF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defTabSz="609570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>
            <a:xfrm>
              <a:off x="5982799" y="2880935"/>
              <a:ext cx="4468809" cy="737910"/>
            </a:xfrm>
            <a:prstGeom prst="rect">
              <a:avLst/>
            </a:prstGeom>
            <a:gradFill flip="none" rotWithShape="1">
              <a:gsLst>
                <a:gs pos="61000">
                  <a:srgbClr val="002960"/>
                </a:gs>
                <a:gs pos="100000">
                  <a:srgbClr val="FFFFFF">
                    <a:alpha val="5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defTabSz="609570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pic>
          <p:nvPicPr>
            <p:cNvPr id="52234" name="Picture 10" descr="http://webassets.intranet.mckinsey.com/person/10057775472/images/medium.jpg?1515437105">
              <a:extLst>
                <a:ext uri="{FF2B5EF4-FFF2-40B4-BE49-F238E27FC236}">
                  <a16:creationId xmlns:a16="http://schemas.microsoft.com/office/drawing/2014/main" xmlns="" id="{FB02CCEF-C7FE-4283-A293-C885604F3B34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6738" b="19502"/>
            <a:stretch/>
          </p:blipFill>
          <p:spPr bwMode="auto">
            <a:xfrm>
              <a:off x="5197672" y="1313381"/>
              <a:ext cx="1448996" cy="1429264"/>
            </a:xfrm>
            <a:prstGeom prst="rect">
              <a:avLst/>
            </a:prstGeom>
            <a:noFill/>
            <a:effectLst>
              <a:reflection blurRad="6350" stA="52000" endA="300" endPos="29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231" name="Picture 7" descr="http://webassets.intranet.mckinsey.com/person/10016915668/images/medium.jpg?1515436834">
              <a:extLst>
                <a:ext uri="{FF2B5EF4-FFF2-40B4-BE49-F238E27FC236}">
                  <a16:creationId xmlns:a16="http://schemas.microsoft.com/office/drawing/2014/main" xmlns="" id="{5C8A84E4-1341-4614-A428-535A03F446E8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6738" b="19502"/>
            <a:stretch/>
          </p:blipFill>
          <p:spPr bwMode="auto">
            <a:xfrm>
              <a:off x="2171896" y="1313381"/>
              <a:ext cx="1448996" cy="1429264"/>
            </a:xfrm>
            <a:prstGeom prst="rect">
              <a:avLst/>
            </a:prstGeom>
            <a:noFill/>
            <a:effectLst>
              <a:reflection blurRad="6350" stA="52000" endA="300" endPos="29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236" name="Picture 12" descr="http://webassets.intranet.mckinsey.com/person/10060885108/images/medium.jpg?1515437113">
              <a:extLst>
                <a:ext uri="{FF2B5EF4-FFF2-40B4-BE49-F238E27FC236}">
                  <a16:creationId xmlns:a16="http://schemas.microsoft.com/office/drawing/2014/main" xmlns="" id="{D8A4B1C3-0357-4E32-94F2-DED2E6C2CE37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021" b="24219"/>
            <a:stretch/>
          </p:blipFill>
          <p:spPr bwMode="auto">
            <a:xfrm>
              <a:off x="8223447" y="1313381"/>
              <a:ext cx="1448996" cy="1429264"/>
            </a:xfrm>
            <a:prstGeom prst="rect">
              <a:avLst/>
            </a:prstGeom>
            <a:noFill/>
            <a:effectLst>
              <a:reflection blurRad="6350" stA="52000" endA="300" endPos="29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4409282" y="2880935"/>
              <a:ext cx="0" cy="737910"/>
            </a:xfrm>
            <a:prstGeom prst="line">
              <a:avLst/>
            </a:prstGeom>
            <a:ln w="571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</p:cNvCxnSpPr>
            <p:nvPr/>
          </p:nvCxnSpPr>
          <p:spPr>
            <a:xfrm>
              <a:off x="7435058" y="2880935"/>
              <a:ext cx="0" cy="737910"/>
            </a:xfrm>
            <a:prstGeom prst="line">
              <a:avLst/>
            </a:prstGeom>
            <a:ln w="571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612901" y="3007467"/>
              <a:ext cx="2566986" cy="246221"/>
            </a:xfrm>
            <a:prstGeom prst="rect">
              <a:avLst/>
            </a:prstGeom>
          </p:spPr>
          <p:txBody>
            <a:bodyPr vert="horz" lIns="0" tIns="0" rIns="0" bIns="0" rtlCol="0">
              <a:spAutoFit/>
            </a:bodyPr>
            <a:lstStyle>
              <a:lvl1pPr marL="0" lvl="0" indent="0" defTabSz="895255" eaLnBrk="1" latinLnBrk="0" hangingPunct="1">
                <a:buClr>
                  <a:schemeClr val="tx2"/>
                </a:buClr>
                <a:buSzPct val="100000"/>
                <a:defRPr sz="1399" baseline="0">
                  <a:latin typeface="+mn-lt"/>
                </a:defRPr>
              </a:lvl1pPr>
              <a:lvl2pPr marL="193655" lvl="1" indent="-192067" defTabSz="895255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399" baseline="0">
                  <a:latin typeface="+mn-lt"/>
                </a:defRPr>
              </a:lvl2pPr>
              <a:lvl3pPr marL="457151" lvl="2" indent="-261910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399" baseline="0">
                  <a:latin typeface="+mn-lt"/>
                </a:defRPr>
              </a:lvl3pPr>
              <a:lvl4pPr marL="614298" lvl="3" indent="-155558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399" baseline="0">
                  <a:latin typeface="+mn-lt"/>
                </a:defRPr>
              </a:lvl4pPr>
              <a:lvl5pPr marL="749728" lvl="4" indent="-130162" defTabSz="895255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399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9pPr>
            </a:lstStyle>
            <a:p>
              <a:pPr>
                <a:buClrTx/>
                <a:defRPr/>
              </a:pPr>
              <a:r>
                <a:rPr lang="en-GB" sz="1600" b="1" dirty="0">
                  <a:solidFill>
                    <a:srgbClr val="FFFFFF"/>
                  </a:solidFill>
                </a:rPr>
                <a:t>PAOLO </a:t>
              </a:r>
              <a:r>
                <a:rPr lang="en-GB" sz="1600" b="1" dirty="0" err="1">
                  <a:solidFill>
                    <a:srgbClr val="FFFFFF"/>
                  </a:solidFill>
                </a:rPr>
                <a:t>SANDRONE</a:t>
              </a:r>
              <a:endParaRPr lang="en-GB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6" name="TextBox 35"/>
            <p:cNvSpPr txBox="1">
              <a:spLocks/>
            </p:cNvSpPr>
            <p:nvPr/>
          </p:nvSpPr>
          <p:spPr>
            <a:xfrm>
              <a:off x="4638677" y="3007467"/>
              <a:ext cx="2566986" cy="246221"/>
            </a:xfrm>
            <a:prstGeom prst="rect">
              <a:avLst/>
            </a:prstGeom>
          </p:spPr>
          <p:txBody>
            <a:bodyPr vert="horz" lIns="0" tIns="0" rIns="0" bIns="0" rtlCol="0">
              <a:spAutoFit/>
            </a:bodyPr>
            <a:lstStyle>
              <a:lvl1pPr marL="0" lvl="0" indent="0" defTabSz="895255" eaLnBrk="1" latinLnBrk="0" hangingPunct="1">
                <a:buClr>
                  <a:schemeClr val="tx2"/>
                </a:buClr>
                <a:buSzPct val="100000"/>
                <a:defRPr sz="1399" baseline="0">
                  <a:latin typeface="+mn-lt"/>
                </a:defRPr>
              </a:lvl1pPr>
              <a:lvl2pPr marL="193655" lvl="1" indent="-192067" defTabSz="895255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399" baseline="0">
                  <a:latin typeface="+mn-lt"/>
                </a:defRPr>
              </a:lvl2pPr>
              <a:lvl3pPr marL="457151" lvl="2" indent="-261910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399" baseline="0">
                  <a:latin typeface="+mn-lt"/>
                </a:defRPr>
              </a:lvl3pPr>
              <a:lvl4pPr marL="614298" lvl="3" indent="-155558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399" baseline="0">
                  <a:latin typeface="+mn-lt"/>
                </a:defRPr>
              </a:lvl4pPr>
              <a:lvl5pPr marL="749728" lvl="4" indent="-130162" defTabSz="895255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399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9pPr>
            </a:lstStyle>
            <a:p>
              <a:pPr>
                <a:buClrTx/>
                <a:defRPr/>
              </a:pPr>
              <a:r>
                <a:rPr lang="en-GB" sz="1600" b="1" dirty="0" err="1">
                  <a:solidFill>
                    <a:srgbClr val="FFFFFF"/>
                  </a:solidFill>
                </a:rPr>
                <a:t>DRAGANA</a:t>
              </a:r>
              <a:r>
                <a:rPr lang="en-GB" sz="1600" b="1" dirty="0">
                  <a:solidFill>
                    <a:srgbClr val="FFFFFF"/>
                  </a:solidFill>
                </a:rPr>
                <a:t> </a:t>
              </a:r>
              <a:r>
                <a:rPr lang="en-GB" sz="1600" b="1" dirty="0" err="1">
                  <a:solidFill>
                    <a:srgbClr val="FFFFFF"/>
                  </a:solidFill>
                </a:rPr>
                <a:t>PAJOVIC</a:t>
              </a:r>
              <a:endParaRPr lang="en-GB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7" name="TextBox 36"/>
            <p:cNvSpPr txBox="1">
              <a:spLocks/>
            </p:cNvSpPr>
            <p:nvPr/>
          </p:nvSpPr>
          <p:spPr>
            <a:xfrm>
              <a:off x="7664452" y="3007467"/>
              <a:ext cx="2566986" cy="246221"/>
            </a:xfrm>
            <a:prstGeom prst="rect">
              <a:avLst/>
            </a:prstGeom>
          </p:spPr>
          <p:txBody>
            <a:bodyPr vert="horz" lIns="0" tIns="0" rIns="0" bIns="0" rtlCol="0">
              <a:spAutoFit/>
            </a:bodyPr>
            <a:lstStyle>
              <a:lvl1pPr marL="0" lvl="0" indent="0" defTabSz="895255" eaLnBrk="1" latinLnBrk="0" hangingPunct="1">
                <a:buClr>
                  <a:schemeClr val="tx2"/>
                </a:buClr>
                <a:buSzPct val="100000"/>
                <a:defRPr sz="1399" baseline="0">
                  <a:latin typeface="+mn-lt"/>
                </a:defRPr>
              </a:lvl1pPr>
              <a:lvl2pPr marL="193655" lvl="1" indent="-192067" defTabSz="895255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399" baseline="0">
                  <a:latin typeface="+mn-lt"/>
                </a:defRPr>
              </a:lvl2pPr>
              <a:lvl3pPr marL="457151" lvl="2" indent="-261910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399" baseline="0">
                  <a:latin typeface="+mn-lt"/>
                </a:defRPr>
              </a:lvl3pPr>
              <a:lvl4pPr marL="614298" lvl="3" indent="-155558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399" baseline="0">
                  <a:latin typeface="+mn-lt"/>
                </a:defRPr>
              </a:lvl4pPr>
              <a:lvl5pPr marL="749728" lvl="4" indent="-130162" defTabSz="895255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399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9pPr>
            </a:lstStyle>
            <a:p>
              <a:pPr>
                <a:buClrTx/>
                <a:defRPr/>
              </a:pPr>
              <a:r>
                <a:rPr lang="en-GB" sz="1600" b="1" dirty="0" err="1">
                  <a:solidFill>
                    <a:srgbClr val="FFFFFF"/>
                  </a:solidFill>
                </a:rPr>
                <a:t>ROHIT</a:t>
              </a:r>
              <a:r>
                <a:rPr lang="en-GB" sz="1600" b="1" dirty="0">
                  <a:solidFill>
                    <a:srgbClr val="FFFFFF"/>
                  </a:solidFill>
                </a:rPr>
                <a:t> </a:t>
              </a:r>
              <a:r>
                <a:rPr lang="en-GB" sz="1600" b="1" dirty="0" err="1">
                  <a:solidFill>
                    <a:srgbClr val="FFFFFF"/>
                  </a:solidFill>
                </a:rPr>
                <a:t>PANCHANADIKAR</a:t>
              </a:r>
              <a:endParaRPr lang="en-GB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/>
            <p:cNvSpPr txBox="1">
              <a:spLocks/>
            </p:cNvSpPr>
            <p:nvPr/>
          </p:nvSpPr>
          <p:spPr>
            <a:xfrm>
              <a:off x="1612901" y="3308403"/>
              <a:ext cx="2566986" cy="184666"/>
            </a:xfrm>
            <a:prstGeom prst="rect">
              <a:avLst/>
            </a:prstGeom>
          </p:spPr>
          <p:txBody>
            <a:bodyPr vert="horz" lIns="0" tIns="0" rIns="0" bIns="0" rtlCol="0">
              <a:spAutoFit/>
            </a:bodyPr>
            <a:lstStyle>
              <a:lvl1pPr marL="0" lvl="0" indent="0" defTabSz="895255" eaLnBrk="1" latinLnBrk="0" hangingPunct="1">
                <a:buClr>
                  <a:schemeClr val="tx2"/>
                </a:buClr>
                <a:buSzPct val="100000"/>
                <a:defRPr sz="1399" baseline="0">
                  <a:latin typeface="+mn-lt"/>
                </a:defRPr>
              </a:lvl1pPr>
              <a:lvl2pPr marL="193655" lvl="1" indent="-192067" defTabSz="895255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399" baseline="0">
                  <a:latin typeface="+mn-lt"/>
                </a:defRPr>
              </a:lvl2pPr>
              <a:lvl3pPr marL="457151" lvl="2" indent="-261910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399" baseline="0">
                  <a:latin typeface="+mn-lt"/>
                </a:defRPr>
              </a:lvl3pPr>
              <a:lvl4pPr marL="614298" lvl="3" indent="-155558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399" baseline="0">
                  <a:latin typeface="+mn-lt"/>
                </a:defRPr>
              </a:lvl4pPr>
              <a:lvl5pPr marL="749728" lvl="4" indent="-130162" defTabSz="895255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399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9pPr>
            </a:lstStyle>
            <a:p>
              <a:pPr>
                <a:buClrTx/>
                <a:defRPr/>
              </a:pPr>
              <a:r>
                <a:rPr lang="en-GB" sz="1200" i="1" dirty="0">
                  <a:solidFill>
                    <a:srgbClr val="FFFFFF"/>
                  </a:solidFill>
                </a:rPr>
                <a:t>Partner, Chicago)</a:t>
              </a:r>
            </a:p>
          </p:txBody>
        </p:sp>
        <p:sp>
          <p:nvSpPr>
            <p:cNvPr id="39" name="TextBox 38"/>
            <p:cNvSpPr txBox="1">
              <a:spLocks/>
            </p:cNvSpPr>
            <p:nvPr/>
          </p:nvSpPr>
          <p:spPr>
            <a:xfrm>
              <a:off x="4638677" y="3308403"/>
              <a:ext cx="2566986" cy="184666"/>
            </a:xfrm>
            <a:prstGeom prst="rect">
              <a:avLst/>
            </a:prstGeom>
          </p:spPr>
          <p:txBody>
            <a:bodyPr vert="horz" lIns="0" tIns="0" rIns="0" bIns="0" rtlCol="0">
              <a:spAutoFit/>
            </a:bodyPr>
            <a:lstStyle>
              <a:lvl1pPr marL="0" lvl="0" indent="0" defTabSz="895255" eaLnBrk="1" latinLnBrk="0" hangingPunct="1">
                <a:buClr>
                  <a:schemeClr val="tx2"/>
                </a:buClr>
                <a:buSzPct val="100000"/>
                <a:defRPr sz="1399" baseline="0">
                  <a:latin typeface="+mn-lt"/>
                </a:defRPr>
              </a:lvl1pPr>
              <a:lvl2pPr marL="193655" lvl="1" indent="-192067" defTabSz="895255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399" baseline="0">
                  <a:latin typeface="+mn-lt"/>
                </a:defRPr>
              </a:lvl2pPr>
              <a:lvl3pPr marL="457151" lvl="2" indent="-261910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399" baseline="0">
                  <a:latin typeface="+mn-lt"/>
                </a:defRPr>
              </a:lvl3pPr>
              <a:lvl4pPr marL="614298" lvl="3" indent="-155558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399" baseline="0">
                  <a:latin typeface="+mn-lt"/>
                </a:defRPr>
              </a:lvl4pPr>
              <a:lvl5pPr marL="749728" lvl="4" indent="-130162" defTabSz="895255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399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9pPr>
            </a:lstStyle>
            <a:p>
              <a:pPr>
                <a:buClrTx/>
                <a:defRPr/>
              </a:pPr>
              <a:r>
                <a:rPr lang="en-GB" sz="1200" i="1" dirty="0">
                  <a:solidFill>
                    <a:srgbClr val="FFFFFF"/>
                  </a:solidFill>
                </a:rPr>
                <a:t>(EM, Chicago)</a:t>
              </a:r>
            </a:p>
          </p:txBody>
        </p:sp>
        <p:sp>
          <p:nvSpPr>
            <p:cNvPr id="40" name="TextBox 39"/>
            <p:cNvSpPr txBox="1">
              <a:spLocks/>
            </p:cNvSpPr>
            <p:nvPr/>
          </p:nvSpPr>
          <p:spPr>
            <a:xfrm>
              <a:off x="7664452" y="3308403"/>
              <a:ext cx="2566986" cy="184666"/>
            </a:xfrm>
            <a:prstGeom prst="rect">
              <a:avLst/>
            </a:prstGeom>
          </p:spPr>
          <p:txBody>
            <a:bodyPr vert="horz" lIns="0" tIns="0" rIns="0" bIns="0" rtlCol="0">
              <a:spAutoFit/>
            </a:bodyPr>
            <a:lstStyle>
              <a:lvl1pPr marL="0" lvl="0" indent="0" defTabSz="895255" eaLnBrk="1" latinLnBrk="0" hangingPunct="1">
                <a:buClr>
                  <a:schemeClr val="tx2"/>
                </a:buClr>
                <a:buSzPct val="100000"/>
                <a:defRPr sz="1399" baseline="0">
                  <a:latin typeface="+mn-lt"/>
                </a:defRPr>
              </a:lvl1pPr>
              <a:lvl2pPr marL="193655" lvl="1" indent="-192067" defTabSz="895255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399" baseline="0">
                  <a:latin typeface="+mn-lt"/>
                </a:defRPr>
              </a:lvl2pPr>
              <a:lvl3pPr marL="457151" lvl="2" indent="-261910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399" baseline="0">
                  <a:latin typeface="+mn-lt"/>
                </a:defRPr>
              </a:lvl3pPr>
              <a:lvl4pPr marL="614298" lvl="3" indent="-155558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399" baseline="0">
                  <a:latin typeface="+mn-lt"/>
                </a:defRPr>
              </a:lvl4pPr>
              <a:lvl5pPr marL="749728" lvl="4" indent="-130162" defTabSz="895255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399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9pPr>
            </a:lstStyle>
            <a:p>
              <a:pPr>
                <a:buClrTx/>
                <a:defRPr/>
              </a:pPr>
              <a:r>
                <a:rPr lang="en-GB" sz="1200" i="1" dirty="0">
                  <a:solidFill>
                    <a:srgbClr val="FFFFFF"/>
                  </a:solidFill>
                </a:rPr>
                <a:t>(ASC, Minneapolis)</a:t>
              </a: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1612901" y="3690223"/>
              <a:ext cx="2566986" cy="135421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255" eaLnBrk="1" latinLnBrk="0" hangingPunct="1">
                <a:buClr>
                  <a:schemeClr val="tx2"/>
                </a:buClr>
                <a:buSzPct val="100000"/>
                <a:defRPr sz="1399" baseline="0">
                  <a:latin typeface="+mn-lt"/>
                </a:defRPr>
              </a:lvl1pPr>
              <a:lvl2pPr marL="193655" lvl="1" indent="-192067" defTabSz="895255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399" baseline="0">
                  <a:latin typeface="+mn-lt"/>
                </a:defRPr>
              </a:lvl2pPr>
              <a:lvl3pPr marL="457151" lvl="2" indent="-261910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399" baseline="0">
                  <a:latin typeface="+mn-lt"/>
                </a:defRPr>
              </a:lvl3pPr>
              <a:lvl4pPr marL="614298" lvl="3" indent="-155558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399" baseline="0">
                  <a:latin typeface="+mn-lt"/>
                </a:defRPr>
              </a:lvl4pPr>
              <a:lvl5pPr marL="749728" lvl="4" indent="-130162" defTabSz="895255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399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  <a:buClr>
                  <a:srgbClr val="002960"/>
                </a:buClr>
                <a:defRPr/>
              </a:pPr>
              <a:r>
                <a:rPr lang="en-US" sz="1600" dirty="0">
                  <a:solidFill>
                    <a:srgbClr val="000000"/>
                  </a:solidFill>
                  <a:ea typeface="SimSun" panose="02010600030101010101" pitchFamily="2" charset="-122"/>
                </a:rPr>
                <a:t>Leader in the AI – </a:t>
              </a:r>
              <a:br>
                <a:rPr lang="en-US" sz="1600" dirty="0">
                  <a:solidFill>
                    <a:srgbClr val="000000"/>
                  </a:solidFill>
                  <a:ea typeface="SimSun" panose="02010600030101010101" pitchFamily="2" charset="-122"/>
                </a:rPr>
              </a:br>
              <a:r>
                <a:rPr lang="en-US" sz="1600" dirty="0" err="1">
                  <a:solidFill>
                    <a:srgbClr val="000000"/>
                  </a:solidFill>
                  <a:ea typeface="SimSun" panose="02010600030101010101" pitchFamily="2" charset="-122"/>
                </a:rPr>
                <a:t>M&amp;S</a:t>
              </a:r>
              <a:r>
                <a:rPr lang="en-US" sz="1600" dirty="0">
                  <a:solidFill>
                    <a:srgbClr val="000000"/>
                  </a:solidFill>
                  <a:ea typeface="SimSun" panose="02010600030101010101" pitchFamily="2" charset="-122"/>
                </a:rPr>
                <a:t> JV</a:t>
              </a:r>
            </a:p>
            <a:p>
              <a:pPr lvl="1">
                <a:spcBef>
                  <a:spcPct val="50000"/>
                </a:spcBef>
                <a:buClr>
                  <a:srgbClr val="002960"/>
                </a:buClr>
                <a:defRPr/>
              </a:pPr>
              <a:r>
                <a:rPr lang="en-US" sz="1600" dirty="0">
                  <a:solidFill>
                    <a:srgbClr val="000000"/>
                  </a:solidFill>
                  <a:ea typeface="SimSun" panose="02010600030101010101" pitchFamily="2" charset="-122"/>
                </a:rPr>
                <a:t>Serves variety of AI clients on growth </a:t>
              </a:r>
              <a:br>
                <a:rPr lang="en-US" sz="1600" dirty="0">
                  <a:solidFill>
                    <a:srgbClr val="000000"/>
                  </a:solidFill>
                  <a:ea typeface="SimSun" panose="02010600030101010101" pitchFamily="2" charset="-122"/>
                </a:rPr>
              </a:br>
              <a:r>
                <a:rPr lang="en-US" sz="1600" dirty="0">
                  <a:solidFill>
                    <a:srgbClr val="000000"/>
                  </a:solidFill>
                  <a:ea typeface="SimSun" panose="02010600030101010101" pitchFamily="2" charset="-122"/>
                </a:rPr>
                <a:t>related topics</a:t>
              </a:r>
            </a:p>
          </p:txBody>
        </p:sp>
        <p:sp>
          <p:nvSpPr>
            <p:cNvPr id="35" name="TextBox 34"/>
            <p:cNvSpPr txBox="1">
              <a:spLocks/>
            </p:cNvSpPr>
            <p:nvPr/>
          </p:nvSpPr>
          <p:spPr>
            <a:xfrm>
              <a:off x="4638677" y="3690222"/>
              <a:ext cx="2566986" cy="1107996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255" eaLnBrk="1" latinLnBrk="0" hangingPunct="1">
                <a:buClr>
                  <a:schemeClr val="tx2"/>
                </a:buClr>
                <a:buSzPct val="100000"/>
                <a:defRPr sz="1399" baseline="0">
                  <a:latin typeface="+mn-lt"/>
                </a:defRPr>
              </a:lvl1pPr>
              <a:lvl2pPr marL="193655" lvl="1" indent="-192067" defTabSz="895255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399" baseline="0">
                  <a:latin typeface="+mn-lt"/>
                </a:defRPr>
              </a:lvl2pPr>
              <a:lvl3pPr marL="457151" lvl="2" indent="-261910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399" baseline="0">
                  <a:latin typeface="+mn-lt"/>
                </a:defRPr>
              </a:lvl3pPr>
              <a:lvl4pPr marL="614298" lvl="3" indent="-155558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399" baseline="0">
                  <a:latin typeface="+mn-lt"/>
                </a:defRPr>
              </a:lvl4pPr>
              <a:lvl5pPr marL="749728" lvl="4" indent="-130162" defTabSz="895255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399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  <a:buClr>
                  <a:srgbClr val="002960"/>
                </a:buClr>
                <a:defRPr/>
              </a:pPr>
              <a:r>
                <a:rPr lang="en-US" sz="1600" dirty="0">
                  <a:solidFill>
                    <a:srgbClr val="000000"/>
                  </a:solidFill>
                  <a:ea typeface="SimSun" panose="02010600030101010101" pitchFamily="2" charset="-122"/>
                </a:rPr>
                <a:t>AI L2 capable</a:t>
              </a:r>
            </a:p>
            <a:p>
              <a:pPr lvl="1">
                <a:spcBef>
                  <a:spcPct val="50000"/>
                </a:spcBef>
                <a:buClr>
                  <a:srgbClr val="002960"/>
                </a:buClr>
                <a:defRPr/>
              </a:pPr>
              <a:r>
                <a:rPr lang="en-US" sz="1600" dirty="0">
                  <a:solidFill>
                    <a:srgbClr val="000000"/>
                  </a:solidFill>
                  <a:ea typeface="SimSun" panose="02010600030101010101" pitchFamily="2" charset="-122"/>
                </a:rPr>
                <a:t>Serves AI clients on </a:t>
              </a:r>
              <a:r>
                <a:rPr lang="en-US" sz="1600" dirty="0" err="1">
                  <a:solidFill>
                    <a:srgbClr val="000000"/>
                  </a:solidFill>
                  <a:ea typeface="SimSun" panose="02010600030101010101" pitchFamily="2" charset="-122"/>
                </a:rPr>
                <a:t>M&amp;S</a:t>
              </a:r>
              <a:r>
                <a:rPr lang="en-US" sz="1600" dirty="0">
                  <a:solidFill>
                    <a:srgbClr val="000000"/>
                  </a:solidFill>
                  <a:ea typeface="SimSun" panose="02010600030101010101" pitchFamily="2" charset="-122"/>
                </a:rPr>
                <a:t> topics, driving sales growth opportunities</a:t>
              </a:r>
            </a:p>
          </p:txBody>
        </p:sp>
        <p:sp>
          <p:nvSpPr>
            <p:cNvPr id="42" name="TextBox 41"/>
            <p:cNvSpPr txBox="1">
              <a:spLocks/>
            </p:cNvSpPr>
            <p:nvPr/>
          </p:nvSpPr>
          <p:spPr>
            <a:xfrm>
              <a:off x="7664452" y="3690222"/>
              <a:ext cx="2566986" cy="196977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255" eaLnBrk="1" latinLnBrk="0" hangingPunct="1">
                <a:buClr>
                  <a:schemeClr val="tx2"/>
                </a:buClr>
                <a:buSzPct val="100000"/>
                <a:defRPr sz="1399" baseline="0">
                  <a:latin typeface="+mn-lt"/>
                </a:defRPr>
              </a:lvl1pPr>
              <a:lvl2pPr marL="193655" lvl="1" indent="-192067" defTabSz="895255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399" baseline="0">
                  <a:latin typeface="+mn-lt"/>
                </a:defRPr>
              </a:lvl2pPr>
              <a:lvl3pPr marL="457151" lvl="2" indent="-261910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399" baseline="0">
                  <a:latin typeface="+mn-lt"/>
                </a:defRPr>
              </a:lvl3pPr>
              <a:lvl4pPr marL="614298" lvl="3" indent="-155558" defTabSz="895255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399" baseline="0">
                  <a:latin typeface="+mn-lt"/>
                </a:defRPr>
              </a:lvl4pPr>
              <a:lvl5pPr marL="749728" lvl="4" indent="-130162" defTabSz="895255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399" baseline="0">
                  <a:latin typeface="+mn-lt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599"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  <a:buClr>
                  <a:srgbClr val="002960"/>
                </a:buClr>
                <a:defRPr/>
              </a:pPr>
              <a:r>
                <a:rPr lang="en-US" sz="1600" dirty="0">
                  <a:solidFill>
                    <a:srgbClr val="000000"/>
                  </a:solidFill>
                  <a:ea typeface="SimSun" panose="02010600030101010101" pitchFamily="2" charset="-122"/>
                </a:rPr>
                <a:t>AI L2 path</a:t>
              </a:r>
            </a:p>
            <a:p>
              <a:pPr lvl="1">
                <a:spcBef>
                  <a:spcPct val="50000"/>
                </a:spcBef>
                <a:buClr>
                  <a:srgbClr val="002960"/>
                </a:buClr>
                <a:defRPr/>
              </a:pPr>
              <a:r>
                <a:rPr lang="en-US" sz="1600" dirty="0">
                  <a:solidFill>
                    <a:srgbClr val="000000"/>
                  </a:solidFill>
                  <a:ea typeface="SimSun" panose="02010600030101010101" pitchFamily="2" charset="-122"/>
                </a:rPr>
                <a:t>Serves AI clients on </a:t>
              </a:r>
              <a:r>
                <a:rPr lang="en-US" sz="1600" dirty="0" err="1">
                  <a:solidFill>
                    <a:srgbClr val="000000"/>
                  </a:solidFill>
                  <a:ea typeface="SimSun" panose="02010600030101010101" pitchFamily="2" charset="-122"/>
                </a:rPr>
                <a:t>M&amp;S</a:t>
              </a:r>
              <a:r>
                <a:rPr lang="en-US" sz="1600" dirty="0">
                  <a:solidFill>
                    <a:srgbClr val="000000"/>
                  </a:solidFill>
                  <a:ea typeface="SimSun" panose="02010600030101010101" pitchFamily="2" charset="-122"/>
                </a:rPr>
                <a:t>, strategy and </a:t>
              </a:r>
              <a:br>
                <a:rPr lang="en-US" sz="1600" dirty="0">
                  <a:solidFill>
                    <a:srgbClr val="000000"/>
                  </a:solidFill>
                  <a:ea typeface="SimSun" panose="02010600030101010101" pitchFamily="2" charset="-122"/>
                </a:rPr>
              </a:br>
              <a:r>
                <a:rPr lang="en-US" sz="1600" dirty="0">
                  <a:solidFill>
                    <a:srgbClr val="000000"/>
                  </a:solidFill>
                  <a:ea typeface="SimSun" panose="02010600030101010101" pitchFamily="2" charset="-122"/>
                </a:rPr>
                <a:t>operations topics</a:t>
              </a:r>
            </a:p>
            <a:p>
              <a:pPr lvl="1">
                <a:spcBef>
                  <a:spcPct val="50000"/>
                </a:spcBef>
                <a:buClr>
                  <a:srgbClr val="002960"/>
                </a:buClr>
                <a:defRPr/>
              </a:pPr>
              <a:r>
                <a:rPr lang="en-US" sz="1600" dirty="0">
                  <a:solidFill>
                    <a:srgbClr val="000000"/>
                  </a:solidFill>
                  <a:ea typeface="SimSun" panose="02010600030101010101" pitchFamily="2" charset="-122"/>
                </a:rPr>
                <a:t>6+ years on prior experience with Cummins and Tata 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Text2"/>
  <p:tag name="THINKCELLUNDODONOTDELETE" val="0"/>
  <p:tag name="PREVIOUSNAME" val="C:\Users\Krishnakumar Thangar\Desktop\26-Nov-2018\1810-1110744\Draft\A&amp;A013_Enabling sales growth at Tier-1 auto suppliers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l5xRuiQ..MJWhkluKZi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.NYZuu_Q321R8xQbkQc5A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9g91MnnSY2XGHLKJ8RsuA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2OZbe7pkGktZ8BkauBGw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2OZbe7pkGktZ8BkauBGw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xYq80c3T5CNW2PD1eJDkw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rackercircl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rackercirc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2OZbe7pkGktZ8BkauBGw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2OZbe7pkGktZ8BkauBGw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fFpaNmTWyosE2AnHvirw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2OZbe7pkGktZ8BkauBGw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2OZbe7pkGktZ8BkauBG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581U2uQjiAF6F76oP_Mg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2OZbe7pkGktZ8BkauBGw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2OZbe7pkGktZ8BkauBGw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PshA_YQB.Yc41Yj3796w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2OZbe7pkGktZ8BkauBGw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8Jv5AOAQc2y.QgAO7od6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735</Words>
  <Application>Microsoft Macintosh PowerPoint</Application>
  <PresentationFormat>Custom</PresentationFormat>
  <Paragraphs>142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34" baseType="lpstr">
      <vt:lpstr>Arial Unicode MS</vt:lpstr>
      <vt:lpstr>ＭＳ Ｐゴシック</vt:lpstr>
      <vt:lpstr>Segoe UI</vt:lpstr>
      <vt:lpstr>SimSun</vt:lpstr>
      <vt:lpstr>Arial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think-cell Slide</vt:lpstr>
      <vt:lpstr>Emerging themes and first ideas</vt:lpstr>
      <vt:lpstr>‘Secret sauce’ for sales growth: 5 key steps for an auto supplier to set up for success when engaging with new customers</vt:lpstr>
      <vt:lpstr>Lessons learned on growth…</vt:lpstr>
      <vt:lpstr>A winning value proposition developed for priority products using a standardized fact-based approach</vt:lpstr>
      <vt:lpstr>Value mapping of key products helped identify relative performance and price for current Detroit-3 suppliers</vt:lpstr>
      <vt:lpstr>Advanced analytics were deployed to develop a tool to  prioritize programs and measure sales targets</vt:lpstr>
      <vt:lpstr>Tailored, early, and constant engagement helped build OEM relationship and stay laser focused on high-value opportunities</vt:lpstr>
      <vt:lpstr>Agile sales organization, located close to the customer ensured  rapid responsiveness</vt:lpstr>
      <vt:lpstr>Our team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2019-01-17T18:56:51Z</dcterms:modified>
  <cp:category/>
  <cp:contentStatus/>
  <dc:language/>
  <cp:version/>
</cp:coreProperties>
</file>