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8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200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3.e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emf"/><Relationship Id="rId2" Type="http://schemas.openxmlformats.org/officeDocument/2006/relationships/tags" Target="../tags/tag18.xml"/><Relationship Id="rId16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image" Target="../media/image4.emf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1:34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138669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1:34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81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heme" Target="../theme/theme2.xml"/><Relationship Id="rId7" Type="http://schemas.openxmlformats.org/officeDocument/2006/relationships/tags" Target="../tags/tag17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3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1:34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6506216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1:34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43192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4.vml"/><Relationship Id="rId6" Type="http://schemas.openxmlformats.org/officeDocument/2006/relationships/tags" Target="../tags/tag33.xml"/><Relationship Id="rId11" Type="http://schemas.openxmlformats.org/officeDocument/2006/relationships/image" Target="../media/image6.emf"/><Relationship Id="rId5" Type="http://schemas.openxmlformats.org/officeDocument/2006/relationships/tags" Target="../tags/tag32.xml"/><Relationship Id="rId10" Type="http://schemas.openxmlformats.org/officeDocument/2006/relationships/oleObject" Target="../embeddings/oleObject4.bin"/><Relationship Id="rId4" Type="http://schemas.openxmlformats.org/officeDocument/2006/relationships/tags" Target="../tags/tag31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475543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dirty="0">
                <a:solidFill>
                  <a:schemeClr val="accent4"/>
                </a:solidFill>
                <a:ea typeface="MS PGothic" pitchFamily="34" charset="-128"/>
              </a:rPr>
              <a:t>Determined the strategic direction for Asian market entry for largest U.S auto manufacturer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FFFFFF"/>
                </a:solidFill>
              </a:rPr>
              <a:t>Impact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7000" y="817563"/>
            <a:ext cx="2257732" cy="5430837"/>
            <a:chOff x="127000" y="817563"/>
            <a:chExt cx="1957388" cy="5430837"/>
          </a:xfrm>
        </p:grpSpPr>
        <p:grpSp>
          <p:nvGrpSpPr>
            <p:cNvPr id="84022" name="Group 54"/>
            <p:cNvGrpSpPr>
              <a:grpSpLocks/>
            </p:cNvGrpSpPr>
            <p:nvPr/>
          </p:nvGrpSpPr>
          <p:grpSpPr bwMode="auto">
            <a:xfrm>
              <a:off x="127000" y="817563"/>
              <a:ext cx="1957388" cy="155575"/>
              <a:chOff x="360" y="743"/>
              <a:chExt cx="1228" cy="98"/>
            </a:xfrm>
          </p:grpSpPr>
          <p:sp>
            <p:nvSpPr>
              <p:cNvPr id="84023" name="Rectangle 5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gray">
              <a:xfrm>
                <a:off x="360" y="807"/>
                <a:ext cx="1130" cy="3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024" name="AutoShape 5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gray">
              <a:xfrm>
                <a:off x="1440" y="743"/>
                <a:ext cx="148" cy="98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4025" name="Rectangle 57"/>
            <p:cNvSpPr>
              <a:spLocks noChangeArrowheads="1"/>
            </p:cNvSpPr>
            <p:nvPr/>
          </p:nvSpPr>
          <p:spPr bwMode="gray">
            <a:xfrm>
              <a:off x="127000" y="5889625"/>
              <a:ext cx="1874838" cy="87313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6" name="Rectangle 58"/>
            <p:cNvSpPr>
              <a:spLocks noChangeArrowheads="1"/>
            </p:cNvSpPr>
            <p:nvPr/>
          </p:nvSpPr>
          <p:spPr bwMode="gray">
            <a:xfrm>
              <a:off x="127000" y="1008063"/>
              <a:ext cx="1957388" cy="52403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8" name="Rectangle 60"/>
            <p:cNvSpPr>
              <a:spLocks noChangeArrowheads="1"/>
            </p:cNvSpPr>
            <p:nvPr/>
          </p:nvSpPr>
          <p:spPr bwMode="gray">
            <a:xfrm>
              <a:off x="203200" y="1362075"/>
              <a:ext cx="1722438" cy="101600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9" name="Rectangle 61"/>
            <p:cNvSpPr>
              <a:spLocks noChangeArrowheads="1"/>
            </p:cNvSpPr>
            <p:nvPr/>
          </p:nvSpPr>
          <p:spPr bwMode="gray">
            <a:xfrm>
              <a:off x="203200" y="1055688"/>
              <a:ext cx="1798638" cy="346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4030" name="Rectangle 62"/>
            <p:cNvSpPr>
              <a:spLocks noChangeArrowheads="1"/>
            </p:cNvSpPr>
            <p:nvPr/>
          </p:nvSpPr>
          <p:spPr bwMode="gray">
            <a:xfrm>
              <a:off x="277812" y="1122363"/>
              <a:ext cx="757238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altLang="ja-JP" sz="1400" b="1">
                  <a:solidFill>
                    <a:srgbClr val="000000"/>
                  </a:solidFill>
                </a:rPr>
                <a:t>Situation</a:t>
              </a:r>
            </a:p>
          </p:txBody>
        </p:sp>
        <p:sp>
          <p:nvSpPr>
            <p:cNvPr id="84062" name="Rectangle 94"/>
            <p:cNvSpPr>
              <a:spLocks noChangeArrowheads="1"/>
            </p:cNvSpPr>
            <p:nvPr/>
          </p:nvSpPr>
          <p:spPr bwMode="gray">
            <a:xfrm>
              <a:off x="203200" y="1479550"/>
              <a:ext cx="1722438" cy="374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  <a:buClr>
                  <a:srgbClr val="000000"/>
                </a:buClr>
              </a:pPr>
              <a:r>
                <a:rPr lang="en-US" altLang="ja-JP" sz="1400" dirty="0">
                  <a:solidFill>
                    <a:srgbClr val="000000"/>
                  </a:solidFill>
                </a:rPr>
                <a:t>U.S auto company with aggressive 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expansion plans for Indonesia</a:t>
              </a:r>
              <a:r>
                <a:rPr lang="en-US" altLang="ja-JP" sz="1400" dirty="0">
                  <a:solidFill>
                    <a:srgbClr val="000000"/>
                  </a:solidFill>
                </a:rPr>
                <a:t>, invested in manufacturing plant in Asia</a:t>
              </a:r>
            </a:p>
            <a:p>
              <a:pPr lvl="1">
                <a:spcBef>
                  <a:spcPct val="20000"/>
                </a:spcBef>
                <a:buClr>
                  <a:srgbClr val="000000"/>
                </a:buClr>
              </a:pPr>
              <a:r>
                <a:rPr lang="en-US" altLang="ja-JP" sz="1400" dirty="0">
                  <a:solidFill>
                    <a:srgbClr val="000000"/>
                  </a:solidFill>
                </a:rPr>
                <a:t>Strong growth in car penetration rates and  government support for the auto-manufacturing industry</a:t>
              </a:r>
            </a:p>
            <a:p>
              <a:pPr lvl="1">
                <a:spcBef>
                  <a:spcPct val="20000"/>
                </a:spcBef>
                <a:buClr>
                  <a:srgbClr val="000000"/>
                </a:buClr>
              </a:pPr>
              <a:r>
                <a:rPr lang="en-US" altLang="ja-JP" sz="1400" dirty="0">
                  <a:solidFill>
                    <a:srgbClr val="000000"/>
                  </a:solidFill>
                </a:rPr>
                <a:t>However, client faced stiff competition from Asian automakers (&gt;90% market share combined) and was losing &gt;100m per year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49585" y="817563"/>
            <a:ext cx="3268590" cy="5430837"/>
            <a:chOff x="2117725" y="817563"/>
            <a:chExt cx="3600450" cy="5430837"/>
          </a:xfrm>
        </p:grpSpPr>
        <p:sp>
          <p:nvSpPr>
            <p:cNvPr id="84012" name="Rectangle 44"/>
            <p:cNvSpPr>
              <a:spLocks noChangeArrowheads="1"/>
            </p:cNvSpPr>
            <p:nvPr/>
          </p:nvSpPr>
          <p:spPr bwMode="gray">
            <a:xfrm>
              <a:off x="2135187" y="1008063"/>
              <a:ext cx="3582988" cy="52403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4013" name="Group 45"/>
            <p:cNvGrpSpPr>
              <a:grpSpLocks/>
            </p:cNvGrpSpPr>
            <p:nvPr/>
          </p:nvGrpSpPr>
          <p:grpSpPr bwMode="auto">
            <a:xfrm>
              <a:off x="2122487" y="817563"/>
              <a:ext cx="3595688" cy="142875"/>
              <a:chOff x="1642" y="743"/>
              <a:chExt cx="2608" cy="98"/>
            </a:xfrm>
          </p:grpSpPr>
          <p:sp>
            <p:nvSpPr>
              <p:cNvPr id="84014" name="Rectangle 46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gray">
              <a:xfrm>
                <a:off x="1642" y="807"/>
                <a:ext cx="2534" cy="3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015" name="AutoShape 47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gray">
              <a:xfrm>
                <a:off x="4102" y="743"/>
                <a:ext cx="148" cy="98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4019" name="Rectangle 51"/>
            <p:cNvSpPr>
              <a:spLocks noChangeArrowheads="1"/>
            </p:cNvSpPr>
            <p:nvPr/>
          </p:nvSpPr>
          <p:spPr bwMode="gray">
            <a:xfrm>
              <a:off x="2117725" y="1362075"/>
              <a:ext cx="3559175" cy="101600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0" name="Rectangle 52"/>
            <p:cNvSpPr>
              <a:spLocks noChangeArrowheads="1"/>
            </p:cNvSpPr>
            <p:nvPr/>
          </p:nvSpPr>
          <p:spPr bwMode="gray">
            <a:xfrm>
              <a:off x="2128838" y="1055688"/>
              <a:ext cx="3548063" cy="346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4021" name="Rectangle 53"/>
            <p:cNvSpPr>
              <a:spLocks noChangeArrowheads="1"/>
            </p:cNvSpPr>
            <p:nvPr/>
          </p:nvSpPr>
          <p:spPr bwMode="gray">
            <a:xfrm>
              <a:off x="2251075" y="1122363"/>
              <a:ext cx="2090738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altLang="ja-JP" sz="1400" b="1">
                  <a:solidFill>
                    <a:srgbClr val="000000"/>
                  </a:solidFill>
                </a:rPr>
                <a:t>What we did</a:t>
              </a:r>
            </a:p>
          </p:txBody>
        </p:sp>
        <p:sp>
          <p:nvSpPr>
            <p:cNvPr id="84064" name="Rectangle 96"/>
            <p:cNvSpPr>
              <a:spLocks noChangeArrowheads="1"/>
            </p:cNvSpPr>
            <p:nvPr/>
          </p:nvSpPr>
          <p:spPr bwMode="gray">
            <a:xfrm>
              <a:off x="2147887" y="1479550"/>
              <a:ext cx="3468688" cy="2973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  <a:buClr>
                  <a:srgbClr val="000000"/>
                </a:buClr>
              </a:pPr>
              <a:r>
                <a:rPr lang="en-US" altLang="ja-JP" sz="1400" dirty="0">
                  <a:solidFill>
                    <a:srgbClr val="000000"/>
                  </a:solidFill>
                </a:rPr>
                <a:t>Assessed the growth potential of Indonesia auto market along three dimensions: product category, customer segment and geographical area, and determined the strongest area of entry</a:t>
              </a:r>
            </a:p>
            <a:p>
              <a:pPr lvl="1">
                <a:spcBef>
                  <a:spcPct val="20000"/>
                </a:spcBef>
                <a:buClr>
                  <a:srgbClr val="000000"/>
                </a:buClr>
              </a:pPr>
              <a:r>
                <a:rPr lang="en-US" altLang="ja-JP" sz="1400" dirty="0">
                  <a:solidFill>
                    <a:srgbClr val="000000"/>
                  </a:solidFill>
                </a:rPr>
                <a:t>Determined client’s current manufacturing capacity and competitive position to address target segment</a:t>
              </a:r>
            </a:p>
            <a:p>
              <a:pPr lvl="1">
                <a:spcBef>
                  <a:spcPct val="20000"/>
                </a:spcBef>
                <a:buClr>
                  <a:srgbClr val="000000"/>
                </a:buClr>
              </a:pPr>
              <a:r>
                <a:rPr lang="en-US" altLang="ja-JP" sz="1400" dirty="0">
                  <a:solidFill>
                    <a:srgbClr val="000000"/>
                  </a:solidFill>
                </a:rPr>
                <a:t>Conducted mystery shopper visits to &gt;50 client and competitor dealerships </a:t>
              </a:r>
            </a:p>
            <a:p>
              <a:pPr lvl="1">
                <a:spcBef>
                  <a:spcPct val="20000"/>
                </a:spcBef>
                <a:buClr>
                  <a:srgbClr val="000000"/>
                </a:buClr>
              </a:pPr>
              <a:r>
                <a:rPr lang="en-US" altLang="ja-JP" sz="1400" dirty="0">
                  <a:solidFill>
                    <a:srgbClr val="000000"/>
                  </a:solidFill>
                </a:rPr>
                <a:t>Built financial model to determine manufacturing options</a:t>
              </a:r>
            </a:p>
            <a:p>
              <a:pPr lvl="1">
                <a:spcBef>
                  <a:spcPct val="20000"/>
                </a:spcBef>
                <a:buClr>
                  <a:srgbClr val="000000"/>
                </a:buClr>
              </a:pPr>
              <a:endParaRPr lang="en-US" altLang="ja-JP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94"/>
          <p:cNvSpPr>
            <a:spLocks noChangeArrowheads="1"/>
          </p:cNvSpPr>
          <p:nvPr/>
        </p:nvSpPr>
        <p:spPr bwMode="gray">
          <a:xfrm>
            <a:off x="5905499" y="1463675"/>
            <a:ext cx="2600325" cy="331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Determined that client was in very weak market position, with &lt;1% market share, with poor brand positioning and low customer recall and poor quality image, </a:t>
            </a:r>
            <a:r>
              <a:rPr lang="en-US" altLang="ja-JP" sz="1400" dirty="0" err="1">
                <a:solidFill>
                  <a:srgbClr val="000000"/>
                </a:solidFill>
              </a:rPr>
              <a:t>v.s</a:t>
            </a:r>
            <a:r>
              <a:rPr lang="en-US" altLang="ja-JP" sz="1400" dirty="0">
                <a:solidFill>
                  <a:srgbClr val="000000"/>
                </a:solidFill>
              </a:rPr>
              <a:t>. entrenched Asian presence in the market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Financial model showed sustained losses, even in most positive scenario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Made drastic recommendation to global board to shut down Indonesia manufacturing operation, which made up less than 5% of global sales 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DCFC7A5D-ACCF-C842-8A8F-6D571AF77E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6558" y="-2858"/>
            <a:ext cx="667512" cy="145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A&amp;A020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2CDAF2D2-8966-134E-962F-4ED6C1985C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1" y="12804"/>
            <a:ext cx="2937289" cy="1824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Automotive &amp; Assembly (AI)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02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Najah Mushatt\Downloads\Single Page\Single Page\A&amp;A020_Determined strategic direction for Asian market entry for largest U.S auto manufacturer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57</TotalTime>
  <Words>218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English (US)</vt:lpstr>
      <vt:lpstr>21_AW2014</vt:lpstr>
      <vt:lpstr>think-cell Slide</vt:lpstr>
      <vt:lpstr>Determined the strategic direction for Asian market entry for largest U.S auto manufacturer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Determined the strategic direction for Indonesia market entry for largest U.S auto manufacturer</dc:title>
  <dc:creator>Michelle Chua</dc:creator>
  <cp:lastModifiedBy>Petra Vincent</cp:lastModifiedBy>
  <cp:revision>7</cp:revision>
  <cp:lastPrinted>2008-09-19T11:06:26Z</cp:lastPrinted>
  <dcterms:created xsi:type="dcterms:W3CDTF">2015-06-25T08:57:23Z</dcterms:created>
  <dcterms:modified xsi:type="dcterms:W3CDTF">2019-03-18T13:00:07Z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