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98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emf"/><Relationship Id="rId2" Type="http://schemas.openxmlformats.org/officeDocument/2006/relationships/tags" Target="../tags/tag18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4.emf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1:35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918114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1:35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63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1:35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62819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1:35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4244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8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image" Target="../media/image6.emf"/><Relationship Id="rId5" Type="http://schemas.openxmlformats.org/officeDocument/2006/relationships/tags" Target="../tags/tag32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8159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ea typeface="MS PGothic" pitchFamily="34" charset="-128"/>
              </a:rPr>
              <a:t>Leading European premium car manufacturer </a:t>
            </a:r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– we developed a new Asia brand strategy which is more relevant to local consumer needs 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1490662"/>
            <a:ext cx="2674938" cy="331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Significant improved the brand health index</a:t>
            </a:r>
            <a:r>
              <a:rPr lang="en-US" altLang="ja-JP" sz="1400" dirty="0">
                <a:solidFill>
                  <a:srgbClr val="000000"/>
                </a:solidFill>
              </a:rPr>
              <a:t>, with 20% conversion increase from awareness to familiarity and 15% from familiarity to likeness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Optimized </a:t>
            </a:r>
            <a:r>
              <a:rPr lang="en-US" altLang="ja-JP" sz="1400" b="1" dirty="0" err="1">
                <a:solidFill>
                  <a:srgbClr val="000000"/>
                </a:solidFill>
              </a:rPr>
              <a:t>MROI</a:t>
            </a:r>
            <a:r>
              <a:rPr lang="en-US" altLang="ja-JP" sz="1400" b="1" dirty="0">
                <a:solidFill>
                  <a:srgbClr val="000000"/>
                </a:solidFill>
              </a:rPr>
              <a:t> by 10%, </a:t>
            </a:r>
            <a:r>
              <a:rPr lang="en-US" altLang="ja-JP" sz="1400" dirty="0">
                <a:solidFill>
                  <a:srgbClr val="000000"/>
                </a:solidFill>
              </a:rPr>
              <a:t>due to more focused marketing spending on right vehicle mix and compelling brand messages 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Boosted strong topline growth by </a:t>
            </a:r>
            <a:r>
              <a:rPr lang="en-US" altLang="ja-JP" sz="1400" b="1" dirty="0">
                <a:solidFill>
                  <a:srgbClr val="000000"/>
                </a:solidFill>
              </a:rPr>
              <a:t>doubling the original sales target </a:t>
            </a:r>
            <a:r>
              <a:rPr lang="en-US" altLang="ja-JP" sz="1400" dirty="0">
                <a:solidFill>
                  <a:srgbClr val="000000"/>
                </a:solidFill>
              </a:rPr>
              <a:t>in the second year of implementing the new brand strategy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811338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Leading European premium car manufacturer, among top 5 market position in Asia in terms of market share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Regarded as a niche brand </a:t>
            </a:r>
            <a:r>
              <a:rPr lang="en-US" altLang="ja-JP" sz="1400" dirty="0">
                <a:solidFill>
                  <a:srgbClr val="000000"/>
                </a:solidFill>
              </a:rPr>
              <a:t>among local consumers, the client’s sedan brand faced obstacles to tackle huge opportunities in growing segments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Brand health index hasn’t been improved for years</a:t>
            </a:r>
            <a:r>
              <a:rPr lang="en-US" altLang="ja-JP" sz="1400" dirty="0">
                <a:solidFill>
                  <a:srgbClr val="000000"/>
                </a:solidFill>
              </a:rPr>
              <a:t>, with low transfer rate to purchases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10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Brought in Brand Navigator</a:t>
            </a:r>
            <a:r>
              <a:rPr lang="en-US" altLang="ja-JP" sz="1400" b="1" dirty="0">
                <a:solidFill>
                  <a:srgbClr val="000000"/>
                </a:solidFill>
              </a:rPr>
              <a:t>, </a:t>
            </a:r>
            <a:r>
              <a:rPr lang="en-US" altLang="ja-JP" sz="1400" dirty="0">
                <a:solidFill>
                  <a:srgbClr val="000000"/>
                </a:solidFill>
              </a:rPr>
              <a:t>McKinsey proprietary </a:t>
            </a:r>
            <a:r>
              <a:rPr lang="en-US" altLang="ko-KR" sz="1400" dirty="0">
                <a:solidFill>
                  <a:srgbClr val="000000"/>
                </a:solidFill>
                <a:ea typeface="Gulim" panose="020B0600000101010101" pitchFamily="34" charset="-127"/>
              </a:rPr>
              <a:t>integrated, customer insights solution, to make holistic, Asia specific brand diagnostics to pinpoint the issues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Carried a </a:t>
            </a:r>
            <a:r>
              <a:rPr lang="en-US" altLang="ja-JP" sz="1400" b="1" dirty="0" err="1">
                <a:solidFill>
                  <a:srgbClr val="0070C0"/>
                </a:solidFill>
              </a:rPr>
              <a:t>quali</a:t>
            </a:r>
            <a:r>
              <a:rPr lang="en-US" altLang="ja-JP" sz="1400" b="1" dirty="0">
                <a:solidFill>
                  <a:srgbClr val="0070C0"/>
                </a:solidFill>
              </a:rPr>
              <a:t> + </a:t>
            </a:r>
            <a:r>
              <a:rPr lang="en-US" altLang="ja-JP" sz="1400" b="1" dirty="0" err="1">
                <a:solidFill>
                  <a:srgbClr val="0070C0"/>
                </a:solidFill>
              </a:rPr>
              <a:t>quanti</a:t>
            </a:r>
            <a:r>
              <a:rPr lang="en-US" altLang="ja-JP" sz="1400" b="1" dirty="0">
                <a:solidFill>
                  <a:srgbClr val="0070C0"/>
                </a:solidFill>
              </a:rPr>
              <a:t> consumer research works</a:t>
            </a:r>
            <a:r>
              <a:rPr lang="en-US" altLang="ja-JP" sz="1400" dirty="0">
                <a:solidFill>
                  <a:srgbClr val="000000"/>
                </a:solidFill>
              </a:rPr>
              <a:t>, covering different tiered cities, to dig out in-depth consumer insights and recognize right target segments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Translated insights into key branding strategies</a:t>
            </a:r>
            <a:r>
              <a:rPr lang="en-US" altLang="ja-JP" sz="1400" dirty="0">
                <a:solidFill>
                  <a:srgbClr val="000000"/>
                </a:solidFill>
              </a:rPr>
              <a:t>, including creating a Asia specific “Brand Wheel” which guide all future branding                                             initiatives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6647" y="4794068"/>
            <a:ext cx="2151481" cy="13881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5" t="18961" r="24770" b="23619"/>
          <a:stretch>
            <a:fillRect/>
          </a:stretch>
        </p:blipFill>
        <p:spPr bwMode="auto">
          <a:xfrm>
            <a:off x="3719520" y="4200279"/>
            <a:ext cx="1915976" cy="13707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D4FB2D53-1E1C-C94A-8303-9F80164A9D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1" y="-2064"/>
            <a:ext cx="3080097" cy="139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9BA3F28-1161-124C-AA54-F50E13A9E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6558" y="-2858"/>
            <a:ext cx="667512" cy="145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6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A&amp;A021_Developed a new Asian brand strategy which is more relevant to local consumer need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67</TotalTime>
  <Words>227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14_AW2014</vt:lpstr>
      <vt:lpstr>think-cell Slide</vt:lpstr>
      <vt:lpstr>Leading European premium car manufacturer – we developed a new Asia brand strategy which is more relevant to local consumer needs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European premium car manufacturer – we developed a new China brand strategy which is more relevant to local consumer needs</dc:title>
  <dc:creator>Michelle Chua</dc:creator>
  <cp:lastModifiedBy>Petra Vincent</cp:lastModifiedBy>
  <cp:revision>8</cp:revision>
  <cp:lastPrinted>2008-09-19T11:06:26Z</cp:lastPrinted>
  <dcterms:created xsi:type="dcterms:W3CDTF">2015-06-24T02:38:27Z</dcterms:created>
  <dcterms:modified xsi:type="dcterms:W3CDTF">2019-03-18T13:01:38Z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