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9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2960"/>
    <a:srgbClr val="808080"/>
    <a:srgbClr val="91AFFF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1" autoAdjust="0"/>
    <p:restoredTop sz="94684" autoAdjust="0"/>
  </p:normalViewPr>
  <p:slideViewPr>
    <p:cSldViewPr snapToGrid="0" snapToObjects="1">
      <p:cViewPr varScale="1">
        <p:scale>
          <a:sx n="75" d="100"/>
          <a:sy n="75" d="100"/>
        </p:scale>
        <p:origin x="1620" y="6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1:35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4074576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3" name="Picture 3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 descr="logo_0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95" y="478020"/>
            <a:ext cx="2610800" cy="455602"/>
          </a:xfrm>
          <a:prstGeom prst="rect">
            <a:avLst/>
          </a:prstGeom>
        </p:spPr>
      </p:pic>
      <p:sp>
        <p:nvSpPr>
          <p:cNvPr id="11" name="Disclaimer-English (US)" hidden="1"/>
          <p:cNvSpPr>
            <a:spLocks noChangeArrowheads="1"/>
          </p:cNvSpPr>
          <p:nvPr/>
        </p:nvSpPr>
        <p:spPr bwMode="auto">
          <a:xfrm>
            <a:off x="561594" y="5867897"/>
            <a:ext cx="2705025" cy="45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448056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E2E2E2"/>
                </a:solidFill>
                <a:latin typeface="Akkurat-Italic"/>
                <a:cs typeface="Akkurat-Italic"/>
              </a:rPr>
              <a:t>Confidential and proprietary</a:t>
            </a:r>
          </a:p>
          <a:p>
            <a:pPr defTabSz="448056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E2E2E2"/>
                </a:solidFill>
                <a:latin typeface="Akkurat-LightItalic"/>
                <a:cs typeface="Akkurat-LightItalic"/>
              </a:rPr>
              <a:t>Any use of this material without specific permission from McKinsey &amp; Company is strictly prohibited</a:t>
            </a: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561594" y="4973736"/>
            <a:ext cx="49355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561594" y="5242024"/>
            <a:ext cx="49355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561595" y="2891219"/>
            <a:ext cx="5884600" cy="392145"/>
          </a:xfrm>
          <a:prstGeom prst="rect">
            <a:avLst/>
          </a:prstGeom>
        </p:spPr>
        <p:txBody>
          <a:bodyPr/>
          <a:lstStyle>
            <a:lvl1pPr>
              <a:defRPr sz="2500" b="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561595" y="4020829"/>
            <a:ext cx="5884600" cy="215444"/>
          </a:xfrm>
        </p:spPr>
        <p:txBody>
          <a:bodyPr wrap="square"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1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76683" y="240929"/>
            <a:ext cx="8618537" cy="292388"/>
          </a:xfrm>
        </p:spPr>
        <p:txBody>
          <a:bodyPr/>
          <a:lstStyle>
            <a:lvl1pPr>
              <a:defRPr b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8548275" y="6378324"/>
            <a:ext cx="157095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/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8072" y="6229812"/>
            <a:ext cx="2091002" cy="357856"/>
          </a:xfrm>
          <a:prstGeom prst="rect">
            <a:avLst/>
          </a:prstGeom>
        </p:spPr>
        <p:txBody>
          <a:bodyPr lIns="89611" tIns="44806" rIns="89611" bIns="44806"/>
          <a:lstStyle/>
          <a:p>
            <a:fld id="{4FF04E72-D888-2C4A-ADA5-ECC303F4FF09}" type="datetimeFigureOut">
              <a:rPr lang="en-US" smtClean="0">
                <a:solidFill>
                  <a:srgbClr val="000000"/>
                </a:solidFill>
              </a:rPr>
              <a:pPr/>
              <a:t>2/6/2019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1825" y="6229812"/>
            <a:ext cx="2837789" cy="357856"/>
          </a:xfrm>
          <a:prstGeom prst="rect">
            <a:avLst/>
          </a:prstGeom>
        </p:spPr>
        <p:txBody>
          <a:bodyPr lIns="89611" tIns="44806" rIns="89611" bIns="44806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2364" y="6229812"/>
            <a:ext cx="2091002" cy="357856"/>
          </a:xfrm>
          <a:prstGeom prst="rect">
            <a:avLst/>
          </a:prstGeom>
        </p:spPr>
        <p:txBody>
          <a:bodyPr lIns="89611" tIns="44806" rIns="89611" bIns="44806"/>
          <a:lstStyle/>
          <a:p>
            <a:fld id="{12C573A4-C507-A24E-9B79-D58E456810B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"/>
          <p:cNvSpPr txBox="1">
            <a:spLocks/>
          </p:cNvSpPr>
          <p:nvPr userDrawn="1"/>
        </p:nvSpPr>
        <p:spPr>
          <a:xfrm>
            <a:off x="8548275" y="6437596"/>
            <a:ext cx="157095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/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4.png"/><Relationship Id="rId5" Type="http://schemas.openxmlformats.org/officeDocument/2006/relationships/vmlDrawing" Target="../drawings/vmlDrawing2.vml"/><Relationship Id="rId15" Type="http://schemas.openxmlformats.org/officeDocument/2006/relationships/tags" Target="../tags/tag24.xml"/><Relationship Id="rId23" Type="http://schemas.openxmlformats.org/officeDocument/2006/relationships/image" Target="../media/image1.emf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heme" Target="../theme/theme2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1:35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2816250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>
          <a:xfrm>
            <a:off x="0" y="6189061"/>
            <a:ext cx="8961438" cy="532414"/>
          </a:xfrm>
          <a:prstGeom prst="rect">
            <a:avLst/>
          </a:prstGeom>
          <a:solidFill>
            <a:srgbClr val="E2E2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11" tIns="44806" rIns="89611" bIns="44806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4" y="1951039"/>
            <a:ext cx="4302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Text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6683" y="240929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3" y="531814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76683" y="5750393"/>
            <a:ext cx="8491066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76683" y="5982167"/>
            <a:ext cx="8491066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9536" indent="-609536" defTabSz="895255">
              <a:tabLst>
                <a:tab pos="612710" algn="l"/>
              </a:tabLst>
            </a:pPr>
            <a:r>
              <a:rPr lang="en-US" sz="1000" dirty="0">
                <a:solidFill>
                  <a:srgbClr val="80808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4" y="1381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25" name="LegendBoxes" hidden="1"/>
          <p:cNvGrpSpPr>
            <a:grpSpLocks/>
          </p:cNvGrpSpPr>
          <p:nvPr/>
        </p:nvGrpSpPr>
        <p:grpSpPr bwMode="auto">
          <a:xfrm>
            <a:off x="7989261" y="286493"/>
            <a:ext cx="759234" cy="981772"/>
            <a:chOff x="4936" y="176"/>
            <a:chExt cx="488" cy="631"/>
          </a:xfrm>
        </p:grpSpPr>
        <p:sp>
          <p:nvSpPr>
            <p:cNvPr id="2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" name="LegendLines" hidden="1"/>
          <p:cNvGrpSpPr>
            <a:grpSpLocks/>
          </p:cNvGrpSpPr>
          <p:nvPr/>
        </p:nvGrpSpPr>
        <p:grpSpPr bwMode="auto">
          <a:xfrm>
            <a:off x="7687434" y="286493"/>
            <a:ext cx="1061060" cy="720382"/>
            <a:chOff x="4750" y="176"/>
            <a:chExt cx="682" cy="463"/>
          </a:xfrm>
        </p:grpSpPr>
        <p:sp>
          <p:nvSpPr>
            <p:cNvPr id="3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1" name="Sticker" hidden="1"/>
          <p:cNvGrpSpPr/>
          <p:nvPr/>
        </p:nvGrpSpPr>
        <p:grpSpPr bwMode="auto">
          <a:xfrm>
            <a:off x="7670705" y="286493"/>
            <a:ext cx="1066895" cy="212366"/>
            <a:chOff x="7652145" y="285750"/>
            <a:chExt cx="1088630" cy="216680"/>
          </a:xfrm>
        </p:grpSpPr>
        <p:sp>
          <p:nvSpPr>
            <p:cNvPr id="42" name="StickerRectangle"/>
            <p:cNvSpPr>
              <a:spLocks noChangeArrowheads="1"/>
            </p:cNvSpPr>
            <p:nvPr/>
          </p:nvSpPr>
          <p:spPr bwMode="auto">
            <a:xfrm>
              <a:off x="7652145" y="285750"/>
              <a:ext cx="1088630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808080"/>
                  </a:solidFill>
                  <a:latin typeface="Arial"/>
                </a:rPr>
                <a:t>PRELIMINARY</a:t>
              </a:r>
            </a:p>
          </p:txBody>
        </p:sp>
        <p:cxnSp>
          <p:nvCxnSpPr>
            <p:cNvPr id="43" name="AutoShape 31"/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>
              <a:off x="7652145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2"/>
            <p:cNvCxnSpPr>
              <a:cxnSpLocks noChangeShapeType="1"/>
              <a:stCxn id="42" idx="4"/>
              <a:endCxn id="42" idx="6"/>
            </p:cNvCxnSpPr>
            <p:nvPr/>
          </p:nvCxnSpPr>
          <p:spPr bwMode="auto">
            <a:xfrm>
              <a:off x="7652145" y="502430"/>
              <a:ext cx="108863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LegendMoons" hidden="1"/>
          <p:cNvGrpSpPr/>
          <p:nvPr/>
        </p:nvGrpSpPr>
        <p:grpSpPr bwMode="auto">
          <a:xfrm>
            <a:off x="7923753" y="286493"/>
            <a:ext cx="824028" cy="1280507"/>
            <a:chOff x="6655594" y="273840"/>
            <a:chExt cx="840815" cy="1306516"/>
          </a:xfrm>
        </p:grpSpPr>
        <p:grpSp>
          <p:nvGrpSpPr>
            <p:cNvPr id="46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4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2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9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8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0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3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4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7443">
                <a:buClr>
                  <a:srgbClr val="103848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grpSp>
          <p:nvGrpSpPr>
            <p:cNvPr id="55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68" name="Picture 67" descr="MN_logo_1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683" y="6274233"/>
            <a:ext cx="1706593" cy="36207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8522465" y="6350906"/>
            <a:ext cx="208714" cy="208724"/>
          </a:xfrm>
          <a:prstGeom prst="ellipse">
            <a:avLst/>
          </a:prstGeom>
          <a:solidFill>
            <a:srgbClr val="5A97A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9611" tIns="44806" rIns="89611" bIns="44806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95255" rtl="0" eaLnBrk="1" fontAlgn="base" hangingPunct="1">
        <a:spcBef>
          <a:spcPct val="0"/>
        </a:spcBef>
        <a:spcAft>
          <a:spcPct val="0"/>
        </a:spcAft>
        <a:tabLst>
          <a:tab pos="269846" algn="l"/>
        </a:tabLst>
        <a:defRPr sz="19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151"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303"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454"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607" algn="l" defTabSz="89525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55" indent="-192067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151" indent="-261910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298" indent="-155558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728" indent="-130162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728" indent="-130162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728" indent="-130162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728" indent="-130162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728" indent="-130162" algn="l" defTabSz="89525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7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84" y="240930"/>
            <a:ext cx="8618537" cy="2923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Automotive – leading car manufacturer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gray">
          <a:xfrm>
            <a:off x="6041175" y="805272"/>
            <a:ext cx="2754046" cy="5279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89601" tIns="44802" rIns="89601" bIns="44802" anchor="ctr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gray">
          <a:xfrm>
            <a:off x="6041175" y="714974"/>
            <a:ext cx="2754046" cy="428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01" tIns="44802" rIns="89601" bIns="44802" anchor="ctr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gray">
          <a:xfrm>
            <a:off x="6041175" y="805271"/>
            <a:ext cx="2754046" cy="344054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  <a:effectLst/>
          <a:extLst/>
        </p:spPr>
        <p:txBody>
          <a:bodyPr lIns="70562" tIns="70562" rIns="70562" bIns="70562" anchor="ctr"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Impact generated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3108928" y="805271"/>
            <a:ext cx="2754046" cy="5279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89601" tIns="44802" rIns="89601" bIns="44802" anchor="ctr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28" name="Freeform 32"/>
          <p:cNvSpPr>
            <a:spLocks/>
          </p:cNvSpPr>
          <p:nvPr/>
        </p:nvSpPr>
        <p:spPr bwMode="gray">
          <a:xfrm>
            <a:off x="3108928" y="619723"/>
            <a:ext cx="2754046" cy="138113"/>
          </a:xfrm>
          <a:custGeom>
            <a:avLst/>
            <a:gdLst>
              <a:gd name="T0" fmla="*/ 0 w 2647"/>
              <a:gd name="T1" fmla="*/ 123 h 123"/>
              <a:gd name="T2" fmla="*/ 2647 w 2647"/>
              <a:gd name="T3" fmla="*/ 123 h 123"/>
              <a:gd name="T4" fmla="*/ 2451 w 2647"/>
              <a:gd name="T5" fmla="*/ 0 h 123"/>
              <a:gd name="T6" fmla="*/ 2451 w 2647"/>
              <a:gd name="T7" fmla="*/ 91 h 123"/>
              <a:gd name="T8" fmla="*/ 0 w 2647"/>
              <a:gd name="T9" fmla="*/ 9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7" h="123">
                <a:moveTo>
                  <a:pt x="0" y="123"/>
                </a:moveTo>
                <a:lnTo>
                  <a:pt x="2647" y="123"/>
                </a:lnTo>
                <a:lnTo>
                  <a:pt x="2451" y="0"/>
                </a:lnTo>
                <a:lnTo>
                  <a:pt x="2451" y="91"/>
                </a:lnTo>
                <a:lnTo>
                  <a:pt x="0" y="9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lIns="89601" tIns="44802" rIns="89601" bIns="44802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gray">
          <a:xfrm>
            <a:off x="3108928" y="805271"/>
            <a:ext cx="2754046" cy="3440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  <a:extLst/>
        </p:spPr>
        <p:txBody>
          <a:bodyPr lIns="70562" tIns="70562" rIns="70562" bIns="70562" anchor="ctr">
            <a:noAutofit/>
          </a:bodyPr>
          <a:lstStyle/>
          <a:p>
            <a:r>
              <a:rPr lang="en-US" sz="1400" b="1" dirty="0">
                <a:solidFill>
                  <a:srgbClr val="103848"/>
                </a:solidFill>
                <a:cs typeface="Arial" charset="0"/>
              </a:rPr>
              <a:t>Approach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gray">
          <a:xfrm>
            <a:off x="176684" y="805272"/>
            <a:ext cx="2754046" cy="5279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89601" tIns="44802" rIns="89601" bIns="44802" anchor="ctr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31" name="Freeform 31"/>
          <p:cNvSpPr>
            <a:spLocks/>
          </p:cNvSpPr>
          <p:nvPr/>
        </p:nvSpPr>
        <p:spPr bwMode="gray">
          <a:xfrm>
            <a:off x="176684" y="624486"/>
            <a:ext cx="2754046" cy="133350"/>
          </a:xfrm>
          <a:custGeom>
            <a:avLst/>
            <a:gdLst>
              <a:gd name="T0" fmla="*/ 0 w 1430"/>
              <a:gd name="T1" fmla="*/ 84 h 84"/>
              <a:gd name="T2" fmla="*/ 1430 w 1430"/>
              <a:gd name="T3" fmla="*/ 84 h 84"/>
              <a:gd name="T4" fmla="*/ 1298 w 1430"/>
              <a:gd name="T5" fmla="*/ 0 h 84"/>
              <a:gd name="T6" fmla="*/ 1299 w 1430"/>
              <a:gd name="T7" fmla="*/ 60 h 84"/>
              <a:gd name="T8" fmla="*/ 0 w 1430"/>
              <a:gd name="T9" fmla="*/ 6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84">
                <a:moveTo>
                  <a:pt x="0" y="84"/>
                </a:moveTo>
                <a:lnTo>
                  <a:pt x="1430" y="84"/>
                </a:lnTo>
                <a:lnTo>
                  <a:pt x="1298" y="0"/>
                </a:lnTo>
                <a:lnTo>
                  <a:pt x="1299" y="60"/>
                </a:lnTo>
                <a:lnTo>
                  <a:pt x="0" y="6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lIns="89601" tIns="44802" rIns="89601" bIns="44802"/>
          <a:lstStyle/>
          <a:p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gray">
          <a:xfrm>
            <a:off x="176684" y="805271"/>
            <a:ext cx="2754046" cy="3440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  <a:extLst/>
        </p:spPr>
        <p:txBody>
          <a:bodyPr lIns="70562" tIns="70562" rIns="70562" bIns="70562" anchor="ctr">
            <a:noAutofit/>
          </a:bodyPr>
          <a:lstStyle/>
          <a:p>
            <a:r>
              <a:rPr lang="en-US" sz="1400" b="1" dirty="0">
                <a:solidFill>
                  <a:srgbClr val="103848"/>
                </a:solidFill>
                <a:cs typeface="Arial" charset="0"/>
              </a:rPr>
              <a:t>Client situation</a:t>
            </a:r>
          </a:p>
        </p:txBody>
      </p:sp>
      <p:sp>
        <p:nvSpPr>
          <p:cNvPr id="7" name="Rectangle 18"/>
          <p:cNvSpPr txBox="1"/>
          <p:nvPr/>
        </p:nvSpPr>
        <p:spPr>
          <a:xfrm>
            <a:off x="6133822" y="1182195"/>
            <a:ext cx="2568748" cy="159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Achieved 13% improvement in marketing effectiveness</a:t>
            </a:r>
          </a:p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Created sustainable marketing investment decision capabilities supported by Marketing Navigator software solution</a:t>
            </a:r>
            <a:endParaRPr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41" name="Rectangle 41"/>
          <p:cNvSpPr txBox="1"/>
          <p:nvPr/>
        </p:nvSpPr>
        <p:spPr>
          <a:xfrm>
            <a:off x="3201576" y="1182195"/>
            <a:ext cx="2568748" cy="340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Used the McKinsey RCQ approach to install at the client marketing investment mix allocation capability</a:t>
            </a:r>
          </a:p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Deployed Mix Navigator to make the marketing mix optimisation capability sustainable</a:t>
            </a:r>
          </a:p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Deployed Value Navigator solution giving the client ability to allocate the total marketing budget across geographies and nameplates according to management strategic priorities</a:t>
            </a:r>
            <a:endParaRPr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45" name="Rectangle 45"/>
          <p:cNvSpPr txBox="1"/>
          <p:nvPr/>
        </p:nvSpPr>
        <p:spPr>
          <a:xfrm>
            <a:off x="269331" y="1182195"/>
            <a:ext cx="2568748" cy="49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A leading luxury car manufacturer asked help to develop fact based marketing investment capability in the Chinese market</a:t>
            </a:r>
          </a:p>
          <a:p>
            <a:pPr lvl="1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The client ask for help was in the following areas:</a:t>
            </a:r>
          </a:p>
          <a:p>
            <a:pPr lvl="2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Provide transparency on company’s marketing investments and achieved impact</a:t>
            </a:r>
          </a:p>
          <a:p>
            <a:pPr lvl="2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Develop and implement fact based approach to set spending plan across marketing mix</a:t>
            </a:r>
          </a:p>
          <a:p>
            <a:pPr lvl="2">
              <a:spcBef>
                <a:spcPts val="490"/>
              </a:spcBef>
              <a:buClr>
                <a:srgbClr val="103848"/>
              </a:buClr>
            </a:pPr>
            <a:r>
              <a:rPr lang="en-GB" sz="1400" dirty="0">
                <a:solidFill>
                  <a:srgbClr val="000000"/>
                </a:solidFill>
                <a:ea typeface="ＭＳ Ｐゴシック"/>
              </a:rPr>
              <a:t>Develop and implement capability to allocate total budget across geographies and nameplates according to strategic goals of the company</a:t>
            </a:r>
            <a:endParaRPr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27D4AF1-CCB5-8443-A54A-1A448A2FED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3076"/>
            <a:ext cx="3364992" cy="14932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8F5A29-E731-AD40-96EF-0A8C6C7A36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3878"/>
            <a:ext cx="667512" cy="14630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A&amp;A022_Auto Manufacturer_MROI and Marketing Navigato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K-MN template_CF_ZZZ876">
  <a:themeElements>
    <a:clrScheme name="Current">
      <a:dk1>
        <a:srgbClr val="000000"/>
      </a:dk1>
      <a:lt1>
        <a:srgbClr val="FFFFFF"/>
      </a:lt1>
      <a:dk2>
        <a:srgbClr val="103848"/>
      </a:dk2>
      <a:lt2>
        <a:srgbClr val="AFAFAF"/>
      </a:lt2>
      <a:accent1>
        <a:srgbClr val="E0E0E0"/>
      </a:accent1>
      <a:accent2>
        <a:srgbClr val="88B8C0"/>
      </a:accent2>
      <a:accent3>
        <a:srgbClr val="4888A0"/>
      </a:accent3>
      <a:accent4>
        <a:srgbClr val="285868"/>
      </a:accent4>
      <a:accent5>
        <a:srgbClr val="103848"/>
      </a:accent5>
      <a:accent6>
        <a:srgbClr val="808080"/>
      </a:accent6>
      <a:hlink>
        <a:srgbClr val="4888A0"/>
      </a:hlink>
      <a:folHlink>
        <a:srgbClr val="285868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03848"/>
        </a:dk2>
        <a:lt2>
          <a:srgbClr val="AFAFAF"/>
        </a:lt2>
        <a:accent1>
          <a:srgbClr val="E0E0E0"/>
        </a:accent1>
        <a:accent2>
          <a:srgbClr val="88B8C0"/>
        </a:accent2>
        <a:accent3>
          <a:srgbClr val="4888A0"/>
        </a:accent3>
        <a:accent4>
          <a:srgbClr val="285868"/>
        </a:accent4>
        <a:accent5>
          <a:srgbClr val="103848"/>
        </a:accent5>
        <a:accent6>
          <a:srgbClr val="808080"/>
        </a:accent6>
        <a:hlink>
          <a:srgbClr val="4888A0"/>
        </a:hlink>
        <a:folHlink>
          <a:srgbClr val="2858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6</TotalTime>
  <Words>159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Akkurat-Italic</vt:lpstr>
      <vt:lpstr>Akkurat-LightItalic</vt:lpstr>
      <vt:lpstr>Arial</vt:lpstr>
      <vt:lpstr>Arial Unicode MS</vt:lpstr>
      <vt:lpstr>Firm Format - English (US)</vt:lpstr>
      <vt:lpstr>McK-MN template_CF_ZZZ876</vt:lpstr>
      <vt:lpstr>think-cell Slide</vt:lpstr>
      <vt:lpstr>Automotive – leading car manufacturer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– leading car manufacturer</dc:title>
  <dc:creator>Michelle Chua</dc:creator>
  <cp:lastModifiedBy>Najah Mushatt</cp:lastModifiedBy>
  <cp:revision>7</cp:revision>
  <cp:lastPrinted>2008-09-19T11:06:26Z</cp:lastPrinted>
  <dcterms:created xsi:type="dcterms:W3CDTF">2015-09-22T03:00:55Z</dcterms:created>
  <dcterms:modified xsi:type="dcterms:W3CDTF">2019-02-06T18:35:20Z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