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8961438" cy="6721475"/>
  <p:notesSz cx="6743700" cy="9906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002960"/>
    <a:srgbClr val="808080"/>
    <a:srgbClr val="91AFFF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1:38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3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1:38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15.xml"/><Relationship Id="rId16" Type="http://schemas.openxmlformats.org/officeDocument/2006/relationships/image" Target="../media/image9.jpeg"/><Relationship Id="rId1" Type="http://schemas.openxmlformats.org/officeDocument/2006/relationships/vmlDrawing" Target="../drawings/vmlDrawing2.vml"/><Relationship Id="rId6" Type="http://schemas.openxmlformats.org/officeDocument/2006/relationships/tags" Target="../tags/tag19.xml"/><Relationship Id="rId11" Type="http://schemas.openxmlformats.org/officeDocument/2006/relationships/image" Target="../media/image4.emf"/><Relationship Id="rId5" Type="http://schemas.openxmlformats.org/officeDocument/2006/relationships/tags" Target="../tags/tag18.xml"/><Relationship Id="rId15" Type="http://schemas.openxmlformats.org/officeDocument/2006/relationships/image" Target="../media/image8.jpeg"/><Relationship Id="rId10" Type="http://schemas.openxmlformats.org/officeDocument/2006/relationships/oleObject" Target="../embeddings/oleObject2.bin"/><Relationship Id="rId4" Type="http://schemas.openxmlformats.org/officeDocument/2006/relationships/tags" Target="../tags/tag17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496700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zh-CN" dirty="0">
                <a:ea typeface="MS PGothic" pitchFamily="34" charset="-128"/>
              </a:rPr>
              <a:t>Leading</a:t>
            </a:r>
            <a:r>
              <a:rPr lang="zh-CN" altLang="en-US" dirty="0">
                <a:ea typeface="MS PGothic" pitchFamily="34" charset="-128"/>
              </a:rPr>
              <a:t> </a:t>
            </a:r>
            <a:r>
              <a:rPr lang="en-US" altLang="zh-CN" dirty="0">
                <a:ea typeface="MS PGothic" pitchFamily="34" charset="-128"/>
              </a:rPr>
              <a:t>Auto</a:t>
            </a:r>
            <a:r>
              <a:rPr lang="zh-CN" altLang="en-US" dirty="0">
                <a:ea typeface="MS PGothic" pitchFamily="34" charset="-128"/>
              </a:rPr>
              <a:t> </a:t>
            </a:r>
            <a:r>
              <a:rPr lang="en-US" altLang="zh-CN" dirty="0">
                <a:ea typeface="MS PGothic" pitchFamily="34" charset="-128"/>
              </a:rPr>
              <a:t>JV</a:t>
            </a:r>
            <a:r>
              <a:rPr lang="zh-CN" altLang="en-US" dirty="0">
                <a:ea typeface="MS PGothic" pitchFamily="34" charset="-128"/>
              </a:rPr>
              <a:t> </a:t>
            </a:r>
            <a:r>
              <a:rPr lang="en-US" altLang="zh-CN" dirty="0">
                <a:ea typeface="MS PGothic" pitchFamily="34" charset="-128"/>
              </a:rPr>
              <a:t>in</a:t>
            </a:r>
            <a:r>
              <a:rPr lang="zh-CN" altLang="en-US" dirty="0">
                <a:ea typeface="MS PGothic" pitchFamily="34" charset="-128"/>
              </a:rPr>
              <a:t> </a:t>
            </a:r>
            <a:r>
              <a:rPr lang="en-US" altLang="zh-CN" dirty="0">
                <a:ea typeface="MS PGothic" pitchFamily="34" charset="-128"/>
              </a:rPr>
              <a:t>Asia</a:t>
            </a:r>
            <a:r>
              <a:rPr lang="zh-CN" altLang="en-US" dirty="0">
                <a:ea typeface="MS PGothic" pitchFamily="34" charset="-128"/>
              </a:rPr>
              <a:t> </a:t>
            </a:r>
            <a:r>
              <a:rPr lang="en-US" altLang="zh-CN" dirty="0">
                <a:ea typeface="MS PGothic" pitchFamily="34" charset="-128"/>
              </a:rPr>
              <a:t>–</a:t>
            </a:r>
            <a:r>
              <a:rPr lang="zh-CN" altLang="en-US" dirty="0">
                <a:ea typeface="MS PGothic" pitchFamily="34" charset="-128"/>
              </a:rPr>
              <a:t> </a:t>
            </a:r>
            <a:r>
              <a:rPr lang="en-US" altLang="zh-CN" dirty="0">
                <a:ea typeface="MS PGothic" pitchFamily="34" charset="-128"/>
              </a:rPr>
              <a:t>we</a:t>
            </a:r>
            <a:r>
              <a:rPr lang="zh-CN" altLang="en-US" dirty="0">
                <a:ea typeface="MS PGothic" pitchFamily="34" charset="-128"/>
              </a:rPr>
              <a:t> </a:t>
            </a:r>
            <a:r>
              <a:rPr lang="en-US" altLang="zh-CN" dirty="0">
                <a:ea typeface="MS PGothic" pitchFamily="34" charset="-128"/>
              </a:rPr>
              <a:t>developed a toolkit to assess media effectiveness, especially the digital media  </a:t>
            </a:r>
            <a:endParaRPr lang="en-US" altLang="ja-JP" dirty="0">
              <a:ea typeface="MS PGothic" pitchFamily="34" charset="-128"/>
            </a:endParaRP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60737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Leading mass-market </a:t>
            </a:r>
            <a:r>
              <a:rPr lang="en-US" altLang="zh-CN" sz="1400" b="1" dirty="0">
                <a:solidFill>
                  <a:srgbClr val="000000"/>
                </a:solidFill>
              </a:rPr>
              <a:t>brand </a:t>
            </a:r>
            <a:r>
              <a:rPr lang="en-US" altLang="zh-CN" sz="1400" dirty="0">
                <a:solidFill>
                  <a:srgbClr val="000000"/>
                </a:solidFill>
              </a:rPr>
              <a:t>in Asia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Stagnant sales performance with </a:t>
            </a:r>
            <a:r>
              <a:rPr lang="en-US" altLang="ja-JP" sz="1400" b="1" dirty="0">
                <a:solidFill>
                  <a:srgbClr val="000000"/>
                </a:solidFill>
              </a:rPr>
              <a:t>the highest media spending over the years among key competitors </a:t>
            </a:r>
            <a:r>
              <a:rPr lang="en-US" altLang="ja-JP" sz="1400" dirty="0">
                <a:solidFill>
                  <a:srgbClr val="000000"/>
                </a:solidFill>
              </a:rPr>
              <a:t>(lowest </a:t>
            </a:r>
            <a:r>
              <a:rPr lang="en-US" altLang="ja-JP" sz="1400" dirty="0" err="1">
                <a:solidFill>
                  <a:srgbClr val="000000"/>
                </a:solidFill>
              </a:rPr>
              <a:t>SOM</a:t>
            </a:r>
            <a:r>
              <a:rPr lang="en-US" altLang="ja-JP" sz="1400" dirty="0">
                <a:solidFill>
                  <a:srgbClr val="000000"/>
                </a:solidFill>
              </a:rPr>
              <a:t> vs. SOS) 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Received pressure from the global to investigate the effectiveness of media spending   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271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Designed an approach to conduct the assessment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endParaRPr lang="en-US" altLang="ja-JP" sz="1400" b="1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endParaRPr lang="en-US" altLang="ja-JP" sz="1400" b="1" dirty="0">
              <a:solidFill>
                <a:srgbClr val="000000"/>
              </a:solidFill>
            </a:endParaRPr>
          </a:p>
          <a:p>
            <a:pPr marL="1587" lvl="1" indent="0">
              <a:spcBef>
                <a:spcPct val="20000"/>
              </a:spcBef>
              <a:buClr>
                <a:srgbClr val="000000"/>
              </a:buClr>
              <a:buFont typeface="Arial" charset="0"/>
              <a:buNone/>
            </a:pPr>
            <a:endParaRPr lang="en-US" altLang="ja-JP" sz="1400" b="1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Built a “know how” management system for client 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endParaRPr lang="en-US" altLang="ja-JP" sz="1400" b="1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endParaRPr lang="en-US" altLang="ja-JP" sz="1400" b="1" dirty="0">
              <a:solidFill>
                <a:srgbClr val="000000"/>
              </a:solidFill>
            </a:endParaRPr>
          </a:p>
          <a:p>
            <a:pPr marL="1587" lvl="1" indent="0">
              <a:spcBef>
                <a:spcPct val="20000"/>
              </a:spcBef>
              <a:buClr>
                <a:srgbClr val="000000"/>
              </a:buClr>
              <a:buFont typeface="Arial" charset="0"/>
              <a:buNone/>
            </a:pPr>
            <a:endParaRPr lang="en-US" altLang="ja-JP" sz="1400" b="1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Identified key </a:t>
            </a:r>
            <a:r>
              <a:rPr lang="en-US" altLang="ja-JP" sz="1400" b="1" dirty="0" err="1">
                <a:solidFill>
                  <a:srgbClr val="000000"/>
                </a:solidFill>
              </a:rPr>
              <a:t>KPIs</a:t>
            </a:r>
            <a:r>
              <a:rPr lang="en-US" altLang="ja-JP" sz="1400" b="1" dirty="0">
                <a:solidFill>
                  <a:srgbClr val="000000"/>
                </a:solidFill>
              </a:rPr>
              <a:t> for each media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5023102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5248527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9477" name="Picture 21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18" y="1700224"/>
            <a:ext cx="1384370" cy="98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79" name="Picture 23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18" y="2946813"/>
            <a:ext cx="1384370" cy="98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1" name="Picture 25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75" y="4171382"/>
            <a:ext cx="1384370" cy="98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5368218"/>
            <a:ext cx="655611" cy="795494"/>
          </a:xfrm>
          <a:prstGeom prst="rect">
            <a:avLst/>
          </a:prstGeom>
        </p:spPr>
      </p:pic>
      <p:sp>
        <p:nvSpPr>
          <p:cNvPr id="33" name="Rectangle 103"/>
          <p:cNvSpPr>
            <a:spLocks noChangeArrowheads="1"/>
          </p:cNvSpPr>
          <p:nvPr/>
        </p:nvSpPr>
        <p:spPr bwMode="gray">
          <a:xfrm>
            <a:off x="2952421" y="5439712"/>
            <a:ext cx="3865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dirty="0" err="1">
                <a:solidFill>
                  <a:srgbClr val="000000"/>
                </a:solidFill>
              </a:rPr>
              <a:t>Sha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</a:rPr>
              <a:t>sha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pic>
        <p:nvPicPr>
          <p:cNvPr id="34" name="Picture 33"/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13" y="5368218"/>
            <a:ext cx="655611" cy="795494"/>
          </a:xfrm>
          <a:prstGeom prst="rect">
            <a:avLst/>
          </a:prstGeom>
        </p:spPr>
      </p:pic>
      <p:pic>
        <p:nvPicPr>
          <p:cNvPr id="37" name="Picture 18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80" y="5368218"/>
            <a:ext cx="655611" cy="79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103"/>
          <p:cNvSpPr>
            <a:spLocks noChangeArrowheads="1"/>
          </p:cNvSpPr>
          <p:nvPr/>
        </p:nvSpPr>
        <p:spPr bwMode="gray">
          <a:xfrm>
            <a:off x="3963224" y="5439712"/>
            <a:ext cx="57547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Arthur Wang</a:t>
            </a:r>
          </a:p>
        </p:txBody>
      </p:sp>
      <p:sp>
        <p:nvSpPr>
          <p:cNvPr id="41" name="Rectangle 103"/>
          <p:cNvSpPr>
            <a:spLocks noChangeArrowheads="1"/>
          </p:cNvSpPr>
          <p:nvPr/>
        </p:nvSpPr>
        <p:spPr bwMode="gray">
          <a:xfrm>
            <a:off x="5157992" y="5460978"/>
            <a:ext cx="51891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Junna Shi</a:t>
            </a: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gray">
          <a:xfrm>
            <a:off x="5830887" y="1479550"/>
            <a:ext cx="2674938" cy="357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400" dirty="0">
                <a:solidFill>
                  <a:srgbClr val="000000"/>
                </a:solidFill>
                <a:ea typeface="楷体"/>
              </a:rPr>
              <a:t>Established </a:t>
            </a:r>
            <a:r>
              <a:rPr lang="en-US" altLang="zh-CN" sz="1400" b="1" dirty="0">
                <a:solidFill>
                  <a:srgbClr val="000000"/>
                </a:solidFill>
                <a:ea typeface="楷体"/>
              </a:rPr>
              <a:t>a systematic tracking &amp; assessment process</a:t>
            </a:r>
            <a:r>
              <a:rPr lang="en-US" altLang="zh-CN" sz="1400" dirty="0">
                <a:solidFill>
                  <a:srgbClr val="000000"/>
                </a:solidFill>
                <a:ea typeface="楷体"/>
              </a:rPr>
              <a:t>, and helped to adjust future planning/decision-making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楷体"/>
              </a:rPr>
              <a:t>constantly based on implication drew from results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Increased transparency of media spending </a:t>
            </a:r>
            <a:r>
              <a:rPr lang="en-US" altLang="ja-JP" sz="1400" dirty="0">
                <a:solidFill>
                  <a:srgbClr val="000000"/>
                </a:solidFill>
              </a:rPr>
              <a:t>through </a:t>
            </a:r>
            <a:r>
              <a:rPr lang="en-US" altLang="zh-CN" sz="1400" dirty="0">
                <a:solidFill>
                  <a:srgbClr val="000000"/>
                </a:solidFill>
                <a:ea typeface="楷体"/>
              </a:rPr>
              <a:t>setting clear data flow among different departments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  <a:ea typeface="楷体"/>
              </a:rPr>
              <a:t>Media spending continuously decreased </a:t>
            </a:r>
            <a:r>
              <a:rPr lang="en-US" altLang="ja-JP" sz="1400" dirty="0">
                <a:solidFill>
                  <a:srgbClr val="000000"/>
                </a:solidFill>
                <a:ea typeface="楷体"/>
              </a:rPr>
              <a:t>(exact dollar impact </a:t>
            </a:r>
            <a:r>
              <a:rPr lang="en-US" altLang="ja-JP" sz="1400" dirty="0" err="1">
                <a:solidFill>
                  <a:srgbClr val="000000"/>
                </a:solidFill>
                <a:ea typeface="楷体"/>
              </a:rPr>
              <a:t>WIP</a:t>
            </a:r>
            <a:r>
              <a:rPr lang="en-US" altLang="ja-JP" sz="1400" dirty="0">
                <a:solidFill>
                  <a:srgbClr val="000000"/>
                </a:solidFill>
                <a:ea typeface="楷体"/>
              </a:rPr>
              <a:t>)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Methodology expected to apply to other brands within same group</a:t>
            </a: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B64EA835-B52F-8040-A3AA-FE6BCAFC4A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1" y="12804"/>
            <a:ext cx="2787505" cy="166296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Automotive &amp; Assembly (AI)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id="{EF3F74D7-E17C-6C43-A0AE-B727F43B07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3926" y="0"/>
            <a:ext cx="667512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A&amp;A025</a:t>
            </a:r>
          </a:p>
        </p:txBody>
      </p:sp>
    </p:spTree>
    <p:extLst>
      <p:ext uri="{BB962C8B-B14F-4D97-AF65-F5344CB8AC3E}">
        <p14:creationId xmlns:p14="http://schemas.microsoft.com/office/powerpoint/2010/main" val="818183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Najah Mushatt\Downloads\Single Page\Single Page\A&amp;A025_Developed a toolkit to assess media effectiveness, especially the digital media  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50</TotalTime>
  <Words>163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Firm Format - English (US)</vt:lpstr>
      <vt:lpstr>think-cell Slide</vt:lpstr>
      <vt:lpstr>Leading Auto JV in Asia – we developed a toolkit to assess media effectiveness, especially the digital media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Auto JV in China – we developed a toolkit to assess media effectiveness, especially the digital media</dc:title>
  <dc:creator>Michelle Chua</dc:creator>
  <cp:lastModifiedBy>Petra Vincent</cp:lastModifiedBy>
  <cp:revision>7</cp:revision>
  <cp:lastPrinted>2008-09-19T11:06:26Z</cp:lastPrinted>
  <dcterms:created xsi:type="dcterms:W3CDTF">2015-06-19T02:12:41Z</dcterms:created>
  <dcterms:modified xsi:type="dcterms:W3CDTF">2019-03-18T12:57:35Z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