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1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1832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2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1:38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1:38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1:38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18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21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8652842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1:38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1:38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1:38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.jpe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10.jpeg"/><Relationship Id="rId2" Type="http://schemas.openxmlformats.org/officeDocument/2006/relationships/tags" Target="../tags/tag24.xml"/><Relationship Id="rId16" Type="http://schemas.openxmlformats.org/officeDocument/2006/relationships/image" Target="../media/image8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32.xml"/><Relationship Id="rId19" Type="http://schemas.openxmlformats.org/officeDocument/2006/relationships/oleObject" Target="../embeddings/oleObject6.bin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531199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" y="244835"/>
            <a:ext cx="8618538" cy="523220"/>
          </a:xfrm>
        </p:spPr>
        <p:txBody>
          <a:bodyPr/>
          <a:lstStyle/>
          <a:p>
            <a:r>
              <a:rPr lang="en-US" altLang="ja-JP" sz="1700" dirty="0">
                <a:solidFill>
                  <a:schemeClr val="accent4"/>
                </a:solidFill>
                <a:ea typeface="MS PGothic" pitchFamily="34" charset="-128"/>
              </a:rPr>
              <a:t>We helped a premium CE company to design it’s Asia eCommerce launch strategy to unlock near-term potentials and set foundation for long-term sustainable growth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22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Global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premium audio device brand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, which entered Asia ~15 years ago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E</a:t>
            </a:r>
            <a:r>
              <a:rPr lang="en-US" altLang="zh-CN" sz="1400" dirty="0">
                <a:solidFill>
                  <a:schemeClr val="tx2"/>
                </a:solidFill>
                <a:ea typeface="MS PGothic" pitchFamily="34" charset="-128"/>
              </a:rPr>
              <a:t>stablished </a:t>
            </a:r>
            <a:r>
              <a:rPr lang="en-US" altLang="zh-CN" sz="1400" b="1" dirty="0">
                <a:solidFill>
                  <a:schemeClr val="accent4"/>
                </a:solidFill>
                <a:ea typeface="MS PGothic" pitchFamily="34" charset="-128"/>
              </a:rPr>
              <a:t>g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ood foundation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of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brand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awareness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and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offline business 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Embarked eCommerce journey, but at the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early stage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to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ramp up the scale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Lacking eCommerce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key capabilities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to accelerate growth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81443" y="1479550"/>
            <a:ext cx="3468688" cy="309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400" dirty="0"/>
              <a:t>De</a:t>
            </a:r>
            <a:r>
              <a:rPr lang="en-US" altLang="zh-CN" sz="1400" dirty="0"/>
              <a:t>veloped clear &amp; comprehensive </a:t>
            </a:r>
            <a:r>
              <a:rPr lang="en-US" sz="1400" b="1" dirty="0">
                <a:solidFill>
                  <a:schemeClr val="accent4"/>
                </a:solidFill>
              </a:rPr>
              <a:t>eCommerce launch strategy</a:t>
            </a:r>
            <a:endParaRPr lang="en-US" sz="1400" dirty="0"/>
          </a:p>
          <a:p>
            <a:pPr lvl="2">
              <a:spcBef>
                <a:spcPct val="5000"/>
              </a:spcBef>
            </a:pPr>
            <a:r>
              <a:rPr lang="en-US" sz="1400" dirty="0"/>
              <a:t>Understood the </a:t>
            </a:r>
            <a:r>
              <a:rPr lang="en-US" sz="1400" b="1" dirty="0">
                <a:solidFill>
                  <a:schemeClr val="accent4"/>
                </a:solidFill>
              </a:rPr>
              <a:t>digital landscape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chemeClr val="accent4"/>
                </a:solidFill>
              </a:rPr>
              <a:t>sized the prize</a:t>
            </a:r>
          </a:p>
          <a:p>
            <a:pPr lvl="2">
              <a:spcBef>
                <a:spcPct val="5000"/>
              </a:spcBef>
            </a:pPr>
            <a:r>
              <a:rPr lang="en-US" sz="1400" dirty="0"/>
              <a:t>Defined </a:t>
            </a:r>
            <a:r>
              <a:rPr lang="en-US" altLang="zh-CN" sz="1400" b="1" dirty="0" err="1">
                <a:solidFill>
                  <a:schemeClr val="accent4"/>
                </a:solidFill>
              </a:rPr>
              <a:t>eComm</a:t>
            </a:r>
            <a:r>
              <a:rPr lang="en-US" altLang="zh-CN" sz="1400" dirty="0"/>
              <a:t> </a:t>
            </a:r>
            <a:r>
              <a:rPr lang="en-US" sz="1400" b="1" dirty="0">
                <a:solidFill>
                  <a:schemeClr val="accent4"/>
                </a:solidFill>
              </a:rPr>
              <a:t>channel strategy </a:t>
            </a:r>
            <a:r>
              <a:rPr lang="en-US" sz="1400" dirty="0"/>
              <a:t>with clear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b="1" dirty="0">
                <a:solidFill>
                  <a:schemeClr val="accent4"/>
                </a:solidFill>
              </a:rPr>
              <a:t>priorities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chemeClr val="accent4"/>
                </a:solidFill>
              </a:rPr>
              <a:t>positioning</a:t>
            </a:r>
            <a:endParaRPr lang="en-US" sz="1400" dirty="0"/>
          </a:p>
          <a:p>
            <a:pPr lvl="2">
              <a:spcBef>
                <a:spcPct val="5000"/>
              </a:spcBef>
            </a:pPr>
            <a:r>
              <a:rPr lang="en-US" sz="1400" dirty="0"/>
              <a:t>Define </a:t>
            </a:r>
            <a:r>
              <a:rPr lang="en-US" sz="1400" b="1" dirty="0">
                <a:solidFill>
                  <a:schemeClr val="accent4"/>
                </a:solidFill>
              </a:rPr>
              <a:t>product assortment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chemeClr val="accent4"/>
                </a:solidFill>
              </a:rPr>
              <a:t>pricing </a:t>
            </a:r>
            <a:r>
              <a:rPr lang="en-US" sz="1400" dirty="0"/>
              <a:t>strateg</a:t>
            </a:r>
            <a:r>
              <a:rPr lang="en-US" altLang="zh-CN" sz="1400" dirty="0"/>
              <a:t>y</a:t>
            </a:r>
            <a:r>
              <a:rPr lang="en-US" sz="1400" dirty="0"/>
              <a:t> across channels </a:t>
            </a:r>
          </a:p>
          <a:p>
            <a:pPr lvl="1">
              <a:spcBef>
                <a:spcPct val="10000"/>
              </a:spcBef>
            </a:pPr>
            <a:r>
              <a:rPr lang="en-US" sz="1400" dirty="0"/>
              <a:t>Defined </a:t>
            </a:r>
            <a:r>
              <a:rPr lang="en-US" sz="1400" b="1" dirty="0">
                <a:solidFill>
                  <a:schemeClr val="accent4"/>
                </a:solidFill>
              </a:rPr>
              <a:t>key enablers </a:t>
            </a:r>
            <a:r>
              <a:rPr lang="en-US" sz="1400" dirty="0"/>
              <a:t>like digital marketing and </a:t>
            </a:r>
            <a:r>
              <a:rPr lang="en-US" sz="1400" b="1" dirty="0">
                <a:solidFill>
                  <a:schemeClr val="accent4"/>
                </a:solidFill>
              </a:rPr>
              <a:t>organization structure/ capabilities </a:t>
            </a:r>
            <a:r>
              <a:rPr lang="en-US" sz="1400" dirty="0"/>
              <a:t>to support </a:t>
            </a:r>
            <a:r>
              <a:rPr lang="en-US" altLang="zh-CN" sz="1400" dirty="0" err="1"/>
              <a:t>eComm</a:t>
            </a:r>
            <a:r>
              <a:rPr lang="en-US" altLang="zh-CN" sz="1400" dirty="0"/>
              <a:t> </a:t>
            </a:r>
            <a:r>
              <a:rPr lang="en-US" sz="1400" dirty="0"/>
              <a:t>growth</a:t>
            </a:r>
          </a:p>
          <a:p>
            <a:pPr lvl="1">
              <a:spcBef>
                <a:spcPct val="10000"/>
              </a:spcBef>
            </a:pPr>
            <a:r>
              <a:rPr lang="en-US" sz="1400" dirty="0"/>
              <a:t>Designed a set of clear </a:t>
            </a:r>
            <a:r>
              <a:rPr lang="en-US" sz="1400" b="1" dirty="0">
                <a:solidFill>
                  <a:schemeClr val="accent4"/>
                </a:solidFill>
              </a:rPr>
              <a:t>initiatives</a:t>
            </a:r>
            <a:r>
              <a:rPr lang="en-US" sz="1400" dirty="0"/>
              <a:t> accompanying </a:t>
            </a:r>
            <a:r>
              <a:rPr lang="en-US" sz="1400" b="1" dirty="0">
                <a:solidFill>
                  <a:schemeClr val="accent4"/>
                </a:solidFill>
              </a:rPr>
              <a:t>detailed action plans </a:t>
            </a:r>
            <a:r>
              <a:rPr lang="en-US" sz="1400" dirty="0"/>
              <a:t>over </a:t>
            </a:r>
            <a:r>
              <a:rPr lang="en-US" sz="1400" b="1" dirty="0">
                <a:solidFill>
                  <a:schemeClr val="accent4"/>
                </a:solidFill>
              </a:rPr>
              <a:t>next 6-18 months</a:t>
            </a:r>
          </a:p>
        </p:txBody>
      </p:sp>
      <p:sp>
        <p:nvSpPr>
          <p:cNvPr id="27" name="Rectangle 100"/>
          <p:cNvSpPr>
            <a:spLocks noChangeArrowheads="1"/>
          </p:cNvSpPr>
          <p:nvPr/>
        </p:nvSpPr>
        <p:spPr bwMode="gray">
          <a:xfrm>
            <a:off x="2251075" y="4633374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Expertise</a:t>
            </a:r>
          </a:p>
        </p:txBody>
      </p:sp>
      <p:sp>
        <p:nvSpPr>
          <p:cNvPr id="28" name="Line 101"/>
          <p:cNvSpPr>
            <a:spLocks noChangeShapeType="1"/>
          </p:cNvSpPr>
          <p:nvPr/>
        </p:nvSpPr>
        <p:spPr bwMode="auto">
          <a:xfrm>
            <a:off x="2251075" y="4858799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4924152" y="5327751"/>
            <a:ext cx="995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 err="1"/>
              <a:t>Yougang</a:t>
            </a:r>
            <a:r>
              <a:rPr lang="en-US" sz="1200" dirty="0"/>
              <a:t> Chen</a:t>
            </a:r>
          </a:p>
        </p:txBody>
      </p:sp>
      <p:sp>
        <p:nvSpPr>
          <p:cNvPr id="30" name="TextBox 1"/>
          <p:cNvSpPr txBox="1">
            <a:spLocks noChangeArrowheads="1"/>
          </p:cNvSpPr>
          <p:nvPr/>
        </p:nvSpPr>
        <p:spPr bwMode="auto">
          <a:xfrm>
            <a:off x="3239593" y="5362783"/>
            <a:ext cx="7032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Lambert Bu</a:t>
            </a:r>
          </a:p>
        </p:txBody>
      </p:sp>
      <p:pic>
        <p:nvPicPr>
          <p:cNvPr id="33" name="Picture 32"/>
          <p:cNvPicPr>
            <a:picLocks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5325" y="4934294"/>
            <a:ext cx="867184" cy="11562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007" y="4934294"/>
            <a:ext cx="867184" cy="11562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graphicFrame>
        <p:nvGraphicFramePr>
          <p:cNvPr id="41" name="Object 7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71749152"/>
              </p:ext>
            </p:extLst>
          </p:nvPr>
        </p:nvGraphicFramePr>
        <p:xfrm>
          <a:off x="5829300" y="3200400"/>
          <a:ext cx="2621201" cy="91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Chart" r:id="rId19" imgW="2621201" imgH="914242" progId="MSGraph.Chart.8">
                  <p:embed followColorScheme="full"/>
                </p:oleObj>
              </mc:Choice>
              <mc:Fallback>
                <p:oleObj name="Chart" r:id="rId19" imgW="2621201" imgH="914242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200400"/>
                        <a:ext cx="2621201" cy="914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91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 flipV="1">
            <a:off x="6543675" y="2852738"/>
            <a:ext cx="1208088" cy="449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9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29375" y="2940050"/>
            <a:ext cx="143510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b="1" dirty="0">
                <a:ea typeface="MS PGothic" panose="020B0600070205080204" pitchFamily="34" charset="-128"/>
                <a:cs typeface="Arial" panose="020B0604020202020204" pitchFamily="34" charset="0"/>
              </a:rPr>
              <a:t>~</a:t>
            </a:r>
            <a:fld id="{0047A892-68DA-4474-9DD6-A7AA7E37AF1E}" type="datetime'''''''''''''''''''''''''+''1''0''0''''''''''''''%'''''''''''''">
              <a:rPr lang="en-US" sz="1400" b="1" smtClean="0">
                <a:ea typeface="MS PGothic" panose="020B0600070205080204" pitchFamily="34" charset="-128"/>
                <a:cs typeface="Arial" panose="020B0604020202020204" pitchFamily="34" charset="0"/>
              </a:rPr>
              <a:pPr/>
              <a:t>+100%</a:t>
            </a:fld>
            <a:r>
              <a:rPr lang="en-US" altLang="ja-JP" sz="1400" b="1" dirty="0">
                <a:ea typeface="MS PGothic" pitchFamily="34" charset="-128"/>
                <a:cs typeface="Arial" charset="0"/>
              </a:rPr>
              <a:t> p.a.</a:t>
            </a:r>
          </a:p>
        </p:txBody>
      </p:sp>
      <p:sp>
        <p:nvSpPr>
          <p:cNvPr id="44" name="Rectangle 7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80163" y="4062413"/>
            <a:ext cx="328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82F224-F309-4C44-BD21-3C01C5286EBA}" type="datetime'''Y''''''''''''''''''''''''14'''''''''">
              <a:rPr lang="en-US" sz="1400">
                <a:ea typeface="MS PGothic" panose="020B0600070205080204" pitchFamily="34" charset="-128"/>
                <a:cs typeface="Arial" panose="020B0604020202020204" pitchFamily="34" charset="0"/>
              </a:rPr>
              <a:pPr/>
              <a:t>Y14</a:t>
            </a:fld>
            <a:endParaRPr lang="en-US" altLang="ja-JP" sz="1400"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5" name="Rectangle 8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88250" y="4062413"/>
            <a:ext cx="328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FABCEF-4DCE-47DC-ABDC-F609180C7C6F}" type="datetime'''''''''''''''''''''''''''''''''''''''Y1''''''''''''''''5'">
              <a:rPr lang="en-US" sz="1400">
                <a:ea typeface="MS PGothic" panose="020B0600070205080204" pitchFamily="34" charset="-128"/>
                <a:cs typeface="Arial" panose="020B0604020202020204" pitchFamily="34" charset="0"/>
              </a:rPr>
              <a:pPr/>
              <a:t>Y15</a:t>
            </a:fld>
            <a:endParaRPr lang="en-US" altLang="ja-JP" sz="1400"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10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altLang="ja-JP" sz="1400" dirty="0">
                <a:ea typeface="MS PGothic" pitchFamily="34" charset="-128"/>
              </a:rPr>
              <a:t>Clear </a:t>
            </a:r>
            <a:r>
              <a:rPr lang="en-US" altLang="ja-JP" sz="1400" dirty="0" err="1">
                <a:ea typeface="MS PGothic" pitchFamily="34" charset="-128"/>
              </a:rPr>
              <a:t>eComm</a:t>
            </a:r>
            <a:r>
              <a:rPr lang="en-US" altLang="ja-JP" sz="1400" dirty="0">
                <a:ea typeface="MS PGothic" pitchFamily="34" charset="-128"/>
              </a:rPr>
              <a:t>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objectives, strategy </a:t>
            </a:r>
            <a:r>
              <a:rPr lang="en-US" altLang="ja-JP" sz="1400" dirty="0">
                <a:ea typeface="MS PGothic" pitchFamily="34" charset="-128"/>
              </a:rPr>
              <a:t>and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 </a:t>
            </a:r>
            <a:r>
              <a:rPr lang="en-US" altLang="ja-JP" sz="1400" dirty="0">
                <a:ea typeface="MS PGothic" pitchFamily="34" charset="-128"/>
              </a:rPr>
              <a:t>high-level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 investment requirement </a:t>
            </a:r>
          </a:p>
          <a:p>
            <a:pPr lvl="1">
              <a:spcBef>
                <a:spcPct val="1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Accelerated growth</a:t>
            </a:r>
            <a:r>
              <a:rPr lang="en-US" altLang="ja-JP" sz="1400" dirty="0">
                <a:ea typeface="MS PGothic" pitchFamily="34" charset="-128"/>
              </a:rPr>
              <a:t> vs. year ago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gray">
          <a:xfrm>
            <a:off x="5830887" y="4362013"/>
            <a:ext cx="2674938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On boarded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eComm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 key function leaders 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(e.g., dedicated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eComm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leader)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Closer cooperation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 with other  functions (e.g., digital marketing,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TMKT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, </a:t>
            </a:r>
            <a:r>
              <a:rPr lang="en-US" altLang="ja-JP" sz="1400" dirty="0" err="1">
                <a:solidFill>
                  <a:schemeClr val="tx2"/>
                </a:solidFill>
                <a:ea typeface="MS PGothic" pitchFamily="34" charset="-128"/>
              </a:rPr>
              <a:t>etc</a:t>
            </a:r>
            <a:r>
              <a:rPr lang="en-US" altLang="ja-JP" sz="1400" dirty="0">
                <a:solidFill>
                  <a:schemeClr val="tx2"/>
                </a:solidFill>
                <a:ea typeface="MS PGothic" pitchFamily="34" charset="-128"/>
              </a:rPr>
              <a:t>) within the company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3EDC3785-EEC2-3F44-9CB9-5EC051C781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360" y="12804"/>
            <a:ext cx="2907792" cy="169759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Advanced Electronics (AI) | Asia - 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8" name="Rectangle 13">
            <a:extLst>
              <a:ext uri="{FF2B5EF4-FFF2-40B4-BE49-F238E27FC236}">
                <a16:creationId xmlns:a16="http://schemas.microsoft.com/office/drawing/2014/main" id="{ED778B8E-C101-F04E-9D35-7D56475608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93926" y="-8399"/>
            <a:ext cx="667512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ADE009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ADE009_Helped a premium CE company to design eCommerce launch strategy to unlock near-term potentials and set foundation for long-term sustainable growth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ZAMpP2HkKslbs8qwxY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1tGfnLikGwgw46yN1sE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yEoHI_NUyC64Uz6lnPx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TptTmQwUWEUPNpZUEwZ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RwckRCYkSH2AYuJJlNi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129</TotalTime>
  <Words>211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AW2014</vt:lpstr>
      <vt:lpstr>Blank</vt:lpstr>
      <vt:lpstr>Firm Format - English (US)</vt:lpstr>
      <vt:lpstr>think-cell Slide</vt:lpstr>
      <vt:lpstr>Chart</vt:lpstr>
      <vt:lpstr>We helped a premium CE company to design it’s Asia eCommerce launch strategy to unlock near-term potentials and set foundation for long-term sustainable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81</cp:revision>
  <cp:lastPrinted>2008-09-19T11:06:26Z</cp:lastPrinted>
  <dcterms:created xsi:type="dcterms:W3CDTF">2014-02-06T06:04:59Z</dcterms:created>
  <dcterms:modified xsi:type="dcterms:W3CDTF">2019-03-18T12:55:35Z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