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80" r:id="rId4"/>
  </p:sldMasterIdLst>
  <p:notesMasterIdLst>
    <p:notesMasterId r:id="rId6"/>
  </p:notesMasterIdLst>
  <p:handoutMasterIdLst>
    <p:handoutMasterId r:id="rId7"/>
  </p:handoutMasterIdLst>
  <p:sldIdLst>
    <p:sldId id="464" r:id="rId5"/>
  </p:sldIdLst>
  <p:sldSz cx="89614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55CB9"/>
    <a:srgbClr val="0563BB"/>
    <a:srgbClr val="0354B0"/>
    <a:srgbClr val="0049A6"/>
    <a:srgbClr val="0457B5"/>
    <a:srgbClr val="10A2ED"/>
    <a:srgbClr val="087CE3"/>
    <a:srgbClr val="035CB8"/>
    <a:srgbClr val="066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 autoAdjust="0"/>
    <p:restoredTop sz="95976" autoAdjust="0"/>
  </p:normalViewPr>
  <p:slideViewPr>
    <p:cSldViewPr snapToGrid="0">
      <p:cViewPr varScale="1">
        <p:scale>
          <a:sx n="127" d="100"/>
          <a:sy n="127" d="100"/>
        </p:scale>
        <p:origin x="172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4" Type="http://schemas.openxmlformats.org/officeDocument/2006/relationships/image" Target="../media/image10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pic>
        <p:nvPicPr>
          <p:cNvPr id="10" name="CustomTitle"/>
          <p:cNvPicPr>
            <a:picLocks noChangeAspect="1"/>
          </p:cNvPicPr>
          <p:nvPr userDrawn="1"/>
        </p:nvPicPr>
        <p:blipFill>
          <a:blip r:embed="rId5"/>
          <a:srcRect l="3" t="17" r="3" b="17"/>
          <a:stretch>
            <a:fillRect/>
          </a:stretch>
        </p:blipFill>
        <p:spPr>
          <a:xfrm>
            <a:off x="0" y="0"/>
            <a:ext cx="8961439" cy="6721478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2/6/2019 1:40 PM Eastern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287538"/>
            <a:ext cx="3544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1:40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26609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 24.12.2016 10:21 W. Europe Standard Time</a:t>
            </a:r>
          </a:p>
        </p:txBody>
      </p:sp>
      <p:sp>
        <p:nvSpPr>
          <p:cNvPr id="9" name="Title Elements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Title Elements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Title Elements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38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27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3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292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357188"/>
            <a:ext cx="7729538" cy="1300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2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616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4" name="SlideLogoSeparator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877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90761" y="230188"/>
            <a:ext cx="8554943" cy="3077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Working Draft" hidden="1"/>
          <p:cNvSpPr txBox="1">
            <a:spLocks noChangeArrowheads="1"/>
          </p:cNvSpPr>
          <p:nvPr userDrawn="1"/>
        </p:nvSpPr>
        <p:spPr bwMode="auto">
          <a:xfrm rot="5400000">
            <a:off x="7939405" y="1940592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tx2"/>
                </a:solidFill>
                <a:latin typeface="+mn-lt"/>
                <a:ea typeface="+mn-ea"/>
              </a:rPr>
              <a:t>Last Modified 2/6/2019 1:40 PM Eastern Standard Time</a:t>
            </a:r>
            <a:endParaRPr lang="en-US" baseline="0" noProof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4" name="Printed" hidden="1"/>
          <p:cNvSpPr txBox="1">
            <a:spLocks noChangeArrowheads="1"/>
          </p:cNvSpPr>
          <p:nvPr userDrawn="1"/>
        </p:nvSpPr>
        <p:spPr bwMode="auto">
          <a:xfrm rot="5400000">
            <a:off x="8768958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solidFill>
                  <a:schemeClr val="tx2"/>
                </a:solidFill>
                <a:latin typeface="+mn-lt"/>
                <a:ea typeface="+mn-ea"/>
              </a:rPr>
              <a:t>Printed</a:t>
            </a:r>
            <a:endParaRPr lang="en-US" baseline="0" noProof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68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6267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7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1:40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8961506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084692" y="-1"/>
            <a:ext cx="6876746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523294" y="36515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hangingPunct="1">
              <a:defRPr/>
            </a:pPr>
            <a:endParaRPr lang="en-US" sz="800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6079132" y="6254081"/>
            <a:ext cx="6618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600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6079132" y="6377192"/>
            <a:ext cx="280470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600">
                <a:solidFill>
                  <a:srgbClr val="FFFFFF"/>
                </a:solidFill>
                <a:latin typeface="Arial"/>
              </a:rPr>
              <a:t>Last Modified 2/6/2019 1:40 PM Eastern Standard Time</a:t>
            </a:r>
            <a:endParaRPr lang="en-US" sz="6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6079132" y="6500304"/>
            <a:ext cx="266005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600">
                <a:solidFill>
                  <a:srgbClr val="FFFFFF"/>
                </a:solidFill>
                <a:latin typeface="Arial"/>
              </a:rPr>
              <a:t>Printed 21.07.2017 14:47 W. Europe Standard Time</a:t>
            </a:r>
            <a:endParaRPr lang="en-US" sz="6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2268266" y="1434421"/>
            <a:ext cx="6231663" cy="369332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1615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638005"/>
            <a:ext cx="6231663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105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2274931" y="187976"/>
            <a:ext cx="163266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085976" y="6254081"/>
            <a:ext cx="3840217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903" eaLnBrk="0" hangingPunct="0"/>
            <a:r>
              <a:rPr lang="en-US" sz="6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903" eaLnBrk="0" hangingPunct="0"/>
            <a:r>
              <a:rPr lang="en-US" sz="6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8335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2501134"/>
              </p:ext>
            </p:extLst>
          </p:nvPr>
        </p:nvGraphicFramePr>
        <p:xfrm>
          <a:off x="1191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8564563" y="6523662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00" smtClean="0">
                <a:solidFill>
                  <a:srgbClr val="808080"/>
                </a:solidFill>
              </a:rPr>
              <a:pPr/>
              <a:t>‹#›</a:t>
            </a:fld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7704093" y="6523662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6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7833909" y="50802"/>
            <a:ext cx="905231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735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8564563" y="6523662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00" smtClean="0">
                <a:solidFill>
                  <a:srgbClr val="FFFFFF"/>
                </a:solidFill>
              </a:rPr>
              <a:pPr/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7704093" y="6523662"/>
            <a:ext cx="75982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6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7833909" y="50802"/>
            <a:ext cx="905231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453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4.vml"/><Relationship Id="rId15" Type="http://schemas.openxmlformats.org/officeDocument/2006/relationships/tags" Target="../tags/tag32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6.vml"/><Relationship Id="rId11" Type="http://schemas.openxmlformats.org/officeDocument/2006/relationships/tags" Target="../tags/tag47.xml"/><Relationship Id="rId24" Type="http://schemas.openxmlformats.org/officeDocument/2006/relationships/oleObject" Target="../embeddings/oleObject6.bin"/><Relationship Id="rId5" Type="http://schemas.openxmlformats.org/officeDocument/2006/relationships/theme" Target="../theme/theme3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oleObject" Target="../embeddings/oleObject9.bin"/><Relationship Id="rId5" Type="http://schemas.openxmlformats.org/officeDocument/2006/relationships/slideLayout" Target="../slideLayouts/slideLayout15.xml"/><Relationship Id="rId10" Type="http://schemas.openxmlformats.org/officeDocument/2006/relationships/tags" Target="../tags/tag64.xml"/><Relationship Id="rId4" Type="http://schemas.openxmlformats.org/officeDocument/2006/relationships/slideLayout" Target="../slideLayouts/slideLayout14.xml"/><Relationship Id="rId9" Type="http://schemas.openxmlformats.org/officeDocument/2006/relationships/vmlDrawing" Target="../drawings/vmlDrawing9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0205320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2/6/2019 1:40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2/6/2019 1:40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7917131" y="279400"/>
            <a:ext cx="763755" cy="997467"/>
            <a:chOff x="7835905" y="279400"/>
            <a:chExt cx="763755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7609323" y="279400"/>
            <a:ext cx="1071563" cy="730251"/>
            <a:chOff x="7540629" y="279400"/>
            <a:chExt cx="1071563" cy="730251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7850456" y="250825"/>
            <a:ext cx="830430" cy="1306516"/>
            <a:chOff x="7769225" y="250825"/>
            <a:chExt cx="830430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2949083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7833909" y="50802"/>
            <a:ext cx="905231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8179855" y="1952134"/>
            <a:ext cx="1423467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450">
                <a:solidFill>
                  <a:srgbClr val="808080"/>
                </a:solidFill>
                <a:latin typeface="Arial"/>
              </a:rPr>
              <a:t>Last Modified 2/6/2019 1:40 PM Eastern Standard Time</a:t>
            </a: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226342" y="4125960"/>
            <a:ext cx="133049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defRPr/>
            </a:pPr>
            <a:r>
              <a:rPr lang="en-US" sz="450">
                <a:solidFill>
                  <a:srgbClr val="808080"/>
                </a:solidFill>
                <a:latin typeface="Arial"/>
              </a:rPr>
              <a:t>Printed 21.07.2017 14:47 W. Europe Standard Time</a:t>
            </a: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4" y="230190"/>
            <a:ext cx="86185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19064" y="75765"/>
            <a:ext cx="36869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19064" y="554865"/>
            <a:ext cx="86185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808080"/>
                </a:solidFill>
                <a:latin typeface="Arial"/>
              </a:rPr>
              <a:t>Subtitle</a:t>
            </a:r>
            <a:endParaRPr lang="en-US" sz="12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37696"/>
            <a:ext cx="854868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4294" indent="-64294">
              <a:defRPr/>
            </a:pPr>
            <a:r>
              <a:rPr lang="en-US" sz="600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39309"/>
            <a:ext cx="74644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85" indent="-370285" defTabSz="895395"/>
            <a:r>
              <a:rPr lang="en-US" sz="600" dirty="0">
                <a:solidFill>
                  <a:srgbClr val="80808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378404"/>
            <a:ext cx="4264025" cy="387350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376468" y="285751"/>
            <a:ext cx="361126" cy="120033"/>
            <a:chOff x="8379650" y="285750"/>
            <a:chExt cx="361126" cy="120033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9650" y="285750"/>
              <a:ext cx="361126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rgbClr val="002960"/>
                </a:buClr>
              </a:pPr>
              <a:r>
                <a:rPr lang="en-US" sz="6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9650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9650" y="405783"/>
              <a:ext cx="36112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8164809" y="279401"/>
            <a:ext cx="575213" cy="984251"/>
            <a:chOff x="7835905" y="279400"/>
            <a:chExt cx="766984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7933964" y="279400"/>
            <a:ext cx="806184" cy="684600"/>
            <a:chOff x="7540629" y="279400"/>
            <a:chExt cx="1074959" cy="68460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8114805" y="250825"/>
            <a:ext cx="625217" cy="1306516"/>
            <a:chOff x="7769225" y="250825"/>
            <a:chExt cx="833659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298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8822678" y="6507559"/>
            <a:ext cx="34288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089375" y="1951380"/>
            <a:ext cx="3226451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sz="15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5800" indent="-143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34800" indent="-1863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61700" indent="-116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972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Slide Elements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Slide Elements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68450"/>
            <a:ext cx="8066088" cy="132343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Pricing redesign at a </a:t>
            </a:r>
            <a:r>
              <a:rPr lang="pl-PL" altLang="en-US" dirty="0"/>
              <a:t>P</a:t>
            </a:r>
            <a:r>
              <a:rPr lang="en-US" altLang="en-US" dirty="0" err="1"/>
              <a:t>rivate</a:t>
            </a:r>
            <a:r>
              <a:rPr lang="en-US" altLang="en-US" dirty="0"/>
              <a:t> bank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28194-2C86-4CC9-8254-3E072A339B9A}"/>
              </a:ext>
            </a:extLst>
          </p:cNvPr>
          <p:cNvGrpSpPr/>
          <p:nvPr/>
        </p:nvGrpSpPr>
        <p:grpSpPr>
          <a:xfrm>
            <a:off x="5701426" y="964784"/>
            <a:ext cx="3071121" cy="5415920"/>
            <a:chOff x="5701426" y="964784"/>
            <a:chExt cx="3071121" cy="5415920"/>
          </a:xfrm>
        </p:grpSpPr>
        <p:sp>
          <p:nvSpPr>
            <p:cNvPr id="18" name="Rectangle 4"/>
            <p:cNvSpPr txBox="1"/>
            <p:nvPr>
              <p:custDataLst>
                <p:tags r:id="rId5"/>
              </p:custDataLst>
            </p:nvPr>
          </p:nvSpPr>
          <p:spPr>
            <a:xfrm>
              <a:off x="5701426" y="964784"/>
              <a:ext cx="3071121" cy="492521"/>
            </a:xfrm>
            <a:prstGeom prst="chevron">
              <a:avLst>
                <a:gd name="adj" fmla="val 18199"/>
              </a:avLst>
            </a:prstGeom>
            <a:solidFill>
              <a:schemeClr val="accent3"/>
            </a:solidFill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82880" tIns="182880" rIns="182880" bIns="18288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25000"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</a:rPr>
                <a:t>Impact</a:t>
              </a:r>
            </a:p>
          </p:txBody>
        </p:sp>
        <p:sp>
          <p:nvSpPr>
            <p:cNvPr id="21" name="Rectangle 18"/>
            <p:cNvSpPr txBox="1"/>
            <p:nvPr>
              <p:custDataLst>
                <p:tags r:id="rId6"/>
              </p:custDataLst>
            </p:nvPr>
          </p:nvSpPr>
          <p:spPr>
            <a:xfrm>
              <a:off x="5749735" y="1533795"/>
              <a:ext cx="2974502" cy="484690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vert="horz" lIns="76200" tIns="76200" rIns="76200" bIns="7620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93675" marR="0" lvl="1" indent="-192088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Pct val="125000"/>
                <a:buFont typeface="Arial" charset="0"/>
                <a:buChar char="▪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3" name="Rectangle 22"/>
            <p:cNvSpPr txBox="1"/>
            <p:nvPr/>
          </p:nvSpPr>
          <p:spPr>
            <a:xfrm>
              <a:off x="5812668" y="1579390"/>
              <a:ext cx="2848636" cy="421038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1pPr>
              <a:lvl2pPr marL="193675" lvl="1" indent="-192088" defTabSz="895350" eaLnBrk="1" hangingPunct="1">
                <a:buClr>
                  <a:schemeClr val="accent5"/>
                </a:buClr>
                <a:buSzPct val="125000"/>
                <a:buFont typeface="Arial" charset="0"/>
                <a:buChar char="▪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2pPr>
              <a:lvl3pPr marL="457200" lvl="2" indent="-261938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–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3pPr>
              <a:lvl4pPr marL="614363" lvl="3" indent="-155575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▫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4pPr>
              <a:lvl5pPr marL="749808" lvl="4" indent="-130175" defTabSz="895350" eaLnBrk="1" hangingPunct="1">
                <a:buClr>
                  <a:schemeClr val="accent5"/>
                </a:buClr>
                <a:buSzPct val="89000"/>
                <a:buFont typeface="Arial" charset="0"/>
                <a:buChar char="-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Estimated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annual revenue impact of +3.5 Mn local currency, or +15% </a:t>
              </a:r>
              <a:r>
                <a:rPr lang="en-US" altLang="en-US" sz="1200" dirty="0"/>
                <a:t>of revenue in scope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Defined 12-month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roll-out plan </a:t>
              </a:r>
              <a:r>
                <a:rPr lang="en-US" altLang="en-US" sz="1200" dirty="0"/>
                <a:t>with 3 phases, combining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repricing</a:t>
              </a:r>
              <a:r>
                <a:rPr lang="en-US" altLang="en-US" sz="1200" dirty="0"/>
                <a:t> and complete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offer overhaul</a:t>
              </a:r>
              <a:r>
                <a:rPr lang="en-US" altLang="en-US" sz="1200" dirty="0"/>
                <a:t>: 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3-month preparation phase, including private bankers’ training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3-month repricing effort for clients in lowest wealth-band, representing ~33% of expected impact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6-months renegotiation and repricing period for all other clients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Prepared </a:t>
              </a:r>
              <a:r>
                <a:rPr lang="en-US" altLang="en-US" sz="1200" b="1" dirty="0"/>
                <a:t>communication and training material</a:t>
              </a:r>
              <a:r>
                <a:rPr lang="en-US" altLang="en-US" sz="1200" dirty="0"/>
                <a:t> to drive change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Created a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simulation tool to support roll-out</a:t>
              </a:r>
              <a:r>
                <a:rPr lang="en-US" altLang="en-US" sz="1200" dirty="0"/>
                <a:t>, allowing private bankers to simulate new fees and rebates for all clients (old and new) as well as evolutions in their asset allocation across mandates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9FBF5D-E08E-42F9-AEFA-BBF7605A719A}"/>
              </a:ext>
            </a:extLst>
          </p:cNvPr>
          <p:cNvGrpSpPr/>
          <p:nvPr/>
        </p:nvGrpSpPr>
        <p:grpSpPr>
          <a:xfrm>
            <a:off x="2398681" y="964784"/>
            <a:ext cx="3229171" cy="5415920"/>
            <a:chOff x="2390550" y="964784"/>
            <a:chExt cx="3229171" cy="5415920"/>
          </a:xfrm>
        </p:grpSpPr>
        <p:sp>
          <p:nvSpPr>
            <p:cNvPr id="17" name="Rectangle 4"/>
            <p:cNvSpPr txBox="1"/>
            <p:nvPr>
              <p:custDataLst>
                <p:tags r:id="rId3"/>
              </p:custDataLst>
            </p:nvPr>
          </p:nvSpPr>
          <p:spPr>
            <a:xfrm>
              <a:off x="2390550" y="964784"/>
              <a:ext cx="3229171" cy="497372"/>
            </a:xfrm>
            <a:prstGeom prst="chevron">
              <a:avLst>
                <a:gd name="adj" fmla="val 18199"/>
              </a:avLst>
            </a:prstGeom>
            <a:solidFill>
              <a:schemeClr val="accent3"/>
            </a:solidFill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82880" tIns="182880" rIns="182880" bIns="18288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25000"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</a:rPr>
                <a:t>What McKinsey did</a:t>
              </a:r>
            </a:p>
          </p:txBody>
        </p:sp>
        <p:sp>
          <p:nvSpPr>
            <p:cNvPr id="20" name="Rectangle 18"/>
            <p:cNvSpPr txBox="1"/>
            <p:nvPr>
              <p:custDataLst>
                <p:tags r:id="rId4"/>
              </p:custDataLst>
            </p:nvPr>
          </p:nvSpPr>
          <p:spPr>
            <a:xfrm>
              <a:off x="2441347" y="1533795"/>
              <a:ext cx="3127577" cy="484690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vert="horz" lIns="76200" tIns="76200" rIns="76200" bIns="7620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93675" marR="0" lvl="1" indent="-192088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Pct val="125000"/>
                <a:buFont typeface="Arial" charset="0"/>
                <a:buChar char="▪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5541CC6-7CA5-4B8A-B082-EF69EF81C1C3}"/>
                </a:ext>
              </a:extLst>
            </p:cNvPr>
            <p:cNvSpPr txBox="1"/>
            <p:nvPr/>
          </p:nvSpPr>
          <p:spPr>
            <a:xfrm>
              <a:off x="2521182" y="1579390"/>
              <a:ext cx="2967907" cy="432118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1pPr>
              <a:lvl2pPr marL="193675" lvl="1" indent="-192088" defTabSz="895350" eaLnBrk="1" hangingPunct="1">
                <a:buClr>
                  <a:schemeClr val="accent5"/>
                </a:buClr>
                <a:buSzPct val="125000"/>
                <a:buFont typeface="Arial" charset="0"/>
                <a:buChar char="▪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2pPr>
              <a:lvl3pPr marL="457200" lvl="2" indent="-261938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–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3pPr>
              <a:lvl4pPr marL="614363" lvl="3" indent="-155575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▫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4pPr>
              <a:lvl5pPr marL="749808" lvl="4" indent="-130175" defTabSz="895350" eaLnBrk="1" hangingPunct="1">
                <a:buClr>
                  <a:schemeClr val="accent5"/>
                </a:buClr>
                <a:buSzPct val="89000"/>
                <a:buFont typeface="Arial" charset="0"/>
                <a:buChar char="-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b="1" dirty="0">
                  <a:solidFill>
                    <a:schemeClr val="accent3"/>
                  </a:solidFill>
                </a:rPr>
                <a:t>Benchmarked </a:t>
              </a:r>
              <a:r>
                <a:rPr lang="en-US" altLang="en-US" sz="1200" b="1" dirty="0" err="1">
                  <a:solidFill>
                    <a:schemeClr val="accent3"/>
                  </a:solidFill>
                </a:rPr>
                <a:t>RoA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 </a:t>
              </a:r>
              <a:r>
                <a:rPr lang="en-US" altLang="en-US" sz="1200" dirty="0"/>
                <a:t>(return on assets) vs. market average to show potential for repricing on certain client segments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Provided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transparency on current rebates practices</a:t>
              </a:r>
              <a:r>
                <a:rPr lang="en-US" altLang="en-US" sz="1200" dirty="0"/>
                <a:t>, overall and by client wealth band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Ran series of workshop with 10 private bankers to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define new standard pricing </a:t>
              </a:r>
              <a:r>
                <a:rPr lang="en-US" altLang="en-US" sz="1200" dirty="0"/>
                <a:t>(including new “all-in” pricing schemes) for main investment products, based on a comprehensive benchmark of Monaco private banks’ pricelists (10+ banks in scope)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Transaction (brokerage) fees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Custody fees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Administrative fees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Discretionary management fees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Advisory fees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Define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new rebates policy </a:t>
              </a:r>
              <a:r>
                <a:rPr lang="en-US" altLang="en-US" sz="1200" dirty="0"/>
                <a:t>and updated 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processes and governance to grant rebates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2E79F7F-483B-4441-8381-06B69AFDF2C2}"/>
              </a:ext>
            </a:extLst>
          </p:cNvPr>
          <p:cNvGrpSpPr/>
          <p:nvPr/>
        </p:nvGrpSpPr>
        <p:grpSpPr>
          <a:xfrm>
            <a:off x="168448" y="964784"/>
            <a:ext cx="2156659" cy="5415920"/>
            <a:chOff x="168448" y="964784"/>
            <a:chExt cx="2156659" cy="5415920"/>
          </a:xfrm>
        </p:grpSpPr>
        <p:sp>
          <p:nvSpPr>
            <p:cNvPr id="16" name="Rectangle 4"/>
            <p:cNvSpPr txBox="1"/>
            <p:nvPr>
              <p:custDataLst>
                <p:tags r:id="rId1"/>
              </p:custDataLst>
            </p:nvPr>
          </p:nvSpPr>
          <p:spPr>
            <a:xfrm>
              <a:off x="168448" y="964784"/>
              <a:ext cx="2156659" cy="494659"/>
            </a:xfrm>
            <a:prstGeom prst="homePlate">
              <a:avLst>
                <a:gd name="adj" fmla="val 18199"/>
              </a:avLst>
            </a:prstGeom>
            <a:solidFill>
              <a:schemeClr val="accent3"/>
            </a:solidFill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82880" tIns="182880" rIns="182880" bIns="18288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25000"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</a:rPr>
                <a:t>Engagement situation</a:t>
              </a:r>
            </a:p>
          </p:txBody>
        </p:sp>
        <p:sp>
          <p:nvSpPr>
            <p:cNvPr id="19" name="Rectangle 18"/>
            <p:cNvSpPr txBox="1"/>
            <p:nvPr>
              <p:custDataLst>
                <p:tags r:id="rId2"/>
              </p:custDataLst>
            </p:nvPr>
          </p:nvSpPr>
          <p:spPr>
            <a:xfrm>
              <a:off x="202373" y="1533795"/>
              <a:ext cx="2088809" cy="484690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vert="horz" lIns="76200" tIns="76200" rIns="76200" bIns="7620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Pct val="100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496300-01E5-4AF7-AC7F-C0413A1B1EC0}"/>
                </a:ext>
              </a:extLst>
            </p:cNvPr>
            <p:cNvSpPr txBox="1"/>
            <p:nvPr/>
          </p:nvSpPr>
          <p:spPr>
            <a:xfrm>
              <a:off x="257023" y="1579390"/>
              <a:ext cx="1979508" cy="336092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1pPr>
              <a:lvl2pPr marL="193675" lvl="1" indent="-192088" defTabSz="895350" eaLnBrk="1" hangingPunct="1">
                <a:buClr>
                  <a:schemeClr val="accent5"/>
                </a:buClr>
                <a:buSzPct val="125000"/>
                <a:buFont typeface="Arial" charset="0"/>
                <a:buChar char="▪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2pPr>
              <a:lvl3pPr marL="457200" lvl="2" indent="-261938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–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3pPr>
              <a:lvl4pPr marL="614363" lvl="3" indent="-155575" defTabSz="895350" eaLnBrk="1" hangingPunct="1">
                <a:buClr>
                  <a:schemeClr val="accent5"/>
                </a:buClr>
                <a:buSzPct val="120000"/>
                <a:buFont typeface="Arial" charset="0"/>
                <a:buChar char="▫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4pPr>
              <a:lvl5pPr marL="749808" lvl="4" indent="-130175" defTabSz="895350" eaLnBrk="1" hangingPunct="1">
                <a:buClr>
                  <a:schemeClr val="accent5"/>
                </a:buClr>
                <a:buSzPct val="89000"/>
                <a:buFont typeface="Arial" charset="0"/>
                <a:buChar char="-"/>
                <a:defRPr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b="1" dirty="0">
                  <a:solidFill>
                    <a:schemeClr val="accent3"/>
                  </a:solidFill>
                </a:rPr>
                <a:t>Leading Private Bank in Western-Europe</a:t>
              </a:r>
              <a:r>
                <a:rPr lang="en-US" altLang="en-US" sz="1200" dirty="0"/>
                <a:t>, with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13 </a:t>
              </a:r>
              <a:r>
                <a:rPr lang="en-US" altLang="en-US" sz="1200" b="1" dirty="0" err="1">
                  <a:solidFill>
                    <a:schemeClr val="accent3"/>
                  </a:solidFill>
                </a:rPr>
                <a:t>bn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 Local currency </a:t>
              </a:r>
              <a:r>
                <a:rPr lang="en-US" altLang="en-US" sz="1200" dirty="0"/>
                <a:t>and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&gt;100 Mn Local currency</a:t>
              </a:r>
              <a:r>
                <a:rPr lang="en-US" altLang="en-US" sz="1200" dirty="0"/>
                <a:t> in total revenues</a:t>
              </a:r>
            </a:p>
            <a:p>
              <a:pPr lvl="1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en-US" sz="1200" dirty="0"/>
                <a:t>Part of global Private Bank, which recently launched a </a:t>
              </a:r>
              <a:r>
                <a:rPr lang="en-US" altLang="en-US" sz="1200" b="1" dirty="0">
                  <a:solidFill>
                    <a:schemeClr val="accent3"/>
                  </a:solidFill>
                </a:rPr>
                <a:t>comprehensive commercial transformation effort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Value proposition and unique selling proposition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Client segmentation</a:t>
              </a:r>
            </a:p>
            <a:p>
              <a:pPr lvl="2" eaLnBrk="0" hangingPunct="0">
                <a:spcAft>
                  <a:spcPct val="30000"/>
                </a:spcAft>
                <a:buClr>
                  <a:schemeClr val="tx2"/>
                </a:buClr>
                <a:buFont typeface="Arial" panose="020B0604020202020204" pitchFamily="34" charset="0"/>
                <a:buChar char="─"/>
              </a:pPr>
              <a:r>
                <a:rPr lang="en-US" altLang="en-US" sz="1200" dirty="0"/>
                <a:t>Product and service offering per segment</a:t>
              </a:r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D3DEEE42-BE58-F849-BAAA-A79E500650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12804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318DBB8-A8A6-C644-96A0-5504FBF8A8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09345" y="-1944"/>
            <a:ext cx="667512" cy="132859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BAN017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ACCENT" val="4"/>
  <p:tag name="LINE" val="2"/>
  <p:tag name="NEWNAMES" val="True"/>
  <p:tag name="MTBTACCENT" val="Accent3"/>
  <p:tag name="ISNEWSLIDENUMBER" val="True"/>
  <p:tag name="THINKCELLUNDODONOTDELETE" val="0"/>
  <p:tag name="PREVIOUSNAME" val="C:\Users\Najah Mushatt\Downloads\Single Page\Single Page\BAN017_Pricing redesign at a Private bank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1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286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Firm Format - template_Blue</vt:lpstr>
      <vt:lpstr>Firm Format - template_Grey</vt:lpstr>
      <vt:lpstr>1_Firm Format - template_Blue</vt:lpstr>
      <vt:lpstr>Blank</vt:lpstr>
      <vt:lpstr>think-cell Slide</vt:lpstr>
      <vt:lpstr>Pricing redesign at a Private bank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2016-10-10T19:31:43Z</dcterms:created>
  <dcterms:modified xsi:type="dcterms:W3CDTF">2019-03-18T12:53:12Z</dcterms:modified>
  <cp:category/>
  <cp:contentStatus/>
  <dc:language/>
  <cp:version/>
</cp:coreProperties>
</file>