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7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6:33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2994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6:33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747054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6:33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6:33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image" Target="../media/image2.emf"/><Relationship Id="rId5" Type="http://schemas.openxmlformats.org/officeDocument/2006/relationships/tags" Target="../tags/tag7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69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An Asian commercial bank, we helped the client restructure / set up their marketing division, and drove marketing initiatives which brought great impact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9863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One of hundreds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city commercial banks, 6 billion revenue and 100 billion asset size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Been working with McKinsey on retail transformation for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4 consecutive years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Complete absence of marketing capabilities:</a:t>
            </a:r>
          </a:p>
          <a:p>
            <a:pPr marL="341313" lvl="2" indent="-146050">
              <a:spcBef>
                <a:spcPct val="20000"/>
              </a:spcBef>
              <a:buFont typeface="Arial" panose="020B0604020202020204" pitchFamily="34" charset="0"/>
              <a:buChar char="‒"/>
            </a:pPr>
            <a:r>
              <a:rPr lang="en-US" altLang="zh-CN" sz="1400" dirty="0">
                <a:solidFill>
                  <a:schemeClr val="tx2"/>
                </a:solidFill>
                <a:ea typeface="MS PGothic" pitchFamily="34" charset="-128"/>
              </a:rPr>
              <a:t>Highly decentralized marketing functions</a:t>
            </a:r>
          </a:p>
          <a:p>
            <a:pPr marL="341313" lvl="2" indent="-146050">
              <a:spcBef>
                <a:spcPct val="20000"/>
              </a:spcBef>
              <a:buFont typeface="Arial" panose="020B0604020202020204" pitchFamily="34" charset="0"/>
              <a:buChar char="‒"/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Lack of relevant expertise and marketing management</a:t>
            </a:r>
          </a:p>
          <a:p>
            <a:pPr marL="341313" lvl="2" indent="-146050">
              <a:spcBef>
                <a:spcPct val="20000"/>
              </a:spcBef>
              <a:buFont typeface="Arial" panose="020B0604020202020204" pitchFamily="34" charset="0"/>
              <a:buChar char="‒"/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……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6" y="1479550"/>
            <a:ext cx="35290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Re-defined the </a:t>
            </a:r>
            <a:r>
              <a:rPr lang="en-US" altLang="ja-JP" sz="1400" dirty="0" err="1">
                <a:ea typeface="MS PGothic" pitchFamily="34" charset="-128"/>
              </a:rPr>
              <a:t>R&amp;R</a:t>
            </a:r>
            <a:r>
              <a:rPr lang="en-US" altLang="ja-JP" sz="1400" dirty="0">
                <a:ea typeface="MS PGothic" pitchFamily="34" charset="-128"/>
              </a:rPr>
              <a:t> of marketing functions, </a:t>
            </a:r>
            <a:r>
              <a:rPr lang="en-US" altLang="zh-CN" sz="1400" dirty="0">
                <a:ea typeface="MS PGothic" pitchFamily="34" charset="-128"/>
              </a:rPr>
              <a:t>developed the concept of </a:t>
            </a:r>
            <a:r>
              <a:rPr lang="en-US" altLang="ja-JP" sz="1400" dirty="0">
                <a:ea typeface="MS PGothic" pitchFamily="34" charset="-128"/>
              </a:rPr>
              <a:t>“Bow - Arrow - Target”, built up consensus that marketing goes beyond “design and printing”</a:t>
            </a:r>
          </a:p>
        </p:txBody>
      </p:sp>
      <p:sp>
        <p:nvSpPr>
          <p:cNvPr id="30" name="Rectangle 96"/>
          <p:cNvSpPr>
            <a:spLocks noChangeArrowheads="1"/>
          </p:cNvSpPr>
          <p:nvPr/>
        </p:nvSpPr>
        <p:spPr bwMode="gray">
          <a:xfrm>
            <a:off x="2147886" y="4573707"/>
            <a:ext cx="3529013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Designed the org structures, centralized marketing role and positions which are now spread across depts.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Identified key capability and expertise and drove the talent recruiting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Launched new marketing initiatives including MGM and digital marketing</a:t>
            </a:r>
            <a:endParaRPr lang="en-US" altLang="ja-JP" sz="1400" dirty="0">
              <a:ea typeface="MS PGothic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63358" y="2469322"/>
            <a:ext cx="3027627" cy="2092772"/>
            <a:chOff x="2463358" y="2469322"/>
            <a:chExt cx="3027627" cy="2092772"/>
          </a:xfrm>
        </p:grpSpPr>
        <p:grpSp>
          <p:nvGrpSpPr>
            <p:cNvPr id="66" name="Group 65"/>
            <p:cNvGrpSpPr/>
            <p:nvPr/>
          </p:nvGrpSpPr>
          <p:grpSpPr bwMode="gray">
            <a:xfrm>
              <a:off x="2537154" y="4009834"/>
              <a:ext cx="1939017" cy="246888"/>
              <a:chOff x="5681663" y="912051"/>
              <a:chExt cx="1939017" cy="246888"/>
            </a:xfrm>
          </p:grpSpPr>
          <p:sp>
            <p:nvSpPr>
              <p:cNvPr id="73" name="TextBox 72"/>
              <p:cNvSpPr txBox="1"/>
              <p:nvPr/>
            </p:nvSpPr>
            <p:spPr bwMode="gray">
              <a:xfrm>
                <a:off x="5963922" y="927773"/>
                <a:ext cx="1656758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Customer Insights</a:t>
                </a:r>
              </a:p>
            </p:txBody>
          </p:sp>
          <p:sp>
            <p:nvSpPr>
              <p:cNvPr id="74" name="Oval 73"/>
              <p:cNvSpPr>
                <a:spLocks/>
              </p:cNvSpPr>
              <p:nvPr/>
            </p:nvSpPr>
            <p:spPr bwMode="gray">
              <a:xfrm>
                <a:off x="5681663" y="912051"/>
                <a:ext cx="246888" cy="246888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A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 bwMode="gray">
            <a:xfrm>
              <a:off x="2537154" y="4311147"/>
              <a:ext cx="1722769" cy="250947"/>
              <a:chOff x="5681663" y="2165493"/>
              <a:chExt cx="1722769" cy="250947"/>
            </a:xfrm>
          </p:grpSpPr>
          <p:sp>
            <p:nvSpPr>
              <p:cNvPr id="71" name="TextBox 70"/>
              <p:cNvSpPr txBox="1"/>
              <p:nvPr/>
            </p:nvSpPr>
            <p:spPr bwMode="gray">
              <a:xfrm>
                <a:off x="5963921" y="2165493"/>
                <a:ext cx="1440511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4P</a:t>
                </a:r>
                <a:endParaRPr lang="zh-CN" altLang="en-US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" name="Oval 71"/>
              <p:cNvSpPr>
                <a:spLocks/>
              </p:cNvSpPr>
              <p:nvPr/>
            </p:nvSpPr>
            <p:spPr bwMode="gray">
              <a:xfrm>
                <a:off x="5681663" y="2169552"/>
                <a:ext cx="246888" cy="246888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B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 bwMode="gray">
            <a:xfrm>
              <a:off x="3279808" y="4315206"/>
              <a:ext cx="2211177" cy="246888"/>
              <a:chOff x="5681663" y="5505811"/>
              <a:chExt cx="2211177" cy="246888"/>
            </a:xfrm>
          </p:grpSpPr>
          <p:sp>
            <p:nvSpPr>
              <p:cNvPr id="69" name="TextBox 68"/>
              <p:cNvSpPr txBox="1"/>
              <p:nvPr/>
            </p:nvSpPr>
            <p:spPr bwMode="gray">
              <a:xfrm>
                <a:off x="5963921" y="5521533"/>
                <a:ext cx="1928919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x-none"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▪"/>
                  <a:defRPr lang="x-none"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–"/>
                  <a:defRPr lang="x-none"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▫"/>
                  <a:defRPr lang="x-none"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100000"/>
                  <a:buFont typeface="Arial" charset="0"/>
                  <a:buChar char="-"/>
                  <a:defRPr lang="x-none"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Tracking &amp; Evaluation</a:t>
                </a:r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 bwMode="gray">
              <a:xfrm>
                <a:off x="5681663" y="5505811"/>
                <a:ext cx="246888" cy="246888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63358" y="2469322"/>
              <a:ext cx="2358768" cy="1507142"/>
              <a:chOff x="3462957" y="1823272"/>
              <a:chExt cx="2358768" cy="150714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3462957" y="1823272"/>
                <a:ext cx="2358768" cy="1507142"/>
                <a:chOff x="3462957" y="1823271"/>
                <a:chExt cx="3246012" cy="2074049"/>
              </a:xfrm>
            </p:grpSpPr>
            <p:grpSp>
              <p:nvGrpSpPr>
                <p:cNvPr id="80" name="Group 79"/>
                <p:cNvGrpSpPr/>
                <p:nvPr/>
              </p:nvGrpSpPr>
              <p:grpSpPr bwMode="gray">
                <a:xfrm>
                  <a:off x="3462957" y="1843070"/>
                  <a:ext cx="2358768" cy="2034452"/>
                  <a:chOff x="119063" y="1846548"/>
                  <a:chExt cx="3572300" cy="3081131"/>
                </a:xfrm>
                <a:gradFill>
                  <a:gsLst>
                    <a:gs pos="0">
                      <a:schemeClr val="accent3"/>
                    </a:gs>
                    <a:gs pos="100000">
                      <a:srgbClr val="6CA6D9"/>
                    </a:gs>
                  </a:gsLst>
                  <a:lin ang="2700000" scaled="1"/>
                </a:gradFill>
              </p:grpSpPr>
              <p:sp>
                <p:nvSpPr>
                  <p:cNvPr id="87" name="Freeform 86"/>
                  <p:cNvSpPr/>
                  <p:nvPr/>
                </p:nvSpPr>
                <p:spPr bwMode="gray">
                  <a:xfrm>
                    <a:off x="1649112" y="1918073"/>
                    <a:ext cx="1596851" cy="2917854"/>
                  </a:xfrm>
                  <a:custGeom>
                    <a:avLst/>
                    <a:gdLst>
                      <a:gd name="connsiteX0" fmla="*/ 218046 w 1718449"/>
                      <a:gd name="connsiteY0" fmla="*/ 1530 h 3140044"/>
                      <a:gd name="connsiteX1" fmla="*/ 1469409 w 1718449"/>
                      <a:gd name="connsiteY1" fmla="*/ 721521 h 3140044"/>
                      <a:gd name="connsiteX2" fmla="*/ 1508150 w 1718449"/>
                      <a:gd name="connsiteY2" fmla="*/ 2354960 h 3140044"/>
                      <a:gd name="connsiteX3" fmla="*/ 74265 w 1718449"/>
                      <a:gd name="connsiteY3" fmla="*/ 3138284 h 3140044"/>
                      <a:gd name="connsiteX4" fmla="*/ 71701 w 1718449"/>
                      <a:gd name="connsiteY4" fmla="*/ 3030154 h 3140044"/>
                      <a:gd name="connsiteX5" fmla="*/ 167649 w 1718449"/>
                      <a:gd name="connsiteY5" fmla="*/ 3018852 h 3140044"/>
                      <a:gd name="connsiteX6" fmla="*/ 1279260 w 1718449"/>
                      <a:gd name="connsiteY6" fmla="*/ 1528952 h 3140044"/>
                      <a:gd name="connsiteX7" fmla="*/ 96519 w 1718449"/>
                      <a:gd name="connsiteY7" fmla="*/ 93682 h 3140044"/>
                      <a:gd name="connsiteX8" fmla="*/ 1930 w 1718449"/>
                      <a:gd name="connsiteY8" fmla="*/ 88403 h 3140044"/>
                      <a:gd name="connsiteX9" fmla="*/ 0 w 1718449"/>
                      <a:gd name="connsiteY9" fmla="*/ 7055 h 3140044"/>
                      <a:gd name="connsiteX10" fmla="*/ 218046 w 1718449"/>
                      <a:gd name="connsiteY10" fmla="*/ 1530 h 3140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18449" h="3140044">
                        <a:moveTo>
                          <a:pt x="218046" y="1530"/>
                        </a:moveTo>
                        <a:cubicBezTo>
                          <a:pt x="722750" y="23841"/>
                          <a:pt x="1191568" y="288974"/>
                          <a:pt x="1469409" y="721521"/>
                        </a:cubicBezTo>
                        <a:cubicBezTo>
                          <a:pt x="1786942" y="1215860"/>
                          <a:pt x="1801891" y="1846123"/>
                          <a:pt x="1508150" y="2354960"/>
                        </a:cubicBezTo>
                        <a:cubicBezTo>
                          <a:pt x="1214409" y="2863797"/>
                          <a:pt x="661145" y="3166043"/>
                          <a:pt x="74265" y="3138284"/>
                        </a:cubicBezTo>
                        <a:lnTo>
                          <a:pt x="71701" y="3030154"/>
                        </a:lnTo>
                        <a:lnTo>
                          <a:pt x="167649" y="3018852"/>
                        </a:lnTo>
                        <a:cubicBezTo>
                          <a:pt x="811689" y="2906531"/>
                          <a:pt x="1293894" y="2274609"/>
                          <a:pt x="1279260" y="1528952"/>
                        </a:cubicBezTo>
                        <a:cubicBezTo>
                          <a:pt x="1264507" y="777223"/>
                          <a:pt x="750122" y="167020"/>
                          <a:pt x="96519" y="93682"/>
                        </a:cubicBezTo>
                        <a:lnTo>
                          <a:pt x="1930" y="88403"/>
                        </a:lnTo>
                        <a:lnTo>
                          <a:pt x="0" y="7055"/>
                        </a:lnTo>
                        <a:cubicBezTo>
                          <a:pt x="73113" y="111"/>
                          <a:pt x="145946" y="-1657"/>
                          <a:pt x="218046" y="15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 bwMode="gray">
                  <a:xfrm>
                    <a:off x="764903" y="1846548"/>
                    <a:ext cx="931951" cy="1244031"/>
                  </a:xfrm>
                  <a:custGeom>
                    <a:avLst/>
                    <a:gdLst>
                      <a:gd name="connsiteX0" fmla="*/ 0 w 1101321"/>
                      <a:gd name="connsiteY0" fmla="*/ 1338762 h 1338762"/>
                      <a:gd name="connsiteX1" fmla="*/ 252596 w 1101321"/>
                      <a:gd name="connsiteY1" fmla="*/ 1338762 h 1338762"/>
                      <a:gd name="connsiteX2" fmla="*/ 1101321 w 1101321"/>
                      <a:gd name="connsiteY2" fmla="*/ 171766 h 1338762"/>
                      <a:gd name="connsiteX3" fmla="*/ 838621 w 1101321"/>
                      <a:gd name="connsiteY3" fmla="*/ 0 h 1338762"/>
                      <a:gd name="connsiteX4" fmla="*/ 884088 w 1101321"/>
                      <a:gd name="connsiteY4" fmla="*/ 95987 h 1338762"/>
                      <a:gd name="connsiteX5" fmla="*/ 0 w 1101321"/>
                      <a:gd name="connsiteY5" fmla="*/ 1338762 h 1338762"/>
                      <a:gd name="connsiteX0" fmla="*/ 0 w 1101321"/>
                      <a:gd name="connsiteY0" fmla="*/ 1338762 h 1338762"/>
                      <a:gd name="connsiteX1" fmla="*/ 154193 w 1101321"/>
                      <a:gd name="connsiteY1" fmla="*/ 1338762 h 1338762"/>
                      <a:gd name="connsiteX2" fmla="*/ 1101321 w 1101321"/>
                      <a:gd name="connsiteY2" fmla="*/ 171766 h 1338762"/>
                      <a:gd name="connsiteX3" fmla="*/ 838621 w 1101321"/>
                      <a:gd name="connsiteY3" fmla="*/ 0 h 1338762"/>
                      <a:gd name="connsiteX4" fmla="*/ 884088 w 1101321"/>
                      <a:gd name="connsiteY4" fmla="*/ 95987 h 1338762"/>
                      <a:gd name="connsiteX5" fmla="*/ 0 w 1101321"/>
                      <a:gd name="connsiteY5" fmla="*/ 1338762 h 1338762"/>
                      <a:gd name="connsiteX0" fmla="*/ 0 w 1002918"/>
                      <a:gd name="connsiteY0" fmla="*/ 1338762 h 1338762"/>
                      <a:gd name="connsiteX1" fmla="*/ 154193 w 1002918"/>
                      <a:gd name="connsiteY1" fmla="*/ 1338762 h 1338762"/>
                      <a:gd name="connsiteX2" fmla="*/ 1002918 w 1002918"/>
                      <a:gd name="connsiteY2" fmla="*/ 118780 h 1338762"/>
                      <a:gd name="connsiteX3" fmla="*/ 838621 w 1002918"/>
                      <a:gd name="connsiteY3" fmla="*/ 0 h 1338762"/>
                      <a:gd name="connsiteX4" fmla="*/ 884088 w 1002918"/>
                      <a:gd name="connsiteY4" fmla="*/ 95987 h 1338762"/>
                      <a:gd name="connsiteX5" fmla="*/ 0 w 1002918"/>
                      <a:gd name="connsiteY5" fmla="*/ 1338762 h 1338762"/>
                      <a:gd name="connsiteX0" fmla="*/ 0 w 1002918"/>
                      <a:gd name="connsiteY0" fmla="*/ 1338762 h 1338762"/>
                      <a:gd name="connsiteX1" fmla="*/ 131485 w 1002918"/>
                      <a:gd name="connsiteY1" fmla="*/ 1338762 h 1338762"/>
                      <a:gd name="connsiteX2" fmla="*/ 1002918 w 1002918"/>
                      <a:gd name="connsiteY2" fmla="*/ 118780 h 1338762"/>
                      <a:gd name="connsiteX3" fmla="*/ 838621 w 1002918"/>
                      <a:gd name="connsiteY3" fmla="*/ 0 h 1338762"/>
                      <a:gd name="connsiteX4" fmla="*/ 884088 w 1002918"/>
                      <a:gd name="connsiteY4" fmla="*/ 95987 h 1338762"/>
                      <a:gd name="connsiteX5" fmla="*/ 0 w 1002918"/>
                      <a:gd name="connsiteY5" fmla="*/ 1338762 h 133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2918" h="1338762">
                        <a:moveTo>
                          <a:pt x="0" y="1338762"/>
                        </a:moveTo>
                        <a:lnTo>
                          <a:pt x="131485" y="1338762"/>
                        </a:lnTo>
                        <a:lnTo>
                          <a:pt x="1002918" y="118780"/>
                        </a:lnTo>
                        <a:lnTo>
                          <a:pt x="838621" y="0"/>
                        </a:lnTo>
                        <a:lnTo>
                          <a:pt x="884088" y="95987"/>
                        </a:lnTo>
                        <a:lnTo>
                          <a:pt x="0" y="133876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 bwMode="gray">
                  <a:xfrm>
                    <a:off x="2788970" y="3182854"/>
                    <a:ext cx="488224" cy="38494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 err="1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0" name="Group 89"/>
                  <p:cNvGrpSpPr/>
                  <p:nvPr/>
                </p:nvGrpSpPr>
                <p:grpSpPr bwMode="gray">
                  <a:xfrm>
                    <a:off x="119063" y="3138699"/>
                    <a:ext cx="3572300" cy="495509"/>
                    <a:chOff x="87216" y="3106046"/>
                    <a:chExt cx="3844325" cy="533241"/>
                  </a:xfrm>
                  <a:grpFill/>
                </p:grpSpPr>
                <p:grpSp>
                  <p:nvGrpSpPr>
                    <p:cNvPr id="92" name="Group 91"/>
                    <p:cNvGrpSpPr/>
                    <p:nvPr/>
                  </p:nvGrpSpPr>
                  <p:grpSpPr bwMode="gray">
                    <a:xfrm>
                      <a:off x="87216" y="3106046"/>
                      <a:ext cx="3547264" cy="533241"/>
                      <a:chOff x="338935" y="3310228"/>
                      <a:chExt cx="3547264" cy="533241"/>
                    </a:xfrm>
                    <a:grpFill/>
                  </p:grpSpPr>
                  <p:sp>
                    <p:nvSpPr>
                      <p:cNvPr id="94" name="Parallelogram 93"/>
                      <p:cNvSpPr/>
                      <p:nvPr/>
                    </p:nvSpPr>
                    <p:spPr bwMode="gray">
                      <a:xfrm flipH="1" flipV="1">
                        <a:off x="729460" y="3576769"/>
                        <a:ext cx="514350" cy="266700"/>
                      </a:xfrm>
                      <a:prstGeom prst="parallelogram">
                        <a:avLst>
                          <a:gd name="adj" fmla="val 82292"/>
                        </a:avLst>
                      </a:prstGeom>
                      <a:grpFill/>
                      <a:ln w="9525">
                        <a:noFill/>
                        <a:round/>
                        <a:headEnd/>
                        <a:tailEnd/>
                      </a:ln>
                      <a:effectLst/>
                      <a:extLst/>
                    </p:spPr>
                    <p:txBody>
                      <a:bodyPr wrap="none" lIns="0" tIns="0" rIns="0" bIns="0" rtlCol="0" anchor="ctr" anchorCtr="1"/>
                      <a:lstStyle/>
                      <a:p>
                        <a:pPr algn="ctr"/>
                        <a:endParaRPr lang="en-US" b="1" dirty="0">
                          <a:solidFill>
                            <a:schemeClr val="bg1"/>
                          </a:solidFill>
                          <a:ea typeface="SimSun" pitchFamily="2" charset="-122"/>
                        </a:endParaRPr>
                      </a:p>
                    </p:txBody>
                  </p:sp>
                  <p:sp>
                    <p:nvSpPr>
                      <p:cNvPr id="95" name="Parallelogram 94"/>
                      <p:cNvSpPr/>
                      <p:nvPr/>
                    </p:nvSpPr>
                    <p:spPr bwMode="gray">
                      <a:xfrm flipH="1" flipV="1">
                        <a:off x="338935" y="3576769"/>
                        <a:ext cx="514350" cy="266700"/>
                      </a:xfrm>
                      <a:prstGeom prst="parallelogram">
                        <a:avLst>
                          <a:gd name="adj" fmla="val 82292"/>
                        </a:avLst>
                      </a:prstGeom>
                      <a:grpFill/>
                      <a:ln w="9525">
                        <a:noFill/>
                        <a:round/>
                        <a:headEnd/>
                        <a:tailEnd/>
                      </a:ln>
                      <a:effectLst/>
                      <a:extLst/>
                    </p:spPr>
                    <p:txBody>
                      <a:bodyPr wrap="none" lIns="0" tIns="0" rIns="0" bIns="0" rtlCol="0" anchor="ctr" anchorCtr="1"/>
                      <a:lstStyle/>
                      <a:p>
                        <a:pPr algn="ctr"/>
                        <a:endParaRPr lang="en-US" b="1" dirty="0">
                          <a:solidFill>
                            <a:schemeClr val="bg1"/>
                          </a:solidFill>
                          <a:ea typeface="SimSun" pitchFamily="2" charset="-122"/>
                        </a:endParaRPr>
                      </a:p>
                    </p:txBody>
                  </p:sp>
                  <p:grpSp>
                    <p:nvGrpSpPr>
                      <p:cNvPr id="96" name="Group 95"/>
                      <p:cNvGrpSpPr/>
                      <p:nvPr/>
                    </p:nvGrpSpPr>
                    <p:grpSpPr bwMode="gray">
                      <a:xfrm>
                        <a:off x="338935" y="3310228"/>
                        <a:ext cx="3547264" cy="312448"/>
                        <a:chOff x="338935" y="3221328"/>
                        <a:chExt cx="3547264" cy="312448"/>
                      </a:xfrm>
                      <a:grpFill/>
                    </p:grpSpPr>
                    <p:sp>
                      <p:nvSpPr>
                        <p:cNvPr id="97" name="Parallelogram 96"/>
                        <p:cNvSpPr/>
                        <p:nvPr/>
                      </p:nvSpPr>
                      <p:spPr bwMode="gray">
                        <a:xfrm flipH="1">
                          <a:off x="729460" y="3221328"/>
                          <a:ext cx="514350" cy="266700"/>
                        </a:xfrm>
                        <a:prstGeom prst="parallelogram">
                          <a:avLst>
                            <a:gd name="adj" fmla="val 82292"/>
                          </a:avLst>
                        </a:prstGeom>
                        <a:grp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  <a:extLst/>
                      </p:spPr>
                      <p:txBody>
                        <a:bodyPr wrap="none" lIns="0" tIns="0" rIns="0" bIns="0" rtlCol="0" anchor="ctr" anchorCtr="1"/>
                        <a:lstStyle/>
                        <a:p>
                          <a:pPr algn="ctr"/>
                          <a:endParaRPr lang="en-US" b="1" dirty="0">
                            <a:solidFill>
                              <a:schemeClr val="bg1"/>
                            </a:solidFill>
                            <a:ea typeface="SimSun" pitchFamily="2" charset="-122"/>
                          </a:endParaRPr>
                        </a:p>
                      </p:txBody>
                    </p:sp>
                    <p:sp>
                      <p:nvSpPr>
                        <p:cNvPr id="98" name="Parallelogram 97"/>
                        <p:cNvSpPr/>
                        <p:nvPr/>
                      </p:nvSpPr>
                      <p:spPr bwMode="gray">
                        <a:xfrm flipH="1">
                          <a:off x="338935" y="3221328"/>
                          <a:ext cx="514350" cy="266700"/>
                        </a:xfrm>
                        <a:prstGeom prst="parallelogram">
                          <a:avLst>
                            <a:gd name="adj" fmla="val 82292"/>
                          </a:avLst>
                        </a:prstGeom>
                        <a:grp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  <a:extLst/>
                      </p:spPr>
                      <p:txBody>
                        <a:bodyPr wrap="none" lIns="0" tIns="0" rIns="0" bIns="0" rtlCol="0" anchor="ctr" anchorCtr="1"/>
                        <a:lstStyle/>
                        <a:p>
                          <a:pPr algn="ctr"/>
                          <a:endParaRPr lang="en-US" b="1" dirty="0">
                            <a:solidFill>
                              <a:schemeClr val="bg1"/>
                            </a:solidFill>
                            <a:ea typeface="SimSun" pitchFamily="2" charset="-122"/>
                          </a:endParaRPr>
                        </a:p>
                      </p:txBody>
                    </p:sp>
                    <p:sp>
                      <p:nvSpPr>
                        <p:cNvPr id="99" name="Rounded Rectangle 98"/>
                        <p:cNvSpPr>
                          <a:spLocks/>
                        </p:cNvSpPr>
                        <p:nvPr/>
                      </p:nvSpPr>
                      <p:spPr bwMode="gray">
                        <a:xfrm flipH="1">
                          <a:off x="658861" y="3434186"/>
                          <a:ext cx="3227338" cy="9959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 w="9525">
                          <a:noFill/>
                          <a:round/>
                          <a:headEnd/>
                          <a:tailEnd/>
                        </a:ln>
                        <a:effectLst/>
                        <a:extLst/>
                      </p:spPr>
                      <p:txBody>
                        <a:bodyPr wrap="none" lIns="0" tIns="0" rIns="0" bIns="0" rtlCol="0" anchor="ctr" anchorCtr="1"/>
                        <a:lstStyle/>
                        <a:p>
                          <a:pPr algn="ctr"/>
                          <a:endParaRPr lang="en-US" b="1" dirty="0">
                            <a:solidFill>
                              <a:schemeClr val="bg1"/>
                            </a:solidFill>
                            <a:ea typeface="SimSun" pitchFamily="2" charset="-122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3" name="Isosceles Triangle 92"/>
                    <p:cNvSpPr/>
                    <p:nvPr/>
                  </p:nvSpPr>
                  <p:spPr bwMode="gray">
                    <a:xfrm rot="5400000">
                      <a:off x="3483825" y="3165390"/>
                      <a:ext cx="480880" cy="414552"/>
                    </a:xfrm>
                    <a:prstGeom prst="triangle">
                      <a:avLst/>
                    </a:prstGeom>
                    <a:grpFill/>
                    <a:ln w="95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1" name="Freeform 90"/>
                  <p:cNvSpPr/>
                  <p:nvPr/>
                </p:nvSpPr>
                <p:spPr bwMode="gray">
                  <a:xfrm flipV="1">
                    <a:off x="870410" y="3683648"/>
                    <a:ext cx="931951" cy="1244031"/>
                  </a:xfrm>
                  <a:custGeom>
                    <a:avLst/>
                    <a:gdLst>
                      <a:gd name="connsiteX0" fmla="*/ 0 w 1101321"/>
                      <a:gd name="connsiteY0" fmla="*/ 1338762 h 1338762"/>
                      <a:gd name="connsiteX1" fmla="*/ 252596 w 1101321"/>
                      <a:gd name="connsiteY1" fmla="*/ 1338762 h 1338762"/>
                      <a:gd name="connsiteX2" fmla="*/ 1101321 w 1101321"/>
                      <a:gd name="connsiteY2" fmla="*/ 171766 h 1338762"/>
                      <a:gd name="connsiteX3" fmla="*/ 838621 w 1101321"/>
                      <a:gd name="connsiteY3" fmla="*/ 0 h 1338762"/>
                      <a:gd name="connsiteX4" fmla="*/ 884088 w 1101321"/>
                      <a:gd name="connsiteY4" fmla="*/ 95987 h 1338762"/>
                      <a:gd name="connsiteX5" fmla="*/ 0 w 1101321"/>
                      <a:gd name="connsiteY5" fmla="*/ 1338762 h 1338762"/>
                      <a:gd name="connsiteX0" fmla="*/ 0 w 1101321"/>
                      <a:gd name="connsiteY0" fmla="*/ 1338762 h 1338762"/>
                      <a:gd name="connsiteX1" fmla="*/ 154193 w 1101321"/>
                      <a:gd name="connsiteY1" fmla="*/ 1338762 h 1338762"/>
                      <a:gd name="connsiteX2" fmla="*/ 1101321 w 1101321"/>
                      <a:gd name="connsiteY2" fmla="*/ 171766 h 1338762"/>
                      <a:gd name="connsiteX3" fmla="*/ 838621 w 1101321"/>
                      <a:gd name="connsiteY3" fmla="*/ 0 h 1338762"/>
                      <a:gd name="connsiteX4" fmla="*/ 884088 w 1101321"/>
                      <a:gd name="connsiteY4" fmla="*/ 95987 h 1338762"/>
                      <a:gd name="connsiteX5" fmla="*/ 0 w 1101321"/>
                      <a:gd name="connsiteY5" fmla="*/ 1338762 h 1338762"/>
                      <a:gd name="connsiteX0" fmla="*/ 0 w 1002918"/>
                      <a:gd name="connsiteY0" fmla="*/ 1338762 h 1338762"/>
                      <a:gd name="connsiteX1" fmla="*/ 154193 w 1002918"/>
                      <a:gd name="connsiteY1" fmla="*/ 1338762 h 1338762"/>
                      <a:gd name="connsiteX2" fmla="*/ 1002918 w 1002918"/>
                      <a:gd name="connsiteY2" fmla="*/ 118780 h 1338762"/>
                      <a:gd name="connsiteX3" fmla="*/ 838621 w 1002918"/>
                      <a:gd name="connsiteY3" fmla="*/ 0 h 1338762"/>
                      <a:gd name="connsiteX4" fmla="*/ 884088 w 1002918"/>
                      <a:gd name="connsiteY4" fmla="*/ 95987 h 1338762"/>
                      <a:gd name="connsiteX5" fmla="*/ 0 w 1002918"/>
                      <a:gd name="connsiteY5" fmla="*/ 1338762 h 1338762"/>
                      <a:gd name="connsiteX0" fmla="*/ 0 w 1002918"/>
                      <a:gd name="connsiteY0" fmla="*/ 1338762 h 1338762"/>
                      <a:gd name="connsiteX1" fmla="*/ 131485 w 1002918"/>
                      <a:gd name="connsiteY1" fmla="*/ 1338762 h 1338762"/>
                      <a:gd name="connsiteX2" fmla="*/ 1002918 w 1002918"/>
                      <a:gd name="connsiteY2" fmla="*/ 118780 h 1338762"/>
                      <a:gd name="connsiteX3" fmla="*/ 838621 w 1002918"/>
                      <a:gd name="connsiteY3" fmla="*/ 0 h 1338762"/>
                      <a:gd name="connsiteX4" fmla="*/ 884088 w 1002918"/>
                      <a:gd name="connsiteY4" fmla="*/ 95987 h 1338762"/>
                      <a:gd name="connsiteX5" fmla="*/ 0 w 1002918"/>
                      <a:gd name="connsiteY5" fmla="*/ 1338762 h 133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2918" h="1338762">
                        <a:moveTo>
                          <a:pt x="0" y="1338762"/>
                        </a:moveTo>
                        <a:lnTo>
                          <a:pt x="131485" y="1338762"/>
                        </a:lnTo>
                        <a:lnTo>
                          <a:pt x="1002918" y="118780"/>
                        </a:lnTo>
                        <a:lnTo>
                          <a:pt x="838621" y="0"/>
                        </a:lnTo>
                        <a:lnTo>
                          <a:pt x="884088" y="95987"/>
                        </a:lnTo>
                        <a:lnTo>
                          <a:pt x="0" y="133876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 bwMode="gray">
                <a:xfrm>
                  <a:off x="5932803" y="1823271"/>
                  <a:ext cx="776166" cy="2074049"/>
                  <a:chOff x="6574571" y="1080489"/>
                  <a:chExt cx="1264998" cy="3380290"/>
                </a:xfrm>
              </p:grpSpPr>
              <p:sp>
                <p:nvSpPr>
                  <p:cNvPr id="82" name="Oval 81"/>
                  <p:cNvSpPr/>
                  <p:nvPr/>
                </p:nvSpPr>
                <p:spPr bwMode="gray">
                  <a:xfrm>
                    <a:off x="6574571" y="1080489"/>
                    <a:ext cx="1264998" cy="338029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/>
                      </a:gs>
                      <a:gs pos="100000">
                        <a:srgbClr val="6CA6D9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prst="angle"/>
                    <a:bevelB/>
                  </a:sp3d>
                  <a:extLst/>
                </p:spPr>
                <p:txBody>
                  <a:bodyPr wrap="none" lIns="0" tIns="0" rIns="0" bIns="0" rtlCol="0" anchor="ctr" anchorCtr="1"/>
                  <a:lstStyle/>
                  <a:p>
                    <a:pPr algn="ctr"/>
                    <a:endParaRPr lang="en-US" b="1" dirty="0">
                      <a:solidFill>
                        <a:schemeClr val="bg1"/>
                      </a:solidFill>
                      <a:ea typeface="SimSun" pitchFamily="2" charset="-122"/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 bwMode="gray">
                  <a:xfrm>
                    <a:off x="6607739" y="1497418"/>
                    <a:ext cx="938089" cy="25464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lIns="0" tIns="0" rIns="0" bIns="0" rtlCol="0" anchor="ctr" anchorCtr="1"/>
                  <a:lstStyle/>
                  <a:p>
                    <a:pPr algn="ctr"/>
                    <a:endParaRPr lang="en-US" b="1" dirty="0">
                      <a:solidFill>
                        <a:schemeClr val="bg1"/>
                      </a:solidFill>
                      <a:ea typeface="SimSun" pitchFamily="2" charset="-122"/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 bwMode="gray">
                  <a:xfrm>
                    <a:off x="6688282" y="1923822"/>
                    <a:ext cx="606441" cy="1674673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/>
                      </a:gs>
                      <a:gs pos="100000">
                        <a:srgbClr val="6CA6D9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lIns="0" tIns="0" rIns="0" bIns="0" rtlCol="0" anchor="ctr" anchorCtr="1"/>
                  <a:lstStyle/>
                  <a:p>
                    <a:pPr algn="ctr"/>
                    <a:endParaRPr lang="en-US" b="1" dirty="0">
                      <a:solidFill>
                        <a:schemeClr val="bg1"/>
                      </a:solidFill>
                      <a:ea typeface="SimSun" pitchFamily="2" charset="-122"/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 bwMode="gray">
                  <a:xfrm>
                    <a:off x="6730923" y="2255469"/>
                    <a:ext cx="379026" cy="1011377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lIns="0" tIns="0" rIns="0" bIns="0" rtlCol="0" anchor="ctr" anchorCtr="1"/>
                  <a:lstStyle/>
                  <a:p>
                    <a:pPr algn="ctr"/>
                    <a:endParaRPr lang="en-US" b="1" dirty="0">
                      <a:solidFill>
                        <a:schemeClr val="bg1"/>
                      </a:solidFill>
                      <a:ea typeface="SimSun" pitchFamily="2" charset="-122"/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 bwMode="gray">
                  <a:xfrm>
                    <a:off x="6769565" y="2520788"/>
                    <a:ext cx="180975" cy="447675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/>
                      </a:gs>
                      <a:gs pos="100000">
                        <a:srgbClr val="6CA6D9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lIns="0" tIns="0" rIns="0" bIns="0" rtlCol="0" anchor="ctr" anchorCtr="1"/>
                  <a:lstStyle/>
                  <a:p>
                    <a:pPr algn="ctr"/>
                    <a:endParaRPr lang="en-US" b="1" dirty="0">
                      <a:solidFill>
                        <a:schemeClr val="bg1"/>
                      </a:solidFill>
                      <a:ea typeface="SimSun" pitchFamily="2" charset="-122"/>
                    </a:endParaRPr>
                  </a:p>
                </p:txBody>
              </p:sp>
            </p:grpSp>
          </p:grpSp>
          <p:sp>
            <p:nvSpPr>
              <p:cNvPr id="77" name="Oval 76"/>
              <p:cNvSpPr>
                <a:spLocks/>
              </p:cNvSpPr>
              <p:nvPr/>
            </p:nvSpPr>
            <p:spPr bwMode="gray">
              <a:xfrm>
                <a:off x="5236829" y="2469322"/>
                <a:ext cx="246888" cy="246888"/>
              </a:xfrm>
              <a:prstGeom prst="ellipse">
                <a:avLst/>
              </a:prstGeom>
              <a:solidFill>
                <a:schemeClr val="accent5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C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Oval 77"/>
              <p:cNvSpPr>
                <a:spLocks/>
              </p:cNvSpPr>
              <p:nvPr/>
            </p:nvSpPr>
            <p:spPr bwMode="gray">
              <a:xfrm>
                <a:off x="4571483" y="1986611"/>
                <a:ext cx="246888" cy="246888"/>
              </a:xfrm>
              <a:prstGeom prst="ellipse">
                <a:avLst/>
              </a:prstGeom>
              <a:solidFill>
                <a:schemeClr val="accent5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A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78"/>
              <p:cNvSpPr>
                <a:spLocks/>
              </p:cNvSpPr>
              <p:nvPr/>
            </p:nvSpPr>
            <p:spPr bwMode="gray">
              <a:xfrm>
                <a:off x="4223584" y="2465446"/>
                <a:ext cx="246888" cy="246888"/>
              </a:xfrm>
              <a:prstGeom prst="ellipse">
                <a:avLst/>
              </a:prstGeom>
              <a:solidFill>
                <a:schemeClr val="accent5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B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834858" y="2474526"/>
            <a:ext cx="2829331" cy="1413996"/>
            <a:chOff x="5834858" y="1431339"/>
            <a:chExt cx="2829331" cy="1413996"/>
          </a:xfrm>
        </p:grpSpPr>
        <p:sp>
          <p:nvSpPr>
            <p:cNvPr id="101" name="TextBox 100"/>
            <p:cNvSpPr txBox="1">
              <a:spLocks/>
            </p:cNvSpPr>
            <p:nvPr/>
          </p:nvSpPr>
          <p:spPr>
            <a:xfrm>
              <a:off x="6449892" y="1711551"/>
              <a:ext cx="2146756" cy="1133784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0">
                  <a:schemeClr val="accent1">
                    <a:alpha val="70000"/>
                  </a:schemeClr>
                </a:gs>
                <a:gs pos="100000">
                  <a:schemeClr val="bg2">
                    <a:alpha val="3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marL="1587" lvl="1" indent="0">
                <a:spcBef>
                  <a:spcPct val="20000"/>
                </a:spcBef>
                <a:buNone/>
              </a:pPr>
              <a:endParaRPr lang="en-US" sz="1300" dirty="0"/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6710529" y="1431339"/>
              <a:ext cx="9436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algn="ctr" defTabSz="895350">
                <a:buClr>
                  <a:schemeClr val="tx2"/>
                </a:buClr>
              </a:pPr>
              <a:r>
                <a:rPr lang="en-US" altLang="zh-CN" sz="1400" b="1" dirty="0">
                  <a:latin typeface="+mn-lt"/>
                </a:rPr>
                <a:t>Customer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04018" y="2093778"/>
              <a:ext cx="1156644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</a:rPr>
                <a:t>~11,000</a:t>
              </a:r>
              <a:endParaRPr lang="zh-CN" altLang="en-US" dirty="0"/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7720566" y="1431339"/>
              <a:ext cx="94362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/>
            <a:p>
              <a:pPr algn="ctr" defTabSz="895350">
                <a:buClr>
                  <a:schemeClr val="tx2"/>
                </a:buClr>
              </a:pPr>
              <a:r>
                <a:rPr lang="en-US" altLang="zh-CN" sz="1400" b="1" dirty="0">
                  <a:latin typeface="+mn-lt"/>
                </a:rPr>
                <a:t>Local currency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8106" y="2093778"/>
              <a:ext cx="80854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</a:rPr>
                <a:t>~3bn</a:t>
              </a:r>
              <a:endParaRPr lang="zh-CN" altLang="en-US" dirty="0"/>
            </a:p>
          </p:txBody>
        </p:sp>
        <p:sp>
          <p:nvSpPr>
            <p:cNvPr id="106" name="Round Same Side Corner Rectangle 105"/>
            <p:cNvSpPr/>
            <p:nvPr/>
          </p:nvSpPr>
          <p:spPr>
            <a:xfrm rot="5400000">
              <a:off x="5641090" y="1905321"/>
              <a:ext cx="1133781" cy="746246"/>
            </a:xfrm>
            <a:prstGeom prst="round2Same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78963" y="1839505"/>
              <a:ext cx="65803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▪"/>
                <a:defRPr lang="x-none"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–"/>
                <a:defRPr lang="x-none"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▫"/>
                <a:defRPr lang="x-none"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100000"/>
                <a:buFont typeface="Arial" charset="0"/>
                <a:buChar char="-"/>
                <a:defRPr lang="x-none"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MGM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5989950" y="2275672"/>
              <a:ext cx="422784" cy="422784"/>
              <a:chOff x="4324833" y="2395777"/>
              <a:chExt cx="753990" cy="75399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4324833" y="2395777"/>
                <a:ext cx="753990" cy="75399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4458476" y="2590391"/>
                <a:ext cx="486704" cy="364763"/>
                <a:chOff x="5745800" y="3771290"/>
                <a:chExt cx="848096" cy="635610"/>
              </a:xfrm>
            </p:grpSpPr>
            <p:sp>
              <p:nvSpPr>
                <p:cNvPr id="111" name="Freeform 49"/>
                <p:cNvSpPr>
                  <a:spLocks noEditPoints="1"/>
                </p:cNvSpPr>
                <p:nvPr/>
              </p:nvSpPr>
              <p:spPr bwMode="auto">
                <a:xfrm>
                  <a:off x="5745800" y="3771290"/>
                  <a:ext cx="848096" cy="635610"/>
                </a:xfrm>
                <a:custGeom>
                  <a:avLst/>
                  <a:gdLst>
                    <a:gd name="T0" fmla="*/ 1379 w 3670"/>
                    <a:gd name="T1" fmla="*/ 2433 h 2751"/>
                    <a:gd name="T2" fmla="*/ 1419 w 3670"/>
                    <a:gd name="T3" fmla="*/ 2497 h 2751"/>
                    <a:gd name="T4" fmla="*/ 1491 w 3670"/>
                    <a:gd name="T5" fmla="*/ 2522 h 2751"/>
                    <a:gd name="T6" fmla="*/ 2230 w 3670"/>
                    <a:gd name="T7" fmla="*/ 2510 h 2751"/>
                    <a:gd name="T8" fmla="*/ 2282 w 3670"/>
                    <a:gd name="T9" fmla="*/ 2457 h 2751"/>
                    <a:gd name="T10" fmla="*/ 3499 w 3670"/>
                    <a:gd name="T11" fmla="*/ 2406 h 2751"/>
                    <a:gd name="T12" fmla="*/ 3595 w 3670"/>
                    <a:gd name="T13" fmla="*/ 2436 h 2751"/>
                    <a:gd name="T14" fmla="*/ 3657 w 3670"/>
                    <a:gd name="T15" fmla="*/ 2511 h 2751"/>
                    <a:gd name="T16" fmla="*/ 3667 w 3670"/>
                    <a:gd name="T17" fmla="*/ 2613 h 2751"/>
                    <a:gd name="T18" fmla="*/ 3621 w 3670"/>
                    <a:gd name="T19" fmla="*/ 2700 h 2751"/>
                    <a:gd name="T20" fmla="*/ 3533 w 3670"/>
                    <a:gd name="T21" fmla="*/ 2747 h 2751"/>
                    <a:gd name="T22" fmla="*/ 138 w 3670"/>
                    <a:gd name="T23" fmla="*/ 2747 h 2751"/>
                    <a:gd name="T24" fmla="*/ 51 w 3670"/>
                    <a:gd name="T25" fmla="*/ 2700 h 2751"/>
                    <a:gd name="T26" fmla="*/ 3 w 3670"/>
                    <a:gd name="T27" fmla="*/ 2613 h 2751"/>
                    <a:gd name="T28" fmla="*/ 14 w 3670"/>
                    <a:gd name="T29" fmla="*/ 2511 h 2751"/>
                    <a:gd name="T30" fmla="*/ 76 w 3670"/>
                    <a:gd name="T31" fmla="*/ 2436 h 2751"/>
                    <a:gd name="T32" fmla="*/ 172 w 3670"/>
                    <a:gd name="T33" fmla="*/ 2406 h 2751"/>
                    <a:gd name="T34" fmla="*/ 294 w 3670"/>
                    <a:gd name="T35" fmla="*/ 242 h 2751"/>
                    <a:gd name="T36" fmla="*/ 242 w 3670"/>
                    <a:gd name="T37" fmla="*/ 293 h 2751"/>
                    <a:gd name="T38" fmla="*/ 229 w 3670"/>
                    <a:gd name="T39" fmla="*/ 1834 h 2751"/>
                    <a:gd name="T40" fmla="*/ 254 w 3670"/>
                    <a:gd name="T41" fmla="*/ 1905 h 2751"/>
                    <a:gd name="T42" fmla="*/ 317 w 3670"/>
                    <a:gd name="T43" fmla="*/ 1946 h 2751"/>
                    <a:gd name="T44" fmla="*/ 3353 w 3670"/>
                    <a:gd name="T45" fmla="*/ 1946 h 2751"/>
                    <a:gd name="T46" fmla="*/ 3416 w 3670"/>
                    <a:gd name="T47" fmla="*/ 1905 h 2751"/>
                    <a:gd name="T48" fmla="*/ 3441 w 3670"/>
                    <a:gd name="T49" fmla="*/ 1834 h 2751"/>
                    <a:gd name="T50" fmla="*/ 3430 w 3670"/>
                    <a:gd name="T51" fmla="*/ 293 h 2751"/>
                    <a:gd name="T52" fmla="*/ 3377 w 3670"/>
                    <a:gd name="T53" fmla="*/ 242 h 2751"/>
                    <a:gd name="T54" fmla="*/ 343 w 3670"/>
                    <a:gd name="T55" fmla="*/ 229 h 2751"/>
                    <a:gd name="T56" fmla="*/ 3373 w 3670"/>
                    <a:gd name="T57" fmla="*/ 3 h 2751"/>
                    <a:gd name="T58" fmla="*/ 3500 w 3670"/>
                    <a:gd name="T59" fmla="*/ 47 h 2751"/>
                    <a:gd name="T60" fmla="*/ 3599 w 3670"/>
                    <a:gd name="T61" fmla="*/ 133 h 2751"/>
                    <a:gd name="T62" fmla="*/ 3659 w 3670"/>
                    <a:gd name="T63" fmla="*/ 252 h 2751"/>
                    <a:gd name="T64" fmla="*/ 3670 w 3670"/>
                    <a:gd name="T65" fmla="*/ 1834 h 2751"/>
                    <a:gd name="T66" fmla="*/ 3643 w 3670"/>
                    <a:gd name="T67" fmla="*/ 1967 h 2751"/>
                    <a:gd name="T68" fmla="*/ 3570 w 3670"/>
                    <a:gd name="T69" fmla="*/ 2077 h 2751"/>
                    <a:gd name="T70" fmla="*/ 3460 w 3670"/>
                    <a:gd name="T71" fmla="*/ 2150 h 2751"/>
                    <a:gd name="T72" fmla="*/ 3326 w 3670"/>
                    <a:gd name="T73" fmla="*/ 2177 h 2751"/>
                    <a:gd name="T74" fmla="*/ 253 w 3670"/>
                    <a:gd name="T75" fmla="*/ 2165 h 2751"/>
                    <a:gd name="T76" fmla="*/ 134 w 3670"/>
                    <a:gd name="T77" fmla="*/ 2106 h 2751"/>
                    <a:gd name="T78" fmla="*/ 47 w 3670"/>
                    <a:gd name="T79" fmla="*/ 2007 h 2751"/>
                    <a:gd name="T80" fmla="*/ 3 w 3670"/>
                    <a:gd name="T81" fmla="*/ 1880 h 2751"/>
                    <a:gd name="T82" fmla="*/ 3 w 3670"/>
                    <a:gd name="T83" fmla="*/ 297 h 2751"/>
                    <a:gd name="T84" fmla="*/ 47 w 3670"/>
                    <a:gd name="T85" fmla="*/ 170 h 2751"/>
                    <a:gd name="T86" fmla="*/ 134 w 3670"/>
                    <a:gd name="T87" fmla="*/ 71 h 2751"/>
                    <a:gd name="T88" fmla="*/ 253 w 3670"/>
                    <a:gd name="T89" fmla="*/ 12 h 2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70" h="2751">
                      <a:moveTo>
                        <a:pt x="172" y="2406"/>
                      </a:moveTo>
                      <a:lnTo>
                        <a:pt x="1377" y="2406"/>
                      </a:lnTo>
                      <a:lnTo>
                        <a:pt x="1379" y="2433"/>
                      </a:lnTo>
                      <a:lnTo>
                        <a:pt x="1388" y="2457"/>
                      </a:lnTo>
                      <a:lnTo>
                        <a:pt x="1402" y="2479"/>
                      </a:lnTo>
                      <a:lnTo>
                        <a:pt x="1419" y="2497"/>
                      </a:lnTo>
                      <a:lnTo>
                        <a:pt x="1440" y="2510"/>
                      </a:lnTo>
                      <a:lnTo>
                        <a:pt x="1465" y="2518"/>
                      </a:lnTo>
                      <a:lnTo>
                        <a:pt x="1491" y="2522"/>
                      </a:lnTo>
                      <a:lnTo>
                        <a:pt x="2179" y="2522"/>
                      </a:lnTo>
                      <a:lnTo>
                        <a:pt x="2205" y="2518"/>
                      </a:lnTo>
                      <a:lnTo>
                        <a:pt x="2230" y="2510"/>
                      </a:lnTo>
                      <a:lnTo>
                        <a:pt x="2251" y="2497"/>
                      </a:lnTo>
                      <a:lnTo>
                        <a:pt x="2268" y="2479"/>
                      </a:lnTo>
                      <a:lnTo>
                        <a:pt x="2282" y="2457"/>
                      </a:lnTo>
                      <a:lnTo>
                        <a:pt x="2291" y="2433"/>
                      </a:lnTo>
                      <a:lnTo>
                        <a:pt x="2294" y="2406"/>
                      </a:lnTo>
                      <a:lnTo>
                        <a:pt x="3499" y="2406"/>
                      </a:lnTo>
                      <a:lnTo>
                        <a:pt x="3533" y="2410"/>
                      </a:lnTo>
                      <a:lnTo>
                        <a:pt x="3565" y="2420"/>
                      </a:lnTo>
                      <a:lnTo>
                        <a:pt x="3595" y="2436"/>
                      </a:lnTo>
                      <a:lnTo>
                        <a:pt x="3621" y="2457"/>
                      </a:lnTo>
                      <a:lnTo>
                        <a:pt x="3641" y="2482"/>
                      </a:lnTo>
                      <a:lnTo>
                        <a:pt x="3657" y="2511"/>
                      </a:lnTo>
                      <a:lnTo>
                        <a:pt x="3667" y="2544"/>
                      </a:lnTo>
                      <a:lnTo>
                        <a:pt x="3670" y="2578"/>
                      </a:lnTo>
                      <a:lnTo>
                        <a:pt x="3667" y="2613"/>
                      </a:lnTo>
                      <a:lnTo>
                        <a:pt x="3657" y="2646"/>
                      </a:lnTo>
                      <a:lnTo>
                        <a:pt x="3641" y="2675"/>
                      </a:lnTo>
                      <a:lnTo>
                        <a:pt x="3621" y="2700"/>
                      </a:lnTo>
                      <a:lnTo>
                        <a:pt x="3595" y="2721"/>
                      </a:lnTo>
                      <a:lnTo>
                        <a:pt x="3565" y="2737"/>
                      </a:lnTo>
                      <a:lnTo>
                        <a:pt x="3533" y="2747"/>
                      </a:lnTo>
                      <a:lnTo>
                        <a:pt x="3499" y="2751"/>
                      </a:lnTo>
                      <a:lnTo>
                        <a:pt x="172" y="2751"/>
                      </a:lnTo>
                      <a:lnTo>
                        <a:pt x="138" y="2747"/>
                      </a:lnTo>
                      <a:lnTo>
                        <a:pt x="105" y="2737"/>
                      </a:lnTo>
                      <a:lnTo>
                        <a:pt x="76" y="2721"/>
                      </a:lnTo>
                      <a:lnTo>
                        <a:pt x="51" y="2700"/>
                      </a:lnTo>
                      <a:lnTo>
                        <a:pt x="29" y="2675"/>
                      </a:lnTo>
                      <a:lnTo>
                        <a:pt x="14" y="2646"/>
                      </a:lnTo>
                      <a:lnTo>
                        <a:pt x="3" y="2613"/>
                      </a:lnTo>
                      <a:lnTo>
                        <a:pt x="0" y="2578"/>
                      </a:lnTo>
                      <a:lnTo>
                        <a:pt x="3" y="2544"/>
                      </a:lnTo>
                      <a:lnTo>
                        <a:pt x="14" y="2511"/>
                      </a:lnTo>
                      <a:lnTo>
                        <a:pt x="29" y="2482"/>
                      </a:lnTo>
                      <a:lnTo>
                        <a:pt x="51" y="2457"/>
                      </a:lnTo>
                      <a:lnTo>
                        <a:pt x="76" y="2436"/>
                      </a:lnTo>
                      <a:lnTo>
                        <a:pt x="105" y="2420"/>
                      </a:lnTo>
                      <a:lnTo>
                        <a:pt x="138" y="2410"/>
                      </a:lnTo>
                      <a:lnTo>
                        <a:pt x="172" y="2406"/>
                      </a:lnTo>
                      <a:close/>
                      <a:moveTo>
                        <a:pt x="343" y="229"/>
                      </a:moveTo>
                      <a:lnTo>
                        <a:pt x="317" y="233"/>
                      </a:lnTo>
                      <a:lnTo>
                        <a:pt x="294" y="242"/>
                      </a:lnTo>
                      <a:lnTo>
                        <a:pt x="272" y="254"/>
                      </a:lnTo>
                      <a:lnTo>
                        <a:pt x="254" y="272"/>
                      </a:lnTo>
                      <a:lnTo>
                        <a:pt x="242" y="293"/>
                      </a:lnTo>
                      <a:lnTo>
                        <a:pt x="233" y="317"/>
                      </a:lnTo>
                      <a:lnTo>
                        <a:pt x="229" y="343"/>
                      </a:lnTo>
                      <a:lnTo>
                        <a:pt x="229" y="1834"/>
                      </a:lnTo>
                      <a:lnTo>
                        <a:pt x="233" y="1860"/>
                      </a:lnTo>
                      <a:lnTo>
                        <a:pt x="242" y="1884"/>
                      </a:lnTo>
                      <a:lnTo>
                        <a:pt x="254" y="1905"/>
                      </a:lnTo>
                      <a:lnTo>
                        <a:pt x="272" y="1923"/>
                      </a:lnTo>
                      <a:lnTo>
                        <a:pt x="294" y="1937"/>
                      </a:lnTo>
                      <a:lnTo>
                        <a:pt x="317" y="1946"/>
                      </a:lnTo>
                      <a:lnTo>
                        <a:pt x="343" y="1948"/>
                      </a:lnTo>
                      <a:lnTo>
                        <a:pt x="3326" y="1948"/>
                      </a:lnTo>
                      <a:lnTo>
                        <a:pt x="3353" y="1946"/>
                      </a:lnTo>
                      <a:lnTo>
                        <a:pt x="3377" y="1937"/>
                      </a:lnTo>
                      <a:lnTo>
                        <a:pt x="3398" y="1923"/>
                      </a:lnTo>
                      <a:lnTo>
                        <a:pt x="3416" y="1905"/>
                      </a:lnTo>
                      <a:lnTo>
                        <a:pt x="3430" y="1884"/>
                      </a:lnTo>
                      <a:lnTo>
                        <a:pt x="3438" y="1860"/>
                      </a:lnTo>
                      <a:lnTo>
                        <a:pt x="3441" y="1834"/>
                      </a:lnTo>
                      <a:lnTo>
                        <a:pt x="3441" y="343"/>
                      </a:lnTo>
                      <a:lnTo>
                        <a:pt x="3438" y="317"/>
                      </a:lnTo>
                      <a:lnTo>
                        <a:pt x="3430" y="293"/>
                      </a:lnTo>
                      <a:lnTo>
                        <a:pt x="3416" y="272"/>
                      </a:lnTo>
                      <a:lnTo>
                        <a:pt x="3398" y="254"/>
                      </a:lnTo>
                      <a:lnTo>
                        <a:pt x="3377" y="242"/>
                      </a:lnTo>
                      <a:lnTo>
                        <a:pt x="3353" y="233"/>
                      </a:lnTo>
                      <a:lnTo>
                        <a:pt x="3326" y="229"/>
                      </a:lnTo>
                      <a:lnTo>
                        <a:pt x="343" y="229"/>
                      </a:lnTo>
                      <a:close/>
                      <a:moveTo>
                        <a:pt x="343" y="0"/>
                      </a:moveTo>
                      <a:lnTo>
                        <a:pt x="3326" y="0"/>
                      </a:lnTo>
                      <a:lnTo>
                        <a:pt x="3373" y="3"/>
                      </a:lnTo>
                      <a:lnTo>
                        <a:pt x="3417" y="12"/>
                      </a:lnTo>
                      <a:lnTo>
                        <a:pt x="3460" y="27"/>
                      </a:lnTo>
                      <a:lnTo>
                        <a:pt x="3500" y="47"/>
                      </a:lnTo>
                      <a:lnTo>
                        <a:pt x="3537" y="71"/>
                      </a:lnTo>
                      <a:lnTo>
                        <a:pt x="3570" y="100"/>
                      </a:lnTo>
                      <a:lnTo>
                        <a:pt x="3599" y="133"/>
                      </a:lnTo>
                      <a:lnTo>
                        <a:pt x="3624" y="170"/>
                      </a:lnTo>
                      <a:lnTo>
                        <a:pt x="3643" y="210"/>
                      </a:lnTo>
                      <a:lnTo>
                        <a:pt x="3659" y="252"/>
                      </a:lnTo>
                      <a:lnTo>
                        <a:pt x="3668" y="297"/>
                      </a:lnTo>
                      <a:lnTo>
                        <a:pt x="3670" y="343"/>
                      </a:lnTo>
                      <a:lnTo>
                        <a:pt x="3670" y="1834"/>
                      </a:lnTo>
                      <a:lnTo>
                        <a:pt x="3668" y="1880"/>
                      </a:lnTo>
                      <a:lnTo>
                        <a:pt x="3659" y="1924"/>
                      </a:lnTo>
                      <a:lnTo>
                        <a:pt x="3643" y="1967"/>
                      </a:lnTo>
                      <a:lnTo>
                        <a:pt x="3624" y="2007"/>
                      </a:lnTo>
                      <a:lnTo>
                        <a:pt x="3599" y="2044"/>
                      </a:lnTo>
                      <a:lnTo>
                        <a:pt x="3570" y="2077"/>
                      </a:lnTo>
                      <a:lnTo>
                        <a:pt x="3537" y="2106"/>
                      </a:lnTo>
                      <a:lnTo>
                        <a:pt x="3500" y="2130"/>
                      </a:lnTo>
                      <a:lnTo>
                        <a:pt x="3460" y="2150"/>
                      </a:lnTo>
                      <a:lnTo>
                        <a:pt x="3417" y="2165"/>
                      </a:lnTo>
                      <a:lnTo>
                        <a:pt x="3373" y="2174"/>
                      </a:lnTo>
                      <a:lnTo>
                        <a:pt x="3326" y="2177"/>
                      </a:lnTo>
                      <a:lnTo>
                        <a:pt x="343" y="2177"/>
                      </a:lnTo>
                      <a:lnTo>
                        <a:pt x="297" y="2174"/>
                      </a:lnTo>
                      <a:lnTo>
                        <a:pt x="253" y="2165"/>
                      </a:lnTo>
                      <a:lnTo>
                        <a:pt x="210" y="2150"/>
                      </a:lnTo>
                      <a:lnTo>
                        <a:pt x="171" y="2130"/>
                      </a:lnTo>
                      <a:lnTo>
                        <a:pt x="134" y="2106"/>
                      </a:lnTo>
                      <a:lnTo>
                        <a:pt x="101" y="2077"/>
                      </a:lnTo>
                      <a:lnTo>
                        <a:pt x="72" y="2044"/>
                      </a:lnTo>
                      <a:lnTo>
                        <a:pt x="47" y="2007"/>
                      </a:lnTo>
                      <a:lnTo>
                        <a:pt x="27" y="1967"/>
                      </a:lnTo>
                      <a:lnTo>
                        <a:pt x="12" y="1924"/>
                      </a:lnTo>
                      <a:lnTo>
                        <a:pt x="3" y="1880"/>
                      </a:lnTo>
                      <a:lnTo>
                        <a:pt x="0" y="1834"/>
                      </a:lnTo>
                      <a:lnTo>
                        <a:pt x="0" y="343"/>
                      </a:lnTo>
                      <a:lnTo>
                        <a:pt x="3" y="297"/>
                      </a:lnTo>
                      <a:lnTo>
                        <a:pt x="12" y="252"/>
                      </a:lnTo>
                      <a:lnTo>
                        <a:pt x="27" y="210"/>
                      </a:lnTo>
                      <a:lnTo>
                        <a:pt x="47" y="170"/>
                      </a:lnTo>
                      <a:lnTo>
                        <a:pt x="72" y="133"/>
                      </a:lnTo>
                      <a:lnTo>
                        <a:pt x="101" y="100"/>
                      </a:lnTo>
                      <a:lnTo>
                        <a:pt x="134" y="71"/>
                      </a:lnTo>
                      <a:lnTo>
                        <a:pt x="171" y="47"/>
                      </a:lnTo>
                      <a:lnTo>
                        <a:pt x="210" y="27"/>
                      </a:lnTo>
                      <a:lnTo>
                        <a:pt x="253" y="12"/>
                      </a:lnTo>
                      <a:lnTo>
                        <a:pt x="297" y="3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5986076" y="3840576"/>
                  <a:ext cx="367544" cy="361138"/>
                  <a:chOff x="-6902451" y="658813"/>
                  <a:chExt cx="728663" cy="715963"/>
                </a:xfrm>
                <a:solidFill>
                  <a:schemeClr val="accent2"/>
                </a:solidFill>
              </p:grpSpPr>
              <p:sp>
                <p:nvSpPr>
                  <p:cNvPr id="113" name="Freeform 6"/>
                  <p:cNvSpPr>
                    <a:spLocks/>
                  </p:cNvSpPr>
                  <p:nvPr/>
                </p:nvSpPr>
                <p:spPr bwMode="auto">
                  <a:xfrm>
                    <a:off x="-6388101" y="960438"/>
                    <a:ext cx="214313" cy="88900"/>
                  </a:xfrm>
                  <a:custGeom>
                    <a:avLst/>
                    <a:gdLst>
                      <a:gd name="T0" fmla="*/ 0 w 135"/>
                      <a:gd name="T1" fmla="*/ 0 h 56"/>
                      <a:gd name="T2" fmla="*/ 13 w 135"/>
                      <a:gd name="T3" fmla="*/ 12 h 56"/>
                      <a:gd name="T4" fmla="*/ 29 w 135"/>
                      <a:gd name="T5" fmla="*/ 22 h 56"/>
                      <a:gd name="T6" fmla="*/ 47 w 135"/>
                      <a:gd name="T7" fmla="*/ 28 h 56"/>
                      <a:gd name="T8" fmla="*/ 67 w 135"/>
                      <a:gd name="T9" fmla="*/ 30 h 56"/>
                      <a:gd name="T10" fmla="*/ 88 w 135"/>
                      <a:gd name="T11" fmla="*/ 28 h 56"/>
                      <a:gd name="T12" fmla="*/ 106 w 135"/>
                      <a:gd name="T13" fmla="*/ 22 h 56"/>
                      <a:gd name="T14" fmla="*/ 123 w 135"/>
                      <a:gd name="T15" fmla="*/ 12 h 56"/>
                      <a:gd name="T16" fmla="*/ 135 w 135"/>
                      <a:gd name="T17" fmla="*/ 0 h 56"/>
                      <a:gd name="T18" fmla="*/ 133 w 135"/>
                      <a:gd name="T19" fmla="*/ 18 h 56"/>
                      <a:gd name="T20" fmla="*/ 123 w 135"/>
                      <a:gd name="T21" fmla="*/ 33 h 56"/>
                      <a:gd name="T22" fmla="*/ 107 w 135"/>
                      <a:gd name="T23" fmla="*/ 45 h 56"/>
                      <a:gd name="T24" fmla="*/ 89 w 135"/>
                      <a:gd name="T25" fmla="*/ 53 h 56"/>
                      <a:gd name="T26" fmla="*/ 67 w 135"/>
                      <a:gd name="T27" fmla="*/ 56 h 56"/>
                      <a:gd name="T28" fmla="*/ 47 w 135"/>
                      <a:gd name="T29" fmla="*/ 53 h 56"/>
                      <a:gd name="T30" fmla="*/ 28 w 135"/>
                      <a:gd name="T31" fmla="*/ 45 h 56"/>
                      <a:gd name="T32" fmla="*/ 13 w 135"/>
                      <a:gd name="T33" fmla="*/ 33 h 56"/>
                      <a:gd name="T34" fmla="*/ 4 w 135"/>
                      <a:gd name="T35" fmla="*/ 18 h 56"/>
                      <a:gd name="T36" fmla="*/ 0 w 135"/>
                      <a:gd name="T3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6">
                        <a:moveTo>
                          <a:pt x="0" y="0"/>
                        </a:moveTo>
                        <a:lnTo>
                          <a:pt x="13" y="12"/>
                        </a:lnTo>
                        <a:lnTo>
                          <a:pt x="29" y="22"/>
                        </a:lnTo>
                        <a:lnTo>
                          <a:pt x="47" y="28"/>
                        </a:lnTo>
                        <a:lnTo>
                          <a:pt x="67" y="30"/>
                        </a:lnTo>
                        <a:lnTo>
                          <a:pt x="88" y="28"/>
                        </a:lnTo>
                        <a:lnTo>
                          <a:pt x="106" y="22"/>
                        </a:lnTo>
                        <a:lnTo>
                          <a:pt x="123" y="12"/>
                        </a:lnTo>
                        <a:lnTo>
                          <a:pt x="135" y="0"/>
                        </a:lnTo>
                        <a:lnTo>
                          <a:pt x="133" y="18"/>
                        </a:lnTo>
                        <a:lnTo>
                          <a:pt x="123" y="33"/>
                        </a:lnTo>
                        <a:lnTo>
                          <a:pt x="107" y="45"/>
                        </a:lnTo>
                        <a:lnTo>
                          <a:pt x="89" y="53"/>
                        </a:lnTo>
                        <a:lnTo>
                          <a:pt x="67" y="56"/>
                        </a:lnTo>
                        <a:lnTo>
                          <a:pt x="47" y="53"/>
                        </a:lnTo>
                        <a:lnTo>
                          <a:pt x="28" y="45"/>
                        </a:lnTo>
                        <a:lnTo>
                          <a:pt x="13" y="33"/>
                        </a:lnTo>
                        <a:lnTo>
                          <a:pt x="4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7"/>
                  <p:cNvSpPr>
                    <a:spLocks/>
                  </p:cNvSpPr>
                  <p:nvPr/>
                </p:nvSpPr>
                <p:spPr bwMode="auto">
                  <a:xfrm>
                    <a:off x="-6388101" y="895350"/>
                    <a:ext cx="214313" cy="90488"/>
                  </a:xfrm>
                  <a:custGeom>
                    <a:avLst/>
                    <a:gdLst>
                      <a:gd name="T0" fmla="*/ 0 w 135"/>
                      <a:gd name="T1" fmla="*/ 0 h 57"/>
                      <a:gd name="T2" fmla="*/ 13 w 135"/>
                      <a:gd name="T3" fmla="*/ 12 h 57"/>
                      <a:gd name="T4" fmla="*/ 29 w 135"/>
                      <a:gd name="T5" fmla="*/ 22 h 57"/>
                      <a:gd name="T6" fmla="*/ 47 w 135"/>
                      <a:gd name="T7" fmla="*/ 28 h 57"/>
                      <a:gd name="T8" fmla="*/ 67 w 135"/>
                      <a:gd name="T9" fmla="*/ 30 h 57"/>
                      <a:gd name="T10" fmla="*/ 88 w 135"/>
                      <a:gd name="T11" fmla="*/ 28 h 57"/>
                      <a:gd name="T12" fmla="*/ 106 w 135"/>
                      <a:gd name="T13" fmla="*/ 22 h 57"/>
                      <a:gd name="T14" fmla="*/ 123 w 135"/>
                      <a:gd name="T15" fmla="*/ 12 h 57"/>
                      <a:gd name="T16" fmla="*/ 135 w 135"/>
                      <a:gd name="T17" fmla="*/ 0 h 57"/>
                      <a:gd name="T18" fmla="*/ 133 w 135"/>
                      <a:gd name="T19" fmla="*/ 18 h 57"/>
                      <a:gd name="T20" fmla="*/ 123 w 135"/>
                      <a:gd name="T21" fmla="*/ 33 h 57"/>
                      <a:gd name="T22" fmla="*/ 107 w 135"/>
                      <a:gd name="T23" fmla="*/ 46 h 57"/>
                      <a:gd name="T24" fmla="*/ 89 w 135"/>
                      <a:gd name="T25" fmla="*/ 53 h 57"/>
                      <a:gd name="T26" fmla="*/ 67 w 135"/>
                      <a:gd name="T27" fmla="*/ 57 h 57"/>
                      <a:gd name="T28" fmla="*/ 47 w 135"/>
                      <a:gd name="T29" fmla="*/ 53 h 57"/>
                      <a:gd name="T30" fmla="*/ 28 w 135"/>
                      <a:gd name="T31" fmla="*/ 46 h 57"/>
                      <a:gd name="T32" fmla="*/ 13 w 135"/>
                      <a:gd name="T33" fmla="*/ 33 h 57"/>
                      <a:gd name="T34" fmla="*/ 4 w 135"/>
                      <a:gd name="T35" fmla="*/ 18 h 57"/>
                      <a:gd name="T36" fmla="*/ 0 w 135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7">
                        <a:moveTo>
                          <a:pt x="0" y="0"/>
                        </a:moveTo>
                        <a:lnTo>
                          <a:pt x="13" y="12"/>
                        </a:lnTo>
                        <a:lnTo>
                          <a:pt x="29" y="22"/>
                        </a:lnTo>
                        <a:lnTo>
                          <a:pt x="47" y="28"/>
                        </a:lnTo>
                        <a:lnTo>
                          <a:pt x="67" y="30"/>
                        </a:lnTo>
                        <a:lnTo>
                          <a:pt x="88" y="28"/>
                        </a:lnTo>
                        <a:lnTo>
                          <a:pt x="106" y="22"/>
                        </a:lnTo>
                        <a:lnTo>
                          <a:pt x="123" y="12"/>
                        </a:lnTo>
                        <a:lnTo>
                          <a:pt x="135" y="0"/>
                        </a:lnTo>
                        <a:lnTo>
                          <a:pt x="133" y="18"/>
                        </a:lnTo>
                        <a:lnTo>
                          <a:pt x="123" y="33"/>
                        </a:lnTo>
                        <a:lnTo>
                          <a:pt x="107" y="46"/>
                        </a:lnTo>
                        <a:lnTo>
                          <a:pt x="89" y="53"/>
                        </a:lnTo>
                        <a:lnTo>
                          <a:pt x="67" y="57"/>
                        </a:lnTo>
                        <a:lnTo>
                          <a:pt x="47" y="53"/>
                        </a:lnTo>
                        <a:lnTo>
                          <a:pt x="28" y="46"/>
                        </a:lnTo>
                        <a:lnTo>
                          <a:pt x="13" y="33"/>
                        </a:lnTo>
                        <a:lnTo>
                          <a:pt x="4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8"/>
                  <p:cNvSpPr>
                    <a:spLocks/>
                  </p:cNvSpPr>
                  <p:nvPr/>
                </p:nvSpPr>
                <p:spPr bwMode="auto">
                  <a:xfrm>
                    <a:off x="-6388101" y="1025525"/>
                    <a:ext cx="214313" cy="88900"/>
                  </a:xfrm>
                  <a:custGeom>
                    <a:avLst/>
                    <a:gdLst>
                      <a:gd name="T0" fmla="*/ 0 w 135"/>
                      <a:gd name="T1" fmla="*/ 0 h 56"/>
                      <a:gd name="T2" fmla="*/ 13 w 135"/>
                      <a:gd name="T3" fmla="*/ 12 h 56"/>
                      <a:gd name="T4" fmla="*/ 29 w 135"/>
                      <a:gd name="T5" fmla="*/ 22 h 56"/>
                      <a:gd name="T6" fmla="*/ 47 w 135"/>
                      <a:gd name="T7" fmla="*/ 28 h 56"/>
                      <a:gd name="T8" fmla="*/ 67 w 135"/>
                      <a:gd name="T9" fmla="*/ 30 h 56"/>
                      <a:gd name="T10" fmla="*/ 88 w 135"/>
                      <a:gd name="T11" fmla="*/ 28 h 56"/>
                      <a:gd name="T12" fmla="*/ 106 w 135"/>
                      <a:gd name="T13" fmla="*/ 22 h 56"/>
                      <a:gd name="T14" fmla="*/ 123 w 135"/>
                      <a:gd name="T15" fmla="*/ 12 h 56"/>
                      <a:gd name="T16" fmla="*/ 135 w 135"/>
                      <a:gd name="T17" fmla="*/ 0 h 56"/>
                      <a:gd name="T18" fmla="*/ 133 w 135"/>
                      <a:gd name="T19" fmla="*/ 17 h 56"/>
                      <a:gd name="T20" fmla="*/ 123 w 135"/>
                      <a:gd name="T21" fmla="*/ 33 h 56"/>
                      <a:gd name="T22" fmla="*/ 107 w 135"/>
                      <a:gd name="T23" fmla="*/ 45 h 56"/>
                      <a:gd name="T24" fmla="*/ 89 w 135"/>
                      <a:gd name="T25" fmla="*/ 53 h 56"/>
                      <a:gd name="T26" fmla="*/ 67 w 135"/>
                      <a:gd name="T27" fmla="*/ 56 h 56"/>
                      <a:gd name="T28" fmla="*/ 47 w 135"/>
                      <a:gd name="T29" fmla="*/ 53 h 56"/>
                      <a:gd name="T30" fmla="*/ 28 w 135"/>
                      <a:gd name="T31" fmla="*/ 45 h 56"/>
                      <a:gd name="T32" fmla="*/ 13 w 135"/>
                      <a:gd name="T33" fmla="*/ 33 h 56"/>
                      <a:gd name="T34" fmla="*/ 4 w 135"/>
                      <a:gd name="T35" fmla="*/ 17 h 56"/>
                      <a:gd name="T36" fmla="*/ 0 w 135"/>
                      <a:gd name="T3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6">
                        <a:moveTo>
                          <a:pt x="0" y="0"/>
                        </a:moveTo>
                        <a:lnTo>
                          <a:pt x="13" y="12"/>
                        </a:lnTo>
                        <a:lnTo>
                          <a:pt x="29" y="22"/>
                        </a:lnTo>
                        <a:lnTo>
                          <a:pt x="47" y="28"/>
                        </a:lnTo>
                        <a:lnTo>
                          <a:pt x="67" y="30"/>
                        </a:lnTo>
                        <a:lnTo>
                          <a:pt x="88" y="28"/>
                        </a:lnTo>
                        <a:lnTo>
                          <a:pt x="106" y="22"/>
                        </a:lnTo>
                        <a:lnTo>
                          <a:pt x="123" y="12"/>
                        </a:lnTo>
                        <a:lnTo>
                          <a:pt x="135" y="0"/>
                        </a:lnTo>
                        <a:lnTo>
                          <a:pt x="133" y="17"/>
                        </a:lnTo>
                        <a:lnTo>
                          <a:pt x="123" y="33"/>
                        </a:lnTo>
                        <a:lnTo>
                          <a:pt x="107" y="45"/>
                        </a:lnTo>
                        <a:lnTo>
                          <a:pt x="89" y="53"/>
                        </a:lnTo>
                        <a:lnTo>
                          <a:pt x="67" y="56"/>
                        </a:lnTo>
                        <a:lnTo>
                          <a:pt x="47" y="53"/>
                        </a:lnTo>
                        <a:lnTo>
                          <a:pt x="28" y="45"/>
                        </a:lnTo>
                        <a:lnTo>
                          <a:pt x="13" y="33"/>
                        </a:lnTo>
                        <a:lnTo>
                          <a:pt x="4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9"/>
                  <p:cNvSpPr>
                    <a:spLocks/>
                  </p:cNvSpPr>
                  <p:nvPr/>
                </p:nvSpPr>
                <p:spPr bwMode="auto">
                  <a:xfrm>
                    <a:off x="-6388101" y="1090613"/>
                    <a:ext cx="214313" cy="88900"/>
                  </a:xfrm>
                  <a:custGeom>
                    <a:avLst/>
                    <a:gdLst>
                      <a:gd name="T0" fmla="*/ 0 w 135"/>
                      <a:gd name="T1" fmla="*/ 0 h 56"/>
                      <a:gd name="T2" fmla="*/ 13 w 135"/>
                      <a:gd name="T3" fmla="*/ 12 h 56"/>
                      <a:gd name="T4" fmla="*/ 29 w 135"/>
                      <a:gd name="T5" fmla="*/ 22 h 56"/>
                      <a:gd name="T6" fmla="*/ 47 w 135"/>
                      <a:gd name="T7" fmla="*/ 28 h 56"/>
                      <a:gd name="T8" fmla="*/ 67 w 135"/>
                      <a:gd name="T9" fmla="*/ 30 h 56"/>
                      <a:gd name="T10" fmla="*/ 88 w 135"/>
                      <a:gd name="T11" fmla="*/ 28 h 56"/>
                      <a:gd name="T12" fmla="*/ 106 w 135"/>
                      <a:gd name="T13" fmla="*/ 22 h 56"/>
                      <a:gd name="T14" fmla="*/ 123 w 135"/>
                      <a:gd name="T15" fmla="*/ 12 h 56"/>
                      <a:gd name="T16" fmla="*/ 135 w 135"/>
                      <a:gd name="T17" fmla="*/ 0 h 56"/>
                      <a:gd name="T18" fmla="*/ 133 w 135"/>
                      <a:gd name="T19" fmla="*/ 17 h 56"/>
                      <a:gd name="T20" fmla="*/ 123 w 135"/>
                      <a:gd name="T21" fmla="*/ 33 h 56"/>
                      <a:gd name="T22" fmla="*/ 107 w 135"/>
                      <a:gd name="T23" fmla="*/ 45 h 56"/>
                      <a:gd name="T24" fmla="*/ 89 w 135"/>
                      <a:gd name="T25" fmla="*/ 53 h 56"/>
                      <a:gd name="T26" fmla="*/ 67 w 135"/>
                      <a:gd name="T27" fmla="*/ 56 h 56"/>
                      <a:gd name="T28" fmla="*/ 47 w 135"/>
                      <a:gd name="T29" fmla="*/ 53 h 56"/>
                      <a:gd name="T30" fmla="*/ 28 w 135"/>
                      <a:gd name="T31" fmla="*/ 45 h 56"/>
                      <a:gd name="T32" fmla="*/ 13 w 135"/>
                      <a:gd name="T33" fmla="*/ 33 h 56"/>
                      <a:gd name="T34" fmla="*/ 4 w 135"/>
                      <a:gd name="T35" fmla="*/ 17 h 56"/>
                      <a:gd name="T36" fmla="*/ 0 w 135"/>
                      <a:gd name="T3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6">
                        <a:moveTo>
                          <a:pt x="0" y="0"/>
                        </a:moveTo>
                        <a:lnTo>
                          <a:pt x="13" y="12"/>
                        </a:lnTo>
                        <a:lnTo>
                          <a:pt x="29" y="22"/>
                        </a:lnTo>
                        <a:lnTo>
                          <a:pt x="47" y="28"/>
                        </a:lnTo>
                        <a:lnTo>
                          <a:pt x="67" y="30"/>
                        </a:lnTo>
                        <a:lnTo>
                          <a:pt x="88" y="28"/>
                        </a:lnTo>
                        <a:lnTo>
                          <a:pt x="106" y="22"/>
                        </a:lnTo>
                        <a:lnTo>
                          <a:pt x="123" y="12"/>
                        </a:lnTo>
                        <a:lnTo>
                          <a:pt x="135" y="0"/>
                        </a:lnTo>
                        <a:lnTo>
                          <a:pt x="133" y="17"/>
                        </a:lnTo>
                        <a:lnTo>
                          <a:pt x="123" y="33"/>
                        </a:lnTo>
                        <a:lnTo>
                          <a:pt x="107" y="45"/>
                        </a:lnTo>
                        <a:lnTo>
                          <a:pt x="89" y="53"/>
                        </a:lnTo>
                        <a:lnTo>
                          <a:pt x="67" y="56"/>
                        </a:lnTo>
                        <a:lnTo>
                          <a:pt x="47" y="53"/>
                        </a:lnTo>
                        <a:lnTo>
                          <a:pt x="28" y="45"/>
                        </a:lnTo>
                        <a:lnTo>
                          <a:pt x="13" y="33"/>
                        </a:lnTo>
                        <a:lnTo>
                          <a:pt x="4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0"/>
                  <p:cNvSpPr>
                    <a:spLocks/>
                  </p:cNvSpPr>
                  <p:nvPr/>
                </p:nvSpPr>
                <p:spPr bwMode="auto">
                  <a:xfrm>
                    <a:off x="-6388101" y="1154113"/>
                    <a:ext cx="214313" cy="90488"/>
                  </a:xfrm>
                  <a:custGeom>
                    <a:avLst/>
                    <a:gdLst>
                      <a:gd name="T0" fmla="*/ 0 w 135"/>
                      <a:gd name="T1" fmla="*/ 0 h 57"/>
                      <a:gd name="T2" fmla="*/ 13 w 135"/>
                      <a:gd name="T3" fmla="*/ 13 h 57"/>
                      <a:gd name="T4" fmla="*/ 29 w 135"/>
                      <a:gd name="T5" fmla="*/ 23 h 57"/>
                      <a:gd name="T6" fmla="*/ 47 w 135"/>
                      <a:gd name="T7" fmla="*/ 29 h 57"/>
                      <a:gd name="T8" fmla="*/ 67 w 135"/>
                      <a:gd name="T9" fmla="*/ 31 h 57"/>
                      <a:gd name="T10" fmla="*/ 88 w 135"/>
                      <a:gd name="T11" fmla="*/ 29 h 57"/>
                      <a:gd name="T12" fmla="*/ 106 w 135"/>
                      <a:gd name="T13" fmla="*/ 23 h 57"/>
                      <a:gd name="T14" fmla="*/ 123 w 135"/>
                      <a:gd name="T15" fmla="*/ 13 h 57"/>
                      <a:gd name="T16" fmla="*/ 135 w 135"/>
                      <a:gd name="T17" fmla="*/ 0 h 57"/>
                      <a:gd name="T18" fmla="*/ 133 w 135"/>
                      <a:gd name="T19" fmla="*/ 18 h 57"/>
                      <a:gd name="T20" fmla="*/ 123 w 135"/>
                      <a:gd name="T21" fmla="*/ 34 h 57"/>
                      <a:gd name="T22" fmla="*/ 107 w 135"/>
                      <a:gd name="T23" fmla="*/ 46 h 57"/>
                      <a:gd name="T24" fmla="*/ 89 w 135"/>
                      <a:gd name="T25" fmla="*/ 54 h 57"/>
                      <a:gd name="T26" fmla="*/ 67 w 135"/>
                      <a:gd name="T27" fmla="*/ 57 h 57"/>
                      <a:gd name="T28" fmla="*/ 47 w 135"/>
                      <a:gd name="T29" fmla="*/ 54 h 57"/>
                      <a:gd name="T30" fmla="*/ 28 w 135"/>
                      <a:gd name="T31" fmla="*/ 46 h 57"/>
                      <a:gd name="T32" fmla="*/ 13 w 135"/>
                      <a:gd name="T33" fmla="*/ 34 h 57"/>
                      <a:gd name="T34" fmla="*/ 4 w 135"/>
                      <a:gd name="T35" fmla="*/ 18 h 57"/>
                      <a:gd name="T36" fmla="*/ 0 w 135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7">
                        <a:moveTo>
                          <a:pt x="0" y="0"/>
                        </a:moveTo>
                        <a:lnTo>
                          <a:pt x="13" y="13"/>
                        </a:lnTo>
                        <a:lnTo>
                          <a:pt x="29" y="23"/>
                        </a:lnTo>
                        <a:lnTo>
                          <a:pt x="47" y="29"/>
                        </a:lnTo>
                        <a:lnTo>
                          <a:pt x="67" y="31"/>
                        </a:lnTo>
                        <a:lnTo>
                          <a:pt x="88" y="29"/>
                        </a:lnTo>
                        <a:lnTo>
                          <a:pt x="106" y="23"/>
                        </a:lnTo>
                        <a:lnTo>
                          <a:pt x="123" y="13"/>
                        </a:lnTo>
                        <a:lnTo>
                          <a:pt x="135" y="0"/>
                        </a:lnTo>
                        <a:lnTo>
                          <a:pt x="133" y="18"/>
                        </a:lnTo>
                        <a:lnTo>
                          <a:pt x="123" y="34"/>
                        </a:lnTo>
                        <a:lnTo>
                          <a:pt x="107" y="46"/>
                        </a:lnTo>
                        <a:lnTo>
                          <a:pt x="89" y="54"/>
                        </a:lnTo>
                        <a:lnTo>
                          <a:pt x="67" y="57"/>
                        </a:lnTo>
                        <a:lnTo>
                          <a:pt x="47" y="54"/>
                        </a:lnTo>
                        <a:lnTo>
                          <a:pt x="28" y="46"/>
                        </a:lnTo>
                        <a:lnTo>
                          <a:pt x="13" y="34"/>
                        </a:lnTo>
                        <a:lnTo>
                          <a:pt x="4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1"/>
                  <p:cNvSpPr>
                    <a:spLocks/>
                  </p:cNvSpPr>
                  <p:nvPr/>
                </p:nvSpPr>
                <p:spPr bwMode="auto">
                  <a:xfrm>
                    <a:off x="-6388101" y="1219200"/>
                    <a:ext cx="214313" cy="90488"/>
                  </a:xfrm>
                  <a:custGeom>
                    <a:avLst/>
                    <a:gdLst>
                      <a:gd name="T0" fmla="*/ 0 w 135"/>
                      <a:gd name="T1" fmla="*/ 0 h 57"/>
                      <a:gd name="T2" fmla="*/ 13 w 135"/>
                      <a:gd name="T3" fmla="*/ 13 h 57"/>
                      <a:gd name="T4" fmla="*/ 29 w 135"/>
                      <a:gd name="T5" fmla="*/ 23 h 57"/>
                      <a:gd name="T6" fmla="*/ 47 w 135"/>
                      <a:gd name="T7" fmla="*/ 29 h 57"/>
                      <a:gd name="T8" fmla="*/ 67 w 135"/>
                      <a:gd name="T9" fmla="*/ 31 h 57"/>
                      <a:gd name="T10" fmla="*/ 88 w 135"/>
                      <a:gd name="T11" fmla="*/ 29 h 57"/>
                      <a:gd name="T12" fmla="*/ 106 w 135"/>
                      <a:gd name="T13" fmla="*/ 23 h 57"/>
                      <a:gd name="T14" fmla="*/ 123 w 135"/>
                      <a:gd name="T15" fmla="*/ 13 h 57"/>
                      <a:gd name="T16" fmla="*/ 135 w 135"/>
                      <a:gd name="T17" fmla="*/ 0 h 57"/>
                      <a:gd name="T18" fmla="*/ 133 w 135"/>
                      <a:gd name="T19" fmla="*/ 18 h 57"/>
                      <a:gd name="T20" fmla="*/ 123 w 135"/>
                      <a:gd name="T21" fmla="*/ 34 h 57"/>
                      <a:gd name="T22" fmla="*/ 107 w 135"/>
                      <a:gd name="T23" fmla="*/ 46 h 57"/>
                      <a:gd name="T24" fmla="*/ 89 w 135"/>
                      <a:gd name="T25" fmla="*/ 54 h 57"/>
                      <a:gd name="T26" fmla="*/ 67 w 135"/>
                      <a:gd name="T27" fmla="*/ 57 h 57"/>
                      <a:gd name="T28" fmla="*/ 47 w 135"/>
                      <a:gd name="T29" fmla="*/ 54 h 57"/>
                      <a:gd name="T30" fmla="*/ 28 w 135"/>
                      <a:gd name="T31" fmla="*/ 46 h 57"/>
                      <a:gd name="T32" fmla="*/ 13 w 135"/>
                      <a:gd name="T33" fmla="*/ 34 h 57"/>
                      <a:gd name="T34" fmla="*/ 4 w 135"/>
                      <a:gd name="T35" fmla="*/ 18 h 57"/>
                      <a:gd name="T36" fmla="*/ 0 w 135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7">
                        <a:moveTo>
                          <a:pt x="0" y="0"/>
                        </a:moveTo>
                        <a:lnTo>
                          <a:pt x="13" y="13"/>
                        </a:lnTo>
                        <a:lnTo>
                          <a:pt x="29" y="23"/>
                        </a:lnTo>
                        <a:lnTo>
                          <a:pt x="47" y="29"/>
                        </a:lnTo>
                        <a:lnTo>
                          <a:pt x="67" y="31"/>
                        </a:lnTo>
                        <a:lnTo>
                          <a:pt x="88" y="29"/>
                        </a:lnTo>
                        <a:lnTo>
                          <a:pt x="106" y="23"/>
                        </a:lnTo>
                        <a:lnTo>
                          <a:pt x="123" y="13"/>
                        </a:lnTo>
                        <a:lnTo>
                          <a:pt x="135" y="0"/>
                        </a:lnTo>
                        <a:lnTo>
                          <a:pt x="133" y="18"/>
                        </a:lnTo>
                        <a:lnTo>
                          <a:pt x="123" y="34"/>
                        </a:lnTo>
                        <a:lnTo>
                          <a:pt x="107" y="46"/>
                        </a:lnTo>
                        <a:lnTo>
                          <a:pt x="89" y="54"/>
                        </a:lnTo>
                        <a:lnTo>
                          <a:pt x="67" y="57"/>
                        </a:lnTo>
                        <a:lnTo>
                          <a:pt x="47" y="54"/>
                        </a:lnTo>
                        <a:lnTo>
                          <a:pt x="28" y="46"/>
                        </a:lnTo>
                        <a:lnTo>
                          <a:pt x="13" y="34"/>
                        </a:lnTo>
                        <a:lnTo>
                          <a:pt x="4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2"/>
                  <p:cNvSpPr>
                    <a:spLocks/>
                  </p:cNvSpPr>
                  <p:nvPr/>
                </p:nvSpPr>
                <p:spPr bwMode="auto">
                  <a:xfrm>
                    <a:off x="-6388101" y="1284288"/>
                    <a:ext cx="214313" cy="90488"/>
                  </a:xfrm>
                  <a:custGeom>
                    <a:avLst/>
                    <a:gdLst>
                      <a:gd name="T0" fmla="*/ 0 w 135"/>
                      <a:gd name="T1" fmla="*/ 0 h 57"/>
                      <a:gd name="T2" fmla="*/ 13 w 135"/>
                      <a:gd name="T3" fmla="*/ 13 h 57"/>
                      <a:gd name="T4" fmla="*/ 29 w 135"/>
                      <a:gd name="T5" fmla="*/ 22 h 57"/>
                      <a:gd name="T6" fmla="*/ 47 w 135"/>
                      <a:gd name="T7" fmla="*/ 29 h 57"/>
                      <a:gd name="T8" fmla="*/ 67 w 135"/>
                      <a:gd name="T9" fmla="*/ 30 h 57"/>
                      <a:gd name="T10" fmla="*/ 88 w 135"/>
                      <a:gd name="T11" fmla="*/ 29 h 57"/>
                      <a:gd name="T12" fmla="*/ 106 w 135"/>
                      <a:gd name="T13" fmla="*/ 22 h 57"/>
                      <a:gd name="T14" fmla="*/ 123 w 135"/>
                      <a:gd name="T15" fmla="*/ 13 h 57"/>
                      <a:gd name="T16" fmla="*/ 135 w 135"/>
                      <a:gd name="T17" fmla="*/ 0 h 57"/>
                      <a:gd name="T18" fmla="*/ 133 w 135"/>
                      <a:gd name="T19" fmla="*/ 18 h 57"/>
                      <a:gd name="T20" fmla="*/ 123 w 135"/>
                      <a:gd name="T21" fmla="*/ 34 h 57"/>
                      <a:gd name="T22" fmla="*/ 107 w 135"/>
                      <a:gd name="T23" fmla="*/ 46 h 57"/>
                      <a:gd name="T24" fmla="*/ 89 w 135"/>
                      <a:gd name="T25" fmla="*/ 53 h 57"/>
                      <a:gd name="T26" fmla="*/ 67 w 135"/>
                      <a:gd name="T27" fmla="*/ 57 h 57"/>
                      <a:gd name="T28" fmla="*/ 47 w 135"/>
                      <a:gd name="T29" fmla="*/ 53 h 57"/>
                      <a:gd name="T30" fmla="*/ 28 w 135"/>
                      <a:gd name="T31" fmla="*/ 46 h 57"/>
                      <a:gd name="T32" fmla="*/ 13 w 135"/>
                      <a:gd name="T33" fmla="*/ 34 h 57"/>
                      <a:gd name="T34" fmla="*/ 4 w 135"/>
                      <a:gd name="T35" fmla="*/ 18 h 57"/>
                      <a:gd name="T36" fmla="*/ 0 w 135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7">
                        <a:moveTo>
                          <a:pt x="0" y="0"/>
                        </a:moveTo>
                        <a:lnTo>
                          <a:pt x="13" y="13"/>
                        </a:lnTo>
                        <a:lnTo>
                          <a:pt x="29" y="22"/>
                        </a:lnTo>
                        <a:lnTo>
                          <a:pt x="47" y="29"/>
                        </a:lnTo>
                        <a:lnTo>
                          <a:pt x="67" y="30"/>
                        </a:lnTo>
                        <a:lnTo>
                          <a:pt x="88" y="29"/>
                        </a:lnTo>
                        <a:lnTo>
                          <a:pt x="106" y="22"/>
                        </a:lnTo>
                        <a:lnTo>
                          <a:pt x="123" y="13"/>
                        </a:lnTo>
                        <a:lnTo>
                          <a:pt x="135" y="0"/>
                        </a:lnTo>
                        <a:lnTo>
                          <a:pt x="133" y="18"/>
                        </a:lnTo>
                        <a:lnTo>
                          <a:pt x="123" y="34"/>
                        </a:lnTo>
                        <a:lnTo>
                          <a:pt x="107" y="46"/>
                        </a:lnTo>
                        <a:lnTo>
                          <a:pt x="89" y="53"/>
                        </a:lnTo>
                        <a:lnTo>
                          <a:pt x="67" y="57"/>
                        </a:lnTo>
                        <a:lnTo>
                          <a:pt x="47" y="53"/>
                        </a:lnTo>
                        <a:lnTo>
                          <a:pt x="28" y="46"/>
                        </a:lnTo>
                        <a:lnTo>
                          <a:pt x="13" y="34"/>
                        </a:lnTo>
                        <a:lnTo>
                          <a:pt x="4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-6388101" y="717550"/>
                    <a:ext cx="214313" cy="203200"/>
                  </a:xfrm>
                  <a:custGeom>
                    <a:avLst/>
                    <a:gdLst>
                      <a:gd name="T0" fmla="*/ 67 w 135"/>
                      <a:gd name="T1" fmla="*/ 18 h 128"/>
                      <a:gd name="T2" fmla="*/ 52 w 135"/>
                      <a:gd name="T3" fmla="*/ 19 h 128"/>
                      <a:gd name="T4" fmla="*/ 39 w 135"/>
                      <a:gd name="T5" fmla="*/ 26 h 128"/>
                      <a:gd name="T6" fmla="*/ 28 w 135"/>
                      <a:gd name="T7" fmla="*/ 34 h 128"/>
                      <a:gd name="T8" fmla="*/ 20 w 135"/>
                      <a:gd name="T9" fmla="*/ 44 h 128"/>
                      <a:gd name="T10" fmla="*/ 18 w 135"/>
                      <a:gd name="T11" fmla="*/ 56 h 128"/>
                      <a:gd name="T12" fmla="*/ 20 w 135"/>
                      <a:gd name="T13" fmla="*/ 68 h 128"/>
                      <a:gd name="T14" fmla="*/ 28 w 135"/>
                      <a:gd name="T15" fmla="*/ 79 h 128"/>
                      <a:gd name="T16" fmla="*/ 39 w 135"/>
                      <a:gd name="T17" fmla="*/ 87 h 128"/>
                      <a:gd name="T18" fmla="*/ 52 w 135"/>
                      <a:gd name="T19" fmla="*/ 93 h 128"/>
                      <a:gd name="T20" fmla="*/ 67 w 135"/>
                      <a:gd name="T21" fmla="*/ 94 h 128"/>
                      <a:gd name="T22" fmla="*/ 83 w 135"/>
                      <a:gd name="T23" fmla="*/ 93 h 128"/>
                      <a:gd name="T24" fmla="*/ 98 w 135"/>
                      <a:gd name="T25" fmla="*/ 87 h 128"/>
                      <a:gd name="T26" fmla="*/ 107 w 135"/>
                      <a:gd name="T27" fmla="*/ 79 h 128"/>
                      <a:gd name="T28" fmla="*/ 114 w 135"/>
                      <a:gd name="T29" fmla="*/ 68 h 128"/>
                      <a:gd name="T30" fmla="*/ 117 w 135"/>
                      <a:gd name="T31" fmla="*/ 56 h 128"/>
                      <a:gd name="T32" fmla="*/ 114 w 135"/>
                      <a:gd name="T33" fmla="*/ 44 h 128"/>
                      <a:gd name="T34" fmla="*/ 107 w 135"/>
                      <a:gd name="T35" fmla="*/ 34 h 128"/>
                      <a:gd name="T36" fmla="*/ 98 w 135"/>
                      <a:gd name="T37" fmla="*/ 26 h 128"/>
                      <a:gd name="T38" fmla="*/ 83 w 135"/>
                      <a:gd name="T39" fmla="*/ 19 h 128"/>
                      <a:gd name="T40" fmla="*/ 67 w 135"/>
                      <a:gd name="T41" fmla="*/ 18 h 128"/>
                      <a:gd name="T42" fmla="*/ 67 w 135"/>
                      <a:gd name="T43" fmla="*/ 0 h 128"/>
                      <a:gd name="T44" fmla="*/ 89 w 135"/>
                      <a:gd name="T45" fmla="*/ 3 h 128"/>
                      <a:gd name="T46" fmla="*/ 107 w 135"/>
                      <a:gd name="T47" fmla="*/ 11 h 128"/>
                      <a:gd name="T48" fmla="*/ 123 w 135"/>
                      <a:gd name="T49" fmla="*/ 23 h 128"/>
                      <a:gd name="T50" fmla="*/ 133 w 135"/>
                      <a:gd name="T51" fmla="*/ 39 h 128"/>
                      <a:gd name="T52" fmla="*/ 135 w 135"/>
                      <a:gd name="T53" fmla="*/ 56 h 128"/>
                      <a:gd name="T54" fmla="*/ 135 w 135"/>
                      <a:gd name="T55" fmla="*/ 71 h 128"/>
                      <a:gd name="T56" fmla="*/ 133 w 135"/>
                      <a:gd name="T57" fmla="*/ 89 h 128"/>
                      <a:gd name="T58" fmla="*/ 123 w 135"/>
                      <a:gd name="T59" fmla="*/ 105 h 128"/>
                      <a:gd name="T60" fmla="*/ 107 w 135"/>
                      <a:gd name="T61" fmla="*/ 117 h 128"/>
                      <a:gd name="T62" fmla="*/ 89 w 135"/>
                      <a:gd name="T63" fmla="*/ 124 h 128"/>
                      <a:gd name="T64" fmla="*/ 67 w 135"/>
                      <a:gd name="T65" fmla="*/ 128 h 128"/>
                      <a:gd name="T66" fmla="*/ 47 w 135"/>
                      <a:gd name="T67" fmla="*/ 124 h 128"/>
                      <a:gd name="T68" fmla="*/ 28 w 135"/>
                      <a:gd name="T69" fmla="*/ 117 h 128"/>
                      <a:gd name="T70" fmla="*/ 13 w 135"/>
                      <a:gd name="T71" fmla="*/ 105 h 128"/>
                      <a:gd name="T72" fmla="*/ 4 w 135"/>
                      <a:gd name="T73" fmla="*/ 89 h 128"/>
                      <a:gd name="T74" fmla="*/ 0 w 135"/>
                      <a:gd name="T75" fmla="*/ 71 h 128"/>
                      <a:gd name="T76" fmla="*/ 0 w 135"/>
                      <a:gd name="T77" fmla="*/ 56 h 128"/>
                      <a:gd name="T78" fmla="*/ 4 w 135"/>
                      <a:gd name="T79" fmla="*/ 39 h 128"/>
                      <a:gd name="T80" fmla="*/ 13 w 135"/>
                      <a:gd name="T81" fmla="*/ 23 h 128"/>
                      <a:gd name="T82" fmla="*/ 28 w 135"/>
                      <a:gd name="T83" fmla="*/ 11 h 128"/>
                      <a:gd name="T84" fmla="*/ 47 w 135"/>
                      <a:gd name="T85" fmla="*/ 3 h 128"/>
                      <a:gd name="T86" fmla="*/ 67 w 135"/>
                      <a:gd name="T87" fmla="*/ 0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35" h="128">
                        <a:moveTo>
                          <a:pt x="67" y="18"/>
                        </a:moveTo>
                        <a:lnTo>
                          <a:pt x="52" y="19"/>
                        </a:lnTo>
                        <a:lnTo>
                          <a:pt x="39" y="26"/>
                        </a:lnTo>
                        <a:lnTo>
                          <a:pt x="28" y="34"/>
                        </a:lnTo>
                        <a:lnTo>
                          <a:pt x="20" y="44"/>
                        </a:lnTo>
                        <a:lnTo>
                          <a:pt x="18" y="56"/>
                        </a:lnTo>
                        <a:lnTo>
                          <a:pt x="20" y="68"/>
                        </a:lnTo>
                        <a:lnTo>
                          <a:pt x="28" y="79"/>
                        </a:lnTo>
                        <a:lnTo>
                          <a:pt x="39" y="87"/>
                        </a:lnTo>
                        <a:lnTo>
                          <a:pt x="52" y="93"/>
                        </a:lnTo>
                        <a:lnTo>
                          <a:pt x="67" y="94"/>
                        </a:lnTo>
                        <a:lnTo>
                          <a:pt x="83" y="93"/>
                        </a:lnTo>
                        <a:lnTo>
                          <a:pt x="98" y="87"/>
                        </a:lnTo>
                        <a:lnTo>
                          <a:pt x="107" y="79"/>
                        </a:lnTo>
                        <a:lnTo>
                          <a:pt x="114" y="68"/>
                        </a:lnTo>
                        <a:lnTo>
                          <a:pt x="117" y="56"/>
                        </a:lnTo>
                        <a:lnTo>
                          <a:pt x="114" y="44"/>
                        </a:lnTo>
                        <a:lnTo>
                          <a:pt x="107" y="34"/>
                        </a:lnTo>
                        <a:lnTo>
                          <a:pt x="98" y="26"/>
                        </a:lnTo>
                        <a:lnTo>
                          <a:pt x="83" y="19"/>
                        </a:lnTo>
                        <a:lnTo>
                          <a:pt x="67" y="18"/>
                        </a:lnTo>
                        <a:close/>
                        <a:moveTo>
                          <a:pt x="67" y="0"/>
                        </a:moveTo>
                        <a:lnTo>
                          <a:pt x="89" y="3"/>
                        </a:lnTo>
                        <a:lnTo>
                          <a:pt x="107" y="11"/>
                        </a:lnTo>
                        <a:lnTo>
                          <a:pt x="123" y="23"/>
                        </a:lnTo>
                        <a:lnTo>
                          <a:pt x="133" y="39"/>
                        </a:lnTo>
                        <a:lnTo>
                          <a:pt x="135" y="56"/>
                        </a:lnTo>
                        <a:lnTo>
                          <a:pt x="135" y="71"/>
                        </a:lnTo>
                        <a:lnTo>
                          <a:pt x="133" y="89"/>
                        </a:lnTo>
                        <a:lnTo>
                          <a:pt x="123" y="105"/>
                        </a:lnTo>
                        <a:lnTo>
                          <a:pt x="107" y="117"/>
                        </a:lnTo>
                        <a:lnTo>
                          <a:pt x="89" y="124"/>
                        </a:lnTo>
                        <a:lnTo>
                          <a:pt x="67" y="128"/>
                        </a:lnTo>
                        <a:lnTo>
                          <a:pt x="47" y="124"/>
                        </a:lnTo>
                        <a:lnTo>
                          <a:pt x="28" y="117"/>
                        </a:lnTo>
                        <a:lnTo>
                          <a:pt x="13" y="105"/>
                        </a:lnTo>
                        <a:lnTo>
                          <a:pt x="4" y="89"/>
                        </a:lnTo>
                        <a:lnTo>
                          <a:pt x="0" y="71"/>
                        </a:lnTo>
                        <a:lnTo>
                          <a:pt x="0" y="56"/>
                        </a:lnTo>
                        <a:lnTo>
                          <a:pt x="4" y="39"/>
                        </a:lnTo>
                        <a:lnTo>
                          <a:pt x="13" y="23"/>
                        </a:lnTo>
                        <a:lnTo>
                          <a:pt x="28" y="11"/>
                        </a:lnTo>
                        <a:lnTo>
                          <a:pt x="47" y="3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4"/>
                  <p:cNvSpPr>
                    <a:spLocks/>
                  </p:cNvSpPr>
                  <p:nvPr/>
                </p:nvSpPr>
                <p:spPr bwMode="auto">
                  <a:xfrm>
                    <a:off x="-6307138" y="762000"/>
                    <a:ext cx="55563" cy="85725"/>
                  </a:xfrm>
                  <a:custGeom>
                    <a:avLst/>
                    <a:gdLst>
                      <a:gd name="T0" fmla="*/ 24 w 35"/>
                      <a:gd name="T1" fmla="*/ 0 h 54"/>
                      <a:gd name="T2" fmla="*/ 26 w 35"/>
                      <a:gd name="T3" fmla="*/ 6 h 54"/>
                      <a:gd name="T4" fmla="*/ 31 w 35"/>
                      <a:gd name="T5" fmla="*/ 8 h 54"/>
                      <a:gd name="T6" fmla="*/ 27 w 35"/>
                      <a:gd name="T7" fmla="*/ 17 h 54"/>
                      <a:gd name="T8" fmla="*/ 24 w 35"/>
                      <a:gd name="T9" fmla="*/ 14 h 54"/>
                      <a:gd name="T10" fmla="*/ 18 w 35"/>
                      <a:gd name="T11" fmla="*/ 13 h 54"/>
                      <a:gd name="T12" fmla="*/ 14 w 35"/>
                      <a:gd name="T13" fmla="*/ 14 h 54"/>
                      <a:gd name="T14" fmla="*/ 12 w 35"/>
                      <a:gd name="T15" fmla="*/ 18 h 54"/>
                      <a:gd name="T16" fmla="*/ 13 w 35"/>
                      <a:gd name="T17" fmla="*/ 20 h 54"/>
                      <a:gd name="T18" fmla="*/ 20 w 35"/>
                      <a:gd name="T19" fmla="*/ 23 h 54"/>
                      <a:gd name="T20" fmla="*/ 30 w 35"/>
                      <a:gd name="T21" fmla="*/ 28 h 54"/>
                      <a:gd name="T22" fmla="*/ 33 w 35"/>
                      <a:gd name="T23" fmla="*/ 31 h 54"/>
                      <a:gd name="T24" fmla="*/ 35 w 35"/>
                      <a:gd name="T25" fmla="*/ 37 h 54"/>
                      <a:gd name="T26" fmla="*/ 33 w 35"/>
                      <a:gd name="T27" fmla="*/ 42 h 54"/>
                      <a:gd name="T28" fmla="*/ 31 w 35"/>
                      <a:gd name="T29" fmla="*/ 46 h 54"/>
                      <a:gd name="T30" fmla="*/ 26 w 35"/>
                      <a:gd name="T31" fmla="*/ 49 h 54"/>
                      <a:gd name="T32" fmla="*/ 24 w 35"/>
                      <a:gd name="T33" fmla="*/ 54 h 54"/>
                      <a:gd name="T34" fmla="*/ 12 w 35"/>
                      <a:gd name="T35" fmla="*/ 51 h 54"/>
                      <a:gd name="T36" fmla="*/ 6 w 35"/>
                      <a:gd name="T37" fmla="*/ 48 h 54"/>
                      <a:gd name="T38" fmla="*/ 0 w 35"/>
                      <a:gd name="T39" fmla="*/ 43 h 54"/>
                      <a:gd name="T40" fmla="*/ 8 w 35"/>
                      <a:gd name="T41" fmla="*/ 38 h 54"/>
                      <a:gd name="T42" fmla="*/ 14 w 35"/>
                      <a:gd name="T43" fmla="*/ 42 h 54"/>
                      <a:gd name="T44" fmla="*/ 20 w 35"/>
                      <a:gd name="T45" fmla="*/ 42 h 54"/>
                      <a:gd name="T46" fmla="*/ 24 w 35"/>
                      <a:gd name="T47" fmla="*/ 40 h 54"/>
                      <a:gd name="T48" fmla="*/ 24 w 35"/>
                      <a:gd name="T49" fmla="*/ 36 h 54"/>
                      <a:gd name="T50" fmla="*/ 20 w 35"/>
                      <a:gd name="T51" fmla="*/ 32 h 54"/>
                      <a:gd name="T52" fmla="*/ 14 w 35"/>
                      <a:gd name="T53" fmla="*/ 31 h 54"/>
                      <a:gd name="T54" fmla="*/ 4 w 35"/>
                      <a:gd name="T55" fmla="*/ 26 h 54"/>
                      <a:gd name="T56" fmla="*/ 2 w 35"/>
                      <a:gd name="T57" fmla="*/ 20 h 54"/>
                      <a:gd name="T58" fmla="*/ 2 w 35"/>
                      <a:gd name="T59" fmla="*/ 14 h 54"/>
                      <a:gd name="T60" fmla="*/ 4 w 35"/>
                      <a:gd name="T61" fmla="*/ 8 h 54"/>
                      <a:gd name="T62" fmla="*/ 13 w 35"/>
                      <a:gd name="T63" fmla="*/ 5 h 54"/>
                      <a:gd name="T64" fmla="*/ 12 w 35"/>
                      <a:gd name="T65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5" h="54">
                        <a:moveTo>
                          <a:pt x="12" y="0"/>
                        </a:moveTo>
                        <a:lnTo>
                          <a:pt x="24" y="0"/>
                        </a:lnTo>
                        <a:lnTo>
                          <a:pt x="24" y="5"/>
                        </a:lnTo>
                        <a:lnTo>
                          <a:pt x="26" y="6"/>
                        </a:lnTo>
                        <a:lnTo>
                          <a:pt x="29" y="7"/>
                        </a:lnTo>
                        <a:lnTo>
                          <a:pt x="31" y="8"/>
                        </a:lnTo>
                        <a:lnTo>
                          <a:pt x="33" y="11"/>
                        </a:lnTo>
                        <a:lnTo>
                          <a:pt x="27" y="17"/>
                        </a:lnTo>
                        <a:lnTo>
                          <a:pt x="25" y="16"/>
                        </a:lnTo>
                        <a:lnTo>
                          <a:pt x="24" y="14"/>
                        </a:lnTo>
                        <a:lnTo>
                          <a:pt x="21" y="13"/>
                        </a:lnTo>
                        <a:lnTo>
                          <a:pt x="18" y="13"/>
                        </a:lnTo>
                        <a:lnTo>
                          <a:pt x="15" y="13"/>
                        </a:lnTo>
                        <a:lnTo>
                          <a:pt x="14" y="14"/>
                        </a:lnTo>
                        <a:lnTo>
                          <a:pt x="12" y="16"/>
                        </a:lnTo>
                        <a:lnTo>
                          <a:pt x="12" y="18"/>
                        </a:lnTo>
                        <a:lnTo>
                          <a:pt x="12" y="19"/>
                        </a:lnTo>
                        <a:lnTo>
                          <a:pt x="13" y="20"/>
                        </a:lnTo>
                        <a:lnTo>
                          <a:pt x="16" y="22"/>
                        </a:lnTo>
                        <a:lnTo>
                          <a:pt x="20" y="23"/>
                        </a:lnTo>
                        <a:lnTo>
                          <a:pt x="25" y="25"/>
                        </a:lnTo>
                        <a:lnTo>
                          <a:pt x="30" y="28"/>
                        </a:lnTo>
                        <a:lnTo>
                          <a:pt x="32" y="29"/>
                        </a:lnTo>
                        <a:lnTo>
                          <a:pt x="33" y="31"/>
                        </a:lnTo>
                        <a:lnTo>
                          <a:pt x="35" y="34"/>
                        </a:lnTo>
                        <a:lnTo>
                          <a:pt x="35" y="37"/>
                        </a:lnTo>
                        <a:lnTo>
                          <a:pt x="35" y="40"/>
                        </a:lnTo>
                        <a:lnTo>
                          <a:pt x="33" y="42"/>
                        </a:lnTo>
                        <a:lnTo>
                          <a:pt x="32" y="45"/>
                        </a:lnTo>
                        <a:lnTo>
                          <a:pt x="31" y="46"/>
                        </a:lnTo>
                        <a:lnTo>
                          <a:pt x="29" y="48"/>
                        </a:lnTo>
                        <a:lnTo>
                          <a:pt x="26" y="49"/>
                        </a:lnTo>
                        <a:lnTo>
                          <a:pt x="24" y="49"/>
                        </a:lnTo>
                        <a:lnTo>
                          <a:pt x="24" y="54"/>
                        </a:lnTo>
                        <a:lnTo>
                          <a:pt x="12" y="54"/>
                        </a:lnTo>
                        <a:lnTo>
                          <a:pt x="12" y="51"/>
                        </a:lnTo>
                        <a:lnTo>
                          <a:pt x="9" y="49"/>
                        </a:lnTo>
                        <a:lnTo>
                          <a:pt x="6" y="48"/>
                        </a:lnTo>
                        <a:lnTo>
                          <a:pt x="2" y="46"/>
                        </a:lnTo>
                        <a:lnTo>
                          <a:pt x="0" y="43"/>
                        </a:lnTo>
                        <a:lnTo>
                          <a:pt x="6" y="36"/>
                        </a:lnTo>
                        <a:lnTo>
                          <a:pt x="8" y="38"/>
                        </a:lnTo>
                        <a:lnTo>
                          <a:pt x="10" y="40"/>
                        </a:lnTo>
                        <a:lnTo>
                          <a:pt x="14" y="42"/>
                        </a:lnTo>
                        <a:lnTo>
                          <a:pt x="18" y="42"/>
                        </a:lnTo>
                        <a:lnTo>
                          <a:pt x="20" y="42"/>
                        </a:lnTo>
                        <a:lnTo>
                          <a:pt x="22" y="41"/>
                        </a:lnTo>
                        <a:lnTo>
                          <a:pt x="24" y="40"/>
                        </a:lnTo>
                        <a:lnTo>
                          <a:pt x="25" y="37"/>
                        </a:lnTo>
                        <a:lnTo>
                          <a:pt x="24" y="36"/>
                        </a:lnTo>
                        <a:lnTo>
                          <a:pt x="22" y="34"/>
                        </a:lnTo>
                        <a:lnTo>
                          <a:pt x="20" y="32"/>
                        </a:lnTo>
                        <a:lnTo>
                          <a:pt x="15" y="31"/>
                        </a:lnTo>
                        <a:lnTo>
                          <a:pt x="14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3" y="24"/>
                        </a:lnTo>
                        <a:lnTo>
                          <a:pt x="2" y="20"/>
                        </a:lnTo>
                        <a:lnTo>
                          <a:pt x="2" y="18"/>
                        </a:lnTo>
                        <a:lnTo>
                          <a:pt x="2" y="14"/>
                        </a:lnTo>
                        <a:lnTo>
                          <a:pt x="3" y="12"/>
                        </a:lnTo>
                        <a:lnTo>
                          <a:pt x="4" y="8"/>
                        </a:lnTo>
                        <a:lnTo>
                          <a:pt x="8" y="7"/>
                        </a:lnTo>
                        <a:lnTo>
                          <a:pt x="13" y="5"/>
                        </a:lnTo>
                        <a:lnTo>
                          <a:pt x="12" y="5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5"/>
                  <p:cNvSpPr>
                    <a:spLocks/>
                  </p:cNvSpPr>
                  <p:nvPr/>
                </p:nvSpPr>
                <p:spPr bwMode="auto">
                  <a:xfrm>
                    <a:off x="-6643688" y="1219200"/>
                    <a:ext cx="212725" cy="90488"/>
                  </a:xfrm>
                  <a:custGeom>
                    <a:avLst/>
                    <a:gdLst>
                      <a:gd name="T0" fmla="*/ 0 w 134"/>
                      <a:gd name="T1" fmla="*/ 0 h 57"/>
                      <a:gd name="T2" fmla="*/ 12 w 134"/>
                      <a:gd name="T3" fmla="*/ 13 h 57"/>
                      <a:gd name="T4" fmla="*/ 28 w 134"/>
                      <a:gd name="T5" fmla="*/ 23 h 57"/>
                      <a:gd name="T6" fmla="*/ 47 w 134"/>
                      <a:gd name="T7" fmla="*/ 29 h 57"/>
                      <a:gd name="T8" fmla="*/ 67 w 134"/>
                      <a:gd name="T9" fmla="*/ 31 h 57"/>
                      <a:gd name="T10" fmla="*/ 86 w 134"/>
                      <a:gd name="T11" fmla="*/ 29 h 57"/>
                      <a:gd name="T12" fmla="*/ 106 w 134"/>
                      <a:gd name="T13" fmla="*/ 23 h 57"/>
                      <a:gd name="T14" fmla="*/ 121 w 134"/>
                      <a:gd name="T15" fmla="*/ 13 h 57"/>
                      <a:gd name="T16" fmla="*/ 134 w 134"/>
                      <a:gd name="T17" fmla="*/ 0 h 57"/>
                      <a:gd name="T18" fmla="*/ 131 w 134"/>
                      <a:gd name="T19" fmla="*/ 18 h 57"/>
                      <a:gd name="T20" fmla="*/ 121 w 134"/>
                      <a:gd name="T21" fmla="*/ 34 h 57"/>
                      <a:gd name="T22" fmla="*/ 107 w 134"/>
                      <a:gd name="T23" fmla="*/ 46 h 57"/>
                      <a:gd name="T24" fmla="*/ 87 w 134"/>
                      <a:gd name="T25" fmla="*/ 54 h 57"/>
                      <a:gd name="T26" fmla="*/ 67 w 134"/>
                      <a:gd name="T27" fmla="*/ 57 h 57"/>
                      <a:gd name="T28" fmla="*/ 45 w 134"/>
                      <a:gd name="T29" fmla="*/ 54 h 57"/>
                      <a:gd name="T30" fmla="*/ 27 w 134"/>
                      <a:gd name="T31" fmla="*/ 46 h 57"/>
                      <a:gd name="T32" fmla="*/ 12 w 134"/>
                      <a:gd name="T33" fmla="*/ 34 h 57"/>
                      <a:gd name="T34" fmla="*/ 2 w 134"/>
                      <a:gd name="T35" fmla="*/ 18 h 57"/>
                      <a:gd name="T36" fmla="*/ 0 w 134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4" h="57">
                        <a:moveTo>
                          <a:pt x="0" y="0"/>
                        </a:moveTo>
                        <a:lnTo>
                          <a:pt x="12" y="13"/>
                        </a:lnTo>
                        <a:lnTo>
                          <a:pt x="28" y="23"/>
                        </a:lnTo>
                        <a:lnTo>
                          <a:pt x="47" y="29"/>
                        </a:lnTo>
                        <a:lnTo>
                          <a:pt x="67" y="31"/>
                        </a:lnTo>
                        <a:lnTo>
                          <a:pt x="86" y="29"/>
                        </a:lnTo>
                        <a:lnTo>
                          <a:pt x="106" y="23"/>
                        </a:lnTo>
                        <a:lnTo>
                          <a:pt x="121" y="13"/>
                        </a:lnTo>
                        <a:lnTo>
                          <a:pt x="134" y="0"/>
                        </a:lnTo>
                        <a:lnTo>
                          <a:pt x="131" y="18"/>
                        </a:lnTo>
                        <a:lnTo>
                          <a:pt x="121" y="34"/>
                        </a:lnTo>
                        <a:lnTo>
                          <a:pt x="107" y="46"/>
                        </a:lnTo>
                        <a:lnTo>
                          <a:pt x="87" y="54"/>
                        </a:lnTo>
                        <a:lnTo>
                          <a:pt x="67" y="57"/>
                        </a:lnTo>
                        <a:lnTo>
                          <a:pt x="45" y="54"/>
                        </a:lnTo>
                        <a:lnTo>
                          <a:pt x="27" y="46"/>
                        </a:lnTo>
                        <a:lnTo>
                          <a:pt x="12" y="34"/>
                        </a:lnTo>
                        <a:lnTo>
                          <a:pt x="2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6"/>
                  <p:cNvSpPr>
                    <a:spLocks/>
                  </p:cNvSpPr>
                  <p:nvPr/>
                </p:nvSpPr>
                <p:spPr bwMode="auto">
                  <a:xfrm>
                    <a:off x="-6643688" y="1154113"/>
                    <a:ext cx="212725" cy="90488"/>
                  </a:xfrm>
                  <a:custGeom>
                    <a:avLst/>
                    <a:gdLst>
                      <a:gd name="T0" fmla="*/ 0 w 134"/>
                      <a:gd name="T1" fmla="*/ 0 h 57"/>
                      <a:gd name="T2" fmla="*/ 12 w 134"/>
                      <a:gd name="T3" fmla="*/ 13 h 57"/>
                      <a:gd name="T4" fmla="*/ 28 w 134"/>
                      <a:gd name="T5" fmla="*/ 23 h 57"/>
                      <a:gd name="T6" fmla="*/ 47 w 134"/>
                      <a:gd name="T7" fmla="*/ 29 h 57"/>
                      <a:gd name="T8" fmla="*/ 67 w 134"/>
                      <a:gd name="T9" fmla="*/ 31 h 57"/>
                      <a:gd name="T10" fmla="*/ 86 w 134"/>
                      <a:gd name="T11" fmla="*/ 29 h 57"/>
                      <a:gd name="T12" fmla="*/ 106 w 134"/>
                      <a:gd name="T13" fmla="*/ 23 h 57"/>
                      <a:gd name="T14" fmla="*/ 121 w 134"/>
                      <a:gd name="T15" fmla="*/ 13 h 57"/>
                      <a:gd name="T16" fmla="*/ 134 w 134"/>
                      <a:gd name="T17" fmla="*/ 0 h 57"/>
                      <a:gd name="T18" fmla="*/ 131 w 134"/>
                      <a:gd name="T19" fmla="*/ 18 h 57"/>
                      <a:gd name="T20" fmla="*/ 121 w 134"/>
                      <a:gd name="T21" fmla="*/ 34 h 57"/>
                      <a:gd name="T22" fmla="*/ 107 w 134"/>
                      <a:gd name="T23" fmla="*/ 46 h 57"/>
                      <a:gd name="T24" fmla="*/ 87 w 134"/>
                      <a:gd name="T25" fmla="*/ 54 h 57"/>
                      <a:gd name="T26" fmla="*/ 67 w 134"/>
                      <a:gd name="T27" fmla="*/ 57 h 57"/>
                      <a:gd name="T28" fmla="*/ 45 w 134"/>
                      <a:gd name="T29" fmla="*/ 54 h 57"/>
                      <a:gd name="T30" fmla="*/ 27 w 134"/>
                      <a:gd name="T31" fmla="*/ 46 h 57"/>
                      <a:gd name="T32" fmla="*/ 12 w 134"/>
                      <a:gd name="T33" fmla="*/ 34 h 57"/>
                      <a:gd name="T34" fmla="*/ 2 w 134"/>
                      <a:gd name="T35" fmla="*/ 18 h 57"/>
                      <a:gd name="T36" fmla="*/ 0 w 134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4" h="57">
                        <a:moveTo>
                          <a:pt x="0" y="0"/>
                        </a:moveTo>
                        <a:lnTo>
                          <a:pt x="12" y="13"/>
                        </a:lnTo>
                        <a:lnTo>
                          <a:pt x="28" y="23"/>
                        </a:lnTo>
                        <a:lnTo>
                          <a:pt x="47" y="29"/>
                        </a:lnTo>
                        <a:lnTo>
                          <a:pt x="67" y="31"/>
                        </a:lnTo>
                        <a:lnTo>
                          <a:pt x="86" y="29"/>
                        </a:lnTo>
                        <a:lnTo>
                          <a:pt x="106" y="23"/>
                        </a:lnTo>
                        <a:lnTo>
                          <a:pt x="121" y="13"/>
                        </a:lnTo>
                        <a:lnTo>
                          <a:pt x="134" y="0"/>
                        </a:lnTo>
                        <a:lnTo>
                          <a:pt x="131" y="18"/>
                        </a:lnTo>
                        <a:lnTo>
                          <a:pt x="121" y="34"/>
                        </a:lnTo>
                        <a:lnTo>
                          <a:pt x="107" y="46"/>
                        </a:lnTo>
                        <a:lnTo>
                          <a:pt x="87" y="54"/>
                        </a:lnTo>
                        <a:lnTo>
                          <a:pt x="67" y="57"/>
                        </a:lnTo>
                        <a:lnTo>
                          <a:pt x="45" y="54"/>
                        </a:lnTo>
                        <a:lnTo>
                          <a:pt x="27" y="46"/>
                        </a:lnTo>
                        <a:lnTo>
                          <a:pt x="12" y="34"/>
                        </a:lnTo>
                        <a:lnTo>
                          <a:pt x="2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7"/>
                  <p:cNvSpPr>
                    <a:spLocks/>
                  </p:cNvSpPr>
                  <p:nvPr/>
                </p:nvSpPr>
                <p:spPr bwMode="auto">
                  <a:xfrm>
                    <a:off x="-6643688" y="1284288"/>
                    <a:ext cx="212725" cy="90488"/>
                  </a:xfrm>
                  <a:custGeom>
                    <a:avLst/>
                    <a:gdLst>
                      <a:gd name="T0" fmla="*/ 0 w 134"/>
                      <a:gd name="T1" fmla="*/ 0 h 57"/>
                      <a:gd name="T2" fmla="*/ 12 w 134"/>
                      <a:gd name="T3" fmla="*/ 13 h 57"/>
                      <a:gd name="T4" fmla="*/ 28 w 134"/>
                      <a:gd name="T5" fmla="*/ 22 h 57"/>
                      <a:gd name="T6" fmla="*/ 47 w 134"/>
                      <a:gd name="T7" fmla="*/ 29 h 57"/>
                      <a:gd name="T8" fmla="*/ 67 w 134"/>
                      <a:gd name="T9" fmla="*/ 30 h 57"/>
                      <a:gd name="T10" fmla="*/ 86 w 134"/>
                      <a:gd name="T11" fmla="*/ 29 h 57"/>
                      <a:gd name="T12" fmla="*/ 106 w 134"/>
                      <a:gd name="T13" fmla="*/ 22 h 57"/>
                      <a:gd name="T14" fmla="*/ 121 w 134"/>
                      <a:gd name="T15" fmla="*/ 13 h 57"/>
                      <a:gd name="T16" fmla="*/ 134 w 134"/>
                      <a:gd name="T17" fmla="*/ 0 h 57"/>
                      <a:gd name="T18" fmla="*/ 131 w 134"/>
                      <a:gd name="T19" fmla="*/ 18 h 57"/>
                      <a:gd name="T20" fmla="*/ 121 w 134"/>
                      <a:gd name="T21" fmla="*/ 34 h 57"/>
                      <a:gd name="T22" fmla="*/ 107 w 134"/>
                      <a:gd name="T23" fmla="*/ 46 h 57"/>
                      <a:gd name="T24" fmla="*/ 87 w 134"/>
                      <a:gd name="T25" fmla="*/ 53 h 57"/>
                      <a:gd name="T26" fmla="*/ 67 w 134"/>
                      <a:gd name="T27" fmla="*/ 57 h 57"/>
                      <a:gd name="T28" fmla="*/ 45 w 134"/>
                      <a:gd name="T29" fmla="*/ 53 h 57"/>
                      <a:gd name="T30" fmla="*/ 27 w 134"/>
                      <a:gd name="T31" fmla="*/ 46 h 57"/>
                      <a:gd name="T32" fmla="*/ 12 w 134"/>
                      <a:gd name="T33" fmla="*/ 34 h 57"/>
                      <a:gd name="T34" fmla="*/ 2 w 134"/>
                      <a:gd name="T35" fmla="*/ 18 h 57"/>
                      <a:gd name="T36" fmla="*/ 0 w 134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4" h="57">
                        <a:moveTo>
                          <a:pt x="0" y="0"/>
                        </a:moveTo>
                        <a:lnTo>
                          <a:pt x="12" y="13"/>
                        </a:lnTo>
                        <a:lnTo>
                          <a:pt x="28" y="22"/>
                        </a:lnTo>
                        <a:lnTo>
                          <a:pt x="47" y="29"/>
                        </a:lnTo>
                        <a:lnTo>
                          <a:pt x="67" y="30"/>
                        </a:lnTo>
                        <a:lnTo>
                          <a:pt x="86" y="29"/>
                        </a:lnTo>
                        <a:lnTo>
                          <a:pt x="106" y="22"/>
                        </a:lnTo>
                        <a:lnTo>
                          <a:pt x="121" y="13"/>
                        </a:lnTo>
                        <a:lnTo>
                          <a:pt x="134" y="0"/>
                        </a:lnTo>
                        <a:lnTo>
                          <a:pt x="131" y="18"/>
                        </a:lnTo>
                        <a:lnTo>
                          <a:pt x="121" y="34"/>
                        </a:lnTo>
                        <a:lnTo>
                          <a:pt x="107" y="46"/>
                        </a:lnTo>
                        <a:lnTo>
                          <a:pt x="87" y="53"/>
                        </a:lnTo>
                        <a:lnTo>
                          <a:pt x="67" y="57"/>
                        </a:lnTo>
                        <a:lnTo>
                          <a:pt x="45" y="53"/>
                        </a:lnTo>
                        <a:lnTo>
                          <a:pt x="27" y="46"/>
                        </a:lnTo>
                        <a:lnTo>
                          <a:pt x="12" y="34"/>
                        </a:lnTo>
                        <a:lnTo>
                          <a:pt x="2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-6643688" y="976313"/>
                    <a:ext cx="212725" cy="203200"/>
                  </a:xfrm>
                  <a:custGeom>
                    <a:avLst/>
                    <a:gdLst>
                      <a:gd name="T0" fmla="*/ 67 w 134"/>
                      <a:gd name="T1" fmla="*/ 18 h 128"/>
                      <a:gd name="T2" fmla="*/ 51 w 134"/>
                      <a:gd name="T3" fmla="*/ 20 h 128"/>
                      <a:gd name="T4" fmla="*/ 37 w 134"/>
                      <a:gd name="T5" fmla="*/ 25 h 128"/>
                      <a:gd name="T6" fmla="*/ 26 w 134"/>
                      <a:gd name="T7" fmla="*/ 34 h 128"/>
                      <a:gd name="T8" fmla="*/ 20 w 134"/>
                      <a:gd name="T9" fmla="*/ 45 h 128"/>
                      <a:gd name="T10" fmla="*/ 16 w 134"/>
                      <a:gd name="T11" fmla="*/ 57 h 128"/>
                      <a:gd name="T12" fmla="*/ 20 w 134"/>
                      <a:gd name="T13" fmla="*/ 69 h 128"/>
                      <a:gd name="T14" fmla="*/ 26 w 134"/>
                      <a:gd name="T15" fmla="*/ 79 h 128"/>
                      <a:gd name="T16" fmla="*/ 37 w 134"/>
                      <a:gd name="T17" fmla="*/ 88 h 128"/>
                      <a:gd name="T18" fmla="*/ 51 w 134"/>
                      <a:gd name="T19" fmla="*/ 93 h 128"/>
                      <a:gd name="T20" fmla="*/ 67 w 134"/>
                      <a:gd name="T21" fmla="*/ 95 h 128"/>
                      <a:gd name="T22" fmla="*/ 83 w 134"/>
                      <a:gd name="T23" fmla="*/ 93 h 128"/>
                      <a:gd name="T24" fmla="*/ 96 w 134"/>
                      <a:gd name="T25" fmla="*/ 88 h 128"/>
                      <a:gd name="T26" fmla="*/ 107 w 134"/>
                      <a:gd name="T27" fmla="*/ 79 h 128"/>
                      <a:gd name="T28" fmla="*/ 114 w 134"/>
                      <a:gd name="T29" fmla="*/ 69 h 128"/>
                      <a:gd name="T30" fmla="*/ 116 w 134"/>
                      <a:gd name="T31" fmla="*/ 57 h 128"/>
                      <a:gd name="T32" fmla="*/ 114 w 134"/>
                      <a:gd name="T33" fmla="*/ 45 h 128"/>
                      <a:gd name="T34" fmla="*/ 107 w 134"/>
                      <a:gd name="T35" fmla="*/ 34 h 128"/>
                      <a:gd name="T36" fmla="*/ 96 w 134"/>
                      <a:gd name="T37" fmla="*/ 25 h 128"/>
                      <a:gd name="T38" fmla="*/ 83 w 134"/>
                      <a:gd name="T39" fmla="*/ 20 h 128"/>
                      <a:gd name="T40" fmla="*/ 67 w 134"/>
                      <a:gd name="T41" fmla="*/ 18 h 128"/>
                      <a:gd name="T42" fmla="*/ 67 w 134"/>
                      <a:gd name="T43" fmla="*/ 0 h 128"/>
                      <a:gd name="T44" fmla="*/ 87 w 134"/>
                      <a:gd name="T45" fmla="*/ 4 h 128"/>
                      <a:gd name="T46" fmla="*/ 107 w 134"/>
                      <a:gd name="T47" fmla="*/ 11 h 128"/>
                      <a:gd name="T48" fmla="*/ 121 w 134"/>
                      <a:gd name="T49" fmla="*/ 23 h 128"/>
                      <a:gd name="T50" fmla="*/ 131 w 134"/>
                      <a:gd name="T51" fmla="*/ 39 h 128"/>
                      <a:gd name="T52" fmla="*/ 134 w 134"/>
                      <a:gd name="T53" fmla="*/ 57 h 128"/>
                      <a:gd name="T54" fmla="*/ 134 w 134"/>
                      <a:gd name="T55" fmla="*/ 71 h 128"/>
                      <a:gd name="T56" fmla="*/ 131 w 134"/>
                      <a:gd name="T57" fmla="*/ 89 h 128"/>
                      <a:gd name="T58" fmla="*/ 121 w 134"/>
                      <a:gd name="T59" fmla="*/ 105 h 128"/>
                      <a:gd name="T60" fmla="*/ 107 w 134"/>
                      <a:gd name="T61" fmla="*/ 117 h 128"/>
                      <a:gd name="T62" fmla="*/ 87 w 134"/>
                      <a:gd name="T63" fmla="*/ 125 h 128"/>
                      <a:gd name="T64" fmla="*/ 67 w 134"/>
                      <a:gd name="T65" fmla="*/ 128 h 128"/>
                      <a:gd name="T66" fmla="*/ 45 w 134"/>
                      <a:gd name="T67" fmla="*/ 125 h 128"/>
                      <a:gd name="T68" fmla="*/ 26 w 134"/>
                      <a:gd name="T69" fmla="*/ 117 h 128"/>
                      <a:gd name="T70" fmla="*/ 12 w 134"/>
                      <a:gd name="T71" fmla="*/ 105 h 128"/>
                      <a:gd name="T72" fmla="*/ 2 w 134"/>
                      <a:gd name="T73" fmla="*/ 89 h 128"/>
                      <a:gd name="T74" fmla="*/ 0 w 134"/>
                      <a:gd name="T75" fmla="*/ 71 h 128"/>
                      <a:gd name="T76" fmla="*/ 0 w 134"/>
                      <a:gd name="T77" fmla="*/ 57 h 128"/>
                      <a:gd name="T78" fmla="*/ 2 w 134"/>
                      <a:gd name="T79" fmla="*/ 39 h 128"/>
                      <a:gd name="T80" fmla="*/ 12 w 134"/>
                      <a:gd name="T81" fmla="*/ 23 h 128"/>
                      <a:gd name="T82" fmla="*/ 26 w 134"/>
                      <a:gd name="T83" fmla="*/ 11 h 128"/>
                      <a:gd name="T84" fmla="*/ 45 w 134"/>
                      <a:gd name="T85" fmla="*/ 4 h 128"/>
                      <a:gd name="T86" fmla="*/ 67 w 134"/>
                      <a:gd name="T87" fmla="*/ 0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34" h="128">
                        <a:moveTo>
                          <a:pt x="67" y="18"/>
                        </a:moveTo>
                        <a:lnTo>
                          <a:pt x="51" y="20"/>
                        </a:lnTo>
                        <a:lnTo>
                          <a:pt x="37" y="25"/>
                        </a:lnTo>
                        <a:lnTo>
                          <a:pt x="26" y="34"/>
                        </a:lnTo>
                        <a:lnTo>
                          <a:pt x="20" y="45"/>
                        </a:lnTo>
                        <a:lnTo>
                          <a:pt x="16" y="57"/>
                        </a:lnTo>
                        <a:lnTo>
                          <a:pt x="20" y="69"/>
                        </a:lnTo>
                        <a:lnTo>
                          <a:pt x="26" y="79"/>
                        </a:lnTo>
                        <a:lnTo>
                          <a:pt x="37" y="88"/>
                        </a:lnTo>
                        <a:lnTo>
                          <a:pt x="51" y="93"/>
                        </a:lnTo>
                        <a:lnTo>
                          <a:pt x="67" y="95"/>
                        </a:lnTo>
                        <a:lnTo>
                          <a:pt x="83" y="93"/>
                        </a:lnTo>
                        <a:lnTo>
                          <a:pt x="96" y="88"/>
                        </a:lnTo>
                        <a:lnTo>
                          <a:pt x="107" y="79"/>
                        </a:lnTo>
                        <a:lnTo>
                          <a:pt x="114" y="69"/>
                        </a:lnTo>
                        <a:lnTo>
                          <a:pt x="116" y="57"/>
                        </a:lnTo>
                        <a:lnTo>
                          <a:pt x="114" y="45"/>
                        </a:lnTo>
                        <a:lnTo>
                          <a:pt x="107" y="34"/>
                        </a:lnTo>
                        <a:lnTo>
                          <a:pt x="96" y="25"/>
                        </a:lnTo>
                        <a:lnTo>
                          <a:pt x="83" y="20"/>
                        </a:lnTo>
                        <a:lnTo>
                          <a:pt x="67" y="18"/>
                        </a:lnTo>
                        <a:close/>
                        <a:moveTo>
                          <a:pt x="67" y="0"/>
                        </a:moveTo>
                        <a:lnTo>
                          <a:pt x="87" y="4"/>
                        </a:lnTo>
                        <a:lnTo>
                          <a:pt x="107" y="11"/>
                        </a:lnTo>
                        <a:lnTo>
                          <a:pt x="121" y="23"/>
                        </a:lnTo>
                        <a:lnTo>
                          <a:pt x="131" y="39"/>
                        </a:lnTo>
                        <a:lnTo>
                          <a:pt x="134" y="57"/>
                        </a:lnTo>
                        <a:lnTo>
                          <a:pt x="134" y="71"/>
                        </a:lnTo>
                        <a:lnTo>
                          <a:pt x="131" y="89"/>
                        </a:lnTo>
                        <a:lnTo>
                          <a:pt x="121" y="105"/>
                        </a:lnTo>
                        <a:lnTo>
                          <a:pt x="107" y="117"/>
                        </a:lnTo>
                        <a:lnTo>
                          <a:pt x="87" y="125"/>
                        </a:lnTo>
                        <a:lnTo>
                          <a:pt x="67" y="128"/>
                        </a:lnTo>
                        <a:lnTo>
                          <a:pt x="45" y="125"/>
                        </a:lnTo>
                        <a:lnTo>
                          <a:pt x="26" y="117"/>
                        </a:lnTo>
                        <a:lnTo>
                          <a:pt x="12" y="105"/>
                        </a:lnTo>
                        <a:lnTo>
                          <a:pt x="2" y="89"/>
                        </a:lnTo>
                        <a:lnTo>
                          <a:pt x="0" y="71"/>
                        </a:lnTo>
                        <a:lnTo>
                          <a:pt x="0" y="57"/>
                        </a:lnTo>
                        <a:lnTo>
                          <a:pt x="2" y="39"/>
                        </a:lnTo>
                        <a:lnTo>
                          <a:pt x="12" y="23"/>
                        </a:lnTo>
                        <a:lnTo>
                          <a:pt x="26" y="11"/>
                        </a:lnTo>
                        <a:lnTo>
                          <a:pt x="45" y="4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9"/>
                  <p:cNvSpPr>
                    <a:spLocks/>
                  </p:cNvSpPr>
                  <p:nvPr/>
                </p:nvSpPr>
                <p:spPr bwMode="auto">
                  <a:xfrm>
                    <a:off x="-6565901" y="1022350"/>
                    <a:ext cx="55563" cy="85725"/>
                  </a:xfrm>
                  <a:custGeom>
                    <a:avLst/>
                    <a:gdLst>
                      <a:gd name="T0" fmla="*/ 24 w 35"/>
                      <a:gd name="T1" fmla="*/ 0 h 54"/>
                      <a:gd name="T2" fmla="*/ 28 w 35"/>
                      <a:gd name="T3" fmla="*/ 5 h 54"/>
                      <a:gd name="T4" fmla="*/ 32 w 35"/>
                      <a:gd name="T5" fmla="*/ 8 h 54"/>
                      <a:gd name="T6" fmla="*/ 28 w 35"/>
                      <a:gd name="T7" fmla="*/ 17 h 54"/>
                      <a:gd name="T8" fmla="*/ 24 w 35"/>
                      <a:gd name="T9" fmla="*/ 14 h 54"/>
                      <a:gd name="T10" fmla="*/ 19 w 35"/>
                      <a:gd name="T11" fmla="*/ 13 h 54"/>
                      <a:gd name="T12" fmla="*/ 14 w 35"/>
                      <a:gd name="T13" fmla="*/ 13 h 54"/>
                      <a:gd name="T14" fmla="*/ 12 w 35"/>
                      <a:gd name="T15" fmla="*/ 17 h 54"/>
                      <a:gd name="T16" fmla="*/ 14 w 35"/>
                      <a:gd name="T17" fmla="*/ 20 h 54"/>
                      <a:gd name="T18" fmla="*/ 20 w 35"/>
                      <a:gd name="T19" fmla="*/ 23 h 54"/>
                      <a:gd name="T20" fmla="*/ 29 w 35"/>
                      <a:gd name="T21" fmla="*/ 25 h 54"/>
                      <a:gd name="T22" fmla="*/ 32 w 35"/>
                      <a:gd name="T23" fmla="*/ 29 h 54"/>
                      <a:gd name="T24" fmla="*/ 35 w 35"/>
                      <a:gd name="T25" fmla="*/ 34 h 54"/>
                      <a:gd name="T26" fmla="*/ 35 w 35"/>
                      <a:gd name="T27" fmla="*/ 40 h 54"/>
                      <a:gd name="T28" fmla="*/ 32 w 35"/>
                      <a:gd name="T29" fmla="*/ 43 h 54"/>
                      <a:gd name="T30" fmla="*/ 29 w 35"/>
                      <a:gd name="T31" fmla="*/ 47 h 54"/>
                      <a:gd name="T32" fmla="*/ 24 w 35"/>
                      <a:gd name="T33" fmla="*/ 49 h 54"/>
                      <a:gd name="T34" fmla="*/ 13 w 35"/>
                      <a:gd name="T35" fmla="*/ 54 h 54"/>
                      <a:gd name="T36" fmla="*/ 10 w 35"/>
                      <a:gd name="T37" fmla="*/ 49 h 54"/>
                      <a:gd name="T38" fmla="*/ 2 w 35"/>
                      <a:gd name="T39" fmla="*/ 46 h 54"/>
                      <a:gd name="T40" fmla="*/ 6 w 35"/>
                      <a:gd name="T41" fmla="*/ 36 h 54"/>
                      <a:gd name="T42" fmla="*/ 12 w 35"/>
                      <a:gd name="T43" fmla="*/ 40 h 54"/>
                      <a:gd name="T44" fmla="*/ 19 w 35"/>
                      <a:gd name="T45" fmla="*/ 41 h 54"/>
                      <a:gd name="T46" fmla="*/ 23 w 35"/>
                      <a:gd name="T47" fmla="*/ 41 h 54"/>
                      <a:gd name="T48" fmla="*/ 25 w 35"/>
                      <a:gd name="T49" fmla="*/ 37 h 54"/>
                      <a:gd name="T50" fmla="*/ 23 w 35"/>
                      <a:gd name="T51" fmla="*/ 34 h 54"/>
                      <a:gd name="T52" fmla="*/ 17 w 35"/>
                      <a:gd name="T53" fmla="*/ 31 h 54"/>
                      <a:gd name="T54" fmla="*/ 10 w 35"/>
                      <a:gd name="T55" fmla="*/ 29 h 54"/>
                      <a:gd name="T56" fmla="*/ 4 w 35"/>
                      <a:gd name="T57" fmla="*/ 23 h 54"/>
                      <a:gd name="T58" fmla="*/ 2 w 35"/>
                      <a:gd name="T59" fmla="*/ 17 h 54"/>
                      <a:gd name="T60" fmla="*/ 4 w 35"/>
                      <a:gd name="T61" fmla="*/ 11 h 54"/>
                      <a:gd name="T62" fmla="*/ 10 w 35"/>
                      <a:gd name="T63" fmla="*/ 6 h 54"/>
                      <a:gd name="T64" fmla="*/ 13 w 35"/>
                      <a:gd name="T65" fmla="*/ 5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5" h="54">
                        <a:moveTo>
                          <a:pt x="13" y="0"/>
                        </a:moveTo>
                        <a:lnTo>
                          <a:pt x="24" y="0"/>
                        </a:lnTo>
                        <a:lnTo>
                          <a:pt x="24" y="5"/>
                        </a:lnTo>
                        <a:lnTo>
                          <a:pt x="28" y="5"/>
                        </a:lnTo>
                        <a:lnTo>
                          <a:pt x="29" y="6"/>
                        </a:lnTo>
                        <a:lnTo>
                          <a:pt x="32" y="8"/>
                        </a:lnTo>
                        <a:lnTo>
                          <a:pt x="34" y="10"/>
                        </a:lnTo>
                        <a:lnTo>
                          <a:pt x="28" y="17"/>
                        </a:lnTo>
                        <a:lnTo>
                          <a:pt x="26" y="16"/>
                        </a:lnTo>
                        <a:lnTo>
                          <a:pt x="24" y="14"/>
                        </a:lnTo>
                        <a:lnTo>
                          <a:pt x="22" y="13"/>
                        </a:lnTo>
                        <a:lnTo>
                          <a:pt x="19" y="13"/>
                        </a:lnTo>
                        <a:lnTo>
                          <a:pt x="17" y="13"/>
                        </a:lnTo>
                        <a:lnTo>
                          <a:pt x="14" y="13"/>
                        </a:lnTo>
                        <a:lnTo>
                          <a:pt x="13" y="14"/>
                        </a:lnTo>
                        <a:lnTo>
                          <a:pt x="12" y="17"/>
                        </a:lnTo>
                        <a:lnTo>
                          <a:pt x="13" y="19"/>
                        </a:lnTo>
                        <a:lnTo>
                          <a:pt x="14" y="20"/>
                        </a:lnTo>
                        <a:lnTo>
                          <a:pt x="17" y="22"/>
                        </a:lnTo>
                        <a:lnTo>
                          <a:pt x="20" y="23"/>
                        </a:lnTo>
                        <a:lnTo>
                          <a:pt x="25" y="24"/>
                        </a:lnTo>
                        <a:lnTo>
                          <a:pt x="29" y="25"/>
                        </a:lnTo>
                        <a:lnTo>
                          <a:pt x="30" y="26"/>
                        </a:lnTo>
                        <a:lnTo>
                          <a:pt x="32" y="29"/>
                        </a:lnTo>
                        <a:lnTo>
                          <a:pt x="34" y="31"/>
                        </a:lnTo>
                        <a:lnTo>
                          <a:pt x="35" y="34"/>
                        </a:lnTo>
                        <a:lnTo>
                          <a:pt x="35" y="37"/>
                        </a:lnTo>
                        <a:lnTo>
                          <a:pt x="35" y="40"/>
                        </a:lnTo>
                        <a:lnTo>
                          <a:pt x="34" y="42"/>
                        </a:lnTo>
                        <a:lnTo>
                          <a:pt x="32" y="43"/>
                        </a:lnTo>
                        <a:lnTo>
                          <a:pt x="31" y="46"/>
                        </a:lnTo>
                        <a:lnTo>
                          <a:pt x="29" y="47"/>
                        </a:lnTo>
                        <a:lnTo>
                          <a:pt x="28" y="48"/>
                        </a:lnTo>
                        <a:lnTo>
                          <a:pt x="24" y="49"/>
                        </a:lnTo>
                        <a:lnTo>
                          <a:pt x="24" y="54"/>
                        </a:lnTo>
                        <a:lnTo>
                          <a:pt x="13" y="54"/>
                        </a:lnTo>
                        <a:lnTo>
                          <a:pt x="13" y="49"/>
                        </a:lnTo>
                        <a:lnTo>
                          <a:pt x="10" y="49"/>
                        </a:lnTo>
                        <a:lnTo>
                          <a:pt x="6" y="48"/>
                        </a:lnTo>
                        <a:lnTo>
                          <a:pt x="2" y="46"/>
                        </a:lnTo>
                        <a:lnTo>
                          <a:pt x="0" y="43"/>
                        </a:lnTo>
                        <a:lnTo>
                          <a:pt x="6" y="36"/>
                        </a:lnTo>
                        <a:lnTo>
                          <a:pt x="8" y="37"/>
                        </a:lnTo>
                        <a:lnTo>
                          <a:pt x="12" y="40"/>
                        </a:lnTo>
                        <a:lnTo>
                          <a:pt x="16" y="41"/>
                        </a:lnTo>
                        <a:lnTo>
                          <a:pt x="19" y="41"/>
                        </a:lnTo>
                        <a:lnTo>
                          <a:pt x="22" y="41"/>
                        </a:lnTo>
                        <a:lnTo>
                          <a:pt x="23" y="41"/>
                        </a:lnTo>
                        <a:lnTo>
                          <a:pt x="24" y="38"/>
                        </a:lnTo>
                        <a:lnTo>
                          <a:pt x="25" y="37"/>
                        </a:lnTo>
                        <a:lnTo>
                          <a:pt x="24" y="35"/>
                        </a:lnTo>
                        <a:lnTo>
                          <a:pt x="23" y="34"/>
                        </a:lnTo>
                        <a:lnTo>
                          <a:pt x="20" y="32"/>
                        </a:lnTo>
                        <a:lnTo>
                          <a:pt x="17" y="31"/>
                        </a:lnTo>
                        <a:lnTo>
                          <a:pt x="14" y="30"/>
                        </a:lnTo>
                        <a:lnTo>
                          <a:pt x="10" y="29"/>
                        </a:lnTo>
                        <a:lnTo>
                          <a:pt x="6" y="25"/>
                        </a:lnTo>
                        <a:lnTo>
                          <a:pt x="4" y="23"/>
                        </a:lnTo>
                        <a:lnTo>
                          <a:pt x="2" y="20"/>
                        </a:lnTo>
                        <a:lnTo>
                          <a:pt x="2" y="17"/>
                        </a:lnTo>
                        <a:lnTo>
                          <a:pt x="2" y="13"/>
                        </a:lnTo>
                        <a:lnTo>
                          <a:pt x="4" y="11"/>
                        </a:lnTo>
                        <a:lnTo>
                          <a:pt x="6" y="8"/>
                        </a:lnTo>
                        <a:lnTo>
                          <a:pt x="10" y="6"/>
                        </a:lnTo>
                        <a:lnTo>
                          <a:pt x="13" y="5"/>
                        </a:lnTo>
                        <a:lnTo>
                          <a:pt x="13" y="5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20"/>
                  <p:cNvSpPr>
                    <a:spLocks/>
                  </p:cNvSpPr>
                  <p:nvPr/>
                </p:nvSpPr>
                <p:spPr bwMode="auto">
                  <a:xfrm>
                    <a:off x="-6902451" y="1284288"/>
                    <a:ext cx="214313" cy="90488"/>
                  </a:xfrm>
                  <a:custGeom>
                    <a:avLst/>
                    <a:gdLst>
                      <a:gd name="T0" fmla="*/ 0 w 135"/>
                      <a:gd name="T1" fmla="*/ 0 h 57"/>
                      <a:gd name="T2" fmla="*/ 13 w 135"/>
                      <a:gd name="T3" fmla="*/ 13 h 57"/>
                      <a:gd name="T4" fmla="*/ 29 w 135"/>
                      <a:gd name="T5" fmla="*/ 22 h 57"/>
                      <a:gd name="T6" fmla="*/ 47 w 135"/>
                      <a:gd name="T7" fmla="*/ 29 h 57"/>
                      <a:gd name="T8" fmla="*/ 67 w 135"/>
                      <a:gd name="T9" fmla="*/ 30 h 57"/>
                      <a:gd name="T10" fmla="*/ 88 w 135"/>
                      <a:gd name="T11" fmla="*/ 29 h 57"/>
                      <a:gd name="T12" fmla="*/ 106 w 135"/>
                      <a:gd name="T13" fmla="*/ 22 h 57"/>
                      <a:gd name="T14" fmla="*/ 122 w 135"/>
                      <a:gd name="T15" fmla="*/ 13 h 57"/>
                      <a:gd name="T16" fmla="*/ 135 w 135"/>
                      <a:gd name="T17" fmla="*/ 0 h 57"/>
                      <a:gd name="T18" fmla="*/ 131 w 135"/>
                      <a:gd name="T19" fmla="*/ 18 h 57"/>
                      <a:gd name="T20" fmla="*/ 122 w 135"/>
                      <a:gd name="T21" fmla="*/ 34 h 57"/>
                      <a:gd name="T22" fmla="*/ 107 w 135"/>
                      <a:gd name="T23" fmla="*/ 46 h 57"/>
                      <a:gd name="T24" fmla="*/ 89 w 135"/>
                      <a:gd name="T25" fmla="*/ 53 h 57"/>
                      <a:gd name="T26" fmla="*/ 67 w 135"/>
                      <a:gd name="T27" fmla="*/ 57 h 57"/>
                      <a:gd name="T28" fmla="*/ 46 w 135"/>
                      <a:gd name="T29" fmla="*/ 53 h 57"/>
                      <a:gd name="T30" fmla="*/ 28 w 135"/>
                      <a:gd name="T31" fmla="*/ 46 h 57"/>
                      <a:gd name="T32" fmla="*/ 13 w 135"/>
                      <a:gd name="T33" fmla="*/ 34 h 57"/>
                      <a:gd name="T34" fmla="*/ 3 w 135"/>
                      <a:gd name="T35" fmla="*/ 18 h 57"/>
                      <a:gd name="T36" fmla="*/ 0 w 135"/>
                      <a:gd name="T3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5" h="57">
                        <a:moveTo>
                          <a:pt x="0" y="0"/>
                        </a:moveTo>
                        <a:lnTo>
                          <a:pt x="13" y="13"/>
                        </a:lnTo>
                        <a:lnTo>
                          <a:pt x="29" y="22"/>
                        </a:lnTo>
                        <a:lnTo>
                          <a:pt x="47" y="29"/>
                        </a:lnTo>
                        <a:lnTo>
                          <a:pt x="67" y="30"/>
                        </a:lnTo>
                        <a:lnTo>
                          <a:pt x="88" y="29"/>
                        </a:lnTo>
                        <a:lnTo>
                          <a:pt x="106" y="22"/>
                        </a:lnTo>
                        <a:lnTo>
                          <a:pt x="122" y="13"/>
                        </a:lnTo>
                        <a:lnTo>
                          <a:pt x="135" y="0"/>
                        </a:lnTo>
                        <a:lnTo>
                          <a:pt x="131" y="18"/>
                        </a:lnTo>
                        <a:lnTo>
                          <a:pt x="122" y="34"/>
                        </a:lnTo>
                        <a:lnTo>
                          <a:pt x="107" y="46"/>
                        </a:lnTo>
                        <a:lnTo>
                          <a:pt x="89" y="53"/>
                        </a:lnTo>
                        <a:lnTo>
                          <a:pt x="67" y="57"/>
                        </a:lnTo>
                        <a:lnTo>
                          <a:pt x="46" y="53"/>
                        </a:lnTo>
                        <a:lnTo>
                          <a:pt x="28" y="46"/>
                        </a:lnTo>
                        <a:lnTo>
                          <a:pt x="13" y="34"/>
                        </a:lnTo>
                        <a:lnTo>
                          <a:pt x="3" y="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-6902451" y="1106488"/>
                    <a:ext cx="214313" cy="203200"/>
                  </a:xfrm>
                  <a:custGeom>
                    <a:avLst/>
                    <a:gdLst>
                      <a:gd name="T0" fmla="*/ 67 w 135"/>
                      <a:gd name="T1" fmla="*/ 18 h 128"/>
                      <a:gd name="T2" fmla="*/ 52 w 135"/>
                      <a:gd name="T3" fmla="*/ 20 h 128"/>
                      <a:gd name="T4" fmla="*/ 38 w 135"/>
                      <a:gd name="T5" fmla="*/ 25 h 128"/>
                      <a:gd name="T6" fmla="*/ 28 w 135"/>
                      <a:gd name="T7" fmla="*/ 34 h 128"/>
                      <a:gd name="T8" fmla="*/ 20 w 135"/>
                      <a:gd name="T9" fmla="*/ 45 h 128"/>
                      <a:gd name="T10" fmla="*/ 18 w 135"/>
                      <a:gd name="T11" fmla="*/ 57 h 128"/>
                      <a:gd name="T12" fmla="*/ 20 w 135"/>
                      <a:gd name="T13" fmla="*/ 69 h 128"/>
                      <a:gd name="T14" fmla="*/ 28 w 135"/>
                      <a:gd name="T15" fmla="*/ 78 h 128"/>
                      <a:gd name="T16" fmla="*/ 38 w 135"/>
                      <a:gd name="T17" fmla="*/ 87 h 128"/>
                      <a:gd name="T18" fmla="*/ 52 w 135"/>
                      <a:gd name="T19" fmla="*/ 93 h 128"/>
                      <a:gd name="T20" fmla="*/ 67 w 135"/>
                      <a:gd name="T21" fmla="*/ 94 h 128"/>
                      <a:gd name="T22" fmla="*/ 83 w 135"/>
                      <a:gd name="T23" fmla="*/ 93 h 128"/>
                      <a:gd name="T24" fmla="*/ 96 w 135"/>
                      <a:gd name="T25" fmla="*/ 87 h 128"/>
                      <a:gd name="T26" fmla="*/ 107 w 135"/>
                      <a:gd name="T27" fmla="*/ 78 h 128"/>
                      <a:gd name="T28" fmla="*/ 114 w 135"/>
                      <a:gd name="T29" fmla="*/ 69 h 128"/>
                      <a:gd name="T30" fmla="*/ 117 w 135"/>
                      <a:gd name="T31" fmla="*/ 57 h 128"/>
                      <a:gd name="T32" fmla="*/ 114 w 135"/>
                      <a:gd name="T33" fmla="*/ 45 h 128"/>
                      <a:gd name="T34" fmla="*/ 107 w 135"/>
                      <a:gd name="T35" fmla="*/ 34 h 128"/>
                      <a:gd name="T36" fmla="*/ 96 w 135"/>
                      <a:gd name="T37" fmla="*/ 25 h 128"/>
                      <a:gd name="T38" fmla="*/ 83 w 135"/>
                      <a:gd name="T39" fmla="*/ 20 h 128"/>
                      <a:gd name="T40" fmla="*/ 67 w 135"/>
                      <a:gd name="T41" fmla="*/ 18 h 128"/>
                      <a:gd name="T42" fmla="*/ 67 w 135"/>
                      <a:gd name="T43" fmla="*/ 0 h 128"/>
                      <a:gd name="T44" fmla="*/ 89 w 135"/>
                      <a:gd name="T45" fmla="*/ 2 h 128"/>
                      <a:gd name="T46" fmla="*/ 107 w 135"/>
                      <a:gd name="T47" fmla="*/ 11 h 128"/>
                      <a:gd name="T48" fmla="*/ 122 w 135"/>
                      <a:gd name="T49" fmla="*/ 23 h 128"/>
                      <a:gd name="T50" fmla="*/ 131 w 135"/>
                      <a:gd name="T51" fmla="*/ 38 h 128"/>
                      <a:gd name="T52" fmla="*/ 135 w 135"/>
                      <a:gd name="T53" fmla="*/ 57 h 128"/>
                      <a:gd name="T54" fmla="*/ 135 w 135"/>
                      <a:gd name="T55" fmla="*/ 71 h 128"/>
                      <a:gd name="T56" fmla="*/ 131 w 135"/>
                      <a:gd name="T57" fmla="*/ 89 h 128"/>
                      <a:gd name="T58" fmla="*/ 122 w 135"/>
                      <a:gd name="T59" fmla="*/ 105 h 128"/>
                      <a:gd name="T60" fmla="*/ 107 w 135"/>
                      <a:gd name="T61" fmla="*/ 117 h 128"/>
                      <a:gd name="T62" fmla="*/ 89 w 135"/>
                      <a:gd name="T63" fmla="*/ 125 h 128"/>
                      <a:gd name="T64" fmla="*/ 67 w 135"/>
                      <a:gd name="T65" fmla="*/ 128 h 128"/>
                      <a:gd name="T66" fmla="*/ 46 w 135"/>
                      <a:gd name="T67" fmla="*/ 125 h 128"/>
                      <a:gd name="T68" fmla="*/ 28 w 135"/>
                      <a:gd name="T69" fmla="*/ 117 h 128"/>
                      <a:gd name="T70" fmla="*/ 13 w 135"/>
                      <a:gd name="T71" fmla="*/ 105 h 128"/>
                      <a:gd name="T72" fmla="*/ 3 w 135"/>
                      <a:gd name="T73" fmla="*/ 89 h 128"/>
                      <a:gd name="T74" fmla="*/ 0 w 135"/>
                      <a:gd name="T75" fmla="*/ 71 h 128"/>
                      <a:gd name="T76" fmla="*/ 0 w 135"/>
                      <a:gd name="T77" fmla="*/ 57 h 128"/>
                      <a:gd name="T78" fmla="*/ 3 w 135"/>
                      <a:gd name="T79" fmla="*/ 38 h 128"/>
                      <a:gd name="T80" fmla="*/ 13 w 135"/>
                      <a:gd name="T81" fmla="*/ 23 h 128"/>
                      <a:gd name="T82" fmla="*/ 28 w 135"/>
                      <a:gd name="T83" fmla="*/ 11 h 128"/>
                      <a:gd name="T84" fmla="*/ 46 w 135"/>
                      <a:gd name="T85" fmla="*/ 2 h 128"/>
                      <a:gd name="T86" fmla="*/ 67 w 135"/>
                      <a:gd name="T87" fmla="*/ 0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35" h="128">
                        <a:moveTo>
                          <a:pt x="67" y="18"/>
                        </a:moveTo>
                        <a:lnTo>
                          <a:pt x="52" y="20"/>
                        </a:lnTo>
                        <a:lnTo>
                          <a:pt x="38" y="25"/>
                        </a:lnTo>
                        <a:lnTo>
                          <a:pt x="28" y="34"/>
                        </a:lnTo>
                        <a:lnTo>
                          <a:pt x="20" y="45"/>
                        </a:lnTo>
                        <a:lnTo>
                          <a:pt x="18" y="57"/>
                        </a:lnTo>
                        <a:lnTo>
                          <a:pt x="20" y="69"/>
                        </a:lnTo>
                        <a:lnTo>
                          <a:pt x="28" y="78"/>
                        </a:lnTo>
                        <a:lnTo>
                          <a:pt x="38" y="87"/>
                        </a:lnTo>
                        <a:lnTo>
                          <a:pt x="52" y="93"/>
                        </a:lnTo>
                        <a:lnTo>
                          <a:pt x="67" y="94"/>
                        </a:lnTo>
                        <a:lnTo>
                          <a:pt x="83" y="93"/>
                        </a:lnTo>
                        <a:lnTo>
                          <a:pt x="96" y="87"/>
                        </a:lnTo>
                        <a:lnTo>
                          <a:pt x="107" y="78"/>
                        </a:lnTo>
                        <a:lnTo>
                          <a:pt x="114" y="69"/>
                        </a:lnTo>
                        <a:lnTo>
                          <a:pt x="117" y="57"/>
                        </a:lnTo>
                        <a:lnTo>
                          <a:pt x="114" y="45"/>
                        </a:lnTo>
                        <a:lnTo>
                          <a:pt x="107" y="34"/>
                        </a:lnTo>
                        <a:lnTo>
                          <a:pt x="96" y="25"/>
                        </a:lnTo>
                        <a:lnTo>
                          <a:pt x="83" y="20"/>
                        </a:lnTo>
                        <a:lnTo>
                          <a:pt x="67" y="18"/>
                        </a:lnTo>
                        <a:close/>
                        <a:moveTo>
                          <a:pt x="67" y="0"/>
                        </a:moveTo>
                        <a:lnTo>
                          <a:pt x="89" y="2"/>
                        </a:lnTo>
                        <a:lnTo>
                          <a:pt x="107" y="11"/>
                        </a:lnTo>
                        <a:lnTo>
                          <a:pt x="122" y="23"/>
                        </a:lnTo>
                        <a:lnTo>
                          <a:pt x="131" y="38"/>
                        </a:lnTo>
                        <a:lnTo>
                          <a:pt x="135" y="57"/>
                        </a:lnTo>
                        <a:lnTo>
                          <a:pt x="135" y="71"/>
                        </a:lnTo>
                        <a:lnTo>
                          <a:pt x="131" y="89"/>
                        </a:lnTo>
                        <a:lnTo>
                          <a:pt x="122" y="105"/>
                        </a:lnTo>
                        <a:lnTo>
                          <a:pt x="107" y="117"/>
                        </a:lnTo>
                        <a:lnTo>
                          <a:pt x="89" y="125"/>
                        </a:lnTo>
                        <a:lnTo>
                          <a:pt x="67" y="128"/>
                        </a:lnTo>
                        <a:lnTo>
                          <a:pt x="46" y="125"/>
                        </a:lnTo>
                        <a:lnTo>
                          <a:pt x="28" y="117"/>
                        </a:lnTo>
                        <a:lnTo>
                          <a:pt x="13" y="105"/>
                        </a:lnTo>
                        <a:lnTo>
                          <a:pt x="3" y="89"/>
                        </a:lnTo>
                        <a:lnTo>
                          <a:pt x="0" y="71"/>
                        </a:lnTo>
                        <a:lnTo>
                          <a:pt x="0" y="57"/>
                        </a:lnTo>
                        <a:lnTo>
                          <a:pt x="3" y="38"/>
                        </a:lnTo>
                        <a:lnTo>
                          <a:pt x="13" y="23"/>
                        </a:lnTo>
                        <a:lnTo>
                          <a:pt x="28" y="11"/>
                        </a:lnTo>
                        <a:lnTo>
                          <a:pt x="46" y="2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22"/>
                  <p:cNvSpPr>
                    <a:spLocks/>
                  </p:cNvSpPr>
                  <p:nvPr/>
                </p:nvSpPr>
                <p:spPr bwMode="auto">
                  <a:xfrm>
                    <a:off x="-6824663" y="1152525"/>
                    <a:ext cx="57150" cy="85725"/>
                  </a:xfrm>
                  <a:custGeom>
                    <a:avLst/>
                    <a:gdLst>
                      <a:gd name="T0" fmla="*/ 26 w 36"/>
                      <a:gd name="T1" fmla="*/ 0 h 54"/>
                      <a:gd name="T2" fmla="*/ 28 w 36"/>
                      <a:gd name="T3" fmla="*/ 5 h 54"/>
                      <a:gd name="T4" fmla="*/ 33 w 36"/>
                      <a:gd name="T5" fmla="*/ 8 h 54"/>
                      <a:gd name="T6" fmla="*/ 28 w 36"/>
                      <a:gd name="T7" fmla="*/ 17 h 54"/>
                      <a:gd name="T8" fmla="*/ 24 w 36"/>
                      <a:gd name="T9" fmla="*/ 13 h 54"/>
                      <a:gd name="T10" fmla="*/ 20 w 36"/>
                      <a:gd name="T11" fmla="*/ 12 h 54"/>
                      <a:gd name="T12" fmla="*/ 15 w 36"/>
                      <a:gd name="T13" fmla="*/ 13 h 54"/>
                      <a:gd name="T14" fmla="*/ 12 w 36"/>
                      <a:gd name="T15" fmla="*/ 17 h 54"/>
                      <a:gd name="T16" fmla="*/ 15 w 36"/>
                      <a:gd name="T17" fmla="*/ 20 h 54"/>
                      <a:gd name="T18" fmla="*/ 22 w 36"/>
                      <a:gd name="T19" fmla="*/ 22 h 54"/>
                      <a:gd name="T20" fmla="*/ 32 w 36"/>
                      <a:gd name="T21" fmla="*/ 26 h 54"/>
                      <a:gd name="T22" fmla="*/ 34 w 36"/>
                      <a:gd name="T23" fmla="*/ 30 h 54"/>
                      <a:gd name="T24" fmla="*/ 36 w 36"/>
                      <a:gd name="T25" fmla="*/ 36 h 54"/>
                      <a:gd name="T26" fmla="*/ 35 w 36"/>
                      <a:gd name="T27" fmla="*/ 41 h 54"/>
                      <a:gd name="T28" fmla="*/ 32 w 36"/>
                      <a:gd name="T29" fmla="*/ 46 h 54"/>
                      <a:gd name="T30" fmla="*/ 28 w 36"/>
                      <a:gd name="T31" fmla="*/ 48 h 54"/>
                      <a:gd name="T32" fmla="*/ 26 w 36"/>
                      <a:gd name="T33" fmla="*/ 54 h 54"/>
                      <a:gd name="T34" fmla="*/ 13 w 36"/>
                      <a:gd name="T35" fmla="*/ 49 h 54"/>
                      <a:gd name="T36" fmla="*/ 7 w 36"/>
                      <a:gd name="T37" fmla="*/ 47 h 54"/>
                      <a:gd name="T38" fmla="*/ 0 w 36"/>
                      <a:gd name="T39" fmla="*/ 42 h 54"/>
                      <a:gd name="T40" fmla="*/ 10 w 36"/>
                      <a:gd name="T41" fmla="*/ 37 h 54"/>
                      <a:gd name="T42" fmla="*/ 16 w 36"/>
                      <a:gd name="T43" fmla="*/ 41 h 54"/>
                      <a:gd name="T44" fmla="*/ 22 w 36"/>
                      <a:gd name="T45" fmla="*/ 41 h 54"/>
                      <a:gd name="T46" fmla="*/ 26 w 36"/>
                      <a:gd name="T47" fmla="*/ 38 h 54"/>
                      <a:gd name="T48" fmla="*/ 26 w 36"/>
                      <a:gd name="T49" fmla="*/ 35 h 54"/>
                      <a:gd name="T50" fmla="*/ 21 w 36"/>
                      <a:gd name="T51" fmla="*/ 31 h 54"/>
                      <a:gd name="T52" fmla="*/ 15 w 36"/>
                      <a:gd name="T53" fmla="*/ 30 h 54"/>
                      <a:gd name="T54" fmla="*/ 6 w 36"/>
                      <a:gd name="T55" fmla="*/ 25 h 54"/>
                      <a:gd name="T56" fmla="*/ 3 w 36"/>
                      <a:gd name="T57" fmla="*/ 20 h 54"/>
                      <a:gd name="T58" fmla="*/ 4 w 36"/>
                      <a:gd name="T59" fmla="*/ 13 h 54"/>
                      <a:gd name="T60" fmla="*/ 6 w 36"/>
                      <a:gd name="T61" fmla="*/ 8 h 54"/>
                      <a:gd name="T62" fmla="*/ 13 w 36"/>
                      <a:gd name="T63" fmla="*/ 5 h 54"/>
                      <a:gd name="T64" fmla="*/ 13 w 36"/>
                      <a:gd name="T65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6" h="54">
                        <a:moveTo>
                          <a:pt x="13" y="0"/>
                        </a:moveTo>
                        <a:lnTo>
                          <a:pt x="26" y="0"/>
                        </a:lnTo>
                        <a:lnTo>
                          <a:pt x="26" y="5"/>
                        </a:lnTo>
                        <a:lnTo>
                          <a:pt x="28" y="5"/>
                        </a:lnTo>
                        <a:lnTo>
                          <a:pt x="30" y="6"/>
                        </a:lnTo>
                        <a:lnTo>
                          <a:pt x="33" y="8"/>
                        </a:lnTo>
                        <a:lnTo>
                          <a:pt x="34" y="9"/>
                        </a:lnTo>
                        <a:lnTo>
                          <a:pt x="28" y="17"/>
                        </a:lnTo>
                        <a:lnTo>
                          <a:pt x="27" y="14"/>
                        </a:lnTo>
                        <a:lnTo>
                          <a:pt x="24" y="13"/>
                        </a:lnTo>
                        <a:lnTo>
                          <a:pt x="22" y="13"/>
                        </a:lnTo>
                        <a:lnTo>
                          <a:pt x="20" y="12"/>
                        </a:lnTo>
                        <a:lnTo>
                          <a:pt x="17" y="12"/>
                        </a:lnTo>
                        <a:lnTo>
                          <a:pt x="15" y="13"/>
                        </a:lnTo>
                        <a:lnTo>
                          <a:pt x="13" y="14"/>
                        </a:lnTo>
                        <a:lnTo>
                          <a:pt x="12" y="17"/>
                        </a:lnTo>
                        <a:lnTo>
                          <a:pt x="13" y="18"/>
                        </a:lnTo>
                        <a:lnTo>
                          <a:pt x="15" y="20"/>
                        </a:lnTo>
                        <a:lnTo>
                          <a:pt x="17" y="22"/>
                        </a:lnTo>
                        <a:lnTo>
                          <a:pt x="22" y="22"/>
                        </a:lnTo>
                        <a:lnTo>
                          <a:pt x="27" y="24"/>
                        </a:lnTo>
                        <a:lnTo>
                          <a:pt x="32" y="26"/>
                        </a:lnTo>
                        <a:lnTo>
                          <a:pt x="33" y="29"/>
                        </a:lnTo>
                        <a:lnTo>
                          <a:pt x="34" y="30"/>
                        </a:lnTo>
                        <a:lnTo>
                          <a:pt x="35" y="34"/>
                        </a:lnTo>
                        <a:lnTo>
                          <a:pt x="36" y="36"/>
                        </a:lnTo>
                        <a:lnTo>
                          <a:pt x="35" y="38"/>
                        </a:lnTo>
                        <a:lnTo>
                          <a:pt x="35" y="41"/>
                        </a:lnTo>
                        <a:lnTo>
                          <a:pt x="34" y="43"/>
                        </a:lnTo>
                        <a:lnTo>
                          <a:pt x="32" y="46"/>
                        </a:lnTo>
                        <a:lnTo>
                          <a:pt x="30" y="47"/>
                        </a:lnTo>
                        <a:lnTo>
                          <a:pt x="28" y="48"/>
                        </a:lnTo>
                        <a:lnTo>
                          <a:pt x="26" y="49"/>
                        </a:lnTo>
                        <a:lnTo>
                          <a:pt x="26" y="54"/>
                        </a:lnTo>
                        <a:lnTo>
                          <a:pt x="13" y="54"/>
                        </a:lnTo>
                        <a:lnTo>
                          <a:pt x="13" y="49"/>
                        </a:lnTo>
                        <a:lnTo>
                          <a:pt x="10" y="48"/>
                        </a:lnTo>
                        <a:lnTo>
                          <a:pt x="7" y="47"/>
                        </a:lnTo>
                        <a:lnTo>
                          <a:pt x="4" y="44"/>
                        </a:lnTo>
                        <a:lnTo>
                          <a:pt x="0" y="42"/>
                        </a:lnTo>
                        <a:lnTo>
                          <a:pt x="7" y="35"/>
                        </a:lnTo>
                        <a:lnTo>
                          <a:pt x="10" y="37"/>
                        </a:lnTo>
                        <a:lnTo>
                          <a:pt x="12" y="40"/>
                        </a:lnTo>
                        <a:lnTo>
                          <a:pt x="16" y="41"/>
                        </a:lnTo>
                        <a:lnTo>
                          <a:pt x="20" y="41"/>
                        </a:lnTo>
                        <a:lnTo>
                          <a:pt x="22" y="41"/>
                        </a:lnTo>
                        <a:lnTo>
                          <a:pt x="24" y="40"/>
                        </a:lnTo>
                        <a:lnTo>
                          <a:pt x="26" y="38"/>
                        </a:lnTo>
                        <a:lnTo>
                          <a:pt x="26" y="36"/>
                        </a:lnTo>
                        <a:lnTo>
                          <a:pt x="26" y="35"/>
                        </a:lnTo>
                        <a:lnTo>
                          <a:pt x="24" y="34"/>
                        </a:lnTo>
                        <a:lnTo>
                          <a:pt x="21" y="31"/>
                        </a:lnTo>
                        <a:lnTo>
                          <a:pt x="17" y="30"/>
                        </a:lnTo>
                        <a:lnTo>
                          <a:pt x="15" y="30"/>
                        </a:lnTo>
                        <a:lnTo>
                          <a:pt x="10" y="28"/>
                        </a:lnTo>
                        <a:lnTo>
                          <a:pt x="6" y="25"/>
                        </a:lnTo>
                        <a:lnTo>
                          <a:pt x="4" y="23"/>
                        </a:lnTo>
                        <a:lnTo>
                          <a:pt x="3" y="20"/>
                        </a:lnTo>
                        <a:lnTo>
                          <a:pt x="3" y="17"/>
                        </a:lnTo>
                        <a:lnTo>
                          <a:pt x="4" y="13"/>
                        </a:lnTo>
                        <a:lnTo>
                          <a:pt x="4" y="11"/>
                        </a:lnTo>
                        <a:lnTo>
                          <a:pt x="6" y="8"/>
                        </a:lnTo>
                        <a:lnTo>
                          <a:pt x="10" y="6"/>
                        </a:lnTo>
                        <a:lnTo>
                          <a:pt x="13" y="5"/>
                        </a:lnTo>
                        <a:lnTo>
                          <a:pt x="13" y="5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23"/>
                  <p:cNvSpPr>
                    <a:spLocks/>
                  </p:cNvSpPr>
                  <p:nvPr/>
                </p:nvSpPr>
                <p:spPr bwMode="auto">
                  <a:xfrm>
                    <a:off x="-6873876" y="658813"/>
                    <a:ext cx="496888" cy="395288"/>
                  </a:xfrm>
                  <a:custGeom>
                    <a:avLst/>
                    <a:gdLst>
                      <a:gd name="T0" fmla="*/ 282 w 313"/>
                      <a:gd name="T1" fmla="*/ 61 h 249"/>
                      <a:gd name="T2" fmla="*/ 229 w 313"/>
                      <a:gd name="T3" fmla="*/ 77 h 249"/>
                      <a:gd name="T4" fmla="*/ 226 w 313"/>
                      <a:gd name="T5" fmla="*/ 84 h 249"/>
                      <a:gd name="T6" fmla="*/ 220 w 313"/>
                      <a:gd name="T7" fmla="*/ 89 h 249"/>
                      <a:gd name="T8" fmla="*/ 205 w 313"/>
                      <a:gd name="T9" fmla="*/ 138 h 249"/>
                      <a:gd name="T10" fmla="*/ 204 w 313"/>
                      <a:gd name="T11" fmla="*/ 146 h 249"/>
                      <a:gd name="T12" fmla="*/ 199 w 313"/>
                      <a:gd name="T13" fmla="*/ 153 h 249"/>
                      <a:gd name="T14" fmla="*/ 192 w 313"/>
                      <a:gd name="T15" fmla="*/ 155 h 249"/>
                      <a:gd name="T16" fmla="*/ 182 w 313"/>
                      <a:gd name="T17" fmla="*/ 152 h 249"/>
                      <a:gd name="T18" fmla="*/ 141 w 313"/>
                      <a:gd name="T19" fmla="*/ 140 h 249"/>
                      <a:gd name="T20" fmla="*/ 119 w 313"/>
                      <a:gd name="T21" fmla="*/ 183 h 249"/>
                      <a:gd name="T22" fmla="*/ 120 w 313"/>
                      <a:gd name="T23" fmla="*/ 188 h 249"/>
                      <a:gd name="T24" fmla="*/ 117 w 313"/>
                      <a:gd name="T25" fmla="*/ 196 h 249"/>
                      <a:gd name="T26" fmla="*/ 111 w 313"/>
                      <a:gd name="T27" fmla="*/ 201 h 249"/>
                      <a:gd name="T28" fmla="*/ 104 w 313"/>
                      <a:gd name="T29" fmla="*/ 201 h 249"/>
                      <a:gd name="T30" fmla="*/ 98 w 313"/>
                      <a:gd name="T31" fmla="*/ 199 h 249"/>
                      <a:gd name="T32" fmla="*/ 55 w 313"/>
                      <a:gd name="T33" fmla="*/ 206 h 249"/>
                      <a:gd name="T34" fmla="*/ 47 w 313"/>
                      <a:gd name="T35" fmla="*/ 208 h 249"/>
                      <a:gd name="T36" fmla="*/ 13 w 313"/>
                      <a:gd name="T37" fmla="*/ 248 h 249"/>
                      <a:gd name="T38" fmla="*/ 8 w 313"/>
                      <a:gd name="T39" fmla="*/ 249 h 249"/>
                      <a:gd name="T40" fmla="*/ 2 w 313"/>
                      <a:gd name="T41" fmla="*/ 247 h 249"/>
                      <a:gd name="T42" fmla="*/ 0 w 313"/>
                      <a:gd name="T43" fmla="*/ 241 h 249"/>
                      <a:gd name="T44" fmla="*/ 2 w 313"/>
                      <a:gd name="T45" fmla="*/ 235 h 249"/>
                      <a:gd name="T46" fmla="*/ 34 w 313"/>
                      <a:gd name="T47" fmla="*/ 195 h 249"/>
                      <a:gd name="T48" fmla="*/ 36 w 313"/>
                      <a:gd name="T49" fmla="*/ 187 h 249"/>
                      <a:gd name="T50" fmla="*/ 43 w 313"/>
                      <a:gd name="T51" fmla="*/ 182 h 249"/>
                      <a:gd name="T52" fmla="*/ 51 w 313"/>
                      <a:gd name="T53" fmla="*/ 182 h 249"/>
                      <a:gd name="T54" fmla="*/ 55 w 313"/>
                      <a:gd name="T55" fmla="*/ 184 h 249"/>
                      <a:gd name="T56" fmla="*/ 99 w 313"/>
                      <a:gd name="T57" fmla="*/ 177 h 249"/>
                      <a:gd name="T58" fmla="*/ 122 w 313"/>
                      <a:gd name="T59" fmla="*/ 134 h 249"/>
                      <a:gd name="T60" fmla="*/ 120 w 313"/>
                      <a:gd name="T61" fmla="*/ 128 h 249"/>
                      <a:gd name="T62" fmla="*/ 123 w 313"/>
                      <a:gd name="T63" fmla="*/ 120 h 249"/>
                      <a:gd name="T64" fmla="*/ 129 w 313"/>
                      <a:gd name="T65" fmla="*/ 116 h 249"/>
                      <a:gd name="T66" fmla="*/ 138 w 313"/>
                      <a:gd name="T67" fmla="*/ 116 h 249"/>
                      <a:gd name="T68" fmla="*/ 146 w 313"/>
                      <a:gd name="T69" fmla="*/ 122 h 249"/>
                      <a:gd name="T70" fmla="*/ 187 w 313"/>
                      <a:gd name="T71" fmla="*/ 129 h 249"/>
                      <a:gd name="T72" fmla="*/ 202 w 313"/>
                      <a:gd name="T73" fmla="*/ 79 h 249"/>
                      <a:gd name="T74" fmla="*/ 202 w 313"/>
                      <a:gd name="T75" fmla="*/ 72 h 249"/>
                      <a:gd name="T76" fmla="*/ 207 w 313"/>
                      <a:gd name="T77" fmla="*/ 65 h 249"/>
                      <a:gd name="T78" fmla="*/ 216 w 313"/>
                      <a:gd name="T79" fmla="*/ 63 h 249"/>
                      <a:gd name="T80" fmla="*/ 259 w 313"/>
                      <a:gd name="T81" fmla="*/ 31 h 249"/>
                      <a:gd name="T82" fmla="*/ 313 w 313"/>
                      <a:gd name="T83" fmla="*/ 0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13" h="249">
                        <a:moveTo>
                          <a:pt x="313" y="0"/>
                        </a:moveTo>
                        <a:lnTo>
                          <a:pt x="282" y="61"/>
                        </a:lnTo>
                        <a:lnTo>
                          <a:pt x="270" y="44"/>
                        </a:lnTo>
                        <a:lnTo>
                          <a:pt x="229" y="77"/>
                        </a:lnTo>
                        <a:lnTo>
                          <a:pt x="228" y="81"/>
                        </a:lnTo>
                        <a:lnTo>
                          <a:pt x="226" y="84"/>
                        </a:lnTo>
                        <a:lnTo>
                          <a:pt x="224" y="87"/>
                        </a:lnTo>
                        <a:lnTo>
                          <a:pt x="220" y="89"/>
                        </a:lnTo>
                        <a:lnTo>
                          <a:pt x="204" y="135"/>
                        </a:lnTo>
                        <a:lnTo>
                          <a:pt x="205" y="138"/>
                        </a:lnTo>
                        <a:lnTo>
                          <a:pt x="205" y="142"/>
                        </a:lnTo>
                        <a:lnTo>
                          <a:pt x="204" y="146"/>
                        </a:lnTo>
                        <a:lnTo>
                          <a:pt x="202" y="149"/>
                        </a:lnTo>
                        <a:lnTo>
                          <a:pt x="199" y="153"/>
                        </a:lnTo>
                        <a:lnTo>
                          <a:pt x="195" y="154"/>
                        </a:lnTo>
                        <a:lnTo>
                          <a:pt x="192" y="155"/>
                        </a:lnTo>
                        <a:lnTo>
                          <a:pt x="187" y="154"/>
                        </a:lnTo>
                        <a:lnTo>
                          <a:pt x="182" y="152"/>
                        </a:lnTo>
                        <a:lnTo>
                          <a:pt x="179" y="148"/>
                        </a:lnTo>
                        <a:lnTo>
                          <a:pt x="141" y="140"/>
                        </a:lnTo>
                        <a:lnTo>
                          <a:pt x="137" y="141"/>
                        </a:lnTo>
                        <a:lnTo>
                          <a:pt x="119" y="183"/>
                        </a:lnTo>
                        <a:lnTo>
                          <a:pt x="119" y="185"/>
                        </a:lnTo>
                        <a:lnTo>
                          <a:pt x="120" y="188"/>
                        </a:lnTo>
                        <a:lnTo>
                          <a:pt x="119" y="193"/>
                        </a:lnTo>
                        <a:lnTo>
                          <a:pt x="117" y="196"/>
                        </a:lnTo>
                        <a:lnTo>
                          <a:pt x="114" y="199"/>
                        </a:lnTo>
                        <a:lnTo>
                          <a:pt x="111" y="201"/>
                        </a:lnTo>
                        <a:lnTo>
                          <a:pt x="106" y="201"/>
                        </a:lnTo>
                        <a:lnTo>
                          <a:pt x="104" y="201"/>
                        </a:lnTo>
                        <a:lnTo>
                          <a:pt x="100" y="200"/>
                        </a:lnTo>
                        <a:lnTo>
                          <a:pt x="98" y="199"/>
                        </a:lnTo>
                        <a:lnTo>
                          <a:pt x="58" y="202"/>
                        </a:lnTo>
                        <a:lnTo>
                          <a:pt x="55" y="206"/>
                        </a:lnTo>
                        <a:lnTo>
                          <a:pt x="52" y="207"/>
                        </a:lnTo>
                        <a:lnTo>
                          <a:pt x="47" y="208"/>
                        </a:lnTo>
                        <a:lnTo>
                          <a:pt x="16" y="246"/>
                        </a:lnTo>
                        <a:lnTo>
                          <a:pt x="13" y="248"/>
                        </a:lnTo>
                        <a:lnTo>
                          <a:pt x="11" y="249"/>
                        </a:lnTo>
                        <a:lnTo>
                          <a:pt x="8" y="249"/>
                        </a:lnTo>
                        <a:lnTo>
                          <a:pt x="6" y="249"/>
                        </a:lnTo>
                        <a:lnTo>
                          <a:pt x="2" y="247"/>
                        </a:lnTo>
                        <a:lnTo>
                          <a:pt x="1" y="245"/>
                        </a:lnTo>
                        <a:lnTo>
                          <a:pt x="0" y="241"/>
                        </a:lnTo>
                        <a:lnTo>
                          <a:pt x="0" y="237"/>
                        </a:lnTo>
                        <a:lnTo>
                          <a:pt x="2" y="235"/>
                        </a:lnTo>
                        <a:lnTo>
                          <a:pt x="34" y="196"/>
                        </a:lnTo>
                        <a:lnTo>
                          <a:pt x="34" y="195"/>
                        </a:lnTo>
                        <a:lnTo>
                          <a:pt x="34" y="190"/>
                        </a:lnTo>
                        <a:lnTo>
                          <a:pt x="36" y="187"/>
                        </a:lnTo>
                        <a:lnTo>
                          <a:pt x="38" y="184"/>
                        </a:lnTo>
                        <a:lnTo>
                          <a:pt x="43" y="182"/>
                        </a:lnTo>
                        <a:lnTo>
                          <a:pt x="47" y="182"/>
                        </a:lnTo>
                        <a:lnTo>
                          <a:pt x="51" y="182"/>
                        </a:lnTo>
                        <a:lnTo>
                          <a:pt x="53" y="183"/>
                        </a:lnTo>
                        <a:lnTo>
                          <a:pt x="55" y="184"/>
                        </a:lnTo>
                        <a:lnTo>
                          <a:pt x="95" y="181"/>
                        </a:lnTo>
                        <a:lnTo>
                          <a:pt x="99" y="177"/>
                        </a:lnTo>
                        <a:lnTo>
                          <a:pt x="102" y="176"/>
                        </a:lnTo>
                        <a:lnTo>
                          <a:pt x="122" y="134"/>
                        </a:lnTo>
                        <a:lnTo>
                          <a:pt x="120" y="131"/>
                        </a:lnTo>
                        <a:lnTo>
                          <a:pt x="120" y="128"/>
                        </a:lnTo>
                        <a:lnTo>
                          <a:pt x="120" y="124"/>
                        </a:lnTo>
                        <a:lnTo>
                          <a:pt x="123" y="120"/>
                        </a:lnTo>
                        <a:lnTo>
                          <a:pt x="125" y="117"/>
                        </a:lnTo>
                        <a:lnTo>
                          <a:pt x="129" y="116"/>
                        </a:lnTo>
                        <a:lnTo>
                          <a:pt x="134" y="114"/>
                        </a:lnTo>
                        <a:lnTo>
                          <a:pt x="138" y="116"/>
                        </a:lnTo>
                        <a:lnTo>
                          <a:pt x="142" y="118"/>
                        </a:lnTo>
                        <a:lnTo>
                          <a:pt x="146" y="122"/>
                        </a:lnTo>
                        <a:lnTo>
                          <a:pt x="183" y="130"/>
                        </a:lnTo>
                        <a:lnTo>
                          <a:pt x="187" y="129"/>
                        </a:lnTo>
                        <a:lnTo>
                          <a:pt x="204" y="82"/>
                        </a:lnTo>
                        <a:lnTo>
                          <a:pt x="202" y="79"/>
                        </a:lnTo>
                        <a:lnTo>
                          <a:pt x="202" y="76"/>
                        </a:lnTo>
                        <a:lnTo>
                          <a:pt x="202" y="72"/>
                        </a:lnTo>
                        <a:lnTo>
                          <a:pt x="205" y="69"/>
                        </a:lnTo>
                        <a:lnTo>
                          <a:pt x="207" y="65"/>
                        </a:lnTo>
                        <a:lnTo>
                          <a:pt x="211" y="64"/>
                        </a:lnTo>
                        <a:lnTo>
                          <a:pt x="216" y="63"/>
                        </a:lnTo>
                        <a:lnTo>
                          <a:pt x="218" y="63"/>
                        </a:lnTo>
                        <a:lnTo>
                          <a:pt x="259" y="31"/>
                        </a:lnTo>
                        <a:lnTo>
                          <a:pt x="246" y="14"/>
                        </a:lnTo>
                        <a:lnTo>
                          <a:pt x="31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32" name="Rectangle 96"/>
          <p:cNvSpPr>
            <a:spLocks noChangeArrowheads="1"/>
          </p:cNvSpPr>
          <p:nvPr/>
        </p:nvSpPr>
        <p:spPr bwMode="gray">
          <a:xfrm>
            <a:off x="5830888" y="1479550"/>
            <a:ext cx="26749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New marketing initiatives will bring in new customers and currency, MGM for instance, is still in pilot phase:</a:t>
            </a:r>
          </a:p>
        </p:txBody>
      </p:sp>
      <p:sp>
        <p:nvSpPr>
          <p:cNvPr id="133" name="Rectangle 43"/>
          <p:cNvSpPr>
            <a:spLocks noChangeArrowheads="1"/>
          </p:cNvSpPr>
          <p:nvPr/>
        </p:nvSpPr>
        <p:spPr bwMode="gray">
          <a:xfrm>
            <a:off x="5830887" y="4011855"/>
            <a:ext cx="2674938" cy="13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Complete rollout will translate to ~$8 billion local currency increase by end of 2017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Further impact to be expected by doubling down on digital marketing</a:t>
            </a:r>
          </a:p>
        </p:txBody>
      </p:sp>
      <p:sp>
        <p:nvSpPr>
          <p:cNvPr id="100" name="Rectangle 13">
            <a:extLst>
              <a:ext uri="{FF2B5EF4-FFF2-40B4-BE49-F238E27FC236}">
                <a16:creationId xmlns:a16="http://schemas.microsoft.com/office/drawing/2014/main" id="{47C6953A-4C2F-804B-A695-63BFFC4203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12804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1" name="Rectangle 13">
            <a:extLst>
              <a:ext uri="{FF2B5EF4-FFF2-40B4-BE49-F238E27FC236}">
                <a16:creationId xmlns:a16="http://schemas.microsoft.com/office/drawing/2014/main" id="{18A948CB-0C6C-3C4F-A40A-F3A7A927F7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1727"/>
            <a:ext cx="667512" cy="13285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BAN023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Qi SHAO - SHA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219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An Asian commercial bank, we helped the client restructure / set up their marketing division, and drove marketing initiatives which brought great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2019-03-18T12:50:19Z</dcterms:modified>
  <cp:category/>
  <cp:contentStatus/>
  <dc:language/>
  <cp:version/>
</cp:coreProperties>
</file>