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86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11:07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11:07 AM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6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11:07 AM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8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11:07 AM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vmlDrawing" Target="../drawings/vmlDrawing5.vml"/><Relationship Id="rId6" Type="http://schemas.openxmlformats.org/officeDocument/2006/relationships/tags" Target="../tags/tag70.xml"/><Relationship Id="rId11" Type="http://schemas.openxmlformats.org/officeDocument/2006/relationships/image" Target="../media/image2.emf"/><Relationship Id="rId5" Type="http://schemas.openxmlformats.org/officeDocument/2006/relationships/tags" Target="../tags/tag69.xml"/><Relationship Id="rId10" Type="http://schemas.openxmlformats.org/officeDocument/2006/relationships/oleObject" Target="../embeddings/oleObject5.bin"/><Relationship Id="rId4" Type="http://schemas.openxmlformats.org/officeDocument/2006/relationships/tags" Target="../tags/tag68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4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615553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One of the Banks in Asia – we helped on a full scale and long term (three year) sales transformation project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98638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ts val="200"/>
              </a:spcBef>
              <a:buClr>
                <a:srgbClr val="002960"/>
              </a:buClr>
            </a:pPr>
            <a:r>
              <a:rPr lang="en-US" altLang="zh-TW" sz="1400" dirty="0">
                <a:solidFill>
                  <a:srgbClr val="000000"/>
                </a:solidFill>
              </a:rPr>
              <a:t>Joint-stock commercial bank headquartered in Asia  </a:t>
            </a:r>
          </a:p>
          <a:p>
            <a:pPr lvl="1">
              <a:spcBef>
                <a:spcPts val="200"/>
              </a:spcBef>
              <a:buClr>
                <a:srgbClr val="002960"/>
              </a:buClr>
            </a:pPr>
            <a:r>
              <a:rPr lang="en-US" altLang="zh-CN" sz="1400" b="1" dirty="0">
                <a:solidFill>
                  <a:srgbClr val="000000"/>
                </a:solidFill>
                <a:ea typeface="宋体" pitchFamily="2" charset="-122"/>
              </a:rPr>
              <a:t>One of the well know city banks serving SMEs”</a:t>
            </a:r>
          </a:p>
          <a:p>
            <a:pPr lvl="1">
              <a:spcBef>
                <a:spcPts val="200"/>
              </a:spcBef>
              <a:buClr>
                <a:srgbClr val="002960"/>
              </a:buClr>
            </a:pP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However, revenue growth has been slowing and there’s a </a:t>
            </a:r>
            <a:r>
              <a:rPr lang="en-US" altLang="zh-CN" sz="1400" dirty="0"/>
              <a:t>d</a:t>
            </a:r>
            <a:r>
              <a:rPr lang="en-US" altLang="zh-TW" sz="1400" dirty="0"/>
              <a:t>isconnection between the vision of the company and day to day execution 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Design 10 strategies enhancing Retail/SME productivity,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including design customer segmentation, reinforce product innovation, strengthen marketing management, realize cross-selling, develop sales management, design performance assessment mechanism, and </a:t>
            </a: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etc</a:t>
            </a:r>
            <a:endParaRPr lang="en-US" altLang="ja-JP" sz="1400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zh-CN" sz="1400" b="1" dirty="0">
                <a:ea typeface="MS PGothic" pitchFamily="34" charset="-128"/>
              </a:rPr>
              <a:t>Implemented the 10 strategies through a 3 month pilot</a:t>
            </a:r>
            <a:r>
              <a:rPr lang="en-US" altLang="zh-CN" sz="1400" dirty="0">
                <a:ea typeface="MS PGothic" pitchFamily="34" charset="-128"/>
              </a:rPr>
              <a:t> program and then the entire country roll out, covering 18 branches and around 200 branches</a:t>
            </a:r>
          </a:p>
          <a:p>
            <a:pPr lvl="1">
              <a:spcBef>
                <a:spcPct val="20000"/>
              </a:spcBef>
            </a:pPr>
            <a:r>
              <a:rPr lang="en-US" altLang="zh-CN" sz="1400" dirty="0">
                <a:ea typeface="MS PGothic" pitchFamily="34" charset="-128"/>
              </a:rPr>
              <a:t>Specifically for marketing and sales area, we helped produce a Retail bank marketing playbook with different marketing campaigns for different segments 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gray">
          <a:xfrm>
            <a:off x="5857011" y="1479550"/>
            <a:ext cx="2674938" cy="284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zh-CN" sz="1400" b="1" dirty="0">
                <a:solidFill>
                  <a:schemeClr val="tx2"/>
                </a:solidFill>
                <a:ea typeface="MS PGothic" pitchFamily="34" charset="-128"/>
              </a:rPr>
              <a:t>Great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impact for the first year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ea typeface="MS PGothic" pitchFamily="34" charset="-128"/>
              </a:rPr>
              <a:t>16% </a:t>
            </a:r>
            <a:r>
              <a:rPr lang="en-US" altLang="ja-JP" sz="1400" dirty="0">
                <a:ea typeface="MS PGothic" pitchFamily="34" charset="-128"/>
              </a:rPr>
              <a:t>growth in Retail net operating income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ea typeface="MS PGothic" pitchFamily="34" charset="-128"/>
              </a:rPr>
              <a:t>131% </a:t>
            </a:r>
            <a:r>
              <a:rPr lang="en-US" altLang="ja-JP" sz="1400" dirty="0">
                <a:ea typeface="MS PGothic" pitchFamily="34" charset="-128"/>
              </a:rPr>
              <a:t>growth in fee income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ea typeface="MS PGothic" pitchFamily="34" charset="-128"/>
              </a:rPr>
              <a:t>19%</a:t>
            </a:r>
            <a:r>
              <a:rPr lang="en-US" altLang="ja-JP" sz="1400" dirty="0">
                <a:ea typeface="MS PGothic" pitchFamily="34" charset="-128"/>
              </a:rPr>
              <a:t> growth in effective customers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ea typeface="MS PGothic" pitchFamily="34" charset="-128"/>
              </a:rPr>
              <a:t>19%</a:t>
            </a:r>
            <a:r>
              <a:rPr lang="en-US" altLang="ja-JP" sz="1400" dirty="0">
                <a:ea typeface="MS PGothic" pitchFamily="34" charset="-128"/>
              </a:rPr>
              <a:t> growth in loan balance</a:t>
            </a:r>
          </a:p>
          <a:p>
            <a:pPr lvl="1">
              <a:spcBef>
                <a:spcPct val="20000"/>
              </a:spcBef>
            </a:pPr>
            <a:r>
              <a:rPr lang="en-US" altLang="zh-CN" sz="1400" dirty="0">
                <a:ea typeface="MS PGothic" pitchFamily="34" charset="-128"/>
              </a:rPr>
              <a:t>Even more significant impact for the second year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ea typeface="MS PGothic" pitchFamily="34" charset="-128"/>
              </a:rPr>
              <a:t>30%</a:t>
            </a:r>
            <a:r>
              <a:rPr lang="en-US" altLang="ja-JP" sz="1400" dirty="0">
                <a:ea typeface="MS PGothic" pitchFamily="34" charset="-128"/>
              </a:rPr>
              <a:t> growth in Retail net operating income 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868BCA76-ADB4-B543-9BB4-9854020D06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8074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Asia-Pacific	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E3BB9CEA-F82A-EB48-BEF5-9FEF289CDC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9512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BAN024</a:t>
            </a: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NEWNAMES" val="True"/>
  <p:tag name="ISNEWSLIDENUMBER" val="True"/>
  <p:tag name="PREVIOUSNAME" val="C:\Users\Michelle Chua\Documents\01 MICHELLE CHUA\EVENTS - PAST\EVENTS 2017\00_M&amp;S ITP\06_MCK GOT KNOWLEDGE\2017 McK Got Knowledge Template_Frank Che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201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One of the Banks in Asia – we helped on a full scale and long term (three year) sales transformation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2019-03-18T12:49:09Z</dcterms:modified>
  <cp:category/>
  <cp:contentStatus/>
  <dc:language/>
  <cp:version/>
</cp:coreProperties>
</file>