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1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84" autoAdjust="0"/>
    <p:restoredTop sz="94426" autoAdjust="0"/>
  </p:normalViewPr>
  <p:slideViewPr>
    <p:cSldViewPr snapToGrid="0" snapToObjects="1">
      <p:cViewPr varScale="1">
        <p:scale>
          <a:sx n="127" d="100"/>
          <a:sy n="127" d="100"/>
        </p:scale>
        <p:origin x="2168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191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8/21/2018 12:22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46611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9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8/21/2018 12:22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50.xml"/><Relationship Id="rId34" Type="http://schemas.openxmlformats.org/officeDocument/2006/relationships/tags" Target="../tags/tag63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tags" Target="../tags/tag62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tags" Target="../tags/tag58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tags" Target="../tags/tag61.xml"/><Relationship Id="rId5" Type="http://schemas.openxmlformats.org/officeDocument/2006/relationships/vmlDrawing" Target="../drawings/vmlDrawing4.v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36" Type="http://schemas.openxmlformats.org/officeDocument/2006/relationships/image" Target="../media/image1.emf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tags" Target="../tags/tag60.xml"/><Relationship Id="rId4" Type="http://schemas.openxmlformats.org/officeDocument/2006/relationships/theme" Target="../theme/theme2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tags" Target="../tags/tag59.xml"/><Relationship Id="rId35" Type="http://schemas.openxmlformats.org/officeDocument/2006/relationships/oleObject" Target="../embeddings/oleObject4.bin"/><Relationship Id="rId8" Type="http://schemas.openxmlformats.org/officeDocument/2006/relationships/tags" Target="../tags/tag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4173692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0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12:22 PM Central European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063" y="6305945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1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12:22 PM Central European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19063" y="6305945"/>
            <a:ext cx="854868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19063" y="6507558"/>
            <a:ext cx="6862762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oleObject" Target="../embeddings/oleObject7.bin"/><Relationship Id="rId3" Type="http://schemas.openxmlformats.org/officeDocument/2006/relationships/tags" Target="../tags/tag68.xml"/><Relationship Id="rId21" Type="http://schemas.openxmlformats.org/officeDocument/2006/relationships/tags" Target="../tags/tag86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image" Target="../media/image2.emf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1" Type="http://schemas.openxmlformats.org/officeDocument/2006/relationships/vmlDrawing" Target="../drawings/vmlDrawing6.v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oleObject" Target="../embeddings/oleObject6.bin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notesSlide" Target="../notesSlides/notesSlide1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32721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en-GB" altLang="ja-JP" sz="12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615553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Asian bank – improved commercial effectiveness by using Periscope Leads Generation to unlock revenue opportunities from customer data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gray">
          <a:xfrm>
            <a:off x="5830887" y="1479550"/>
            <a:ext cx="2674938" cy="159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Expected revenue uplift from  pilot ~ 2M local currency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Capability uplift within the pilot team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Complete rollout expected to translate to ~$100M revenue uplift </a:t>
            </a: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6" name="Rectangle 48"/>
          <p:cNvSpPr>
            <a:spLocks noChangeArrowheads="1"/>
          </p:cNvSpPr>
          <p:nvPr/>
        </p:nvSpPr>
        <p:spPr bwMode="gray">
          <a:xfrm>
            <a:off x="5830887" y="1362075"/>
            <a:ext cx="26749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396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Large new Asia bank </a:t>
            </a:r>
            <a:r>
              <a:rPr lang="en-US" altLang="ja-JP" sz="1400" dirty="0">
                <a:ea typeface="MS PGothic" pitchFamily="34" charset="-128"/>
              </a:rPr>
              <a:t>$1B in income in the business bank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In the midst of a massive RTS program, </a:t>
            </a:r>
            <a:r>
              <a:rPr lang="en-US" altLang="ja-JP" sz="1400" dirty="0">
                <a:ea typeface="MS PGothic" pitchFamily="34" charset="-128"/>
              </a:rPr>
              <a:t>set to deliver &lt;$300M in bottom-line impact across the bank, through mostly revenue plays</a:t>
            </a:r>
            <a:endParaRPr lang="en-US" altLang="ja-JP" sz="1400" b="1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Recognized the need data-driven sales </a:t>
            </a:r>
            <a:r>
              <a:rPr lang="en-US" altLang="ja-JP" sz="1400" dirty="0">
                <a:ea typeface="MS PGothic" pitchFamily="34" charset="-128"/>
              </a:rPr>
              <a:t>as a way to drive revenue and better address customer needs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92712" y="1479550"/>
            <a:ext cx="3468688" cy="336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Sized opportunity from the bank’s 118,000 relationships</a:t>
            </a:r>
            <a:r>
              <a:rPr lang="en-US" altLang="ja-JP" sz="1400" dirty="0">
                <a:ea typeface="MS PGothic" pitchFamily="34" charset="-128"/>
              </a:rPr>
              <a:t>, most of which had lending relationships, and developed tactical actions for </a:t>
            </a:r>
            <a:r>
              <a:rPr lang="en-US" altLang="ja-JP" sz="1400" dirty="0" err="1">
                <a:ea typeface="MS PGothic" pitchFamily="34" charset="-128"/>
              </a:rPr>
              <a:t>RMs</a:t>
            </a:r>
            <a:r>
              <a:rPr lang="en-US" altLang="ja-JP" sz="1400" dirty="0">
                <a:ea typeface="MS PGothic" pitchFamily="34" charset="-128"/>
              </a:rPr>
              <a:t> to capture that opportunity 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Customized the Periscope tool to highlight opportunities within RM portfolios, </a:t>
            </a:r>
            <a:r>
              <a:rPr lang="en-US" altLang="ja-JP" sz="1400" dirty="0">
                <a:ea typeface="MS PGothic" pitchFamily="34" charset="-128"/>
              </a:rPr>
              <a:t>created an intuitive tool to assess customer portfolios against benchmarks, using the client language and data fields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Tested proof of concept with a small group of </a:t>
            </a:r>
            <a:r>
              <a:rPr lang="en-US" altLang="ja-JP" sz="1400" b="1" dirty="0" err="1">
                <a:solidFill>
                  <a:schemeClr val="folHlink"/>
                </a:solidFill>
                <a:ea typeface="MS PGothic" pitchFamily="34" charset="-128"/>
              </a:rPr>
              <a:t>RMs</a:t>
            </a:r>
            <a:endParaRPr lang="en-US" altLang="ja-JP" sz="14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Conducted a small-scale pilot within one Commercial team </a:t>
            </a:r>
          </a:p>
        </p:txBody>
      </p:sp>
      <p:cxnSp>
        <p:nvCxnSpPr>
          <p:cNvPr id="49" name="Straight Connector 48"/>
          <p:cNvCxnSpPr/>
          <p:nvPr>
            <p:custDataLst>
              <p:tags r:id="rId4"/>
            </p:custDataLst>
          </p:nvPr>
        </p:nvCxnSpPr>
        <p:spPr bwMode="gray">
          <a:xfrm>
            <a:off x="8013700" y="4711700"/>
            <a:ext cx="0" cy="15240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5"/>
            </p:custDataLst>
          </p:nvPr>
        </p:nvCxnSpPr>
        <p:spPr bwMode="gray">
          <a:xfrm>
            <a:off x="8255000" y="5581650"/>
            <a:ext cx="0" cy="15240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>
            <p:custDataLst>
              <p:tags r:id="rId6"/>
            </p:custDataLst>
          </p:nvPr>
        </p:nvCxnSpPr>
        <p:spPr bwMode="gray">
          <a:xfrm>
            <a:off x="7524750" y="4273550"/>
            <a:ext cx="0" cy="15240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>
            <p:custDataLst>
              <p:tags r:id="rId7"/>
            </p:custDataLst>
          </p:nvPr>
        </p:nvCxnSpPr>
        <p:spPr bwMode="gray">
          <a:xfrm>
            <a:off x="8509000" y="5149850"/>
            <a:ext cx="0" cy="15240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>
            <p:custDataLst>
              <p:tags r:id="rId8"/>
            </p:custDataLst>
          </p:nvPr>
        </p:nvCxnSpPr>
        <p:spPr bwMode="gray">
          <a:xfrm>
            <a:off x="7137400" y="3841750"/>
            <a:ext cx="0" cy="15240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963696112"/>
              </p:ext>
            </p:extLst>
          </p:nvPr>
        </p:nvGraphicFramePr>
        <p:xfrm>
          <a:off x="6794500" y="3365500"/>
          <a:ext cx="1809660" cy="28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1" name="Chart" r:id="rId26" imgW="1809660" imgH="2832012" progId="MSGraph.Chart.8">
                  <p:embed followColorScheme="full"/>
                </p:oleObj>
              </mc:Choice>
              <mc:Fallback>
                <p:oleObj name="Chart" r:id="rId26" imgW="1809660" imgH="283201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794500" y="3365500"/>
                        <a:ext cx="1809660" cy="283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51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8234363" y="5351463"/>
            <a:ext cx="295275" cy="1825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86" indent="-195966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31" indent="-267227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768" indent="-158716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4947" indent="-132804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4947" indent="-132804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4947" indent="-132804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4947" indent="-132804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4947" indent="-132804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GB" altLang="en-US" sz="1200" b="1" dirty="0">
                <a:solidFill>
                  <a:schemeClr val="bg1"/>
                </a:solidFill>
                <a:sym typeface="+mn-lt"/>
              </a:rPr>
              <a:t>~25</a:t>
            </a:r>
            <a:endParaRPr lang="en-GB" sz="1200" b="1" noProof="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7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6096000" y="4916488"/>
            <a:ext cx="7429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63DAC30F-DE38-428A-8250-34BDC557F23E}" type="datetime'R''''''i''s''''k ''''''le''''''''''v''e''''''rs'''''''''''">
              <a:rPr lang="en-GB" altLang="en-US" sz="1200">
                <a:sym typeface="+mn-lt"/>
              </a:rPr>
              <a:pPr/>
              <a:t>Risk levers</a:t>
            </a:fld>
            <a:endParaRPr lang="en-GB" sz="1200" dirty="0">
              <a:sym typeface="+mn-lt"/>
            </a:endParaRPr>
          </a:p>
        </p:txBody>
      </p:sp>
      <p:sp>
        <p:nvSpPr>
          <p:cNvPr id="5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6096000" y="5351463"/>
            <a:ext cx="6334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603C6FFA-2661-4D8A-B323-9603D665F21C}" type="datetime'''''''D''''''''i''''sc''''o''u''n''''t'''''''''''''''''''' '''">
              <a:rPr lang="en-GB" altLang="en-US" sz="1200"/>
              <a:pPr/>
              <a:t>Discount </a:t>
            </a:fld>
            <a:endParaRPr lang="en-GB" sz="1200" dirty="0">
              <a:sym typeface="+mn-lt"/>
            </a:endParaRPr>
          </a:p>
        </p:txBody>
      </p:sp>
      <p:sp>
        <p:nvSpPr>
          <p:cNvPr id="55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096000" y="4043363"/>
            <a:ext cx="6667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C1110EBD-64C3-4C69-8099-BE08AF840D6F}" type="datetime'Cro''''''ss'' ''''''''''''''s''''''''''''''''''el''l'''''">
              <a:rPr lang="en-GB" altLang="en-US" sz="1200">
                <a:sym typeface="+mn-lt"/>
              </a:rPr>
              <a:pPr/>
              <a:t>Cross sell</a:t>
            </a:fld>
            <a:endParaRPr lang="en-GB" sz="1200" dirty="0">
              <a:sym typeface="+mn-lt"/>
            </a:endParaRPr>
          </a:p>
        </p:txBody>
      </p:sp>
      <p:sp>
        <p:nvSpPr>
          <p:cNvPr id="59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096000" y="5786438"/>
            <a:ext cx="3540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7D2E7638-EA94-4CB7-9445-9D918962D240}" type="datetime'T''''''''''''''''''''''''''''''o''t''''''a''l'''">
              <a:rPr lang="en-GB" altLang="en-US" sz="1200" b="1">
                <a:sym typeface="+mn-lt"/>
              </a:rPr>
              <a:pPr/>
              <a:t>Total</a:t>
            </a:fld>
            <a:endParaRPr lang="en-GB" sz="1200" b="1" dirty="0">
              <a:sym typeface="+mn-lt"/>
            </a:endParaRPr>
          </a:p>
        </p:txBody>
      </p:sp>
      <p:sp>
        <p:nvSpPr>
          <p:cNvPr id="54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6096000" y="3608388"/>
            <a:ext cx="4635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5E580E59-CB3E-401E-A57D-49BDF834FBE6}" type="datetime'''''''''''Pr''''''''''''i''''''''ci''''''''n''g'''''''''''''">
              <a:rPr lang="en-GB" altLang="en-US" sz="1200">
                <a:sym typeface="+mn-lt"/>
              </a:rPr>
              <a:pPr/>
              <a:t>Pricing</a:t>
            </a:fld>
            <a:endParaRPr lang="en-GB" sz="1200" dirty="0">
              <a:sym typeface="+mn-lt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7392988" y="5786438"/>
            <a:ext cx="3794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50" tIns="0" rIns="1905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86" indent="-195966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31" indent="-267227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768" indent="-158716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4947" indent="-132804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4947" indent="-132804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4947" indent="-132804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4947" indent="-132804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4947" indent="-132804" algn="l" defTabSz="913429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GB" altLang="en-US" sz="1200" b="1" dirty="0">
                <a:solidFill>
                  <a:schemeClr val="bg1"/>
                </a:solidFill>
                <a:sym typeface="+mn-lt"/>
              </a:rPr>
              <a:t>~100</a:t>
            </a:r>
            <a:endParaRPr lang="en-GB" sz="1200" b="1" noProof="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6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6096000" y="4478338"/>
            <a:ext cx="3651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600DEA63-E628-41C7-9726-D28FFC49E238}" type="datetime'''S''''''''''''''O''''''''''''''''''''''''''''''''''''W'''''">
              <a:rPr lang="en-GB" altLang="en-US" sz="1200"/>
              <a:pPr/>
              <a:t>SOW</a:t>
            </a:fld>
            <a:endParaRPr lang="en-GB" sz="1200" dirty="0">
              <a:sym typeface="+mn-lt"/>
            </a:endParaRPr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46BA9E26-860E-7A4E-9831-E69B47E807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8074" y="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Banking and Securities (FIG)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3" name="Rectangle 13">
            <a:extLst>
              <a:ext uri="{FF2B5EF4-FFF2-40B4-BE49-F238E27FC236}">
                <a16:creationId xmlns:a16="http://schemas.microsoft.com/office/drawing/2014/main" id="{157A650F-56F6-504C-A67C-B0987BAB38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4764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>
                <a:solidFill>
                  <a:srgbClr val="FFFFFF"/>
                </a:solidFill>
                <a:latin typeface="Arial" pitchFamily="34" charset="0"/>
              </a:rPr>
              <a:t>BAN027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97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Anuradha Sarin\Documents\16 Case Codification process\M&amp;S Cases\ASIA_MICHELLE CHUA CASES\2017 CASES\Westpac_Commercial RTS\2017 M&amp;S Case Study_Banking Commercial RTS_Madeline Notewar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VJlCxCQVyCGy5CWDo9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pJnqZh.RP2KJuTAHHrV2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zDU2S8Rx6wZhtvotvGR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iLiWdnSj.2CxwpkU3Oc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cY2OQLSd.yh8_B7Ikif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TXHwpPTmKzBFuPJtv2O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OfAYzUTm.lRx_JSkq42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bb5LNTg6jFEKiaDLdE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1HNj73gSgCWT5KiIWyeI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XR_nUuRw6o_rfE.PAm_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gyYRHj6RH6A6WXDkxgDm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5bK_ZtQjWE9_SLwOGb1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6Qs2dsQhylRy7SC7MSW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pE0cIpR5mGOxuM_kEl8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193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Firm Format - template_Blue</vt:lpstr>
      <vt:lpstr>Firm Format - template_Grey</vt:lpstr>
      <vt:lpstr>think-cell Slide</vt:lpstr>
      <vt:lpstr>Chart</vt:lpstr>
      <vt:lpstr>Asian bank – improved commercial effectiveness by using Periscope Leads Generation to unlock revenue opportunities from customer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2019-03-18T12:46:38Z</dcterms:modified>
  <cp:category/>
  <cp:contentStatus/>
  <dc:language/>
  <cp:version/>
</cp:coreProperties>
</file>