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61" r:id="rId4"/>
  </p:sldIdLst>
  <p:sldSz cx="8961438" cy="6721475"/>
  <p:notesSz cx="6743700" cy="9906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88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0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28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Master" Target="../slideMasters/slideMaster1.xml"/><Relationship Id="rId18" Type="http://schemas.openxmlformats.org/officeDocument/2006/relationships/image" Target="../media/image5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4.emf"/><Relationship Id="rId2" Type="http://schemas.openxmlformats.org/officeDocument/2006/relationships/tags" Target="../tags/tag14.xml"/><Relationship Id="rId16" Type="http://schemas.openxmlformats.org/officeDocument/2006/relationships/image" Target="../media/image3.jpg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62710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1:43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45513" y="6435725"/>
            <a:ext cx="195262" cy="15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4AFF5B-1F10-4377-9E0D-D85076E32F86}" type="slidenum">
              <a:rPr lang="en-US">
                <a:solidFill>
                  <a:srgbClr val="000000"/>
                </a:solidFill>
              </a:rPr>
              <a:pPr/>
              <a:t>‹#›</a:t>
            </a:fld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8B9D75AA-2157-4660-850D-29A18D7D9B71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482270DC-BC07-41FD-B4B6-E77FC6192682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ADEB97D2-5347-41BB-8125-8C5F0C8A95D6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6197763F-8AA5-4B78-B88B-A4F8392570B3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730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" y="317"/>
            <a:ext cx="8961120" cy="6720840"/>
          </a:xfrm>
          <a:prstGeom prst="rect">
            <a:avLst/>
          </a:prstGeom>
        </p:spPr>
      </p:pic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9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292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pg num"/>
          <p:cNvSpPr>
            <a:spLocks noGrp="1"/>
          </p:cNvSpPr>
          <p:nvPr>
            <p:ph type="sldNum" sz="quarter" idx="10"/>
          </p:nvPr>
        </p:nvSpPr>
        <p:spPr/>
        <p:txBody>
          <a:bodyPr>
            <a:spAutoFit/>
          </a:bodyPr>
          <a:lstStyle>
            <a:lvl1pPr algn="r">
              <a:defRPr/>
            </a:lvl1pPr>
          </a:lstStyle>
          <a:p>
            <a:fld id="{42C328C1-A84F-4A39-A664-DBA00541A8C6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545514" y="6435725"/>
            <a:ext cx="208756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fld id="{D5014BB8-AE14-445D-8BBD-48022E2E45A4}" type="slidenum">
              <a:rPr lang="en-US" sz="1000" smtClean="0">
                <a:solidFill>
                  <a:srgbClr val="000000"/>
                </a:solidFill>
              </a:rPr>
              <a:pPr/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5C94B5-F897-42D6-85CA-B9F77EB6ECAE}" type="slidenum">
              <a:rPr>
                <a:solidFill>
                  <a:srgbClr val="FFFFFF"/>
                </a:solidFill>
              </a:rPr>
              <a:pPr/>
              <a:t>‹#›</a:t>
            </a:fld>
            <a:r>
              <a:rPr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8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2640013" y="655638"/>
            <a:ext cx="297517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AW2014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5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.xml"/><Relationship Id="rId7" Type="http://schemas.openxmlformats.org/officeDocument/2006/relationships/vmlDrawing" Target="../drawings/vmlDrawing3.v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4" Type="http://schemas.openxmlformats.org/officeDocument/2006/relationships/slideLayout" Target="../slideLayouts/slideLayout6.xml"/><Relationship Id="rId9" Type="http://schemas.openxmlformats.org/officeDocument/2006/relationships/tags" Target="../tags/tag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slideLayout" Target="../slideLayouts/slideLayout10.xml"/><Relationship Id="rId7" Type="http://schemas.openxmlformats.org/officeDocument/2006/relationships/tags" Target="../tags/tag3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29.xml"/><Relationship Id="rId5" Type="http://schemas.openxmlformats.org/officeDocument/2006/relationships/vmlDrawing" Target="../drawings/vmlDrawing4.vml"/><Relationship Id="rId10" Type="http://schemas.openxmlformats.org/officeDocument/2006/relationships/image" Target="../media/image1.emf"/><Relationship Id="rId4" Type="http://schemas.openxmlformats.org/officeDocument/2006/relationships/theme" Target="../theme/theme3.xml"/><Relationship Id="rId9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1:43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346"/>
            <a:ext cx="8961438" cy="422129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8981423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847013" y="457200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</a:t>
            </a: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FFFFFF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FFFFFF"/>
                </a:solidFill>
                <a:latin typeface="Arial"/>
              </a:rPr>
              <a:t>|</a:t>
            </a:r>
          </a:p>
        </p:txBody>
      </p:sp>
      <p:sp>
        <p:nvSpPr>
          <p:cNvPr id="22" name="pg num"/>
          <p:cNvSpPr>
            <a:spLocks noGrp="1"/>
          </p:cNvSpPr>
          <p:nvPr>
            <p:ph type="sldNum" sz="quarter" idx="4"/>
          </p:nvPr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en-US" sz="10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2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91794729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39405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1:43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7895322" y="4114417"/>
            <a:ext cx="199253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Printed 8/4/2015 3:37 PM Malay Peninsula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>
                <a:solidFill>
                  <a:srgbClr val="808080"/>
                </a:solidFill>
                <a:latin typeface="Arial"/>
              </a:rPr>
              <a:t>Subtitle</a:t>
            </a:r>
            <a:endParaRPr lang="en-US" sz="16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927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tags" Target="../tags/tag37.xml"/><Relationship Id="rId11" Type="http://schemas.openxmlformats.org/officeDocument/2006/relationships/image" Target="../media/image8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5.bin"/><Relationship Id="rId4" Type="http://schemas.openxmlformats.org/officeDocument/2006/relationships/tags" Target="../tags/tag35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90380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492443"/>
          </a:xfrm>
        </p:spPr>
        <p:txBody>
          <a:bodyPr/>
          <a:lstStyle/>
          <a:p>
            <a:r>
              <a:rPr lang="en-US" altLang="ja-JP" sz="1600" dirty="0">
                <a:solidFill>
                  <a:schemeClr val="accent4"/>
                </a:solidFill>
                <a:ea typeface="MS PGothic" pitchFamily="34" charset="-128"/>
              </a:rPr>
              <a:t>Support a large retail bank in Asia to transform their front line sales operation and build the capability for sales managers, reps and tellers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396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Client is a large Asian retail bank (ranked one of the top in Japan in terms of amount of deposit) </a:t>
            </a:r>
          </a:p>
          <a:p>
            <a:pPr lvl="1">
              <a:spcBef>
                <a:spcPct val="20000"/>
              </a:spcBef>
            </a:pP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Client has been losing it costumer base by around 20% in the past several years, due to low sales capability and sales management capability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405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We did two long term studies (the 2</a:t>
            </a:r>
            <a:r>
              <a:rPr lang="en-US" altLang="ja-JP" sz="1400" b="1" baseline="30000" dirty="0">
                <a:solidFill>
                  <a:schemeClr val="tx2"/>
                </a:solidFill>
                <a:ea typeface="MS PGothic" pitchFamily="34" charset="-128"/>
              </a:rPr>
              <a:t>nd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one in on going)</a:t>
            </a: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Front line sales transformation by designing sales tools, sales management tools, meetings and coaching models that can be used by the sales managers, reps and tellers</a:t>
            </a:r>
            <a:r>
              <a:rPr lang="en-US" altLang="ja-JP" sz="1400" dirty="0">
                <a:ea typeface="MS PGothic" pitchFamily="34" charset="-128"/>
              </a:rPr>
              <a:t> 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(2012- 2014)</a:t>
            </a:r>
            <a:endParaRPr lang="en-US" altLang="ja-JP" sz="1400" dirty="0">
              <a:ea typeface="MS PGothic" pitchFamily="34" charset="-128"/>
            </a:endParaRPr>
          </a:p>
          <a:p>
            <a:pPr lvl="2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Front line capability building by developing and implement field and forum style talent management training program (2014- on going)</a:t>
            </a:r>
          </a:p>
          <a:p>
            <a:pPr lvl="2">
              <a:spcBef>
                <a:spcPct val="20000"/>
              </a:spcBef>
            </a:pP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Meanwhile of implement the two programs above, we also trained ~100 change agents around Japan to lead and support the changes in the front line branches</a:t>
            </a:r>
          </a:p>
        </p:txBody>
      </p:sp>
      <p:sp>
        <p:nvSpPr>
          <p:cNvPr id="27" name="Rectangle 94"/>
          <p:cNvSpPr>
            <a:spLocks noChangeArrowheads="1"/>
          </p:cNvSpPr>
          <p:nvPr/>
        </p:nvSpPr>
        <p:spPr bwMode="gray">
          <a:xfrm>
            <a:off x="5830887" y="1479550"/>
            <a:ext cx="2674938" cy="249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30~50% improvement of key sales </a:t>
            </a:r>
            <a:r>
              <a:rPr lang="en-US" altLang="ja-JP" sz="1400" b="1" dirty="0" err="1">
                <a:solidFill>
                  <a:schemeClr val="tx2"/>
                </a:solidFill>
                <a:ea typeface="MS PGothic" pitchFamily="34" charset="-128"/>
              </a:rPr>
              <a:t>KPIs</a:t>
            </a: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 in for the first program</a:t>
            </a:r>
          </a:p>
          <a:p>
            <a:pPr lvl="1">
              <a:spcBef>
                <a:spcPct val="20000"/>
              </a:spcBef>
            </a:pP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80% of the staff who joined the second program improved their sales capability which led a further sales performance improvement</a:t>
            </a:r>
          </a:p>
          <a:p>
            <a:pPr lvl="1">
              <a:spcBef>
                <a:spcPct val="20000"/>
              </a:spcBef>
            </a:pPr>
            <a:endParaRPr lang="en-US" altLang="ja-JP" sz="1400" b="1" dirty="0">
              <a:solidFill>
                <a:schemeClr val="tx2"/>
              </a:solidFill>
              <a:ea typeface="MS PGothic" pitchFamily="34" charset="-128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3413429-7B71-1147-8E73-EA65B9B9AB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-28074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Banking and Securities (FIG)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DED52584-D1D3-114E-BF06-A9A901BA53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3982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BAN028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BAN028_Support a large retail bank to transform their front line sales operation and build the capability for sales managers, reps and teller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AW2014</Template>
  <TotalTime>87</TotalTime>
  <Words>217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AW2014</vt:lpstr>
      <vt:lpstr>Blank</vt:lpstr>
      <vt:lpstr>Firm Format - English (US)</vt:lpstr>
      <vt:lpstr>think-cell Slide</vt:lpstr>
      <vt:lpstr>Support a large retail bank in Asia to transform their front line sales operation and build the capability for sales managers, reps and tellers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Marketing &amp; Sales Advanced L2 Training</dc:title>
  <dc:creator>Elaine Lo</dc:creator>
  <cp:lastModifiedBy>Petra Vincent</cp:lastModifiedBy>
  <cp:revision>36</cp:revision>
  <cp:lastPrinted>2008-09-19T11:06:26Z</cp:lastPrinted>
  <dcterms:created xsi:type="dcterms:W3CDTF">2014-02-06T06:04:59Z</dcterms:created>
  <dcterms:modified xsi:type="dcterms:W3CDTF">2019-03-18T12:46:09Z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