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1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1:43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1:43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jpe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9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tags" Target="../tags/tag37.xml"/><Relationship Id="rId11" Type="http://schemas.openxmlformats.org/officeDocument/2006/relationships/image" Target="../media/image8.emf"/><Relationship Id="rId5" Type="http://schemas.openxmlformats.org/officeDocument/2006/relationships/tags" Target="../tags/tag36.xml"/><Relationship Id="rId15" Type="http://schemas.openxmlformats.org/officeDocument/2006/relationships/image" Target="../media/image12.jpeg"/><Relationship Id="rId10" Type="http://schemas.openxmlformats.org/officeDocument/2006/relationships/oleObject" Target="../embeddings/oleObject5.bin"/><Relationship Id="rId4" Type="http://schemas.openxmlformats.org/officeDocument/2006/relationships/tags" Target="../tags/tag3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038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53998"/>
          </a:xfrm>
        </p:spPr>
        <p:txBody>
          <a:bodyPr/>
          <a:lstStyle/>
          <a:p>
            <a:r>
              <a:rPr lang="en-US" altLang="ja-JP" sz="1800" dirty="0">
                <a:solidFill>
                  <a:schemeClr val="accent4"/>
                </a:solidFill>
                <a:ea typeface="MS PGothic" pitchFamily="34" charset="-128"/>
              </a:rPr>
              <a:t>Global wealth manager – we developed an end-to-end business model on digital wealth management for the client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22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Global wealth management / private banking </a:t>
            </a:r>
            <a:r>
              <a:rPr lang="en-US" altLang="ja-JP" sz="1400" dirty="0">
                <a:ea typeface="MS PGothic" pitchFamily="34" charset="-128"/>
              </a:rPr>
              <a:t>firm was aspiring to launch a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new wealth management service line through digital </a:t>
            </a:r>
            <a:r>
              <a:rPr lang="en-US" altLang="ja-JP" sz="1400" dirty="0">
                <a:ea typeface="MS PGothic" pitchFamily="34" charset="-128"/>
              </a:rPr>
              <a:t>in Asia</a:t>
            </a: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There has been a few emerging players in the market, but basically it is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a completely new service model</a:t>
            </a:r>
          </a:p>
          <a:p>
            <a:pPr lvl="1">
              <a:spcBef>
                <a:spcPct val="20000"/>
              </a:spcBef>
            </a:pPr>
            <a:endParaRPr lang="en-US" altLang="ja-JP" sz="1400" b="1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54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Defined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 target market segment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and assessed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 market opportunity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Created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value proposition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tailored to each market segment 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Developed business model including defining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 product/service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offering,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service channel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and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operating model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Designed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user interface based on customer journey 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Developed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customer acquiring strategy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with focus on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digital marketing</a:t>
            </a:r>
          </a:p>
        </p:txBody>
      </p:sp>
      <p:sp>
        <p:nvSpPr>
          <p:cNvPr id="27" name="Rectangle 94"/>
          <p:cNvSpPr>
            <a:spLocks noChangeArrowheads="1"/>
          </p:cNvSpPr>
          <p:nvPr/>
        </p:nvSpPr>
        <p:spPr bwMode="gray">
          <a:xfrm>
            <a:off x="6014915" y="1479550"/>
            <a:ext cx="249090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A brand new business model which is expected to achieve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USD 35 billion local currency in 5 years</a:t>
            </a:r>
            <a:r>
              <a:rPr lang="en-US" altLang="ja-JP" sz="1400" dirty="0">
                <a:ea typeface="MS PGothic" pitchFamily="34" charset="-128"/>
              </a:rPr>
              <a:t>, and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positive cash flow in year 3</a:t>
            </a:r>
          </a:p>
          <a:p>
            <a:pPr lvl="1">
              <a:spcBef>
                <a:spcPct val="20000"/>
              </a:spcBef>
            </a:pPr>
            <a:endParaRPr lang="en-US" altLang="ja-JP" sz="1400" b="1" dirty="0">
              <a:solidFill>
                <a:schemeClr val="accent4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Agreement with joint venture partner</a:t>
            </a:r>
            <a:r>
              <a:rPr lang="en-US" altLang="ja-JP" sz="1400" dirty="0">
                <a:ea typeface="MS PGothic" pitchFamily="34" charset="-128"/>
              </a:rPr>
              <a:t> achieved </a:t>
            </a: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Preliminary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user interface to be launched in 2017</a:t>
            </a:r>
            <a:r>
              <a:rPr lang="en-US" altLang="ja-JP" sz="1400" dirty="0">
                <a:ea typeface="MS PGothic" pitchFamily="34" charset="-128"/>
              </a:rPr>
              <a:t> after further refining by designers 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gray">
          <a:xfrm>
            <a:off x="2251074" y="4164974"/>
            <a:ext cx="301551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Digital marketing expertise</a:t>
            </a:r>
          </a:p>
        </p:txBody>
      </p:sp>
      <p:sp>
        <p:nvSpPr>
          <p:cNvPr id="32" name="Line 101"/>
          <p:cNvSpPr>
            <a:spLocks noChangeShapeType="1"/>
          </p:cNvSpPr>
          <p:nvPr/>
        </p:nvSpPr>
        <p:spPr bwMode="auto">
          <a:xfrm>
            <a:off x="2251075" y="4391758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103"/>
          <p:cNvSpPr>
            <a:spLocks noChangeArrowheads="1"/>
          </p:cNvSpPr>
          <p:nvPr/>
        </p:nvSpPr>
        <p:spPr bwMode="gray">
          <a:xfrm>
            <a:off x="2909888" y="4558170"/>
            <a:ext cx="8800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Fumiaki </a:t>
            </a:r>
            <a:r>
              <a:rPr lang="en-US" altLang="ja-JP" sz="1400" dirty="0" err="1">
                <a:ea typeface="MS PGothic" pitchFamily="34" charset="-128"/>
              </a:rPr>
              <a:t>Katsuki</a:t>
            </a:r>
            <a:r>
              <a:rPr lang="en-US" altLang="ja-JP" sz="1400" dirty="0">
                <a:ea typeface="MS PGothic" pitchFamily="34" charset="-128"/>
              </a:rPr>
              <a:t> </a:t>
            </a:r>
          </a:p>
        </p:txBody>
      </p:sp>
      <p:sp>
        <p:nvSpPr>
          <p:cNvPr id="35" name="Rectangle 106"/>
          <p:cNvSpPr>
            <a:spLocks noChangeArrowheads="1"/>
          </p:cNvSpPr>
          <p:nvPr/>
        </p:nvSpPr>
        <p:spPr bwMode="gray">
          <a:xfrm>
            <a:off x="4595813" y="4558170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Ryoma</a:t>
            </a:r>
            <a:r>
              <a:rPr lang="en-US" altLang="ja-JP" sz="1400" dirty="0">
                <a:ea typeface="MS PGothic" pitchFamily="34" charset="-128"/>
              </a:rPr>
              <a:t> </a:t>
            </a:r>
          </a:p>
          <a:p>
            <a:r>
              <a:rPr lang="en-US" altLang="ja-JP" sz="1400" dirty="0">
                <a:ea typeface="MS PGothic" pitchFamily="34" charset="-128"/>
              </a:rPr>
              <a:t>Yamamoto</a:t>
            </a:r>
          </a:p>
        </p:txBody>
      </p:sp>
      <p:sp>
        <p:nvSpPr>
          <p:cNvPr id="39" name="Rectangle 106"/>
          <p:cNvSpPr>
            <a:spLocks noChangeArrowheads="1"/>
          </p:cNvSpPr>
          <p:nvPr/>
        </p:nvSpPr>
        <p:spPr bwMode="gray">
          <a:xfrm>
            <a:off x="4595813" y="5458738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Rachel Rui Zhang</a:t>
            </a:r>
          </a:p>
        </p:txBody>
      </p:sp>
      <p:sp>
        <p:nvSpPr>
          <p:cNvPr id="40" name="Rectangle 103"/>
          <p:cNvSpPr>
            <a:spLocks noChangeArrowheads="1"/>
          </p:cNvSpPr>
          <p:nvPr/>
        </p:nvSpPr>
        <p:spPr bwMode="gray">
          <a:xfrm>
            <a:off x="2909888" y="5502394"/>
            <a:ext cx="8800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Raphael </a:t>
            </a:r>
          </a:p>
          <a:p>
            <a:r>
              <a:rPr lang="en-US" altLang="ja-JP" sz="1400" dirty="0">
                <a:ea typeface="MS PGothic" pitchFamily="34" charset="-128"/>
              </a:rPr>
              <a:t>Bick</a:t>
            </a:r>
          </a:p>
        </p:txBody>
      </p:sp>
      <p:pic>
        <p:nvPicPr>
          <p:cNvPr id="19498" name="Picture 42" descr="http://webassets.intranet.mckinsey.com/person/360002675377/images/medium.jpg?1463625937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56" y="5394599"/>
            <a:ext cx="592151" cy="8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00" name="Picture 44" descr="http://webassets.intranet.mckinsey.com/person/10038142561/images/medium.jpg?1463625979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74" y="5394599"/>
            <a:ext cx="592151" cy="8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03" name="Picture 47" descr="http://webassets.intranet.mckinsey.com/person/85000173208/images/medium.jpg?1463626012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6" y="4531702"/>
            <a:ext cx="592151" cy="8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05" name="Picture 49" descr="http://webassets.intranet.mckinsey.com/person/85000308203/images/medium.jpg?1463626042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56" y="4531702"/>
            <a:ext cx="592151" cy="8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13">
            <a:extLst>
              <a:ext uri="{FF2B5EF4-FFF2-40B4-BE49-F238E27FC236}">
                <a16:creationId xmlns:a16="http://schemas.microsoft.com/office/drawing/2014/main" id="{DB9D63EE-2647-5C40-8768-C30C01B19B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22B9D1D7-5937-454A-B6CD-22B5EF4FA5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BAN030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N030_Developed an end-to-end business model on digital wealth management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1160</TotalTime>
  <Words>177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Global wealth manager – we developed an end-to-end business model on digital wealth management for the client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49</cp:revision>
  <cp:lastPrinted>2008-09-19T11:06:26Z</cp:lastPrinted>
  <dcterms:created xsi:type="dcterms:W3CDTF">2014-02-06T06:04:59Z</dcterms:created>
  <dcterms:modified xsi:type="dcterms:W3CDTF">2019-03-18T12:41:35Z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