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7.xml" ContentType="application/vnd.openxmlformats-officedocument.them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8.xml" ContentType="application/vnd.openxmlformats-officedocument.them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9.xml" ContentType="application/vnd.openxmlformats-officedocument.them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10.xml" ContentType="application/vnd.openxmlformats-officedocument.theme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11.xml" ContentType="application/vnd.openxmlformats-officedocument.theme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12.xml" ContentType="application/vnd.openxmlformats-officedocument.them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13.xml" ContentType="application/vnd.openxmlformats-officedocument.theme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4.xml" ContentType="application/vnd.openxmlformats-officedocument.theme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15.xml" ContentType="application/vnd.openxmlformats-officedocument.theme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16.xml" ContentType="application/vnd.openxmlformats-officedocument.theme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17.xml" ContentType="application/vnd.openxmlformats-officedocument.theme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18.xml" ContentType="application/vnd.openxmlformats-officedocument.theme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19.xml" ContentType="application/vnd.openxmlformats-officedocument.theme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heme/theme20.xml" ContentType="application/vnd.openxmlformats-officedocument.theme+xml"/>
  <Override PartName="/ppt/theme/theme21.xml" ContentType="application/vnd.openxmlformats-officedocument.theme+xml"/>
  <Override PartName="/ppt/tags/tag406.xml" ContentType="application/vnd.openxmlformats-officedocument.presentationml.tags+xml"/>
  <Override PartName="/ppt/notesSlides/notesSlide1.xml" ContentType="application/vnd.openxmlformats-officedocument.presentationml.notesSlide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notesSlides/notesSlide3.xml" ContentType="application/vnd.openxmlformats-officedocument.presentationml.notesSlide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notesSlides/notesSlide6.xml" ContentType="application/vnd.openxmlformats-officedocument.presentationml.notesSlide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notesSlides/notesSlide7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notesSlides/notesSlide8.xml" ContentType="application/vnd.openxmlformats-officedocument.presentationml.notesSlide+xml"/>
  <Override PartName="/ppt/charts/chart13.xml" ContentType="application/vnd.openxmlformats-officedocument.drawingml.chart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notesSlides/notesSlide9.xml" ContentType="application/vnd.openxmlformats-officedocument.presentationml.notesSlide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4.xml" ContentType="application/vnd.openxmlformats-officedocument.drawingml.chart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  <p:sldMasterId id="2147483702" r:id="rId2"/>
    <p:sldMasterId id="2147483706" r:id="rId3"/>
    <p:sldMasterId id="2147483711" r:id="rId4"/>
    <p:sldMasterId id="2147483716" r:id="rId5"/>
    <p:sldMasterId id="2147483720" r:id="rId6"/>
    <p:sldMasterId id="2147483725" r:id="rId7"/>
    <p:sldMasterId id="2147483729" r:id="rId8"/>
    <p:sldMasterId id="2147483734" r:id="rId9"/>
    <p:sldMasterId id="2147483739" r:id="rId10"/>
    <p:sldMasterId id="2147483744" r:id="rId11"/>
    <p:sldMasterId id="2147483749" r:id="rId12"/>
    <p:sldMasterId id="2147483754" r:id="rId13"/>
    <p:sldMasterId id="2147483759" r:id="rId14"/>
    <p:sldMasterId id="2147483764" r:id="rId15"/>
    <p:sldMasterId id="2147483769" r:id="rId16"/>
    <p:sldMasterId id="2147483774" r:id="rId17"/>
    <p:sldMasterId id="2147483779" r:id="rId18"/>
    <p:sldMasterId id="2147483783" r:id="rId19"/>
  </p:sldMasterIdLst>
  <p:notesMasterIdLst>
    <p:notesMasterId r:id="rId38"/>
  </p:notesMasterIdLst>
  <p:handoutMasterIdLst>
    <p:handoutMasterId r:id="rId39"/>
  </p:handoutMasterIdLst>
  <p:sldIdLst>
    <p:sldId id="671" r:id="rId20"/>
    <p:sldId id="672" r:id="rId21"/>
    <p:sldId id="673" r:id="rId22"/>
    <p:sldId id="674" r:id="rId23"/>
    <p:sldId id="675" r:id="rId24"/>
    <p:sldId id="676" r:id="rId25"/>
    <p:sldId id="677" r:id="rId26"/>
    <p:sldId id="678" r:id="rId27"/>
    <p:sldId id="679" r:id="rId28"/>
    <p:sldId id="680" r:id="rId29"/>
    <p:sldId id="681" r:id="rId30"/>
    <p:sldId id="682" r:id="rId31"/>
    <p:sldId id="683" r:id="rId32"/>
    <p:sldId id="684" r:id="rId33"/>
    <p:sldId id="685" r:id="rId34"/>
    <p:sldId id="686" r:id="rId35"/>
    <p:sldId id="687" r:id="rId36"/>
    <p:sldId id="688" r:id="rId37"/>
  </p:sldIdLst>
  <p:sldSz cx="11949113" cy="6721475"/>
  <p:notesSz cx="9236075" cy="6954838"/>
  <p:custDataLst>
    <p:tags r:id="rId4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69" userDrawn="1">
          <p15:clr>
            <a:srgbClr val="A4A3A4"/>
          </p15:clr>
        </p15:guide>
        <p15:guide id="2" pos="153" userDrawn="1">
          <p15:clr>
            <a:srgbClr val="A4A3A4"/>
          </p15:clr>
        </p15:guide>
        <p15:guide id="3" pos="5286" userDrawn="1">
          <p15:clr>
            <a:srgbClr val="A4A3A4"/>
          </p15:clr>
        </p15:guide>
        <p15:guide id="4" orient="horz" pos="22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91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33"/>
    <a:srgbClr val="0065BD"/>
    <a:srgbClr val="FFFFFF"/>
    <a:srgbClr val="E2E2E2"/>
    <a:srgbClr val="C5C5C5"/>
    <a:srgbClr val="F0A1A6"/>
    <a:srgbClr val="E9717A"/>
    <a:srgbClr val="B3B3B3"/>
    <a:srgbClr val="7188FB"/>
    <a:srgbClr val="CD2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24" autoAdjust="0"/>
    <p:restoredTop sz="87643" autoAdjust="0"/>
  </p:normalViewPr>
  <p:slideViewPr>
    <p:cSldViewPr snapToGrid="0" snapToObjects="1">
      <p:cViewPr>
        <p:scale>
          <a:sx n="170" d="100"/>
          <a:sy n="170" d="100"/>
        </p:scale>
        <p:origin x="2008" y="968"/>
      </p:cViewPr>
      <p:guideLst>
        <p:guide orient="horz" pos="1469"/>
        <p:guide pos="153"/>
        <p:guide pos="5286"/>
        <p:guide orient="horz" pos="22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1530" y="102"/>
      </p:cViewPr>
      <p:guideLst>
        <p:guide orient="horz" pos="2191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.xml"/><Relationship Id="rId21" Type="http://schemas.openxmlformats.org/officeDocument/2006/relationships/slide" Target="slides/slide2.xml"/><Relationship Id="rId22" Type="http://schemas.openxmlformats.org/officeDocument/2006/relationships/slide" Target="slides/slide3.xml"/><Relationship Id="rId23" Type="http://schemas.openxmlformats.org/officeDocument/2006/relationships/slide" Target="slides/slide4.xml"/><Relationship Id="rId24" Type="http://schemas.openxmlformats.org/officeDocument/2006/relationships/slide" Target="slides/slide5.xml"/><Relationship Id="rId25" Type="http://schemas.openxmlformats.org/officeDocument/2006/relationships/slide" Target="slides/slide6.xml"/><Relationship Id="rId26" Type="http://schemas.openxmlformats.org/officeDocument/2006/relationships/slide" Target="slides/slide7.xml"/><Relationship Id="rId27" Type="http://schemas.openxmlformats.org/officeDocument/2006/relationships/slide" Target="slides/slide8.xml"/><Relationship Id="rId28" Type="http://schemas.openxmlformats.org/officeDocument/2006/relationships/slide" Target="slides/slide9.xml"/><Relationship Id="rId29" Type="http://schemas.openxmlformats.org/officeDocument/2006/relationships/slide" Target="slides/slide10.xml"/><Relationship Id="rId5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11.xml"/><Relationship Id="rId31" Type="http://schemas.openxmlformats.org/officeDocument/2006/relationships/slide" Target="slides/slide12.xml"/><Relationship Id="rId32" Type="http://schemas.openxmlformats.org/officeDocument/2006/relationships/slide" Target="slides/slide13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14.xml"/><Relationship Id="rId34" Type="http://schemas.openxmlformats.org/officeDocument/2006/relationships/slide" Target="slides/slide15.xml"/><Relationship Id="rId35" Type="http://schemas.openxmlformats.org/officeDocument/2006/relationships/slide" Target="slides/slide16.xml"/><Relationship Id="rId36" Type="http://schemas.openxmlformats.org/officeDocument/2006/relationships/slide" Target="slides/slide17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Master" Target="slideMasters/slideMaster17.xml"/><Relationship Id="rId18" Type="http://schemas.openxmlformats.org/officeDocument/2006/relationships/slideMaster" Target="slideMasters/slideMaster18.xml"/><Relationship Id="rId19" Type="http://schemas.openxmlformats.org/officeDocument/2006/relationships/slideMaster" Target="slideMasters/slideMaster19.xml"/><Relationship Id="rId37" Type="http://schemas.openxmlformats.org/officeDocument/2006/relationships/slide" Target="slides/slide18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tags" Target="tags/tag1.xml"/><Relationship Id="rId41" Type="http://schemas.openxmlformats.org/officeDocument/2006/relationships/commentAuthors" Target="commentAuthors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635696821515892"/>
          <c:y val="0.0669240669240669"/>
          <c:w val="0.872860635696822"/>
          <c:h val="0.866151866151866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 w="9525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Sheet1!$A$1:$E$1</c:f>
              <c:numCache>
                <c:formatCode>General</c:formatCode>
                <c:ptCount val="5"/>
                <c:pt idx="0">
                  <c:v>5.0</c:v>
                </c:pt>
                <c:pt idx="1">
                  <c:v>4.0</c:v>
                </c:pt>
                <c:pt idx="2">
                  <c:v>3.0</c:v>
                </c:pt>
                <c:pt idx="3">
                  <c:v>2.0</c:v>
                </c:pt>
                <c:pt idx="4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-1153749104"/>
        <c:axId val="-1047029840"/>
      </c:barChart>
      <c:catAx>
        <c:axId val="-1153749104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>
            <a:solidFill>
              <a:schemeClr val="accent6"/>
            </a:solidFill>
            <a:prstDash val="solid"/>
          </a:ln>
        </c:spPr>
        <c:crossAx val="-1047029840"/>
        <c:crosses val="min"/>
        <c:auto val="0"/>
        <c:lblAlgn val="ctr"/>
        <c:lblOffset val="100"/>
        <c:noMultiLvlLbl val="0"/>
      </c:catAx>
      <c:valAx>
        <c:axId val="-1047029840"/>
        <c:scaling>
          <c:orientation val="minMax"/>
          <c:max val="5.0"/>
          <c:min val="0.0"/>
        </c:scaling>
        <c:delete val="1"/>
        <c:axPos val="t"/>
        <c:numFmt formatCode="General" sourceLinked="1"/>
        <c:majorTickMark val="out"/>
        <c:minorTickMark val="none"/>
        <c:tickLblPos val="nextTo"/>
        <c:crossAx val="-1153749104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7741935483871"/>
          <c:y val="0.0297823596792669"/>
          <c:w val="0.245698924731183"/>
          <c:h val="0.940435280641466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 w="9525">
              <a:solidFill>
                <a:schemeClr val="bg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.0559139784946237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1"/>
              <c:layout>
                <c:manualLayout>
                  <c:x val="0.0553763440860215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楷体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2"/>
              <c:layout>
                <c:manualLayout>
                  <c:x val="0.0763440860215054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楷体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3"/>
              <c:layout>
                <c:manualLayout>
                  <c:x val="0.125806451612903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4"/>
              <c:layout>
                <c:manualLayout>
                  <c:x val="0.213978494623656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5"/>
              <c:layout>
                <c:manualLayout>
                  <c:x val="0.100537634408602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layout>
                <c:manualLayout>
                  <c:x val="0.0521505376344086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楷体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7"/>
              <c:layout>
                <c:manualLayout>
                  <c:x val="0.0505376344086022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楷体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8"/>
              <c:layout>
                <c:manualLayout>
                  <c:x val="0.0333333333333333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楷体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Sheet1!$A$1:$K$1</c:f>
              <c:numCache>
                <c:formatCode>General</c:formatCode>
                <c:ptCount val="11"/>
                <c:pt idx="0">
                  <c:v>91.0</c:v>
                </c:pt>
                <c:pt idx="1">
                  <c:v>83.0</c:v>
                </c:pt>
                <c:pt idx="2">
                  <c:v>148.0</c:v>
                </c:pt>
                <c:pt idx="3">
                  <c:v>871.0</c:v>
                </c:pt>
                <c:pt idx="4">
                  <c:v>1798.0</c:v>
                </c:pt>
                <c:pt idx="5">
                  <c:v>500.0</c:v>
                </c:pt>
                <c:pt idx="6">
                  <c:v>37.0</c:v>
                </c:pt>
                <c:pt idx="7">
                  <c:v>16.0</c:v>
                </c:pt>
                <c:pt idx="8">
                  <c:v>7.0</c:v>
                </c:pt>
                <c:pt idx="9">
                  <c:v>0.0</c:v>
                </c:pt>
                <c:pt idx="10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-1332843968"/>
        <c:axId val="-1046845344"/>
      </c:barChart>
      <c:catAx>
        <c:axId val="-1332843968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28575">
            <a:solidFill>
              <a:schemeClr val="accent6"/>
            </a:solidFill>
            <a:prstDash val="solid"/>
          </a:ln>
        </c:spPr>
        <c:crossAx val="-1046845344"/>
        <c:crosses val="min"/>
        <c:auto val="0"/>
        <c:lblAlgn val="ctr"/>
        <c:lblOffset val="100"/>
        <c:noMultiLvlLbl val="0"/>
      </c:catAx>
      <c:valAx>
        <c:axId val="-1046845344"/>
        <c:scaling>
          <c:orientation val="minMax"/>
          <c:max val="1798.0"/>
          <c:min val="0.0"/>
        </c:scaling>
        <c:delete val="1"/>
        <c:axPos val="t"/>
        <c:numFmt formatCode="General" sourceLinked="1"/>
        <c:majorTickMark val="out"/>
        <c:minorTickMark val="none"/>
        <c:tickLblPos val="nextTo"/>
        <c:crossAx val="-133284396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54301075268817"/>
          <c:y val="0.0297823596792669"/>
          <c:w val="0.291935483870968"/>
          <c:h val="0.940435280641466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 w="9525">
              <a:solidFill>
                <a:schemeClr val="bg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.0596774193548387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1"/>
              <c:layout>
                <c:manualLayout>
                  <c:x val="0.0569892473118279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楷体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2"/>
              <c:layout>
                <c:manualLayout>
                  <c:x val="0.0838709677419355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楷体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3"/>
              <c:layout>
                <c:manualLayout>
                  <c:x val="0.138172043010753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4"/>
              <c:layout>
                <c:manualLayout>
                  <c:x val="0.237096774193548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5"/>
              <c:layout>
                <c:manualLayout>
                  <c:x val="0.104838709677419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layout>
                <c:manualLayout>
                  <c:x val="0.0526881720430107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楷体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7"/>
              <c:layout>
                <c:manualLayout>
                  <c:x val="0.0516129032258065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楷体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8"/>
              <c:layout>
                <c:manualLayout>
                  <c:x val="0.0338709677419355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Arial"/>
                      <a:ea typeface="楷体"/>
                      <a:cs typeface="+mn-cs"/>
                      <a:sym typeface="Arial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10"/>
              <c:layout>
                <c:manualLayout>
                  <c:x val="0.0516129032258065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楷体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Sheet1!$A$1:$K$1</c:f>
              <c:numCache>
                <c:formatCode>General</c:formatCode>
                <c:ptCount val="11"/>
                <c:pt idx="0">
                  <c:v>75.0</c:v>
                </c:pt>
                <c:pt idx="1">
                  <c:v>54.0</c:v>
                </c:pt>
                <c:pt idx="2">
                  <c:v>131.0</c:v>
                </c:pt>
                <c:pt idx="3">
                  <c:v>531.0</c:v>
                </c:pt>
                <c:pt idx="4">
                  <c:v>1080.0</c:v>
                </c:pt>
                <c:pt idx="5">
                  <c:v>284.0</c:v>
                </c:pt>
                <c:pt idx="6">
                  <c:v>21.0</c:v>
                </c:pt>
                <c:pt idx="7">
                  <c:v>16.0</c:v>
                </c:pt>
                <c:pt idx="8">
                  <c:v>6.0</c:v>
                </c:pt>
                <c:pt idx="9">
                  <c:v>1.0</c:v>
                </c:pt>
                <c:pt idx="10">
                  <c:v>15.0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-1008767488"/>
        <c:axId val="-1008765440"/>
      </c:barChart>
      <c:catAx>
        <c:axId val="-1008767488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28575">
            <a:solidFill>
              <a:schemeClr val="accent6"/>
            </a:solidFill>
            <a:prstDash val="solid"/>
          </a:ln>
        </c:spPr>
        <c:crossAx val="-1008765440"/>
        <c:crosses val="min"/>
        <c:auto val="0"/>
        <c:lblAlgn val="ctr"/>
        <c:lblOffset val="100"/>
        <c:noMultiLvlLbl val="0"/>
      </c:catAx>
      <c:valAx>
        <c:axId val="-1008765440"/>
        <c:scaling>
          <c:orientation val="minMax"/>
          <c:max val="1080.0"/>
          <c:min val="0.0"/>
        </c:scaling>
        <c:delete val="1"/>
        <c:axPos val="t"/>
        <c:numFmt formatCode="General" sourceLinked="1"/>
        <c:majorTickMark val="out"/>
        <c:minorTickMark val="none"/>
        <c:tickLblPos val="nextTo"/>
        <c:crossAx val="-100876748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72401433691756"/>
          <c:y val="0.0297823596792669"/>
          <c:w val="0.455197132616487"/>
          <c:h val="0.940435280641466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 w="9525">
              <a:solidFill>
                <a:schemeClr val="bg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.113978494623656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1"/>
              <c:layout>
                <c:manualLayout>
                  <c:x val="0.0788530465949821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楷体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2"/>
              <c:layout>
                <c:manualLayout>
                  <c:x val="0.0931899641577061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楷体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3"/>
              <c:layout>
                <c:manualLayout>
                  <c:x val="0.203584229390681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4"/>
              <c:layout>
                <c:manualLayout>
                  <c:x val="0.316129032258064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5"/>
              <c:layout>
                <c:manualLayout>
                  <c:x val="0.170609318996416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layout>
                <c:manualLayout>
                  <c:x val="0.0695340501792115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楷体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7"/>
              <c:layout>
                <c:manualLayout>
                  <c:x val="0.0458781362007169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Arial"/>
                      <a:ea typeface="楷体"/>
                      <a:cs typeface="+mn-cs"/>
                      <a:sym typeface="Arial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8"/>
              <c:layout>
                <c:manualLayout>
                  <c:x val="0.0444444444444445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楷体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9"/>
              <c:layout>
                <c:manualLayout>
                  <c:x val="0.0444444444444445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楷体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10"/>
              <c:layout>
                <c:manualLayout>
                  <c:x val="0.29820788530466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楷体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Sheet1!$A$1:$K$1</c:f>
              <c:numCache>
                <c:formatCode>General</c:formatCode>
                <c:ptCount val="11"/>
                <c:pt idx="0">
                  <c:v>82.0</c:v>
                </c:pt>
                <c:pt idx="1">
                  <c:v>22.0</c:v>
                </c:pt>
                <c:pt idx="2">
                  <c:v>46.0</c:v>
                </c:pt>
                <c:pt idx="3">
                  <c:v>198.0</c:v>
                </c:pt>
                <c:pt idx="4">
                  <c:v>392.0</c:v>
                </c:pt>
                <c:pt idx="5">
                  <c:v>142.0</c:v>
                </c:pt>
                <c:pt idx="6">
                  <c:v>11.0</c:v>
                </c:pt>
                <c:pt idx="7">
                  <c:v>4.0</c:v>
                </c:pt>
                <c:pt idx="8">
                  <c:v>1.0</c:v>
                </c:pt>
                <c:pt idx="9">
                  <c:v>1.0</c:v>
                </c:pt>
                <c:pt idx="10">
                  <c:v>361.0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-1008815488"/>
        <c:axId val="-1008813440"/>
      </c:barChart>
      <c:catAx>
        <c:axId val="-1008815488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28575">
            <a:solidFill>
              <a:schemeClr val="accent6"/>
            </a:solidFill>
            <a:prstDash val="solid"/>
          </a:ln>
        </c:spPr>
        <c:crossAx val="-1008813440"/>
        <c:crosses val="min"/>
        <c:auto val="0"/>
        <c:lblAlgn val="ctr"/>
        <c:lblOffset val="100"/>
        <c:noMultiLvlLbl val="0"/>
      </c:catAx>
      <c:valAx>
        <c:axId val="-1008813440"/>
        <c:scaling>
          <c:orientation val="minMax"/>
          <c:max val="392.0"/>
          <c:min val="0.0"/>
        </c:scaling>
        <c:delete val="1"/>
        <c:axPos val="t"/>
        <c:numFmt formatCode="General" sourceLinked="1"/>
        <c:majorTickMark val="out"/>
        <c:minorTickMark val="none"/>
        <c:tickLblPos val="nextTo"/>
        <c:crossAx val="-100881548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0770827156833679"/>
          <c:y val="0.0992470910335386"/>
          <c:w val="0.984583456863326"/>
          <c:h val="0.86516084873374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 w="9525">
              <a:solidFill>
                <a:srgbClr val="FFFFFF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.0"/>
                  <c:y val="-0.190280629705681"/>
                </c:manualLayout>
              </c:layout>
              <c:numFmt formatCode="#,##0.00;&quot;-&quot;#,##0.0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1"/>
              <c:layout>
                <c:manualLayout>
                  <c:x val="0.0"/>
                  <c:y val="-0.197809719370294"/>
                </c:manualLayout>
              </c:layout>
              <c:numFmt formatCode="#,##0.00;&quot;-&quot;#,##0.0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2"/>
              <c:layout>
                <c:manualLayout>
                  <c:x val="0.0"/>
                  <c:y val="-0.202600958247775"/>
                </c:manualLayout>
              </c:layout>
              <c:numFmt formatCode="#,##0.00;&quot;-&quot;#,##0.0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3"/>
              <c:layout>
                <c:manualLayout>
                  <c:x val="0.0"/>
                  <c:y val="-0.208761122518823"/>
                </c:manualLayout>
              </c:layout>
              <c:numFmt formatCode="#,##0.00;&quot;-&quot;#,##0.0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4"/>
              <c:layout>
                <c:manualLayout>
                  <c:x val="0.0"/>
                  <c:y val="-0.21492128678987"/>
                </c:manualLayout>
              </c:layout>
              <c:numFmt formatCode="#,##0.00;&quot;-&quot;#,##0.0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5"/>
              <c:layout>
                <c:manualLayout>
                  <c:x val="0.0"/>
                  <c:y val="-0.216290212183436"/>
                </c:manualLayout>
              </c:layout>
              <c:numFmt formatCode="#,##0.00;&quot;-&quot;#,##0.0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layout>
                <c:manualLayout>
                  <c:x val="0.0"/>
                  <c:y val="-0.218343600273785"/>
                </c:manualLayout>
              </c:layout>
              <c:numFmt formatCode="#,##0.00;&quot;-&quot;#,##0.0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7"/>
              <c:layout>
                <c:manualLayout>
                  <c:x val="0.0"/>
                  <c:y val="-0.208761122518823"/>
                </c:manualLayout>
              </c:layout>
              <c:numFmt formatCode="#,##0.00;&quot;-&quot;#,##0.0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8"/>
              <c:layout>
                <c:manualLayout>
                  <c:x val="0.0"/>
                  <c:y val="-0.203285420944558"/>
                </c:manualLayout>
              </c:layout>
              <c:numFmt formatCode="#,##0.00;&quot;-&quot;#,##0.0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9"/>
              <c:layout>
                <c:manualLayout>
                  <c:x val="0.0"/>
                  <c:y val="-0.206707734428474"/>
                </c:manualLayout>
              </c:layout>
              <c:numFmt formatCode="#,##0.00;&quot;-&quot;#,##0.0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10"/>
              <c:layout>
                <c:manualLayout>
                  <c:x val="0.0"/>
                  <c:y val="-0.223819301848049"/>
                </c:manualLayout>
              </c:layout>
              <c:numFmt formatCode="#,##0.00;&quot;-&quot;#,##0.0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Sheet1!$A$1:$K$1</c:f>
              <c:numCache>
                <c:formatCode>General</c:formatCode>
                <c:ptCount val="11"/>
                <c:pt idx="0">
                  <c:v>5.17</c:v>
                </c:pt>
                <c:pt idx="1">
                  <c:v>5.44</c:v>
                </c:pt>
                <c:pt idx="2">
                  <c:v>5.609999999999998</c:v>
                </c:pt>
                <c:pt idx="3">
                  <c:v>5.85</c:v>
                </c:pt>
                <c:pt idx="4">
                  <c:v>6.08</c:v>
                </c:pt>
                <c:pt idx="5">
                  <c:v>6.119999999999998</c:v>
                </c:pt>
                <c:pt idx="6">
                  <c:v>6.2</c:v>
                </c:pt>
                <c:pt idx="7">
                  <c:v>5.84</c:v>
                </c:pt>
                <c:pt idx="8">
                  <c:v>5.63</c:v>
                </c:pt>
                <c:pt idx="9">
                  <c:v>5.78</c:v>
                </c:pt>
                <c:pt idx="10">
                  <c:v>6.4</c:v>
                </c:pt>
              </c:numCache>
            </c:numRef>
          </c:val>
        </c:ser>
        <c:ser>
          <c:idx val="1"/>
          <c:order val="1"/>
          <c:spPr>
            <a:solidFill>
              <a:schemeClr val="tx2"/>
            </a:solidFill>
            <a:ln w="9525">
              <a:solidFill>
                <a:srgbClr val="FFFFFF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.0"/>
                  <c:y val="-0.180013689253936"/>
                </c:manualLayout>
              </c:layout>
              <c:numFmt formatCode="#,##0.00;&quot;-&quot;#,##0.0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1"/>
              <c:layout>
                <c:manualLayout>
                  <c:x val="0.0"/>
                  <c:y val="-0.182751540041068"/>
                </c:manualLayout>
              </c:layout>
              <c:numFmt formatCode="#,##0.00;&quot;-&quot;#,##0.0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2"/>
              <c:layout>
                <c:manualLayout>
                  <c:x val="0.0"/>
                  <c:y val="-0.190965092402464"/>
                </c:manualLayout>
              </c:layout>
              <c:numFmt formatCode="#,##0.00;&quot;-&quot;#,##0.0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3"/>
              <c:layout>
                <c:manualLayout>
                  <c:x val="0.0"/>
                  <c:y val="-0.19917864476386"/>
                </c:manualLayout>
              </c:layout>
              <c:numFmt formatCode="#,##0.00;&quot;-&quot;#,##0.0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4"/>
              <c:layout>
                <c:manualLayout>
                  <c:x val="0.0"/>
                  <c:y val="-0.210814510609172"/>
                </c:manualLayout>
              </c:layout>
              <c:numFmt formatCode="#,##0.00;&quot;-&quot;#,##0.0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5"/>
              <c:layout>
                <c:manualLayout>
                  <c:x val="0.0"/>
                  <c:y val="-0.224503764544832"/>
                </c:manualLayout>
              </c:layout>
              <c:numFmt formatCode="#,##0.00;&quot;-&quot;#,##0.0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layout>
                <c:manualLayout>
                  <c:x val="0.0"/>
                  <c:y val="-0.240930869267625"/>
                </c:manualLayout>
              </c:layout>
              <c:numFmt formatCode="#,##0.00;&quot;-&quot;#,##0.0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7"/>
              <c:layout>
                <c:manualLayout>
                  <c:x val="0.0"/>
                  <c:y val="-0.283367556468172"/>
                </c:manualLayout>
              </c:layout>
              <c:numFmt formatCode="#,##0.00;&quot;-&quot;#,##0.0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8"/>
              <c:layout>
                <c:manualLayout>
                  <c:x val="0.0"/>
                  <c:y val="-0.320328542094456"/>
                </c:manualLayout>
              </c:layout>
              <c:numFmt formatCode="#,##0.00;&quot;-&quot;#,##0.0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9"/>
              <c:layout>
                <c:manualLayout>
                  <c:x val="0.0"/>
                  <c:y val="-0.388774811772758"/>
                </c:manualLayout>
              </c:layout>
              <c:numFmt formatCode="#,##0.00;&quot;-&quot;#,##0.0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10"/>
              <c:layout>
                <c:manualLayout>
                  <c:x val="0.0"/>
                  <c:y val="-0.483230663928816"/>
                </c:manualLayout>
              </c:layout>
              <c:numFmt formatCode="#,##0.00;&quot;-&quot;#,##0.0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Sheet1!$A$2:$K$2</c:f>
              <c:numCache>
                <c:formatCode>General</c:formatCode>
                <c:ptCount val="11"/>
                <c:pt idx="0">
                  <c:v>4.78</c:v>
                </c:pt>
                <c:pt idx="1">
                  <c:v>4.88</c:v>
                </c:pt>
                <c:pt idx="2">
                  <c:v>5.18</c:v>
                </c:pt>
                <c:pt idx="3">
                  <c:v>5.5</c:v>
                </c:pt>
                <c:pt idx="4">
                  <c:v>5.93</c:v>
                </c:pt>
                <c:pt idx="5">
                  <c:v>6.42</c:v>
                </c:pt>
                <c:pt idx="6">
                  <c:v>7.04</c:v>
                </c:pt>
                <c:pt idx="7">
                  <c:v>8.61</c:v>
                </c:pt>
                <c:pt idx="8">
                  <c:v>9.950000000000002</c:v>
                </c:pt>
                <c:pt idx="9">
                  <c:v>12.48</c:v>
                </c:pt>
                <c:pt idx="10">
                  <c:v>15.97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-1008914240"/>
        <c:axId val="-1008922704"/>
      </c:barChart>
      <c:catAx>
        <c:axId val="-100891424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28575">
            <a:solidFill>
              <a:schemeClr val="accent6"/>
            </a:solidFill>
            <a:prstDash val="solid"/>
          </a:ln>
        </c:spPr>
        <c:crossAx val="-1008922704"/>
        <c:crosses val="min"/>
        <c:auto val="0"/>
        <c:lblAlgn val="ctr"/>
        <c:lblOffset val="100"/>
        <c:noMultiLvlLbl val="0"/>
      </c:catAx>
      <c:valAx>
        <c:axId val="-1008922704"/>
        <c:scaling>
          <c:orientation val="minMax"/>
          <c:max val="15.97"/>
          <c:min val="0.0"/>
        </c:scaling>
        <c:delete val="1"/>
        <c:axPos val="l"/>
        <c:numFmt formatCode="General" sourceLinked="1"/>
        <c:majorTickMark val="out"/>
        <c:minorTickMark val="none"/>
        <c:tickLblPos val="nextTo"/>
        <c:crossAx val="-100891424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10530579181855"/>
          <c:y val="0.0256916996047431"/>
          <c:w val="0.97893884163629"/>
          <c:h val="0.948616600790514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 w="9525">
              <a:solidFill>
                <a:srgbClr val="FFFFFF"/>
              </a:solidFill>
              <a:prstDash val="solid"/>
            </a:ln>
          </c:spPr>
          <c:invertIfNegative val="0"/>
          <c:dPt>
            <c:idx val="1"/>
            <c:invertIfNegative val="0"/>
            <c:bubble3D val="0"/>
            <c:spPr>
              <a:noFill/>
              <a:ln>
                <a:noFill/>
              </a:ln>
            </c:spPr>
          </c:dPt>
          <c:val>
            <c:numRef>
              <c:f>Sheet1!$A$1:$C$1</c:f>
              <c:numCache>
                <c:formatCode>General</c:formatCode>
                <c:ptCount val="3"/>
                <c:pt idx="0">
                  <c:v>3.286792452830192</c:v>
                </c:pt>
                <c:pt idx="1">
                  <c:v>3.286792452830192</c:v>
                </c:pt>
                <c:pt idx="2">
                  <c:v>5.886792452830193</c:v>
                </c:pt>
              </c:numCache>
            </c:numRef>
          </c:val>
        </c:ser>
        <c:ser>
          <c:idx val="1"/>
          <c:order val="1"/>
          <c:spPr>
            <a:solidFill>
              <a:schemeClr val="hlink"/>
            </a:solidFill>
            <a:ln w="9525">
              <a:solidFill>
                <a:srgbClr val="FFFFFF"/>
              </a:solidFill>
              <a:prstDash val="solid"/>
            </a:ln>
          </c:spPr>
          <c:invertIfNegative val="0"/>
          <c:dLbls>
            <c:dLbl>
              <c:idx val="1"/>
              <c:layout>
                <c:manualLayout>
                  <c:x val="0.0"/>
                  <c:y val="0.0"/>
                </c:manualLayout>
              </c:layout>
              <c:numFmt formatCode="#,##0.0;#,##0.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600" b="1">
                      <a:solidFill>
                        <a:schemeClr val="bg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Sheet1!$A$2:$C$2</c:f>
              <c:numCache>
                <c:formatCode>General</c:formatCode>
                <c:ptCount val="3"/>
                <c:pt idx="1">
                  <c:v>2.600000000000001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-1414715888"/>
        <c:axId val="-1186596448"/>
      </c:barChart>
      <c:catAx>
        <c:axId val="-141471588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28575">
            <a:solidFill>
              <a:schemeClr val="accent6"/>
            </a:solidFill>
            <a:prstDash val="solid"/>
          </a:ln>
        </c:spPr>
        <c:crossAx val="-1186596448"/>
        <c:crosses val="min"/>
        <c:auto val="0"/>
        <c:lblAlgn val="ctr"/>
        <c:lblOffset val="100"/>
        <c:noMultiLvlLbl val="0"/>
      </c:catAx>
      <c:valAx>
        <c:axId val="-1186596448"/>
        <c:scaling>
          <c:orientation val="minMax"/>
          <c:max val="5.886792452830193"/>
          <c:min val="0.0"/>
        </c:scaling>
        <c:delete val="1"/>
        <c:axPos val="l"/>
        <c:numFmt formatCode="General" sourceLinked="1"/>
        <c:majorTickMark val="out"/>
        <c:minorTickMark val="none"/>
        <c:tickLblPos val="nextTo"/>
        <c:crossAx val="-141471588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6739130434783"/>
          <c:y val="0.0181564245810056"/>
          <c:w val="0.68555900621118"/>
          <c:h val="0.963687150837989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 w="9525">
              <a:solidFill>
                <a:schemeClr val="accent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.168478260869565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Arial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1"/>
              <c:layout>
                <c:manualLayout>
                  <c:x val="0.169254658385093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楷体"/>
                      <a:cs typeface="Arial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2"/>
              <c:layout>
                <c:manualLayout>
                  <c:x val="0.197204968944099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楷体"/>
                      <a:cs typeface="Arial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3"/>
              <c:layout>
                <c:manualLayout>
                  <c:x val="0.176242236024845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楷体"/>
                      <a:cs typeface="Arial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4"/>
              <c:layout>
                <c:manualLayout>
                  <c:x val="0.173913043478261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楷体"/>
                      <a:cs typeface="Arial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5"/>
              <c:layout>
                <c:manualLayout>
                  <c:x val="0.178571428571429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楷体"/>
                      <a:cs typeface="Arial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layout>
                <c:manualLayout>
                  <c:x val="0.207298136645963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楷体"/>
                      <a:cs typeface="Arial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7"/>
              <c:layout>
                <c:manualLayout>
                  <c:x val="0.147515527950311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楷体"/>
                      <a:cs typeface="Arial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19"/>
              <c:layout>
                <c:manualLayout>
                  <c:x val="0.299689440993789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楷体"/>
                      <a:cs typeface="Arial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20"/>
              <c:layout>
                <c:manualLayout>
                  <c:x val="0.426242236024845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楷体"/>
                      <a:cs typeface="Arial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21"/>
              <c:layout>
                <c:manualLayout>
                  <c:x val="0.416925465838509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楷体"/>
                      <a:cs typeface="Arial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22"/>
              <c:layout>
                <c:manualLayout>
                  <c:x val="0.093167701863354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楷体"/>
                      <a:cs typeface="Arial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Sheet1!$A$1:$W$1</c:f>
              <c:numCache>
                <c:formatCode>General</c:formatCode>
                <c:ptCount val="23"/>
                <c:pt idx="0">
                  <c:v>145.0</c:v>
                </c:pt>
                <c:pt idx="1">
                  <c:v>146.0</c:v>
                </c:pt>
                <c:pt idx="2">
                  <c:v>193.0</c:v>
                </c:pt>
                <c:pt idx="3">
                  <c:v>157.0</c:v>
                </c:pt>
                <c:pt idx="4">
                  <c:v>154.0</c:v>
                </c:pt>
                <c:pt idx="5">
                  <c:v>161.0</c:v>
                </c:pt>
                <c:pt idx="6">
                  <c:v>210.0</c:v>
                </c:pt>
                <c:pt idx="7">
                  <c:v>109.0</c:v>
                </c:pt>
                <c:pt idx="19">
                  <c:v>367.0</c:v>
                </c:pt>
                <c:pt idx="20">
                  <c:v>581.0</c:v>
                </c:pt>
                <c:pt idx="21">
                  <c:v>565.0</c:v>
                </c:pt>
                <c:pt idx="22">
                  <c:v>51.0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-1069018432"/>
        <c:axId val="-1069016112"/>
      </c:barChart>
      <c:catAx>
        <c:axId val="-1069018432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28575">
            <a:solidFill>
              <a:schemeClr val="accent6"/>
            </a:solidFill>
            <a:prstDash val="solid"/>
          </a:ln>
        </c:spPr>
        <c:crossAx val="-1069016112"/>
        <c:crosses val="min"/>
        <c:auto val="0"/>
        <c:lblAlgn val="ctr"/>
        <c:lblOffset val="100"/>
        <c:noMultiLvlLbl val="0"/>
      </c:catAx>
      <c:valAx>
        <c:axId val="-1069016112"/>
        <c:scaling>
          <c:orientation val="minMax"/>
          <c:max val="581.0"/>
          <c:min val="0.0"/>
        </c:scaling>
        <c:delete val="1"/>
        <c:axPos val="t"/>
        <c:numFmt formatCode="General" sourceLinked="1"/>
        <c:majorTickMark val="out"/>
        <c:minorTickMark val="none"/>
        <c:tickLblPos val="nextTo"/>
        <c:crossAx val="-1069018432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8940646130729"/>
          <c:y val="0.0181627663290255"/>
          <c:w val="0.728775356874531"/>
          <c:h val="0.963674467341949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 w="9525">
              <a:solidFill>
                <a:schemeClr val="bg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.183320811419985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Arial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1"/>
              <c:layout>
                <c:manualLayout>
                  <c:x val="0.277986476333584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Arial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2"/>
              <c:layout>
                <c:manualLayout>
                  <c:x val="0.161532682193839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Arial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3"/>
              <c:layout>
                <c:manualLayout>
                  <c:x val="0.184072126220887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楷体"/>
                      <a:cs typeface="Arial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4"/>
              <c:layout>
                <c:manualLayout>
                  <c:x val="0.178061607813674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Arial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5"/>
              <c:layout>
                <c:manualLayout>
                  <c:x val="0.148760330578512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楷体"/>
                      <a:cs typeface="Arial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layout>
                <c:manualLayout>
                  <c:x val="0.22839969947408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楷体"/>
                      <a:cs typeface="Arial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7"/>
              <c:layout>
                <c:manualLayout>
                  <c:x val="0.217129977460556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楷体"/>
                      <a:cs typeface="Arial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8"/>
              <c:layout>
                <c:manualLayout>
                  <c:x val="0.163786626596544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楷体"/>
                      <a:cs typeface="Arial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9"/>
              <c:layout>
                <c:manualLayout>
                  <c:x val="0.156273478587528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楷体"/>
                      <a:cs typeface="Arial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10"/>
              <c:layout>
                <c:manualLayout>
                  <c:x val="0.265214124718257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Arial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11"/>
              <c:layout>
                <c:manualLayout>
                  <c:x val="0.235161532682194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楷体"/>
                      <a:cs typeface="Arial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12"/>
              <c:layout>
                <c:manualLayout>
                  <c:x val="0.211119459053343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楷体"/>
                      <a:cs typeface="Arial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13"/>
              <c:layout>
                <c:manualLayout>
                  <c:x val="0.158527422990233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楷体"/>
                      <a:cs typeface="Arial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14"/>
              <c:layout>
                <c:manualLayout>
                  <c:x val="0.337340345604808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Arial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15"/>
              <c:layout>
                <c:manualLayout>
                  <c:x val="0.160781367392938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楷体"/>
                      <a:cs typeface="Arial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16"/>
              <c:layout>
                <c:manualLayout>
                  <c:x val="0.160030052592036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楷体"/>
                      <a:cs typeface="Arial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17"/>
              <c:layout>
                <c:manualLayout>
                  <c:x val="0.241923365890308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楷体"/>
                      <a:cs typeface="Arial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18"/>
              <c:layout>
                <c:manualLayout>
                  <c:x val="0.203606311044328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Arial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19"/>
              <c:layout>
                <c:manualLayout>
                  <c:x val="0.444778362133734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楷体"/>
                      <a:cs typeface="Arial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20"/>
              <c:layout>
                <c:manualLayout>
                  <c:x val="0.329827197595793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楷体"/>
                      <a:cs typeface="Arial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Sheet1!$A$1:$U$1</c:f>
              <c:numCache>
                <c:formatCode>General</c:formatCode>
                <c:ptCount val="21"/>
                <c:pt idx="0">
                  <c:v>163.0</c:v>
                </c:pt>
                <c:pt idx="1">
                  <c:v>313.0</c:v>
                </c:pt>
                <c:pt idx="2">
                  <c:v>128.0</c:v>
                </c:pt>
                <c:pt idx="3">
                  <c:v>164.0</c:v>
                </c:pt>
                <c:pt idx="4">
                  <c:v>154.0</c:v>
                </c:pt>
                <c:pt idx="5">
                  <c:v>108.0</c:v>
                </c:pt>
                <c:pt idx="6">
                  <c:v>234.0</c:v>
                </c:pt>
                <c:pt idx="7">
                  <c:v>216.0</c:v>
                </c:pt>
                <c:pt idx="8">
                  <c:v>132.0</c:v>
                </c:pt>
                <c:pt idx="9">
                  <c:v>120.0</c:v>
                </c:pt>
                <c:pt idx="10">
                  <c:v>292.0</c:v>
                </c:pt>
                <c:pt idx="11">
                  <c:v>245.0</c:v>
                </c:pt>
                <c:pt idx="12">
                  <c:v>207.0</c:v>
                </c:pt>
                <c:pt idx="13">
                  <c:v>123.0</c:v>
                </c:pt>
                <c:pt idx="14">
                  <c:v>407.0</c:v>
                </c:pt>
                <c:pt idx="15">
                  <c:v>127.0</c:v>
                </c:pt>
                <c:pt idx="16">
                  <c:v>126.0</c:v>
                </c:pt>
                <c:pt idx="17">
                  <c:v>256.0</c:v>
                </c:pt>
                <c:pt idx="18">
                  <c:v>195.0</c:v>
                </c:pt>
                <c:pt idx="19">
                  <c:v>577.0</c:v>
                </c:pt>
                <c:pt idx="20">
                  <c:v>395.0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-1040530320"/>
        <c:axId val="-1119619072"/>
      </c:barChart>
      <c:catAx>
        <c:axId val="-1040530320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28575">
            <a:solidFill>
              <a:schemeClr val="accent6"/>
            </a:solidFill>
            <a:prstDash val="solid"/>
          </a:ln>
        </c:spPr>
        <c:crossAx val="-1119619072"/>
        <c:crosses val="min"/>
        <c:auto val="0"/>
        <c:lblAlgn val="ctr"/>
        <c:lblOffset val="100"/>
        <c:noMultiLvlLbl val="0"/>
      </c:catAx>
      <c:valAx>
        <c:axId val="-1119619072"/>
        <c:scaling>
          <c:orientation val="minMax"/>
          <c:max val="577.0"/>
          <c:min val="0.0"/>
        </c:scaling>
        <c:delete val="1"/>
        <c:axPos val="t"/>
        <c:numFmt formatCode="General" sourceLinked="1"/>
        <c:majorTickMark val="out"/>
        <c:minorTickMark val="none"/>
        <c:tickLblPos val="nextTo"/>
        <c:crossAx val="-104053032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095834869148544"/>
          <c:y val="0.0637254901960784"/>
          <c:w val="0.980833026170291"/>
          <c:h val="0.872549019607843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 w="9525">
              <a:solidFill>
                <a:schemeClr val="bg1"/>
              </a:solidFill>
              <a:prstDash val="solid"/>
            </a:ln>
          </c:spPr>
          <c:invertIfNegative val="0"/>
          <c:val>
            <c:numRef>
              <c:f>Sheet1!$A$1:$BX$1</c:f>
              <c:numCache>
                <c:formatCode>General</c:formatCode>
                <c:ptCount val="76"/>
                <c:pt idx="0">
                  <c:v>0.458480101076423</c:v>
                </c:pt>
                <c:pt idx="1">
                  <c:v>0.41026451974218</c:v>
                </c:pt>
                <c:pt idx="2">
                  <c:v>0.40118082056487</c:v>
                </c:pt>
                <c:pt idx="3">
                  <c:v>0.397919571978575</c:v>
                </c:pt>
                <c:pt idx="4">
                  <c:v>0.369993539656454</c:v>
                </c:pt>
                <c:pt idx="5">
                  <c:v>0.361549979670792</c:v>
                </c:pt>
                <c:pt idx="6">
                  <c:v>0.320426516726514</c:v>
                </c:pt>
                <c:pt idx="7">
                  <c:v>0.298211630744163</c:v>
                </c:pt>
                <c:pt idx="8">
                  <c:v>0.271041074145234</c:v>
                </c:pt>
                <c:pt idx="9">
                  <c:v>0.264440789770775</c:v>
                </c:pt>
                <c:pt idx="10">
                  <c:v>0.237873279129061</c:v>
                </c:pt>
                <c:pt idx="11">
                  <c:v>0.23484390780989</c:v>
                </c:pt>
                <c:pt idx="12">
                  <c:v>0.233488886224472</c:v>
                </c:pt>
                <c:pt idx="13">
                  <c:v>0.233480503111306</c:v>
                </c:pt>
                <c:pt idx="14">
                  <c:v>0.215957110957028</c:v>
                </c:pt>
                <c:pt idx="15">
                  <c:v>0.211792810474354</c:v>
                </c:pt>
                <c:pt idx="16">
                  <c:v>0.201140884412326</c:v>
                </c:pt>
                <c:pt idx="17">
                  <c:v>0.192791735896932</c:v>
                </c:pt>
                <c:pt idx="18">
                  <c:v>0.19057996671137</c:v>
                </c:pt>
                <c:pt idx="19">
                  <c:v>0.187848497398724</c:v>
                </c:pt>
                <c:pt idx="20">
                  <c:v>0.181456296361252</c:v>
                </c:pt>
                <c:pt idx="21">
                  <c:v>0.173873688763707</c:v>
                </c:pt>
                <c:pt idx="22">
                  <c:v>0.170901087385373</c:v>
                </c:pt>
                <c:pt idx="23">
                  <c:v>0.169411060196547</c:v>
                </c:pt>
                <c:pt idx="24">
                  <c:v>0.1580375329698</c:v>
                </c:pt>
                <c:pt idx="25">
                  <c:v>0.154853207421601</c:v>
                </c:pt>
                <c:pt idx="26">
                  <c:v>0.154567164753583</c:v>
                </c:pt>
                <c:pt idx="27">
                  <c:v>0.152471634523222</c:v>
                </c:pt>
                <c:pt idx="28">
                  <c:v>0.147738157688169</c:v>
                </c:pt>
                <c:pt idx="29">
                  <c:v>0.138284709256108</c:v>
                </c:pt>
                <c:pt idx="30">
                  <c:v>0.137875441062566</c:v>
                </c:pt>
                <c:pt idx="31">
                  <c:v>0.116904831021655</c:v>
                </c:pt>
                <c:pt idx="32">
                  <c:v>0.11538710409562</c:v>
                </c:pt>
                <c:pt idx="33">
                  <c:v>0.106597481653794</c:v>
                </c:pt>
                <c:pt idx="34">
                  <c:v>0.104539625822942</c:v>
                </c:pt>
                <c:pt idx="35">
                  <c:v>0.104265786104185</c:v>
                </c:pt>
                <c:pt idx="36">
                  <c:v>0.102444076716138</c:v>
                </c:pt>
                <c:pt idx="37">
                  <c:v>0.0828500858455024</c:v>
                </c:pt>
                <c:pt idx="38">
                  <c:v>0.0781990225206204</c:v>
                </c:pt>
                <c:pt idx="39">
                  <c:v>0.0777101837440039</c:v>
                </c:pt>
                <c:pt idx="40">
                  <c:v>0.0757011465047815</c:v>
                </c:pt>
                <c:pt idx="41">
                  <c:v>0.0719406568723253</c:v>
                </c:pt>
                <c:pt idx="42">
                  <c:v>0.0577466828712278</c:v>
                </c:pt>
                <c:pt idx="43">
                  <c:v>0.0572502890979929</c:v>
                </c:pt>
                <c:pt idx="44">
                  <c:v>0.0565763595619449</c:v>
                </c:pt>
                <c:pt idx="45">
                  <c:v>0.0562034874760509</c:v>
                </c:pt>
                <c:pt idx="46">
                  <c:v>0.0503748250995042</c:v>
                </c:pt>
                <c:pt idx="47">
                  <c:v>0.0501377333333333</c:v>
                </c:pt>
                <c:pt idx="48">
                  <c:v>0.0494516357558168</c:v>
                </c:pt>
                <c:pt idx="49">
                  <c:v>0.0490657168408957</c:v>
                </c:pt>
                <c:pt idx="50">
                  <c:v>0.04731076264801</c:v>
                </c:pt>
                <c:pt idx="51">
                  <c:v>0.0452187040143389</c:v>
                </c:pt>
                <c:pt idx="52">
                  <c:v>0.0442190445566142</c:v>
                </c:pt>
                <c:pt idx="53">
                  <c:v>0.0432675798946153</c:v>
                </c:pt>
                <c:pt idx="54">
                  <c:v>0.0408172429823515</c:v>
                </c:pt>
                <c:pt idx="55">
                  <c:v>0.0407582635446584</c:v>
                </c:pt>
                <c:pt idx="56">
                  <c:v>0.0348457352107435</c:v>
                </c:pt>
                <c:pt idx="57">
                  <c:v>0.032395668408351</c:v>
                </c:pt>
                <c:pt idx="58">
                  <c:v>0.0318739194641789</c:v>
                </c:pt>
                <c:pt idx="59">
                  <c:v>0.0301139759083748</c:v>
                </c:pt>
                <c:pt idx="60">
                  <c:v>0.0286084405560305</c:v>
                </c:pt>
                <c:pt idx="61">
                  <c:v>0.0233887231624351</c:v>
                </c:pt>
                <c:pt idx="62">
                  <c:v>0.0192613190242596</c:v>
                </c:pt>
                <c:pt idx="63">
                  <c:v>0.0178615091238261</c:v>
                </c:pt>
                <c:pt idx="64">
                  <c:v>0.00884667665323521</c:v>
                </c:pt>
                <c:pt idx="65">
                  <c:v>0.00881251890125022</c:v>
                </c:pt>
                <c:pt idx="66">
                  <c:v>0.00836919303993927</c:v>
                </c:pt>
                <c:pt idx="67">
                  <c:v>0.0078373771575263</c:v>
                </c:pt>
                <c:pt idx="68">
                  <c:v>0.00719045415381621</c:v>
                </c:pt>
                <c:pt idx="69">
                  <c:v>0.00673507817321831</c:v>
                </c:pt>
                <c:pt idx="70">
                  <c:v>0.00576725596617319</c:v>
                </c:pt>
                <c:pt idx="71">
                  <c:v>0.00519984242424243</c:v>
                </c:pt>
                <c:pt idx="72">
                  <c:v>0.00283643768146673</c:v>
                </c:pt>
                <c:pt idx="73">
                  <c:v>0.00148090949341013</c:v>
                </c:pt>
                <c:pt idx="74">
                  <c:v>0.000373145658163461</c:v>
                </c:pt>
                <c:pt idx="75">
                  <c:v>8.16748516380085E-5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-1116029072"/>
        <c:axId val="-1415723120"/>
      </c:barChart>
      <c:catAx>
        <c:axId val="-111602907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28575">
            <a:solidFill>
              <a:schemeClr val="accent6"/>
            </a:solidFill>
            <a:prstDash val="solid"/>
          </a:ln>
        </c:spPr>
        <c:crossAx val="-1415723120"/>
        <c:crosses val="min"/>
        <c:auto val="0"/>
        <c:lblAlgn val="ctr"/>
        <c:lblOffset val="100"/>
        <c:noMultiLvlLbl val="0"/>
      </c:catAx>
      <c:valAx>
        <c:axId val="-1415723120"/>
        <c:scaling>
          <c:orientation val="minMax"/>
          <c:max val="0.458480101076423"/>
          <c:min val="0.0"/>
        </c:scaling>
        <c:delete val="1"/>
        <c:axPos val="l"/>
        <c:numFmt formatCode="General" sourceLinked="1"/>
        <c:majorTickMark val="out"/>
        <c:minorTickMark val="none"/>
        <c:tickLblPos val="nextTo"/>
        <c:crossAx val="-1116029072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124819971195391"/>
          <c:y val="0.0590238365493757"/>
          <c:w val="0.975036005760921"/>
          <c:h val="0.881952326901249"/>
        </c:manualLayout>
      </c:layout>
      <c:lineChart>
        <c:grouping val="standard"/>
        <c:varyColors val="0"/>
        <c:ser>
          <c:idx val="0"/>
          <c:order val="0"/>
          <c:spPr>
            <a:ln w="28575">
              <a:solidFill>
                <a:schemeClr val="accent2"/>
              </a:solidFill>
              <a:prstDash val="solid"/>
            </a:ln>
          </c:spPr>
          <c:marker>
            <c:symbol val="none"/>
          </c:marker>
          <c:val>
            <c:numRef>
              <c:f>Sheet1!$A$1:$J$1</c:f>
              <c:numCache>
                <c:formatCode>General</c:formatCode>
                <c:ptCount val="10"/>
                <c:pt idx="0">
                  <c:v>10.0</c:v>
                </c:pt>
                <c:pt idx="1">
                  <c:v>5.0</c:v>
                </c:pt>
                <c:pt idx="2">
                  <c:v>3.333333333333333</c:v>
                </c:pt>
                <c:pt idx="3">
                  <c:v>2.5</c:v>
                </c:pt>
                <c:pt idx="4">
                  <c:v>2.0</c:v>
                </c:pt>
                <c:pt idx="5">
                  <c:v>1.666666666666667</c:v>
                </c:pt>
                <c:pt idx="6">
                  <c:v>1.42857142857143</c:v>
                </c:pt>
                <c:pt idx="7">
                  <c:v>1.25</c:v>
                </c:pt>
                <c:pt idx="8">
                  <c:v>1.111111111111111</c:v>
                </c:pt>
                <c:pt idx="9">
                  <c:v>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416026016"/>
        <c:axId val="-1409560560"/>
      </c:lineChart>
      <c:catAx>
        <c:axId val="-141602601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in"/>
        <c:minorTickMark val="none"/>
        <c:tickLblPos val="none"/>
        <c:spPr>
          <a:ln w="9525">
            <a:solidFill>
              <a:schemeClr val="accent6"/>
            </a:solidFill>
            <a:prstDash val="solid"/>
          </a:ln>
        </c:spPr>
        <c:txPr>
          <a:bodyPr wrap="none"/>
          <a:lstStyle/>
          <a:p>
            <a:pP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-1409560560"/>
        <c:crosses val="min"/>
        <c:auto val="0"/>
        <c:lblAlgn val="ctr"/>
        <c:lblOffset val="100"/>
        <c:noMultiLvlLbl val="0"/>
      </c:catAx>
      <c:valAx>
        <c:axId val="-1409560560"/>
        <c:scaling>
          <c:orientation val="minMax"/>
          <c:max val="10.0"/>
          <c:min val="0.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in"/>
        <c:minorTickMark val="none"/>
        <c:tickLblPos val="none"/>
        <c:spPr>
          <a:ln w="9525">
            <a:solidFill>
              <a:schemeClr val="accent6"/>
            </a:solidFill>
            <a:prstDash val="solid"/>
          </a:ln>
        </c:spPr>
        <c:txPr>
          <a:bodyPr wrap="none"/>
          <a:lstStyle/>
          <a:p>
            <a:pP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-1416026016"/>
        <c:crosses val="min"/>
        <c:crossBetween val="midCat"/>
        <c:majorUnit val="5.0"/>
      </c:valAx>
    </c:plotArea>
    <c:plotVisOnly val="0"/>
    <c:dispBlanksAs val="gap"/>
    <c:showDLblsOverMax val="1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6974169741697"/>
          <c:y val="0.0297823596792669"/>
          <c:w val="0.526937269372694"/>
          <c:h val="0.940435280641466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 w="9525">
              <a:solidFill>
                <a:schemeClr val="bg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.0568265682656827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1"/>
              <c:layout>
                <c:manualLayout>
                  <c:x val="0.0472324723247233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Arial"/>
                      <a:ea typeface="楷体"/>
                      <a:cs typeface="+mn-cs"/>
                      <a:sym typeface="Arial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2"/>
              <c:layout>
                <c:manualLayout>
                  <c:x val="0.0523985239852399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Arial"/>
                      <a:ea typeface="楷体"/>
                      <a:cs typeface="+mn-cs"/>
                      <a:sym typeface="Arial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3"/>
              <c:layout>
                <c:manualLayout>
                  <c:x val="0.123247232472325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4"/>
              <c:layout>
                <c:manualLayout>
                  <c:x val="0.264206642066421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楷体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5"/>
              <c:layout>
                <c:manualLayout>
                  <c:x val="0.351291512915129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楷体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layout>
                <c:manualLayout>
                  <c:x val="0.0664206642066421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Arial"/>
                      <a:ea typeface="楷体"/>
                      <a:cs typeface="+mn-cs"/>
                      <a:sym typeface="Arial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7"/>
              <c:layout>
                <c:manualLayout>
                  <c:x val="0.0523985239852399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Arial"/>
                      <a:ea typeface="楷体"/>
                      <a:cs typeface="+mn-cs"/>
                      <a:sym typeface="Arial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8"/>
              <c:layout>
                <c:manualLayout>
                  <c:x val="0.0546125461254613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Arial"/>
                      <a:ea typeface="楷体"/>
                      <a:cs typeface="+mn-cs"/>
                      <a:sym typeface="Arial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10"/>
              <c:layout>
                <c:manualLayout>
                  <c:x val="0.0472324723247233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Arial"/>
                      <a:ea typeface="楷体"/>
                      <a:cs typeface="+mn-cs"/>
                      <a:sym typeface="Arial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Sheet1!$A$1:$K$1</c:f>
              <c:numCache>
                <c:formatCode>General</c:formatCode>
                <c:ptCount val="11"/>
                <c:pt idx="0">
                  <c:v>5.0</c:v>
                </c:pt>
                <c:pt idx="1">
                  <c:v>1.0</c:v>
                </c:pt>
                <c:pt idx="2">
                  <c:v>3.0</c:v>
                </c:pt>
                <c:pt idx="3">
                  <c:v>23.0</c:v>
                </c:pt>
                <c:pt idx="4">
                  <c:v>82.0</c:v>
                </c:pt>
                <c:pt idx="5">
                  <c:v>110.0</c:v>
                </c:pt>
                <c:pt idx="6">
                  <c:v>9.0</c:v>
                </c:pt>
                <c:pt idx="7">
                  <c:v>3.0</c:v>
                </c:pt>
                <c:pt idx="8">
                  <c:v>4.0</c:v>
                </c:pt>
                <c:pt idx="9">
                  <c:v>0.0</c:v>
                </c:pt>
                <c:pt idx="10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-1119239504"/>
        <c:axId val="-1227090272"/>
      </c:barChart>
      <c:catAx>
        <c:axId val="-1119239504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28575">
            <a:solidFill>
              <a:schemeClr val="accent6"/>
            </a:solidFill>
            <a:prstDash val="solid"/>
          </a:ln>
        </c:spPr>
        <c:crossAx val="-1227090272"/>
        <c:crosses val="min"/>
        <c:auto val="0"/>
        <c:lblAlgn val="ctr"/>
        <c:lblOffset val="100"/>
        <c:noMultiLvlLbl val="0"/>
      </c:catAx>
      <c:valAx>
        <c:axId val="-1227090272"/>
        <c:scaling>
          <c:orientation val="minMax"/>
          <c:max val="110.0"/>
          <c:min val="0.0"/>
        </c:scaling>
        <c:delete val="1"/>
        <c:axPos val="t"/>
        <c:numFmt formatCode="General" sourceLinked="1"/>
        <c:majorTickMark val="out"/>
        <c:minorTickMark val="none"/>
        <c:tickLblPos val="nextTo"/>
        <c:crossAx val="-1119239504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82437275985663"/>
          <c:y val="0.0297823596792669"/>
          <c:w val="0.435125448028674"/>
          <c:h val="0.940435280641466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 w="9525">
              <a:solidFill>
                <a:schemeClr val="bg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.0831541218637993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1"/>
              <c:layout>
                <c:manualLayout>
                  <c:x val="0.0681003584229391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楷体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2"/>
              <c:layout>
                <c:manualLayout>
                  <c:x val="0.0802867383512545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楷体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3"/>
              <c:layout>
                <c:manualLayout>
                  <c:x val="0.181362007168459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4"/>
              <c:layout>
                <c:manualLayout>
                  <c:x val="0.306093189964158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5"/>
              <c:layout>
                <c:manualLayout>
                  <c:x val="0.281720430107527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layout>
                <c:manualLayout>
                  <c:x val="0.0831541218637993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楷体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7"/>
              <c:layout>
                <c:manualLayout>
                  <c:x val="0.0681003584229391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楷体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8"/>
              <c:layout>
                <c:manualLayout>
                  <c:x val="0.0716845878136201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楷体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Sheet1!$A$1:$K$1</c:f>
              <c:numCache>
                <c:formatCode>General</c:formatCode>
                <c:ptCount val="11"/>
                <c:pt idx="0">
                  <c:v>42.0</c:v>
                </c:pt>
                <c:pt idx="1">
                  <c:v>11.0</c:v>
                </c:pt>
                <c:pt idx="2">
                  <c:v>34.0</c:v>
                </c:pt>
                <c:pt idx="3">
                  <c:v>229.0</c:v>
                </c:pt>
                <c:pt idx="4">
                  <c:v>534.0</c:v>
                </c:pt>
                <c:pt idx="5">
                  <c:v>475.0</c:v>
                </c:pt>
                <c:pt idx="6">
                  <c:v>42.0</c:v>
                </c:pt>
                <c:pt idx="7">
                  <c:v>11.0</c:v>
                </c:pt>
                <c:pt idx="8">
                  <c:v>13.0</c:v>
                </c:pt>
                <c:pt idx="9">
                  <c:v>0.0</c:v>
                </c:pt>
                <c:pt idx="10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-1121317264"/>
        <c:axId val="-1227949600"/>
      </c:barChart>
      <c:catAx>
        <c:axId val="-1121317264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28575">
            <a:solidFill>
              <a:schemeClr val="accent6"/>
            </a:solidFill>
            <a:prstDash val="solid"/>
          </a:ln>
        </c:spPr>
        <c:crossAx val="-1227949600"/>
        <c:crosses val="min"/>
        <c:auto val="0"/>
        <c:lblAlgn val="ctr"/>
        <c:lblOffset val="100"/>
        <c:noMultiLvlLbl val="0"/>
      </c:catAx>
      <c:valAx>
        <c:axId val="-1227949600"/>
        <c:scaling>
          <c:orientation val="minMax"/>
          <c:max val="534.0"/>
          <c:min val="0.0"/>
        </c:scaling>
        <c:delete val="1"/>
        <c:axPos val="t"/>
        <c:numFmt formatCode="General" sourceLinked="1"/>
        <c:majorTickMark val="out"/>
        <c:minorTickMark val="none"/>
        <c:tickLblPos val="nextTo"/>
        <c:crossAx val="-1121317264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62903225806452"/>
          <c:y val="0.0297823596792669"/>
          <c:w val="0.274193548387097"/>
          <c:h val="0.940435280641466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 w="9525">
              <a:solidFill>
                <a:schemeClr val="bg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.0591397849462366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1"/>
              <c:layout>
                <c:manualLayout>
                  <c:x val="0.0543010752688172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楷体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2"/>
              <c:layout>
                <c:manualLayout>
                  <c:x val="0.0774193548387097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楷体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3"/>
              <c:layout>
                <c:manualLayout>
                  <c:x val="0.141935483870968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4"/>
              <c:layout>
                <c:manualLayout>
                  <c:x val="0.227956989247312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5"/>
              <c:layout>
                <c:manualLayout>
                  <c:x val="0.127956989247312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layout>
                <c:manualLayout>
                  <c:x val="0.0548387096774194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楷体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7"/>
              <c:layout>
                <c:manualLayout>
                  <c:x val="0.0521505376344086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楷体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8"/>
              <c:layout>
                <c:manualLayout>
                  <c:x val="0.0510752688172043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楷体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Sheet1!$A$1:$K$1</c:f>
              <c:numCache>
                <c:formatCode>General</c:formatCode>
                <c:ptCount val="11"/>
                <c:pt idx="0">
                  <c:v>83.0</c:v>
                </c:pt>
                <c:pt idx="1">
                  <c:v>41.0</c:v>
                </c:pt>
                <c:pt idx="2">
                  <c:v>115.0</c:v>
                </c:pt>
                <c:pt idx="3">
                  <c:v>662.0</c:v>
                </c:pt>
                <c:pt idx="4">
                  <c:v>1198.0</c:v>
                </c:pt>
                <c:pt idx="5">
                  <c:v>537.0</c:v>
                </c:pt>
                <c:pt idx="6">
                  <c:v>47.0</c:v>
                </c:pt>
                <c:pt idx="7">
                  <c:v>21.0</c:v>
                </c:pt>
                <c:pt idx="8">
                  <c:v>14.0</c:v>
                </c:pt>
                <c:pt idx="9">
                  <c:v>1.0</c:v>
                </c:pt>
                <c:pt idx="10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-1040591680"/>
        <c:axId val="-1040589632"/>
      </c:barChart>
      <c:catAx>
        <c:axId val="-1040591680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28575">
            <a:solidFill>
              <a:schemeClr val="accent6"/>
            </a:solidFill>
            <a:prstDash val="solid"/>
          </a:ln>
        </c:spPr>
        <c:crossAx val="-1040589632"/>
        <c:crosses val="min"/>
        <c:auto val="0"/>
        <c:lblAlgn val="ctr"/>
        <c:lblOffset val="100"/>
        <c:noMultiLvlLbl val="0"/>
      </c:catAx>
      <c:valAx>
        <c:axId val="-1040589632"/>
        <c:scaling>
          <c:orientation val="minMax"/>
          <c:max val="1198.0"/>
          <c:min val="0.0"/>
        </c:scaling>
        <c:delete val="1"/>
        <c:axPos val="t"/>
        <c:numFmt formatCode="General" sourceLinked="1"/>
        <c:majorTickMark val="out"/>
        <c:minorTickMark val="none"/>
        <c:tickLblPos val="nextTo"/>
        <c:crossAx val="-104059168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68817204301075"/>
          <c:y val="0.0297823596792669"/>
          <c:w val="0.26236559139785"/>
          <c:h val="0.940435280641466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 w="9525">
              <a:solidFill>
                <a:schemeClr val="bg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.0720430107526882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1"/>
              <c:layout>
                <c:manualLayout>
                  <c:x val="0.0553763440860215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楷体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2"/>
              <c:layout>
                <c:manualLayout>
                  <c:x val="0.0795698924731183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楷体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3"/>
              <c:layout>
                <c:manualLayout>
                  <c:x val="0.173118279569892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4"/>
              <c:layout>
                <c:manualLayout>
                  <c:x val="0.222043010752688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5"/>
              <c:layout>
                <c:manualLayout>
                  <c:x val="0.112365591397849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layout>
                <c:manualLayout>
                  <c:x val="0.0537634408602151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楷体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7"/>
              <c:layout>
                <c:manualLayout>
                  <c:x val="0.0516129032258065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楷体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8"/>
              <c:layout>
                <c:manualLayout>
                  <c:x val="0.0483870967741936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楷体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Sheet1!$A$1:$K$1</c:f>
              <c:numCache>
                <c:formatCode>General</c:formatCode>
                <c:ptCount val="11"/>
                <c:pt idx="0">
                  <c:v>114.0</c:v>
                </c:pt>
                <c:pt idx="1">
                  <c:v>83.0</c:v>
                </c:pt>
                <c:pt idx="2">
                  <c:v>192.0</c:v>
                </c:pt>
                <c:pt idx="3">
                  <c:v>1172.0</c:v>
                </c:pt>
                <c:pt idx="4">
                  <c:v>1869.0</c:v>
                </c:pt>
                <c:pt idx="5">
                  <c:v>658.0</c:v>
                </c:pt>
                <c:pt idx="6">
                  <c:v>58.0</c:v>
                </c:pt>
                <c:pt idx="7">
                  <c:v>32.0</c:v>
                </c:pt>
                <c:pt idx="8">
                  <c:v>11.0</c:v>
                </c:pt>
                <c:pt idx="9">
                  <c:v>1.0</c:v>
                </c:pt>
                <c:pt idx="10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-1118920544"/>
        <c:axId val="-1119408464"/>
      </c:barChart>
      <c:catAx>
        <c:axId val="-1118920544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28575">
            <a:solidFill>
              <a:schemeClr val="accent6"/>
            </a:solidFill>
            <a:prstDash val="solid"/>
          </a:ln>
        </c:spPr>
        <c:crossAx val="-1119408464"/>
        <c:crosses val="min"/>
        <c:auto val="0"/>
        <c:lblAlgn val="ctr"/>
        <c:lblOffset val="100"/>
        <c:noMultiLvlLbl val="0"/>
      </c:catAx>
      <c:valAx>
        <c:axId val="-1119408464"/>
        <c:scaling>
          <c:orientation val="minMax"/>
          <c:max val="1869.0"/>
          <c:min val="0.0"/>
        </c:scaling>
        <c:delete val="1"/>
        <c:axPos val="t"/>
        <c:numFmt formatCode="General" sourceLinked="1"/>
        <c:majorTickMark val="out"/>
        <c:minorTickMark val="none"/>
        <c:tickLblPos val="nextTo"/>
        <c:crossAx val="-1118920544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0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0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0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0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0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0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0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0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9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9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92363" y="373063"/>
            <a:ext cx="4518025" cy="2543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47932" y="3737112"/>
            <a:ext cx="7870666" cy="124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242460" y="6646084"/>
            <a:ext cx="732710" cy="17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1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975107" y="54598"/>
            <a:ext cx="65" cy="109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7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A632B-FBDE-46D4-BF6F-6D14421E634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503238" y="495300"/>
            <a:ext cx="5999162" cy="3375025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>
          <a:xfrm>
            <a:off x="563198" y="4962911"/>
            <a:ext cx="5926674" cy="24622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40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7479" y="4989174"/>
            <a:ext cx="6708356" cy="246254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7118" y="8732596"/>
            <a:ext cx="95749" cy="369332"/>
          </a:xfrm>
        </p:spPr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29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92380" y="5159108"/>
            <a:ext cx="6233763" cy="2462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s-ES_tradnl" altLang="zh-CN" smtClean="0"/>
              <a:pPr>
                <a:defRPr/>
              </a:pPr>
              <a:t>18</a:t>
            </a:fld>
            <a:endParaRPr lang="zh-CN" altLang="es-ES_tradnl"/>
          </a:p>
        </p:txBody>
      </p:sp>
    </p:spTree>
    <p:extLst>
      <p:ext uri="{BB962C8B-B14F-4D97-AF65-F5344CB8AC3E}">
        <p14:creationId xmlns:p14="http://schemas.microsoft.com/office/powerpoint/2010/main" val="3508339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7134514" y="8917261"/>
            <a:ext cx="198351" cy="184666"/>
          </a:xfrm>
          <a:noFill/>
        </p:spPr>
        <p:txBody>
          <a:bodyPr/>
          <a:lstStyle>
            <a:lvl1pPr eaLnBrk="0" hangingPunct="0">
              <a:defRPr sz="6000" b="1">
                <a:solidFill>
                  <a:schemeClr val="tx2"/>
                </a:solidFill>
                <a:latin typeface="Arial" charset="0"/>
              </a:defRPr>
            </a:lvl1pPr>
            <a:lvl2pPr marL="745011" indent="-286542" eaLnBrk="0" hangingPunct="0">
              <a:defRPr sz="6000" b="1">
                <a:solidFill>
                  <a:schemeClr val="tx2"/>
                </a:solidFill>
                <a:latin typeface="Arial" charset="0"/>
              </a:defRPr>
            </a:lvl2pPr>
            <a:lvl3pPr marL="1146171" indent="-229234" eaLnBrk="0" hangingPunct="0">
              <a:defRPr sz="6000" b="1">
                <a:solidFill>
                  <a:schemeClr val="tx2"/>
                </a:solidFill>
                <a:latin typeface="Arial" charset="0"/>
              </a:defRPr>
            </a:lvl3pPr>
            <a:lvl4pPr marL="1604639" indent="-229234" eaLnBrk="0" hangingPunct="0">
              <a:defRPr sz="6000" b="1">
                <a:solidFill>
                  <a:schemeClr val="tx2"/>
                </a:solidFill>
                <a:latin typeface="Arial" charset="0"/>
              </a:defRPr>
            </a:lvl4pPr>
            <a:lvl5pPr marL="2063107" indent="-229234" eaLnBrk="0" hangingPunct="0">
              <a:defRPr sz="6000" b="1">
                <a:solidFill>
                  <a:schemeClr val="tx2"/>
                </a:solidFill>
                <a:latin typeface="Arial" charset="0"/>
              </a:defRPr>
            </a:lvl5pPr>
            <a:lvl6pPr marL="2521575" indent="-229234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Arial" charset="0"/>
              </a:defRPr>
            </a:lvl6pPr>
            <a:lvl7pPr marL="2980044" indent="-229234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Arial" charset="0"/>
              </a:defRPr>
            </a:lvl7pPr>
            <a:lvl8pPr marL="3438512" indent="-229234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Arial" charset="0"/>
              </a:defRPr>
            </a:lvl8pPr>
            <a:lvl9pPr marL="3896980" indent="-229234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370508D7-74D0-4408-B674-0C5C8F69B46C}" type="slidenum">
              <a:rPr lang="en-GB" sz="1200" b="0">
                <a:solidFill>
                  <a:schemeClr val="tx1"/>
                </a:solidFill>
              </a:rPr>
              <a:pPr eaLnBrk="1" hangingPunct="1"/>
              <a:t>6</a:t>
            </a:fld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69635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6189926" y="95624"/>
            <a:ext cx="1142941" cy="123111"/>
          </a:xfrm>
          <a:noFill/>
        </p:spPr>
        <p:txBody>
          <a:bodyPr/>
          <a:lstStyle>
            <a:lvl1pPr eaLnBrk="0" hangingPunct="0">
              <a:defRPr sz="6000" b="1">
                <a:solidFill>
                  <a:schemeClr val="tx2"/>
                </a:solidFill>
                <a:latin typeface="Arial" charset="0"/>
              </a:defRPr>
            </a:lvl1pPr>
            <a:lvl2pPr marL="745011" indent="-286542" eaLnBrk="0" hangingPunct="0">
              <a:defRPr sz="6000" b="1">
                <a:solidFill>
                  <a:schemeClr val="tx2"/>
                </a:solidFill>
                <a:latin typeface="Arial" charset="0"/>
              </a:defRPr>
            </a:lvl2pPr>
            <a:lvl3pPr marL="1146171" indent="-229234" eaLnBrk="0" hangingPunct="0">
              <a:defRPr sz="6000" b="1">
                <a:solidFill>
                  <a:schemeClr val="tx2"/>
                </a:solidFill>
                <a:latin typeface="Arial" charset="0"/>
              </a:defRPr>
            </a:lvl3pPr>
            <a:lvl4pPr marL="1604639" indent="-229234" eaLnBrk="0" hangingPunct="0">
              <a:defRPr sz="6000" b="1">
                <a:solidFill>
                  <a:schemeClr val="tx2"/>
                </a:solidFill>
                <a:latin typeface="Arial" charset="0"/>
              </a:defRPr>
            </a:lvl4pPr>
            <a:lvl5pPr marL="2063107" indent="-229234" eaLnBrk="0" hangingPunct="0">
              <a:defRPr sz="6000" b="1">
                <a:solidFill>
                  <a:schemeClr val="tx2"/>
                </a:solidFill>
                <a:latin typeface="Arial" charset="0"/>
              </a:defRPr>
            </a:lvl5pPr>
            <a:lvl6pPr marL="2521575" indent="-229234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Arial" charset="0"/>
              </a:defRPr>
            </a:lvl6pPr>
            <a:lvl7pPr marL="2980044" indent="-229234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Arial" charset="0"/>
              </a:defRPr>
            </a:lvl7pPr>
            <a:lvl8pPr marL="3438512" indent="-229234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Arial" charset="0"/>
              </a:defRPr>
            </a:lvl8pPr>
            <a:lvl9pPr marL="3896980" indent="-229234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800" b="0" dirty="0">
                <a:solidFill>
                  <a:schemeClr val="tx1"/>
                </a:solidFill>
              </a:rPr>
              <a:t>STB-AAA123-20090209-</a:t>
            </a:r>
          </a:p>
        </p:txBody>
      </p:sp>
      <p:sp>
        <p:nvSpPr>
          <p:cNvPr id="696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0088" y="4994304"/>
            <a:ext cx="6705126" cy="246221"/>
          </a:xfrm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32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629400" y="9227621"/>
            <a:ext cx="184150" cy="184666"/>
          </a:xfrm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9pPr>
          </a:lstStyle>
          <a:p>
            <a:pPr>
              <a:buSzPct val="100000"/>
            </a:pPr>
            <a:fld id="{873172E6-052E-421A-B1CA-477A658CC308}" type="slidenum">
              <a:rPr lang="en-US" altLang="zh-CN" sz="1200">
                <a:solidFill>
                  <a:srgbClr val="000000"/>
                </a:solidFill>
              </a:rPr>
              <a:pPr>
                <a:buSzPct val="100000"/>
              </a:pPr>
              <a:t>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76803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670609" y="102314"/>
            <a:ext cx="1142941" cy="123111"/>
          </a:xfrm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9pPr>
          </a:lstStyle>
          <a:p>
            <a:pPr>
              <a:buSzPct val="100000"/>
            </a:pPr>
            <a:r>
              <a:rPr lang="en-US" altLang="zh-CN" sz="800">
                <a:solidFill>
                  <a:srgbClr val="000000"/>
                </a:solidFill>
              </a:rPr>
              <a:t>STB-AAA123-20090209-</a:t>
            </a:r>
          </a:p>
        </p:txBody>
      </p:sp>
      <p:sp>
        <p:nvSpPr>
          <p:cNvPr id="768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3" y="5164139"/>
            <a:ext cx="6230937" cy="246062"/>
          </a:xfrm>
          <a:noFill/>
        </p:spPr>
        <p:txBody>
          <a:bodyPr/>
          <a:lstStyle/>
          <a:p>
            <a:pPr eaLnBrk="1" hangingPunct="1"/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406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92382" y="5159111"/>
            <a:ext cx="6233763" cy="246221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36139" y="9227281"/>
            <a:ext cx="177950" cy="184666"/>
          </a:xfrm>
        </p:spPr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103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7482" y="4989175"/>
            <a:ext cx="6708356" cy="246254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141366" y="8917237"/>
            <a:ext cx="191498" cy="184691"/>
          </a:xfrm>
        </p:spPr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83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92380" y="5159108"/>
            <a:ext cx="6233763" cy="24622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s-ES_tradnl" altLang="zh-CN" smtClean="0"/>
              <a:pPr>
                <a:defRPr/>
              </a:pPr>
              <a:t>10</a:t>
            </a:fld>
            <a:endParaRPr lang="zh-CN" altLang="es-ES_tradnl"/>
          </a:p>
        </p:txBody>
      </p:sp>
    </p:spTree>
    <p:extLst>
      <p:ext uri="{BB962C8B-B14F-4D97-AF65-F5344CB8AC3E}">
        <p14:creationId xmlns:p14="http://schemas.microsoft.com/office/powerpoint/2010/main" val="400146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7134514" y="8917261"/>
            <a:ext cx="198351" cy="184666"/>
          </a:xfrm>
          <a:noFill/>
        </p:spPr>
        <p:txBody>
          <a:bodyPr/>
          <a:lstStyle>
            <a:lvl1pPr eaLnBrk="0" hangingPunct="0">
              <a:defRPr sz="6000" b="1">
                <a:solidFill>
                  <a:schemeClr val="tx2"/>
                </a:solidFill>
                <a:latin typeface="Arial" charset="0"/>
              </a:defRPr>
            </a:lvl1pPr>
            <a:lvl2pPr marL="745011" indent="-286542" eaLnBrk="0" hangingPunct="0">
              <a:defRPr sz="6000" b="1">
                <a:solidFill>
                  <a:schemeClr val="tx2"/>
                </a:solidFill>
                <a:latin typeface="Arial" charset="0"/>
              </a:defRPr>
            </a:lvl2pPr>
            <a:lvl3pPr marL="1146171" indent="-229234" eaLnBrk="0" hangingPunct="0">
              <a:defRPr sz="6000" b="1">
                <a:solidFill>
                  <a:schemeClr val="tx2"/>
                </a:solidFill>
                <a:latin typeface="Arial" charset="0"/>
              </a:defRPr>
            </a:lvl3pPr>
            <a:lvl4pPr marL="1604639" indent="-229234" eaLnBrk="0" hangingPunct="0">
              <a:defRPr sz="6000" b="1">
                <a:solidFill>
                  <a:schemeClr val="tx2"/>
                </a:solidFill>
                <a:latin typeface="Arial" charset="0"/>
              </a:defRPr>
            </a:lvl4pPr>
            <a:lvl5pPr marL="2063107" indent="-229234" eaLnBrk="0" hangingPunct="0">
              <a:defRPr sz="6000" b="1">
                <a:solidFill>
                  <a:schemeClr val="tx2"/>
                </a:solidFill>
                <a:latin typeface="Arial" charset="0"/>
              </a:defRPr>
            </a:lvl5pPr>
            <a:lvl6pPr marL="2521575" indent="-229234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Arial" charset="0"/>
              </a:defRPr>
            </a:lvl6pPr>
            <a:lvl7pPr marL="2980044" indent="-229234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Arial" charset="0"/>
              </a:defRPr>
            </a:lvl7pPr>
            <a:lvl8pPr marL="3438512" indent="-229234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Arial" charset="0"/>
              </a:defRPr>
            </a:lvl8pPr>
            <a:lvl9pPr marL="3896980" indent="-229234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370508D7-74D0-4408-B674-0C5C8F69B46C}" type="slidenum">
              <a:rPr lang="en-GB" sz="1200" b="0">
                <a:solidFill>
                  <a:schemeClr val="tx1"/>
                </a:solidFill>
              </a:rPr>
              <a:pPr eaLnBrk="1" hangingPunct="1"/>
              <a:t>12</a:t>
            </a:fld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69635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6189926" y="95624"/>
            <a:ext cx="1142941" cy="123111"/>
          </a:xfrm>
          <a:noFill/>
        </p:spPr>
        <p:txBody>
          <a:bodyPr/>
          <a:lstStyle>
            <a:lvl1pPr eaLnBrk="0" hangingPunct="0">
              <a:defRPr sz="6000" b="1">
                <a:solidFill>
                  <a:schemeClr val="tx2"/>
                </a:solidFill>
                <a:latin typeface="Arial" charset="0"/>
              </a:defRPr>
            </a:lvl1pPr>
            <a:lvl2pPr marL="745011" indent="-286542" eaLnBrk="0" hangingPunct="0">
              <a:defRPr sz="6000" b="1">
                <a:solidFill>
                  <a:schemeClr val="tx2"/>
                </a:solidFill>
                <a:latin typeface="Arial" charset="0"/>
              </a:defRPr>
            </a:lvl2pPr>
            <a:lvl3pPr marL="1146171" indent="-229234" eaLnBrk="0" hangingPunct="0">
              <a:defRPr sz="6000" b="1">
                <a:solidFill>
                  <a:schemeClr val="tx2"/>
                </a:solidFill>
                <a:latin typeface="Arial" charset="0"/>
              </a:defRPr>
            </a:lvl3pPr>
            <a:lvl4pPr marL="1604639" indent="-229234" eaLnBrk="0" hangingPunct="0">
              <a:defRPr sz="6000" b="1">
                <a:solidFill>
                  <a:schemeClr val="tx2"/>
                </a:solidFill>
                <a:latin typeface="Arial" charset="0"/>
              </a:defRPr>
            </a:lvl4pPr>
            <a:lvl5pPr marL="2063107" indent="-229234" eaLnBrk="0" hangingPunct="0">
              <a:defRPr sz="6000" b="1">
                <a:solidFill>
                  <a:schemeClr val="tx2"/>
                </a:solidFill>
                <a:latin typeface="Arial" charset="0"/>
              </a:defRPr>
            </a:lvl5pPr>
            <a:lvl6pPr marL="2521575" indent="-229234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Arial" charset="0"/>
              </a:defRPr>
            </a:lvl6pPr>
            <a:lvl7pPr marL="2980044" indent="-229234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Arial" charset="0"/>
              </a:defRPr>
            </a:lvl7pPr>
            <a:lvl8pPr marL="3438512" indent="-229234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Arial" charset="0"/>
              </a:defRPr>
            </a:lvl8pPr>
            <a:lvl9pPr marL="3896980" indent="-229234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800" b="0" dirty="0">
                <a:solidFill>
                  <a:schemeClr val="tx1"/>
                </a:solidFill>
              </a:rPr>
              <a:t>STB-AAA123-20090209-</a:t>
            </a:r>
          </a:p>
        </p:txBody>
      </p:sp>
      <p:sp>
        <p:nvSpPr>
          <p:cNvPr id="696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0088" y="4994304"/>
            <a:ext cx="6705126" cy="246221"/>
          </a:xfrm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70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xfrm>
            <a:off x="587676" y="5147558"/>
            <a:ext cx="6184265" cy="24622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9pPr>
          </a:lstStyle>
          <a:p>
            <a:pPr eaLnBrk="1" hangingPunct="1"/>
            <a:fld id="{9A8F0DE7-D85F-4977-9DBB-C8C1F9D74F41}" type="slidenum">
              <a:rPr lang="es-ES_tradnl" altLang="zh-CN" sz="1200">
                <a:ea typeface="宋体" pitchFamily="2" charset="-122"/>
              </a:rPr>
              <a:pPr eaLnBrk="1" hangingPunct="1"/>
              <a:t>13</a:t>
            </a:fld>
            <a:endParaRPr lang="zh-CN" altLang="es-ES_tradnl" sz="12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5337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7479" y="4989174"/>
            <a:ext cx="6708356" cy="246254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7118" y="8917237"/>
            <a:ext cx="95749" cy="184691"/>
          </a:xfrm>
        </p:spPr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700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2.vml"/><Relationship Id="rId2" Type="http://schemas.openxmlformats.org/officeDocument/2006/relationships/tags" Target="../tags/tag1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4" Type="http://schemas.openxmlformats.org/officeDocument/2006/relationships/slideMaster" Target="../slideMasters/slideMaster3.xml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13.vml"/><Relationship Id="rId2" Type="http://schemas.openxmlformats.org/officeDocument/2006/relationships/tags" Target="../tags/tag6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14.vml"/><Relationship Id="rId2" Type="http://schemas.openxmlformats.org/officeDocument/2006/relationships/tags" Target="../tags/tag67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16.vml"/><Relationship Id="rId2" Type="http://schemas.openxmlformats.org/officeDocument/2006/relationships/tags" Target="../tags/tag8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17.vml"/><Relationship Id="rId2" Type="http://schemas.openxmlformats.org/officeDocument/2006/relationships/tags" Target="../tags/tag8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18.vml"/><Relationship Id="rId2" Type="http://schemas.openxmlformats.org/officeDocument/2006/relationships/tags" Target="../tags/tag87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19.vml"/><Relationship Id="rId2" Type="http://schemas.openxmlformats.org/officeDocument/2006/relationships/tags" Target="../tags/tag88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4" Type="http://schemas.openxmlformats.org/officeDocument/2006/relationships/slideMaster" Target="../slideMasters/slideMaster5.xml"/><Relationship Id="rId5" Type="http://schemas.openxmlformats.org/officeDocument/2006/relationships/oleObject" Target="../embeddings/oleObject21.bin"/><Relationship Id="rId6" Type="http://schemas.openxmlformats.org/officeDocument/2006/relationships/image" Target="../media/image4.emf"/><Relationship Id="rId7" Type="http://schemas.openxmlformats.org/officeDocument/2006/relationships/image" Target="../media/image5.jpg"/><Relationship Id="rId1" Type="http://schemas.openxmlformats.org/officeDocument/2006/relationships/vmlDrawing" Target="../drawings/vmlDrawing21.vml"/><Relationship Id="rId2" Type="http://schemas.openxmlformats.org/officeDocument/2006/relationships/tags" Target="../tags/tag10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22.vml"/><Relationship Id="rId2" Type="http://schemas.openxmlformats.org/officeDocument/2006/relationships/tags" Target="../tags/tag108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4" Type="http://schemas.openxmlformats.org/officeDocument/2006/relationships/slideMaster" Target="../slideMasters/slideMaster5.xml"/><Relationship Id="rId5" Type="http://schemas.openxmlformats.org/officeDocument/2006/relationships/oleObject" Target="../embeddings/oleObject23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3.vml"/><Relationship Id="rId2" Type="http://schemas.openxmlformats.org/officeDocument/2006/relationships/tags" Target="../tags/tag109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4" Type="http://schemas.openxmlformats.org/officeDocument/2006/relationships/image" Target="../media/image10.jpg"/><Relationship Id="rId5" Type="http://schemas.openxmlformats.org/officeDocument/2006/relationships/oleObject" Target="../embeddings/oleObject24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24.vml"/><Relationship Id="rId2" Type="http://schemas.openxmlformats.org/officeDocument/2006/relationships/tags" Target="../tags/tag11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tags" Target="../tags/tag20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7" Type="http://schemas.openxmlformats.org/officeDocument/2006/relationships/image" Target="../media/image13.png"/><Relationship Id="rId1" Type="http://schemas.openxmlformats.org/officeDocument/2006/relationships/vmlDrawing" Target="../drawings/vmlDrawing26.vml"/><Relationship Id="rId2" Type="http://schemas.openxmlformats.org/officeDocument/2006/relationships/tags" Target="../tags/tag129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27.vml"/><Relationship Id="rId2" Type="http://schemas.openxmlformats.org/officeDocument/2006/relationships/tags" Target="../tags/tag130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28.vml"/><Relationship Id="rId2" Type="http://schemas.openxmlformats.org/officeDocument/2006/relationships/tags" Target="../tags/tag13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9.vml"/><Relationship Id="rId2" Type="http://schemas.openxmlformats.org/officeDocument/2006/relationships/tags" Target="../tags/tag13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2.emf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vmlDrawing" Target="../drawings/vmlDrawing31.vml"/><Relationship Id="rId2" Type="http://schemas.openxmlformats.org/officeDocument/2006/relationships/tags" Target="../tags/tag150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4" Type="http://schemas.openxmlformats.org/officeDocument/2006/relationships/slideMaster" Target="../slideMasters/slideMaster7.xml"/><Relationship Id="rId5" Type="http://schemas.openxmlformats.org/officeDocument/2006/relationships/oleObject" Target="../embeddings/oleObject32.bin"/><Relationship Id="rId6" Type="http://schemas.openxmlformats.org/officeDocument/2006/relationships/image" Target="../media/image4.emf"/><Relationship Id="rId7" Type="http://schemas.openxmlformats.org/officeDocument/2006/relationships/image" Target="../media/image9.png"/><Relationship Id="rId1" Type="http://schemas.openxmlformats.org/officeDocument/2006/relationships/vmlDrawing" Target="../drawings/vmlDrawing32.vml"/><Relationship Id="rId2" Type="http://schemas.openxmlformats.org/officeDocument/2006/relationships/tags" Target="../tags/tag15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4" Type="http://schemas.openxmlformats.org/officeDocument/2006/relationships/slideMaster" Target="../slideMasters/slideMaster7.xml"/><Relationship Id="rId5" Type="http://schemas.openxmlformats.org/officeDocument/2006/relationships/oleObject" Target="../embeddings/oleObject33.bin"/><Relationship Id="rId6" Type="http://schemas.openxmlformats.org/officeDocument/2006/relationships/image" Target="../media/image4.emf"/><Relationship Id="rId7" Type="http://schemas.openxmlformats.org/officeDocument/2006/relationships/image" Target="../media/image5.jpg"/><Relationship Id="rId1" Type="http://schemas.openxmlformats.org/officeDocument/2006/relationships/vmlDrawing" Target="../drawings/vmlDrawing33.vml"/><Relationship Id="rId2" Type="http://schemas.openxmlformats.org/officeDocument/2006/relationships/tags" Target="../tags/tag15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35.vml"/><Relationship Id="rId2" Type="http://schemas.openxmlformats.org/officeDocument/2006/relationships/tags" Target="../tags/tag17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6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36.vml"/><Relationship Id="rId2" Type="http://schemas.openxmlformats.org/officeDocument/2006/relationships/tags" Target="../tags/tag17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4.vml"/><Relationship Id="rId2" Type="http://schemas.openxmlformats.org/officeDocument/2006/relationships/tags" Target="../tags/tag2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37.vml"/><Relationship Id="rId2" Type="http://schemas.openxmlformats.org/officeDocument/2006/relationships/tags" Target="../tags/tag17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8.vml"/><Relationship Id="rId2" Type="http://schemas.openxmlformats.org/officeDocument/2006/relationships/tags" Target="../tags/tag175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40.vml"/><Relationship Id="rId2" Type="http://schemas.openxmlformats.org/officeDocument/2006/relationships/tags" Target="../tags/tag19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41.vml"/><Relationship Id="rId2" Type="http://schemas.openxmlformats.org/officeDocument/2006/relationships/tags" Target="../tags/tag194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42.vml"/><Relationship Id="rId2" Type="http://schemas.openxmlformats.org/officeDocument/2006/relationships/tags" Target="../tags/tag195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3.vml"/><Relationship Id="rId2" Type="http://schemas.openxmlformats.org/officeDocument/2006/relationships/tags" Target="../tags/tag196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45.vml"/><Relationship Id="rId2" Type="http://schemas.openxmlformats.org/officeDocument/2006/relationships/tags" Target="../tags/tag21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46.vml"/><Relationship Id="rId2" Type="http://schemas.openxmlformats.org/officeDocument/2006/relationships/tags" Target="../tags/tag215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47.vml"/><Relationship Id="rId2" Type="http://schemas.openxmlformats.org/officeDocument/2006/relationships/tags" Target="../tags/tag216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8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8.vml"/><Relationship Id="rId2" Type="http://schemas.openxmlformats.org/officeDocument/2006/relationships/tags" Target="../tags/tag21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tags" Target="../tags/tag22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50.vml"/><Relationship Id="rId2" Type="http://schemas.openxmlformats.org/officeDocument/2006/relationships/tags" Target="../tags/tag235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51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51.vml"/><Relationship Id="rId2" Type="http://schemas.openxmlformats.org/officeDocument/2006/relationships/tags" Target="../tags/tag236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52.vml"/><Relationship Id="rId2" Type="http://schemas.openxmlformats.org/officeDocument/2006/relationships/tags" Target="../tags/tag237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53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3.vml"/><Relationship Id="rId2" Type="http://schemas.openxmlformats.org/officeDocument/2006/relationships/tags" Target="../tags/tag238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5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55.vml"/><Relationship Id="rId2" Type="http://schemas.openxmlformats.org/officeDocument/2006/relationships/tags" Target="../tags/tag256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56.vml"/><Relationship Id="rId2" Type="http://schemas.openxmlformats.org/officeDocument/2006/relationships/tags" Target="../tags/tag257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57.vml"/><Relationship Id="rId2" Type="http://schemas.openxmlformats.org/officeDocument/2006/relationships/tags" Target="../tags/tag258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8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8.vml"/><Relationship Id="rId2" Type="http://schemas.openxmlformats.org/officeDocument/2006/relationships/tags" Target="../tags/tag259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60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60.vml"/><Relationship Id="rId2" Type="http://schemas.openxmlformats.org/officeDocument/2006/relationships/tags" Target="../tags/tag277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61.vml"/><Relationship Id="rId2" Type="http://schemas.openxmlformats.org/officeDocument/2006/relationships/tags" Target="../tags/tag27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2.emf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vmlDrawing" Target="../drawings/vmlDrawing7.vml"/><Relationship Id="rId2" Type="http://schemas.openxmlformats.org/officeDocument/2006/relationships/tags" Target="../tags/tag40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62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62.vml"/><Relationship Id="rId2" Type="http://schemas.openxmlformats.org/officeDocument/2006/relationships/tags" Target="../tags/tag279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63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63.vml"/><Relationship Id="rId2" Type="http://schemas.openxmlformats.org/officeDocument/2006/relationships/tags" Target="../tags/tag280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5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65.vml"/><Relationship Id="rId2" Type="http://schemas.openxmlformats.org/officeDocument/2006/relationships/tags" Target="../tags/tag298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6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66.vml"/><Relationship Id="rId2" Type="http://schemas.openxmlformats.org/officeDocument/2006/relationships/tags" Target="../tags/tag299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7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67.vml"/><Relationship Id="rId2" Type="http://schemas.openxmlformats.org/officeDocument/2006/relationships/tags" Target="../tags/tag300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8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68.vml"/><Relationship Id="rId2" Type="http://schemas.openxmlformats.org/officeDocument/2006/relationships/tags" Target="../tags/tag30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70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70.vml"/><Relationship Id="rId2" Type="http://schemas.openxmlformats.org/officeDocument/2006/relationships/tags" Target="../tags/tag319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71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71.vml"/><Relationship Id="rId2" Type="http://schemas.openxmlformats.org/officeDocument/2006/relationships/tags" Target="../tags/tag320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72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72.vml"/><Relationship Id="rId2" Type="http://schemas.openxmlformats.org/officeDocument/2006/relationships/tags" Target="../tags/tag32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73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73.vml"/><Relationship Id="rId2" Type="http://schemas.openxmlformats.org/officeDocument/2006/relationships/tags" Target="../tags/tag32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4" Type="http://schemas.openxmlformats.org/officeDocument/2006/relationships/slideMaster" Target="../slideMasters/slideMaster2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4.emf"/><Relationship Id="rId7" Type="http://schemas.openxmlformats.org/officeDocument/2006/relationships/image" Target="../media/image9.png"/><Relationship Id="rId1" Type="http://schemas.openxmlformats.org/officeDocument/2006/relationships/vmlDrawing" Target="../drawings/vmlDrawing8.vml"/><Relationship Id="rId2" Type="http://schemas.openxmlformats.org/officeDocument/2006/relationships/tags" Target="../tags/tag4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5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75.vml"/><Relationship Id="rId2" Type="http://schemas.openxmlformats.org/officeDocument/2006/relationships/tags" Target="../tags/tag340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6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76.vml"/><Relationship Id="rId2" Type="http://schemas.openxmlformats.org/officeDocument/2006/relationships/tags" Target="../tags/tag34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7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77.vml"/><Relationship Id="rId2" Type="http://schemas.openxmlformats.org/officeDocument/2006/relationships/tags" Target="../tags/tag34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8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78.vml"/><Relationship Id="rId2" Type="http://schemas.openxmlformats.org/officeDocument/2006/relationships/tags" Target="../tags/tag34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80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80.vml"/><Relationship Id="rId2" Type="http://schemas.openxmlformats.org/officeDocument/2006/relationships/tags" Target="../tags/tag36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81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81.vml"/><Relationship Id="rId2" Type="http://schemas.openxmlformats.org/officeDocument/2006/relationships/tags" Target="../tags/tag36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82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82.vml"/><Relationship Id="rId2" Type="http://schemas.openxmlformats.org/officeDocument/2006/relationships/tags" Target="../tags/tag363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83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83.vml"/><Relationship Id="rId2" Type="http://schemas.openxmlformats.org/officeDocument/2006/relationships/tags" Target="../tags/tag36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4" Type="http://schemas.openxmlformats.org/officeDocument/2006/relationships/oleObject" Target="../embeddings/oleObject85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85.vml"/><Relationship Id="rId2" Type="http://schemas.openxmlformats.org/officeDocument/2006/relationships/tags" Target="../tags/tag382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4" Type="http://schemas.openxmlformats.org/officeDocument/2006/relationships/oleObject" Target="../embeddings/oleObject86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86.vml"/><Relationship Id="rId2" Type="http://schemas.openxmlformats.org/officeDocument/2006/relationships/tags" Target="../tags/tag38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4" Type="http://schemas.openxmlformats.org/officeDocument/2006/relationships/slideMaster" Target="../slideMasters/slideMaster2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4.emf"/><Relationship Id="rId7" Type="http://schemas.openxmlformats.org/officeDocument/2006/relationships/image" Target="../media/image5.jpg"/><Relationship Id="rId1" Type="http://schemas.openxmlformats.org/officeDocument/2006/relationships/vmlDrawing" Target="../drawings/vmlDrawing9.vml"/><Relationship Id="rId2" Type="http://schemas.openxmlformats.org/officeDocument/2006/relationships/tags" Target="../tags/tag43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4" Type="http://schemas.openxmlformats.org/officeDocument/2006/relationships/oleObject" Target="../embeddings/oleObject87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87.vml"/><Relationship Id="rId2" Type="http://schemas.openxmlformats.org/officeDocument/2006/relationships/tags" Target="../tags/tag384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89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89.vml"/><Relationship Id="rId2" Type="http://schemas.openxmlformats.org/officeDocument/2006/relationships/tags" Target="../tags/tag40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90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90.vml"/><Relationship Id="rId2" Type="http://schemas.openxmlformats.org/officeDocument/2006/relationships/tags" Target="../tags/tag403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91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91.vml"/><Relationship Id="rId2" Type="http://schemas.openxmlformats.org/officeDocument/2006/relationships/tags" Target="../tags/tag40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9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92.vml"/><Relationship Id="rId2" Type="http://schemas.openxmlformats.org/officeDocument/2006/relationships/tags" Target="../tags/tag40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10.jpg"/><Relationship Id="rId5" Type="http://schemas.openxmlformats.org/officeDocument/2006/relationships/oleObject" Target="../embeddings/oleObject11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1.vml"/><Relationship Id="rId2" Type="http://schemas.openxmlformats.org/officeDocument/2006/relationships/tags" Target="../tags/tag6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4" Type="http://schemas.openxmlformats.org/officeDocument/2006/relationships/slideMaster" Target="../slideMasters/slideMaster3.xml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12.vml"/><Relationship Id="rId2" Type="http://schemas.openxmlformats.org/officeDocument/2006/relationships/tags" Target="../tags/tag6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48937471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5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4:07 PM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543F2BD7-B1BB-459F-B5BD-F3673250FE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66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543F2BD7-B1BB-459F-B5BD-F3673250FE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80207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90" name="think-cell Slide" r:id="rId4" imgW="530" imgH="528" progId="TCLayout.ActiveDocument.1">
                  <p:embed/>
                </p:oleObj>
              </mc:Choice>
              <mc:Fallback>
                <p:oleObj name="think-cell Slide" r:id="rId4" imgW="530" imgH="528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775508" y="6016520"/>
            <a:ext cx="2786675" cy="426584"/>
          </a:xfrm>
          <a:prstGeom prst="rect">
            <a:avLst/>
          </a:prstGeom>
        </p:spPr>
        <p:txBody>
          <a:bodyPr/>
          <a:lstStyle/>
          <a:p>
            <a:fld id="{F5FF2FB9-B594-4DEC-BD0E-93C68DC77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1972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10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4:07 PM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204959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64125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2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226363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4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08339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067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286461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200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7807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579814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5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9341463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02621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80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45542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90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smtClean="0">
                <a:solidFill>
                  <a:schemeClr val="bg1"/>
                </a:solidFill>
                <a:latin typeface="+mn-lt"/>
              </a:rPr>
              <a:t>Last Modified 11/22/2018 4:07 PM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88753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680733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8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688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5778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41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4:07 PM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F2420E4-0252-48E4-B525-8A2F6D6C6ED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3164" y="5218905"/>
            <a:ext cx="2569024" cy="11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006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33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97043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35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04303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8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8395697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8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A9A3303-D266-4F48-B4F1-412079AA67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1589"/>
            <a:ext cx="11942925" cy="671988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smtClean="0">
                <a:solidFill>
                  <a:schemeClr val="bg1"/>
                </a:solidFill>
                <a:latin typeface="+mn-lt"/>
              </a:rPr>
              <a:t>Last Modified 11/22/2018 4:07 PM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 hasCustomPrompt="1"/>
          </p:nvPr>
        </p:nvSpPr>
        <p:spPr bwMode="gray">
          <a:xfrm>
            <a:off x="3024489" y="2160374"/>
            <a:ext cx="830925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cap="none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796DB1A-8947-4046-982A-47850E0A168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4EC7BA1-6872-43A6-90C1-07740CEE787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4513" y="4789714"/>
            <a:ext cx="2854535" cy="12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529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514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849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538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5881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80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4:07 PM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22096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73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825761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67508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6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05526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75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8505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78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5772306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4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4:07 PM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944307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047745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8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597634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89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10816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923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1644795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04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4:07 PM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564820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762915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01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8144343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04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01722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067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97287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746094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57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0376213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9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4:07 PM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183896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89611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6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491592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8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58058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1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801207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33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4:07 PM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9249935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31867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0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098439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2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6500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53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93204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7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4:07 PM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4255455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44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4287307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0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A9A3303-D266-4F48-B4F1-412079AA67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1589"/>
            <a:ext cx="11942925" cy="671988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smtClean="0">
                <a:solidFill>
                  <a:schemeClr val="bg1"/>
                </a:solidFill>
                <a:latin typeface="+mn-lt"/>
              </a:rPr>
              <a:t>Last Modified 11/22/2018 4:07 PM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 hasCustomPrompt="1"/>
          </p:nvPr>
        </p:nvSpPr>
        <p:spPr bwMode="gray">
          <a:xfrm>
            <a:off x="3024489" y="2160374"/>
            <a:ext cx="830925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cap="none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796DB1A-8947-4046-982A-47850E0A168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4EC7BA1-6872-43A6-90C1-07740CEE787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4513" y="4789714"/>
            <a:ext cx="2854535" cy="12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332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47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89267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49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68869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69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4:07 PM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457754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66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93519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8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33011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713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7226707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7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4:07 PM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9122657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5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9027761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7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40001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903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2469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244596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13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129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13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4:07 PM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1965918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12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2619276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15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50513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17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57191982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5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4:07 PM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6553230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4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9389051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27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62770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29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0814149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62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4:07 PM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24396902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903756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61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8F4190F4-4F1F-4413-A569-3F1E9E8CC46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395711" y="6509464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4926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637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6760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64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35440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81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4:07 PM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8443517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82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596936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84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6269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7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8898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2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smtClean="0">
                <a:solidFill>
                  <a:schemeClr val="bg1"/>
                </a:solidFill>
                <a:latin typeface="+mn-lt"/>
              </a:rPr>
              <a:t>Last Modified 11/22/2018 4:07 PM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6E353F0F-0D7E-485D-8B3C-F2F28EFDDA4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73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DB14A227-CD36-494A-A575-B6306C0482C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842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DB14A227-CD36-494A-A575-B6306C0482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48889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20" Type="http://schemas.openxmlformats.org/officeDocument/2006/relationships/tags" Target="../tags/tag15.xml"/><Relationship Id="rId21" Type="http://schemas.openxmlformats.org/officeDocument/2006/relationships/tags" Target="../tags/tag16.xml"/><Relationship Id="rId22" Type="http://schemas.openxmlformats.org/officeDocument/2006/relationships/tags" Target="../tags/tag17.xml"/><Relationship Id="rId23" Type="http://schemas.openxmlformats.org/officeDocument/2006/relationships/tags" Target="../tags/tag18.xml"/><Relationship Id="rId24" Type="http://schemas.openxmlformats.org/officeDocument/2006/relationships/oleObject" Target="../embeddings/oleObject1.bin"/><Relationship Id="rId25" Type="http://schemas.openxmlformats.org/officeDocument/2006/relationships/image" Target="../media/image1.emf"/><Relationship Id="rId10" Type="http://schemas.openxmlformats.org/officeDocument/2006/relationships/tags" Target="../tags/tag5.xml"/><Relationship Id="rId11" Type="http://schemas.openxmlformats.org/officeDocument/2006/relationships/tags" Target="../tags/tag6.xml"/><Relationship Id="rId12" Type="http://schemas.openxmlformats.org/officeDocument/2006/relationships/tags" Target="../tags/tag7.xml"/><Relationship Id="rId13" Type="http://schemas.openxmlformats.org/officeDocument/2006/relationships/tags" Target="../tags/tag8.xml"/><Relationship Id="rId14" Type="http://schemas.openxmlformats.org/officeDocument/2006/relationships/tags" Target="../tags/tag9.xml"/><Relationship Id="rId15" Type="http://schemas.openxmlformats.org/officeDocument/2006/relationships/tags" Target="../tags/tag10.xml"/><Relationship Id="rId16" Type="http://schemas.openxmlformats.org/officeDocument/2006/relationships/tags" Target="../tags/tag11.xml"/><Relationship Id="rId17" Type="http://schemas.openxmlformats.org/officeDocument/2006/relationships/tags" Target="../tags/tag12.xml"/><Relationship Id="rId18" Type="http://schemas.openxmlformats.org/officeDocument/2006/relationships/tags" Target="../tags/tag13.xml"/><Relationship Id="rId19" Type="http://schemas.openxmlformats.org/officeDocument/2006/relationships/tags" Target="../tags/tag14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vmlDrawing" Target="../drawings/vmlDrawing1.vml"/><Relationship Id="rId7" Type="http://schemas.openxmlformats.org/officeDocument/2006/relationships/tags" Target="../tags/tag2.xml"/><Relationship Id="rId8" Type="http://schemas.openxmlformats.org/officeDocument/2006/relationships/tags" Target="../tags/tag3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tags" Target="../tags/tag199.xml"/><Relationship Id="rId20" Type="http://schemas.openxmlformats.org/officeDocument/2006/relationships/tags" Target="../tags/tag210.xml"/><Relationship Id="rId21" Type="http://schemas.openxmlformats.org/officeDocument/2006/relationships/tags" Target="../tags/tag211.xml"/><Relationship Id="rId22" Type="http://schemas.openxmlformats.org/officeDocument/2006/relationships/tags" Target="../tags/tag212.xml"/><Relationship Id="rId23" Type="http://schemas.openxmlformats.org/officeDocument/2006/relationships/tags" Target="../tags/tag213.xml"/><Relationship Id="rId24" Type="http://schemas.openxmlformats.org/officeDocument/2006/relationships/oleObject" Target="../embeddings/oleObject44.bin"/><Relationship Id="rId25" Type="http://schemas.openxmlformats.org/officeDocument/2006/relationships/image" Target="../media/image1.emf"/><Relationship Id="rId10" Type="http://schemas.openxmlformats.org/officeDocument/2006/relationships/tags" Target="../tags/tag200.xml"/><Relationship Id="rId11" Type="http://schemas.openxmlformats.org/officeDocument/2006/relationships/tags" Target="../tags/tag201.xml"/><Relationship Id="rId12" Type="http://schemas.openxmlformats.org/officeDocument/2006/relationships/tags" Target="../tags/tag202.xml"/><Relationship Id="rId13" Type="http://schemas.openxmlformats.org/officeDocument/2006/relationships/tags" Target="../tags/tag203.xml"/><Relationship Id="rId14" Type="http://schemas.openxmlformats.org/officeDocument/2006/relationships/tags" Target="../tags/tag204.xml"/><Relationship Id="rId15" Type="http://schemas.openxmlformats.org/officeDocument/2006/relationships/tags" Target="../tags/tag205.xml"/><Relationship Id="rId16" Type="http://schemas.openxmlformats.org/officeDocument/2006/relationships/tags" Target="../tags/tag206.xml"/><Relationship Id="rId17" Type="http://schemas.openxmlformats.org/officeDocument/2006/relationships/tags" Target="../tags/tag207.xml"/><Relationship Id="rId18" Type="http://schemas.openxmlformats.org/officeDocument/2006/relationships/tags" Target="../tags/tag208.xml"/><Relationship Id="rId19" Type="http://schemas.openxmlformats.org/officeDocument/2006/relationships/tags" Target="../tags/tag209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theme" Target="../theme/theme10.xml"/><Relationship Id="rId6" Type="http://schemas.openxmlformats.org/officeDocument/2006/relationships/vmlDrawing" Target="../drawings/vmlDrawing44.vml"/><Relationship Id="rId7" Type="http://schemas.openxmlformats.org/officeDocument/2006/relationships/tags" Target="../tags/tag197.xml"/><Relationship Id="rId8" Type="http://schemas.openxmlformats.org/officeDocument/2006/relationships/tags" Target="../tags/tag198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tags" Target="../tags/tag220.xml"/><Relationship Id="rId20" Type="http://schemas.openxmlformats.org/officeDocument/2006/relationships/tags" Target="../tags/tag231.xml"/><Relationship Id="rId21" Type="http://schemas.openxmlformats.org/officeDocument/2006/relationships/tags" Target="../tags/tag232.xml"/><Relationship Id="rId22" Type="http://schemas.openxmlformats.org/officeDocument/2006/relationships/tags" Target="../tags/tag233.xml"/><Relationship Id="rId23" Type="http://schemas.openxmlformats.org/officeDocument/2006/relationships/tags" Target="../tags/tag234.xml"/><Relationship Id="rId24" Type="http://schemas.openxmlformats.org/officeDocument/2006/relationships/oleObject" Target="../embeddings/oleObject49.bin"/><Relationship Id="rId25" Type="http://schemas.openxmlformats.org/officeDocument/2006/relationships/image" Target="../media/image1.emf"/><Relationship Id="rId10" Type="http://schemas.openxmlformats.org/officeDocument/2006/relationships/tags" Target="../tags/tag221.xml"/><Relationship Id="rId11" Type="http://schemas.openxmlformats.org/officeDocument/2006/relationships/tags" Target="../tags/tag222.xml"/><Relationship Id="rId12" Type="http://schemas.openxmlformats.org/officeDocument/2006/relationships/tags" Target="../tags/tag223.xml"/><Relationship Id="rId13" Type="http://schemas.openxmlformats.org/officeDocument/2006/relationships/tags" Target="../tags/tag224.xml"/><Relationship Id="rId14" Type="http://schemas.openxmlformats.org/officeDocument/2006/relationships/tags" Target="../tags/tag225.xml"/><Relationship Id="rId15" Type="http://schemas.openxmlformats.org/officeDocument/2006/relationships/tags" Target="../tags/tag226.xml"/><Relationship Id="rId16" Type="http://schemas.openxmlformats.org/officeDocument/2006/relationships/tags" Target="../tags/tag227.xml"/><Relationship Id="rId17" Type="http://schemas.openxmlformats.org/officeDocument/2006/relationships/tags" Target="../tags/tag228.xml"/><Relationship Id="rId18" Type="http://schemas.openxmlformats.org/officeDocument/2006/relationships/tags" Target="../tags/tag229.xml"/><Relationship Id="rId19" Type="http://schemas.openxmlformats.org/officeDocument/2006/relationships/tags" Target="../tags/tag230.xml"/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5" Type="http://schemas.openxmlformats.org/officeDocument/2006/relationships/theme" Target="../theme/theme11.xml"/><Relationship Id="rId6" Type="http://schemas.openxmlformats.org/officeDocument/2006/relationships/vmlDrawing" Target="../drawings/vmlDrawing49.vml"/><Relationship Id="rId7" Type="http://schemas.openxmlformats.org/officeDocument/2006/relationships/tags" Target="../tags/tag218.xml"/><Relationship Id="rId8" Type="http://schemas.openxmlformats.org/officeDocument/2006/relationships/tags" Target="../tags/tag219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tags" Target="../tags/tag241.xml"/><Relationship Id="rId20" Type="http://schemas.openxmlformats.org/officeDocument/2006/relationships/tags" Target="../tags/tag252.xml"/><Relationship Id="rId21" Type="http://schemas.openxmlformats.org/officeDocument/2006/relationships/tags" Target="../tags/tag253.xml"/><Relationship Id="rId22" Type="http://schemas.openxmlformats.org/officeDocument/2006/relationships/tags" Target="../tags/tag254.xml"/><Relationship Id="rId23" Type="http://schemas.openxmlformats.org/officeDocument/2006/relationships/tags" Target="../tags/tag255.xml"/><Relationship Id="rId24" Type="http://schemas.openxmlformats.org/officeDocument/2006/relationships/oleObject" Target="../embeddings/oleObject54.bin"/><Relationship Id="rId25" Type="http://schemas.openxmlformats.org/officeDocument/2006/relationships/image" Target="../media/image1.emf"/><Relationship Id="rId10" Type="http://schemas.openxmlformats.org/officeDocument/2006/relationships/tags" Target="../tags/tag242.xml"/><Relationship Id="rId11" Type="http://schemas.openxmlformats.org/officeDocument/2006/relationships/tags" Target="../tags/tag243.xml"/><Relationship Id="rId12" Type="http://schemas.openxmlformats.org/officeDocument/2006/relationships/tags" Target="../tags/tag244.xml"/><Relationship Id="rId13" Type="http://schemas.openxmlformats.org/officeDocument/2006/relationships/tags" Target="../tags/tag245.xml"/><Relationship Id="rId14" Type="http://schemas.openxmlformats.org/officeDocument/2006/relationships/tags" Target="../tags/tag246.xml"/><Relationship Id="rId15" Type="http://schemas.openxmlformats.org/officeDocument/2006/relationships/tags" Target="../tags/tag247.xml"/><Relationship Id="rId16" Type="http://schemas.openxmlformats.org/officeDocument/2006/relationships/tags" Target="../tags/tag248.xml"/><Relationship Id="rId17" Type="http://schemas.openxmlformats.org/officeDocument/2006/relationships/tags" Target="../tags/tag249.xml"/><Relationship Id="rId18" Type="http://schemas.openxmlformats.org/officeDocument/2006/relationships/tags" Target="../tags/tag250.xml"/><Relationship Id="rId19" Type="http://schemas.openxmlformats.org/officeDocument/2006/relationships/tags" Target="../tags/tag251.xml"/><Relationship Id="rId1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7.xml"/><Relationship Id="rId5" Type="http://schemas.openxmlformats.org/officeDocument/2006/relationships/theme" Target="../theme/theme12.xml"/><Relationship Id="rId6" Type="http://schemas.openxmlformats.org/officeDocument/2006/relationships/vmlDrawing" Target="../drawings/vmlDrawing54.vml"/><Relationship Id="rId7" Type="http://schemas.openxmlformats.org/officeDocument/2006/relationships/tags" Target="../tags/tag239.xml"/><Relationship Id="rId8" Type="http://schemas.openxmlformats.org/officeDocument/2006/relationships/tags" Target="../tags/tag240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tags" Target="../tags/tag262.xml"/><Relationship Id="rId20" Type="http://schemas.openxmlformats.org/officeDocument/2006/relationships/tags" Target="../tags/tag273.xml"/><Relationship Id="rId21" Type="http://schemas.openxmlformats.org/officeDocument/2006/relationships/tags" Target="../tags/tag274.xml"/><Relationship Id="rId22" Type="http://schemas.openxmlformats.org/officeDocument/2006/relationships/tags" Target="../tags/tag275.xml"/><Relationship Id="rId23" Type="http://schemas.openxmlformats.org/officeDocument/2006/relationships/tags" Target="../tags/tag276.xml"/><Relationship Id="rId24" Type="http://schemas.openxmlformats.org/officeDocument/2006/relationships/oleObject" Target="../embeddings/oleObject59.bin"/><Relationship Id="rId25" Type="http://schemas.openxmlformats.org/officeDocument/2006/relationships/image" Target="../media/image1.emf"/><Relationship Id="rId10" Type="http://schemas.openxmlformats.org/officeDocument/2006/relationships/tags" Target="../tags/tag263.xml"/><Relationship Id="rId11" Type="http://schemas.openxmlformats.org/officeDocument/2006/relationships/tags" Target="../tags/tag264.xml"/><Relationship Id="rId12" Type="http://schemas.openxmlformats.org/officeDocument/2006/relationships/tags" Target="../tags/tag265.xml"/><Relationship Id="rId13" Type="http://schemas.openxmlformats.org/officeDocument/2006/relationships/tags" Target="../tags/tag266.xml"/><Relationship Id="rId14" Type="http://schemas.openxmlformats.org/officeDocument/2006/relationships/tags" Target="../tags/tag267.xml"/><Relationship Id="rId15" Type="http://schemas.openxmlformats.org/officeDocument/2006/relationships/tags" Target="../tags/tag268.xml"/><Relationship Id="rId16" Type="http://schemas.openxmlformats.org/officeDocument/2006/relationships/tags" Target="../tags/tag269.xml"/><Relationship Id="rId17" Type="http://schemas.openxmlformats.org/officeDocument/2006/relationships/tags" Target="../tags/tag270.xml"/><Relationship Id="rId18" Type="http://schemas.openxmlformats.org/officeDocument/2006/relationships/tags" Target="../tags/tag271.xml"/><Relationship Id="rId19" Type="http://schemas.openxmlformats.org/officeDocument/2006/relationships/tags" Target="../tags/tag272.xml"/><Relationship Id="rId1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theme" Target="../theme/theme13.xml"/><Relationship Id="rId6" Type="http://schemas.openxmlformats.org/officeDocument/2006/relationships/vmlDrawing" Target="../drawings/vmlDrawing59.vml"/><Relationship Id="rId7" Type="http://schemas.openxmlformats.org/officeDocument/2006/relationships/tags" Target="../tags/tag260.xml"/><Relationship Id="rId8" Type="http://schemas.openxmlformats.org/officeDocument/2006/relationships/tags" Target="../tags/tag261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tags" Target="../tags/tag283.xml"/><Relationship Id="rId20" Type="http://schemas.openxmlformats.org/officeDocument/2006/relationships/tags" Target="../tags/tag294.xml"/><Relationship Id="rId21" Type="http://schemas.openxmlformats.org/officeDocument/2006/relationships/tags" Target="../tags/tag295.xml"/><Relationship Id="rId22" Type="http://schemas.openxmlformats.org/officeDocument/2006/relationships/tags" Target="../tags/tag296.xml"/><Relationship Id="rId23" Type="http://schemas.openxmlformats.org/officeDocument/2006/relationships/tags" Target="../tags/tag297.xml"/><Relationship Id="rId24" Type="http://schemas.openxmlformats.org/officeDocument/2006/relationships/oleObject" Target="../embeddings/oleObject64.bin"/><Relationship Id="rId25" Type="http://schemas.openxmlformats.org/officeDocument/2006/relationships/image" Target="../media/image1.emf"/><Relationship Id="rId10" Type="http://schemas.openxmlformats.org/officeDocument/2006/relationships/tags" Target="../tags/tag284.xml"/><Relationship Id="rId11" Type="http://schemas.openxmlformats.org/officeDocument/2006/relationships/tags" Target="../tags/tag285.xml"/><Relationship Id="rId12" Type="http://schemas.openxmlformats.org/officeDocument/2006/relationships/tags" Target="../tags/tag286.xml"/><Relationship Id="rId13" Type="http://schemas.openxmlformats.org/officeDocument/2006/relationships/tags" Target="../tags/tag287.xml"/><Relationship Id="rId14" Type="http://schemas.openxmlformats.org/officeDocument/2006/relationships/tags" Target="../tags/tag288.xml"/><Relationship Id="rId15" Type="http://schemas.openxmlformats.org/officeDocument/2006/relationships/tags" Target="../tags/tag289.xml"/><Relationship Id="rId16" Type="http://schemas.openxmlformats.org/officeDocument/2006/relationships/tags" Target="../tags/tag290.xml"/><Relationship Id="rId17" Type="http://schemas.openxmlformats.org/officeDocument/2006/relationships/tags" Target="../tags/tag291.xml"/><Relationship Id="rId18" Type="http://schemas.openxmlformats.org/officeDocument/2006/relationships/tags" Target="../tags/tag292.xml"/><Relationship Id="rId19" Type="http://schemas.openxmlformats.org/officeDocument/2006/relationships/tags" Target="../tags/tag293.xml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5" Type="http://schemas.openxmlformats.org/officeDocument/2006/relationships/theme" Target="../theme/theme14.xml"/><Relationship Id="rId6" Type="http://schemas.openxmlformats.org/officeDocument/2006/relationships/vmlDrawing" Target="../drawings/vmlDrawing64.vml"/><Relationship Id="rId7" Type="http://schemas.openxmlformats.org/officeDocument/2006/relationships/tags" Target="../tags/tag281.xml"/><Relationship Id="rId8" Type="http://schemas.openxmlformats.org/officeDocument/2006/relationships/tags" Target="../tags/tag282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tags" Target="../tags/tag304.xml"/><Relationship Id="rId20" Type="http://schemas.openxmlformats.org/officeDocument/2006/relationships/tags" Target="../tags/tag315.xml"/><Relationship Id="rId21" Type="http://schemas.openxmlformats.org/officeDocument/2006/relationships/tags" Target="../tags/tag316.xml"/><Relationship Id="rId22" Type="http://schemas.openxmlformats.org/officeDocument/2006/relationships/tags" Target="../tags/tag317.xml"/><Relationship Id="rId23" Type="http://schemas.openxmlformats.org/officeDocument/2006/relationships/tags" Target="../tags/tag318.xml"/><Relationship Id="rId24" Type="http://schemas.openxmlformats.org/officeDocument/2006/relationships/oleObject" Target="../embeddings/oleObject69.bin"/><Relationship Id="rId25" Type="http://schemas.openxmlformats.org/officeDocument/2006/relationships/image" Target="../media/image1.emf"/><Relationship Id="rId10" Type="http://schemas.openxmlformats.org/officeDocument/2006/relationships/tags" Target="../tags/tag305.xml"/><Relationship Id="rId11" Type="http://schemas.openxmlformats.org/officeDocument/2006/relationships/tags" Target="../tags/tag306.xml"/><Relationship Id="rId12" Type="http://schemas.openxmlformats.org/officeDocument/2006/relationships/tags" Target="../tags/tag307.xml"/><Relationship Id="rId13" Type="http://schemas.openxmlformats.org/officeDocument/2006/relationships/tags" Target="../tags/tag308.xml"/><Relationship Id="rId14" Type="http://schemas.openxmlformats.org/officeDocument/2006/relationships/tags" Target="../tags/tag309.xml"/><Relationship Id="rId15" Type="http://schemas.openxmlformats.org/officeDocument/2006/relationships/tags" Target="../tags/tag310.xml"/><Relationship Id="rId16" Type="http://schemas.openxmlformats.org/officeDocument/2006/relationships/tags" Target="../tags/tag311.xml"/><Relationship Id="rId17" Type="http://schemas.openxmlformats.org/officeDocument/2006/relationships/tags" Target="../tags/tag312.xml"/><Relationship Id="rId18" Type="http://schemas.openxmlformats.org/officeDocument/2006/relationships/tags" Target="../tags/tag313.xml"/><Relationship Id="rId19" Type="http://schemas.openxmlformats.org/officeDocument/2006/relationships/tags" Target="../tags/tag314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theme" Target="../theme/theme15.xml"/><Relationship Id="rId6" Type="http://schemas.openxmlformats.org/officeDocument/2006/relationships/vmlDrawing" Target="../drawings/vmlDrawing69.vml"/><Relationship Id="rId7" Type="http://schemas.openxmlformats.org/officeDocument/2006/relationships/tags" Target="../tags/tag302.xml"/><Relationship Id="rId8" Type="http://schemas.openxmlformats.org/officeDocument/2006/relationships/tags" Target="../tags/tag303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tags" Target="../tags/tag325.xml"/><Relationship Id="rId20" Type="http://schemas.openxmlformats.org/officeDocument/2006/relationships/tags" Target="../tags/tag336.xml"/><Relationship Id="rId21" Type="http://schemas.openxmlformats.org/officeDocument/2006/relationships/tags" Target="../tags/tag337.xml"/><Relationship Id="rId22" Type="http://schemas.openxmlformats.org/officeDocument/2006/relationships/tags" Target="../tags/tag338.xml"/><Relationship Id="rId23" Type="http://schemas.openxmlformats.org/officeDocument/2006/relationships/tags" Target="../tags/tag339.xml"/><Relationship Id="rId24" Type="http://schemas.openxmlformats.org/officeDocument/2006/relationships/oleObject" Target="../embeddings/oleObject74.bin"/><Relationship Id="rId25" Type="http://schemas.openxmlformats.org/officeDocument/2006/relationships/image" Target="../media/image1.emf"/><Relationship Id="rId10" Type="http://schemas.openxmlformats.org/officeDocument/2006/relationships/tags" Target="../tags/tag326.xml"/><Relationship Id="rId11" Type="http://schemas.openxmlformats.org/officeDocument/2006/relationships/tags" Target="../tags/tag327.xml"/><Relationship Id="rId12" Type="http://schemas.openxmlformats.org/officeDocument/2006/relationships/tags" Target="../tags/tag328.xml"/><Relationship Id="rId13" Type="http://schemas.openxmlformats.org/officeDocument/2006/relationships/tags" Target="../tags/tag329.xml"/><Relationship Id="rId14" Type="http://schemas.openxmlformats.org/officeDocument/2006/relationships/tags" Target="../tags/tag330.xml"/><Relationship Id="rId15" Type="http://schemas.openxmlformats.org/officeDocument/2006/relationships/tags" Target="../tags/tag331.xml"/><Relationship Id="rId16" Type="http://schemas.openxmlformats.org/officeDocument/2006/relationships/tags" Target="../tags/tag332.xml"/><Relationship Id="rId17" Type="http://schemas.openxmlformats.org/officeDocument/2006/relationships/tags" Target="../tags/tag333.xml"/><Relationship Id="rId18" Type="http://schemas.openxmlformats.org/officeDocument/2006/relationships/tags" Target="../tags/tag334.xml"/><Relationship Id="rId19" Type="http://schemas.openxmlformats.org/officeDocument/2006/relationships/tags" Target="../tags/tag335.xml"/><Relationship Id="rId1" Type="http://schemas.openxmlformats.org/officeDocument/2006/relationships/slideLayout" Target="../slideLayouts/slideLayout60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theme" Target="../theme/theme16.xml"/><Relationship Id="rId6" Type="http://schemas.openxmlformats.org/officeDocument/2006/relationships/vmlDrawing" Target="../drawings/vmlDrawing74.vml"/><Relationship Id="rId7" Type="http://schemas.openxmlformats.org/officeDocument/2006/relationships/tags" Target="../tags/tag323.xml"/><Relationship Id="rId8" Type="http://schemas.openxmlformats.org/officeDocument/2006/relationships/tags" Target="../tags/tag324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tags" Target="../tags/tag346.xml"/><Relationship Id="rId20" Type="http://schemas.openxmlformats.org/officeDocument/2006/relationships/tags" Target="../tags/tag357.xml"/><Relationship Id="rId21" Type="http://schemas.openxmlformats.org/officeDocument/2006/relationships/tags" Target="../tags/tag358.xml"/><Relationship Id="rId22" Type="http://schemas.openxmlformats.org/officeDocument/2006/relationships/tags" Target="../tags/tag359.xml"/><Relationship Id="rId23" Type="http://schemas.openxmlformats.org/officeDocument/2006/relationships/tags" Target="../tags/tag360.xml"/><Relationship Id="rId24" Type="http://schemas.openxmlformats.org/officeDocument/2006/relationships/oleObject" Target="../embeddings/oleObject79.bin"/><Relationship Id="rId25" Type="http://schemas.openxmlformats.org/officeDocument/2006/relationships/image" Target="../media/image1.emf"/><Relationship Id="rId10" Type="http://schemas.openxmlformats.org/officeDocument/2006/relationships/tags" Target="../tags/tag347.xml"/><Relationship Id="rId11" Type="http://schemas.openxmlformats.org/officeDocument/2006/relationships/tags" Target="../tags/tag348.xml"/><Relationship Id="rId12" Type="http://schemas.openxmlformats.org/officeDocument/2006/relationships/tags" Target="../tags/tag349.xml"/><Relationship Id="rId13" Type="http://schemas.openxmlformats.org/officeDocument/2006/relationships/tags" Target="../tags/tag350.xml"/><Relationship Id="rId14" Type="http://schemas.openxmlformats.org/officeDocument/2006/relationships/tags" Target="../tags/tag351.xml"/><Relationship Id="rId15" Type="http://schemas.openxmlformats.org/officeDocument/2006/relationships/tags" Target="../tags/tag352.xml"/><Relationship Id="rId16" Type="http://schemas.openxmlformats.org/officeDocument/2006/relationships/tags" Target="../tags/tag353.xml"/><Relationship Id="rId17" Type="http://schemas.openxmlformats.org/officeDocument/2006/relationships/tags" Target="../tags/tag354.xml"/><Relationship Id="rId18" Type="http://schemas.openxmlformats.org/officeDocument/2006/relationships/tags" Target="../tags/tag355.xml"/><Relationship Id="rId19" Type="http://schemas.openxmlformats.org/officeDocument/2006/relationships/tags" Target="../tags/tag356.xml"/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5" Type="http://schemas.openxmlformats.org/officeDocument/2006/relationships/theme" Target="../theme/theme17.xml"/><Relationship Id="rId6" Type="http://schemas.openxmlformats.org/officeDocument/2006/relationships/vmlDrawing" Target="../drawings/vmlDrawing79.vml"/><Relationship Id="rId7" Type="http://schemas.openxmlformats.org/officeDocument/2006/relationships/tags" Target="../tags/tag344.xml"/><Relationship Id="rId8" Type="http://schemas.openxmlformats.org/officeDocument/2006/relationships/tags" Target="../tags/tag345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tags" Target="../tags/tag368.xml"/><Relationship Id="rId20" Type="http://schemas.openxmlformats.org/officeDocument/2006/relationships/tags" Target="../tags/tag379.xml"/><Relationship Id="rId21" Type="http://schemas.openxmlformats.org/officeDocument/2006/relationships/tags" Target="../tags/tag380.xml"/><Relationship Id="rId22" Type="http://schemas.openxmlformats.org/officeDocument/2006/relationships/tags" Target="../tags/tag381.xml"/><Relationship Id="rId23" Type="http://schemas.openxmlformats.org/officeDocument/2006/relationships/oleObject" Target="../embeddings/oleObject84.bin"/><Relationship Id="rId24" Type="http://schemas.openxmlformats.org/officeDocument/2006/relationships/image" Target="../media/image1.emf"/><Relationship Id="rId10" Type="http://schemas.openxmlformats.org/officeDocument/2006/relationships/tags" Target="../tags/tag369.xml"/><Relationship Id="rId11" Type="http://schemas.openxmlformats.org/officeDocument/2006/relationships/tags" Target="../tags/tag370.xml"/><Relationship Id="rId12" Type="http://schemas.openxmlformats.org/officeDocument/2006/relationships/tags" Target="../tags/tag371.xml"/><Relationship Id="rId13" Type="http://schemas.openxmlformats.org/officeDocument/2006/relationships/tags" Target="../tags/tag372.xml"/><Relationship Id="rId14" Type="http://schemas.openxmlformats.org/officeDocument/2006/relationships/tags" Target="../tags/tag373.xml"/><Relationship Id="rId15" Type="http://schemas.openxmlformats.org/officeDocument/2006/relationships/tags" Target="../tags/tag374.xml"/><Relationship Id="rId16" Type="http://schemas.openxmlformats.org/officeDocument/2006/relationships/tags" Target="../tags/tag375.xml"/><Relationship Id="rId17" Type="http://schemas.openxmlformats.org/officeDocument/2006/relationships/tags" Target="../tags/tag376.xml"/><Relationship Id="rId18" Type="http://schemas.openxmlformats.org/officeDocument/2006/relationships/tags" Target="../tags/tag377.xml"/><Relationship Id="rId19" Type="http://schemas.openxmlformats.org/officeDocument/2006/relationships/tags" Target="../tags/tag378.xml"/><Relationship Id="rId1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9.xml"/><Relationship Id="rId3" Type="http://schemas.openxmlformats.org/officeDocument/2006/relationships/slideLayout" Target="../slideLayouts/slideLayout70.xml"/><Relationship Id="rId4" Type="http://schemas.openxmlformats.org/officeDocument/2006/relationships/theme" Target="../theme/theme18.xml"/><Relationship Id="rId5" Type="http://schemas.openxmlformats.org/officeDocument/2006/relationships/vmlDrawing" Target="../drawings/vmlDrawing84.vml"/><Relationship Id="rId6" Type="http://schemas.openxmlformats.org/officeDocument/2006/relationships/tags" Target="../tags/tag365.xml"/><Relationship Id="rId7" Type="http://schemas.openxmlformats.org/officeDocument/2006/relationships/tags" Target="../tags/tag366.xml"/><Relationship Id="rId8" Type="http://schemas.openxmlformats.org/officeDocument/2006/relationships/tags" Target="../tags/tag367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tags" Target="../tags/tag387.xml"/><Relationship Id="rId20" Type="http://schemas.openxmlformats.org/officeDocument/2006/relationships/tags" Target="../tags/tag398.xml"/><Relationship Id="rId21" Type="http://schemas.openxmlformats.org/officeDocument/2006/relationships/tags" Target="../tags/tag399.xml"/><Relationship Id="rId22" Type="http://schemas.openxmlformats.org/officeDocument/2006/relationships/tags" Target="../tags/tag400.xml"/><Relationship Id="rId23" Type="http://schemas.openxmlformats.org/officeDocument/2006/relationships/tags" Target="../tags/tag401.xml"/><Relationship Id="rId24" Type="http://schemas.openxmlformats.org/officeDocument/2006/relationships/oleObject" Target="../embeddings/oleObject88.bin"/><Relationship Id="rId25" Type="http://schemas.openxmlformats.org/officeDocument/2006/relationships/image" Target="../media/image1.emf"/><Relationship Id="rId10" Type="http://schemas.openxmlformats.org/officeDocument/2006/relationships/tags" Target="../tags/tag388.xml"/><Relationship Id="rId11" Type="http://schemas.openxmlformats.org/officeDocument/2006/relationships/tags" Target="../tags/tag389.xml"/><Relationship Id="rId12" Type="http://schemas.openxmlformats.org/officeDocument/2006/relationships/tags" Target="../tags/tag390.xml"/><Relationship Id="rId13" Type="http://schemas.openxmlformats.org/officeDocument/2006/relationships/tags" Target="../tags/tag391.xml"/><Relationship Id="rId14" Type="http://schemas.openxmlformats.org/officeDocument/2006/relationships/tags" Target="../tags/tag392.xml"/><Relationship Id="rId15" Type="http://schemas.openxmlformats.org/officeDocument/2006/relationships/tags" Target="../tags/tag393.xml"/><Relationship Id="rId16" Type="http://schemas.openxmlformats.org/officeDocument/2006/relationships/tags" Target="../tags/tag394.xml"/><Relationship Id="rId17" Type="http://schemas.openxmlformats.org/officeDocument/2006/relationships/tags" Target="../tags/tag395.xml"/><Relationship Id="rId18" Type="http://schemas.openxmlformats.org/officeDocument/2006/relationships/tags" Target="../tags/tag396.xml"/><Relationship Id="rId19" Type="http://schemas.openxmlformats.org/officeDocument/2006/relationships/tags" Target="../tags/tag397.xml"/><Relationship Id="rId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theme" Target="../theme/theme19.xml"/><Relationship Id="rId6" Type="http://schemas.openxmlformats.org/officeDocument/2006/relationships/vmlDrawing" Target="../drawings/vmlDrawing88.vml"/><Relationship Id="rId7" Type="http://schemas.openxmlformats.org/officeDocument/2006/relationships/tags" Target="../tags/tag385.xml"/><Relationship Id="rId8" Type="http://schemas.openxmlformats.org/officeDocument/2006/relationships/tags" Target="../tags/tag386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20" Type="http://schemas.openxmlformats.org/officeDocument/2006/relationships/tags" Target="../tags/tag37.xml"/><Relationship Id="rId21" Type="http://schemas.openxmlformats.org/officeDocument/2006/relationships/tags" Target="../tags/tag38.xml"/><Relationship Id="rId22" Type="http://schemas.openxmlformats.org/officeDocument/2006/relationships/tags" Target="../tags/tag39.xml"/><Relationship Id="rId23" Type="http://schemas.openxmlformats.org/officeDocument/2006/relationships/oleObject" Target="../embeddings/oleObject6.bin"/><Relationship Id="rId24" Type="http://schemas.openxmlformats.org/officeDocument/2006/relationships/image" Target="../media/image1.emf"/><Relationship Id="rId10" Type="http://schemas.openxmlformats.org/officeDocument/2006/relationships/tags" Target="../tags/tag27.xml"/><Relationship Id="rId11" Type="http://schemas.openxmlformats.org/officeDocument/2006/relationships/tags" Target="../tags/tag28.xml"/><Relationship Id="rId12" Type="http://schemas.openxmlformats.org/officeDocument/2006/relationships/tags" Target="../tags/tag29.xml"/><Relationship Id="rId13" Type="http://schemas.openxmlformats.org/officeDocument/2006/relationships/tags" Target="../tags/tag30.xml"/><Relationship Id="rId14" Type="http://schemas.openxmlformats.org/officeDocument/2006/relationships/tags" Target="../tags/tag31.xml"/><Relationship Id="rId15" Type="http://schemas.openxmlformats.org/officeDocument/2006/relationships/tags" Target="../tags/tag32.xml"/><Relationship Id="rId16" Type="http://schemas.openxmlformats.org/officeDocument/2006/relationships/tags" Target="../tags/tag33.xml"/><Relationship Id="rId17" Type="http://schemas.openxmlformats.org/officeDocument/2006/relationships/tags" Target="../tags/tag34.xml"/><Relationship Id="rId18" Type="http://schemas.openxmlformats.org/officeDocument/2006/relationships/tags" Target="../tags/tag35.xml"/><Relationship Id="rId19" Type="http://schemas.openxmlformats.org/officeDocument/2006/relationships/tags" Target="../tags/tag36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2.xml"/><Relationship Id="rId5" Type="http://schemas.openxmlformats.org/officeDocument/2006/relationships/vmlDrawing" Target="../drawings/vmlDrawing6.vml"/><Relationship Id="rId6" Type="http://schemas.openxmlformats.org/officeDocument/2006/relationships/tags" Target="../tags/tag23.xml"/><Relationship Id="rId7" Type="http://schemas.openxmlformats.org/officeDocument/2006/relationships/tags" Target="../tags/tag24.xml"/><Relationship Id="rId8" Type="http://schemas.openxmlformats.org/officeDocument/2006/relationships/tags" Target="../tags/tag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20" Type="http://schemas.openxmlformats.org/officeDocument/2006/relationships/tags" Target="../tags/tag58.xml"/><Relationship Id="rId21" Type="http://schemas.openxmlformats.org/officeDocument/2006/relationships/tags" Target="../tags/tag59.xml"/><Relationship Id="rId22" Type="http://schemas.openxmlformats.org/officeDocument/2006/relationships/tags" Target="../tags/tag60.xml"/><Relationship Id="rId23" Type="http://schemas.openxmlformats.org/officeDocument/2006/relationships/tags" Target="../tags/tag61.xml"/><Relationship Id="rId24" Type="http://schemas.openxmlformats.org/officeDocument/2006/relationships/oleObject" Target="../embeddings/oleObject10.bin"/><Relationship Id="rId25" Type="http://schemas.openxmlformats.org/officeDocument/2006/relationships/image" Target="../media/image1.emf"/><Relationship Id="rId10" Type="http://schemas.openxmlformats.org/officeDocument/2006/relationships/tags" Target="../tags/tag48.xml"/><Relationship Id="rId11" Type="http://schemas.openxmlformats.org/officeDocument/2006/relationships/tags" Target="../tags/tag49.xml"/><Relationship Id="rId12" Type="http://schemas.openxmlformats.org/officeDocument/2006/relationships/tags" Target="../tags/tag50.xml"/><Relationship Id="rId13" Type="http://schemas.openxmlformats.org/officeDocument/2006/relationships/tags" Target="../tags/tag51.xml"/><Relationship Id="rId14" Type="http://schemas.openxmlformats.org/officeDocument/2006/relationships/tags" Target="../tags/tag52.xml"/><Relationship Id="rId15" Type="http://schemas.openxmlformats.org/officeDocument/2006/relationships/tags" Target="../tags/tag53.xml"/><Relationship Id="rId16" Type="http://schemas.openxmlformats.org/officeDocument/2006/relationships/tags" Target="../tags/tag54.xml"/><Relationship Id="rId17" Type="http://schemas.openxmlformats.org/officeDocument/2006/relationships/tags" Target="../tags/tag55.xml"/><Relationship Id="rId18" Type="http://schemas.openxmlformats.org/officeDocument/2006/relationships/tags" Target="../tags/tag56.xml"/><Relationship Id="rId19" Type="http://schemas.openxmlformats.org/officeDocument/2006/relationships/tags" Target="../tags/tag57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theme" Target="../theme/theme3.xml"/><Relationship Id="rId6" Type="http://schemas.openxmlformats.org/officeDocument/2006/relationships/vmlDrawing" Target="../drawings/vmlDrawing10.vml"/><Relationship Id="rId7" Type="http://schemas.openxmlformats.org/officeDocument/2006/relationships/tags" Target="../tags/tag45.xml"/><Relationship Id="rId8" Type="http://schemas.openxmlformats.org/officeDocument/2006/relationships/tags" Target="../tags/tag4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20" Type="http://schemas.openxmlformats.org/officeDocument/2006/relationships/tags" Target="../tags/tag81.xml"/><Relationship Id="rId21" Type="http://schemas.openxmlformats.org/officeDocument/2006/relationships/tags" Target="../tags/tag82.xml"/><Relationship Id="rId22" Type="http://schemas.openxmlformats.org/officeDocument/2006/relationships/tags" Target="../tags/tag83.xml"/><Relationship Id="rId23" Type="http://schemas.openxmlformats.org/officeDocument/2006/relationships/tags" Target="../tags/tag84.xml"/><Relationship Id="rId24" Type="http://schemas.openxmlformats.org/officeDocument/2006/relationships/oleObject" Target="../embeddings/oleObject15.bin"/><Relationship Id="rId25" Type="http://schemas.openxmlformats.org/officeDocument/2006/relationships/image" Target="../media/image1.emf"/><Relationship Id="rId10" Type="http://schemas.openxmlformats.org/officeDocument/2006/relationships/tags" Target="../tags/tag71.xml"/><Relationship Id="rId11" Type="http://schemas.openxmlformats.org/officeDocument/2006/relationships/tags" Target="../tags/tag72.xml"/><Relationship Id="rId12" Type="http://schemas.openxmlformats.org/officeDocument/2006/relationships/tags" Target="../tags/tag73.xml"/><Relationship Id="rId13" Type="http://schemas.openxmlformats.org/officeDocument/2006/relationships/tags" Target="../tags/tag74.xml"/><Relationship Id="rId14" Type="http://schemas.openxmlformats.org/officeDocument/2006/relationships/tags" Target="../tags/tag75.xml"/><Relationship Id="rId15" Type="http://schemas.openxmlformats.org/officeDocument/2006/relationships/tags" Target="../tags/tag76.xml"/><Relationship Id="rId16" Type="http://schemas.openxmlformats.org/officeDocument/2006/relationships/tags" Target="../tags/tag77.xml"/><Relationship Id="rId17" Type="http://schemas.openxmlformats.org/officeDocument/2006/relationships/tags" Target="../tags/tag78.xml"/><Relationship Id="rId18" Type="http://schemas.openxmlformats.org/officeDocument/2006/relationships/tags" Target="../tags/tag79.xml"/><Relationship Id="rId19" Type="http://schemas.openxmlformats.org/officeDocument/2006/relationships/tags" Target="../tags/tag8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4.xml"/><Relationship Id="rId6" Type="http://schemas.openxmlformats.org/officeDocument/2006/relationships/vmlDrawing" Target="../drawings/vmlDrawing15.vml"/><Relationship Id="rId7" Type="http://schemas.openxmlformats.org/officeDocument/2006/relationships/tags" Target="../tags/tag68.xml"/><Relationship Id="rId8" Type="http://schemas.openxmlformats.org/officeDocument/2006/relationships/tags" Target="../tags/tag69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20" Type="http://schemas.openxmlformats.org/officeDocument/2006/relationships/tags" Target="../tags/tag101.xml"/><Relationship Id="rId21" Type="http://schemas.openxmlformats.org/officeDocument/2006/relationships/tags" Target="../tags/tag102.xml"/><Relationship Id="rId22" Type="http://schemas.openxmlformats.org/officeDocument/2006/relationships/tags" Target="../tags/tag103.xml"/><Relationship Id="rId23" Type="http://schemas.openxmlformats.org/officeDocument/2006/relationships/tags" Target="../tags/tag104.xml"/><Relationship Id="rId24" Type="http://schemas.openxmlformats.org/officeDocument/2006/relationships/tags" Target="../tags/tag105.xml"/><Relationship Id="rId25" Type="http://schemas.openxmlformats.org/officeDocument/2006/relationships/oleObject" Target="../embeddings/oleObject20.bin"/><Relationship Id="rId26" Type="http://schemas.openxmlformats.org/officeDocument/2006/relationships/image" Target="../media/image1.emf"/><Relationship Id="rId10" Type="http://schemas.openxmlformats.org/officeDocument/2006/relationships/tags" Target="../tags/tag91.xml"/><Relationship Id="rId11" Type="http://schemas.openxmlformats.org/officeDocument/2006/relationships/tags" Target="../tags/tag92.xml"/><Relationship Id="rId12" Type="http://schemas.openxmlformats.org/officeDocument/2006/relationships/tags" Target="../tags/tag93.xml"/><Relationship Id="rId13" Type="http://schemas.openxmlformats.org/officeDocument/2006/relationships/tags" Target="../tags/tag94.xml"/><Relationship Id="rId14" Type="http://schemas.openxmlformats.org/officeDocument/2006/relationships/tags" Target="../tags/tag95.xml"/><Relationship Id="rId15" Type="http://schemas.openxmlformats.org/officeDocument/2006/relationships/tags" Target="../tags/tag96.xml"/><Relationship Id="rId16" Type="http://schemas.openxmlformats.org/officeDocument/2006/relationships/tags" Target="../tags/tag97.xml"/><Relationship Id="rId17" Type="http://schemas.openxmlformats.org/officeDocument/2006/relationships/tags" Target="../tags/tag98.xml"/><Relationship Id="rId18" Type="http://schemas.openxmlformats.org/officeDocument/2006/relationships/tags" Target="../tags/tag99.xml"/><Relationship Id="rId19" Type="http://schemas.openxmlformats.org/officeDocument/2006/relationships/tags" Target="../tags/tag100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theme" Target="../theme/theme5.xml"/><Relationship Id="rId7" Type="http://schemas.openxmlformats.org/officeDocument/2006/relationships/vmlDrawing" Target="../drawings/vmlDrawing20.vml"/><Relationship Id="rId8" Type="http://schemas.openxmlformats.org/officeDocument/2006/relationships/tags" Target="../tags/tag8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20" Type="http://schemas.openxmlformats.org/officeDocument/2006/relationships/tags" Target="../tags/tag125.xml"/><Relationship Id="rId21" Type="http://schemas.openxmlformats.org/officeDocument/2006/relationships/tags" Target="../tags/tag126.xml"/><Relationship Id="rId22" Type="http://schemas.openxmlformats.org/officeDocument/2006/relationships/tags" Target="../tags/tag127.xml"/><Relationship Id="rId23" Type="http://schemas.openxmlformats.org/officeDocument/2006/relationships/tags" Target="../tags/tag128.xml"/><Relationship Id="rId24" Type="http://schemas.openxmlformats.org/officeDocument/2006/relationships/oleObject" Target="../embeddings/oleObject25.bin"/><Relationship Id="rId25" Type="http://schemas.openxmlformats.org/officeDocument/2006/relationships/image" Target="../media/image1.emf"/><Relationship Id="rId10" Type="http://schemas.openxmlformats.org/officeDocument/2006/relationships/tags" Target="../tags/tag115.xml"/><Relationship Id="rId11" Type="http://schemas.openxmlformats.org/officeDocument/2006/relationships/tags" Target="../tags/tag116.xml"/><Relationship Id="rId12" Type="http://schemas.openxmlformats.org/officeDocument/2006/relationships/tags" Target="../tags/tag117.xml"/><Relationship Id="rId13" Type="http://schemas.openxmlformats.org/officeDocument/2006/relationships/tags" Target="../tags/tag118.xml"/><Relationship Id="rId14" Type="http://schemas.openxmlformats.org/officeDocument/2006/relationships/tags" Target="../tags/tag119.xml"/><Relationship Id="rId15" Type="http://schemas.openxmlformats.org/officeDocument/2006/relationships/tags" Target="../tags/tag120.xml"/><Relationship Id="rId16" Type="http://schemas.openxmlformats.org/officeDocument/2006/relationships/tags" Target="../tags/tag121.xml"/><Relationship Id="rId17" Type="http://schemas.openxmlformats.org/officeDocument/2006/relationships/tags" Target="../tags/tag122.xml"/><Relationship Id="rId18" Type="http://schemas.openxmlformats.org/officeDocument/2006/relationships/tags" Target="../tags/tag123.xml"/><Relationship Id="rId19" Type="http://schemas.openxmlformats.org/officeDocument/2006/relationships/tags" Target="../tags/tag124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theme" Target="../theme/theme6.xml"/><Relationship Id="rId6" Type="http://schemas.openxmlformats.org/officeDocument/2006/relationships/vmlDrawing" Target="../drawings/vmlDrawing25.vml"/><Relationship Id="rId7" Type="http://schemas.openxmlformats.org/officeDocument/2006/relationships/tags" Target="../tags/tag112.xml"/><Relationship Id="rId8" Type="http://schemas.openxmlformats.org/officeDocument/2006/relationships/tags" Target="../tags/tag113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20" Type="http://schemas.openxmlformats.org/officeDocument/2006/relationships/tags" Target="../tags/tag147.xml"/><Relationship Id="rId21" Type="http://schemas.openxmlformats.org/officeDocument/2006/relationships/tags" Target="../tags/tag148.xml"/><Relationship Id="rId22" Type="http://schemas.openxmlformats.org/officeDocument/2006/relationships/tags" Target="../tags/tag149.xml"/><Relationship Id="rId23" Type="http://schemas.openxmlformats.org/officeDocument/2006/relationships/oleObject" Target="../embeddings/oleObject30.bin"/><Relationship Id="rId24" Type="http://schemas.openxmlformats.org/officeDocument/2006/relationships/image" Target="../media/image1.emf"/><Relationship Id="rId10" Type="http://schemas.openxmlformats.org/officeDocument/2006/relationships/tags" Target="../tags/tag137.xml"/><Relationship Id="rId11" Type="http://schemas.openxmlformats.org/officeDocument/2006/relationships/tags" Target="../tags/tag138.xml"/><Relationship Id="rId12" Type="http://schemas.openxmlformats.org/officeDocument/2006/relationships/tags" Target="../tags/tag139.xml"/><Relationship Id="rId13" Type="http://schemas.openxmlformats.org/officeDocument/2006/relationships/tags" Target="../tags/tag140.xml"/><Relationship Id="rId14" Type="http://schemas.openxmlformats.org/officeDocument/2006/relationships/tags" Target="../tags/tag141.xml"/><Relationship Id="rId15" Type="http://schemas.openxmlformats.org/officeDocument/2006/relationships/tags" Target="../tags/tag142.xml"/><Relationship Id="rId16" Type="http://schemas.openxmlformats.org/officeDocument/2006/relationships/tags" Target="../tags/tag143.xml"/><Relationship Id="rId17" Type="http://schemas.openxmlformats.org/officeDocument/2006/relationships/tags" Target="../tags/tag144.xml"/><Relationship Id="rId18" Type="http://schemas.openxmlformats.org/officeDocument/2006/relationships/tags" Target="../tags/tag145.xml"/><Relationship Id="rId19" Type="http://schemas.openxmlformats.org/officeDocument/2006/relationships/tags" Target="../tags/tag14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theme" Target="../theme/theme7.xml"/><Relationship Id="rId5" Type="http://schemas.openxmlformats.org/officeDocument/2006/relationships/vmlDrawing" Target="../drawings/vmlDrawing30.vml"/><Relationship Id="rId6" Type="http://schemas.openxmlformats.org/officeDocument/2006/relationships/tags" Target="../tags/tag133.xml"/><Relationship Id="rId7" Type="http://schemas.openxmlformats.org/officeDocument/2006/relationships/tags" Target="../tags/tag134.xml"/><Relationship Id="rId8" Type="http://schemas.openxmlformats.org/officeDocument/2006/relationships/tags" Target="../tags/tag135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20" Type="http://schemas.openxmlformats.org/officeDocument/2006/relationships/tags" Target="../tags/tag168.xml"/><Relationship Id="rId21" Type="http://schemas.openxmlformats.org/officeDocument/2006/relationships/tags" Target="../tags/tag169.xml"/><Relationship Id="rId22" Type="http://schemas.openxmlformats.org/officeDocument/2006/relationships/tags" Target="../tags/tag170.xml"/><Relationship Id="rId23" Type="http://schemas.openxmlformats.org/officeDocument/2006/relationships/tags" Target="../tags/tag171.xml"/><Relationship Id="rId24" Type="http://schemas.openxmlformats.org/officeDocument/2006/relationships/oleObject" Target="../embeddings/oleObject34.bin"/><Relationship Id="rId25" Type="http://schemas.openxmlformats.org/officeDocument/2006/relationships/image" Target="../media/image1.emf"/><Relationship Id="rId10" Type="http://schemas.openxmlformats.org/officeDocument/2006/relationships/tags" Target="../tags/tag158.xml"/><Relationship Id="rId11" Type="http://schemas.openxmlformats.org/officeDocument/2006/relationships/tags" Target="../tags/tag159.xml"/><Relationship Id="rId12" Type="http://schemas.openxmlformats.org/officeDocument/2006/relationships/tags" Target="../tags/tag160.xml"/><Relationship Id="rId13" Type="http://schemas.openxmlformats.org/officeDocument/2006/relationships/tags" Target="../tags/tag161.xml"/><Relationship Id="rId14" Type="http://schemas.openxmlformats.org/officeDocument/2006/relationships/tags" Target="../tags/tag162.xml"/><Relationship Id="rId15" Type="http://schemas.openxmlformats.org/officeDocument/2006/relationships/tags" Target="../tags/tag163.xml"/><Relationship Id="rId16" Type="http://schemas.openxmlformats.org/officeDocument/2006/relationships/tags" Target="../tags/tag164.xml"/><Relationship Id="rId17" Type="http://schemas.openxmlformats.org/officeDocument/2006/relationships/tags" Target="../tags/tag165.xml"/><Relationship Id="rId18" Type="http://schemas.openxmlformats.org/officeDocument/2006/relationships/tags" Target="../tags/tag166.xml"/><Relationship Id="rId19" Type="http://schemas.openxmlformats.org/officeDocument/2006/relationships/tags" Target="../tags/tag167.xml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theme" Target="../theme/theme8.xml"/><Relationship Id="rId6" Type="http://schemas.openxmlformats.org/officeDocument/2006/relationships/vmlDrawing" Target="../drawings/vmlDrawing34.vml"/><Relationship Id="rId7" Type="http://schemas.openxmlformats.org/officeDocument/2006/relationships/tags" Target="../tags/tag155.xml"/><Relationship Id="rId8" Type="http://schemas.openxmlformats.org/officeDocument/2006/relationships/tags" Target="../tags/tag156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tags" Target="../tags/tag178.xml"/><Relationship Id="rId20" Type="http://schemas.openxmlformats.org/officeDocument/2006/relationships/tags" Target="../tags/tag189.xml"/><Relationship Id="rId21" Type="http://schemas.openxmlformats.org/officeDocument/2006/relationships/tags" Target="../tags/tag190.xml"/><Relationship Id="rId22" Type="http://schemas.openxmlformats.org/officeDocument/2006/relationships/tags" Target="../tags/tag191.xml"/><Relationship Id="rId23" Type="http://schemas.openxmlformats.org/officeDocument/2006/relationships/tags" Target="../tags/tag192.xml"/><Relationship Id="rId24" Type="http://schemas.openxmlformats.org/officeDocument/2006/relationships/oleObject" Target="../embeddings/oleObject39.bin"/><Relationship Id="rId25" Type="http://schemas.openxmlformats.org/officeDocument/2006/relationships/image" Target="../media/image1.emf"/><Relationship Id="rId10" Type="http://schemas.openxmlformats.org/officeDocument/2006/relationships/tags" Target="../tags/tag179.xml"/><Relationship Id="rId11" Type="http://schemas.openxmlformats.org/officeDocument/2006/relationships/tags" Target="../tags/tag180.xml"/><Relationship Id="rId12" Type="http://schemas.openxmlformats.org/officeDocument/2006/relationships/tags" Target="../tags/tag181.xml"/><Relationship Id="rId13" Type="http://schemas.openxmlformats.org/officeDocument/2006/relationships/tags" Target="../tags/tag182.xml"/><Relationship Id="rId14" Type="http://schemas.openxmlformats.org/officeDocument/2006/relationships/tags" Target="../tags/tag183.xml"/><Relationship Id="rId15" Type="http://schemas.openxmlformats.org/officeDocument/2006/relationships/tags" Target="../tags/tag184.xml"/><Relationship Id="rId16" Type="http://schemas.openxmlformats.org/officeDocument/2006/relationships/tags" Target="../tags/tag185.xml"/><Relationship Id="rId17" Type="http://schemas.openxmlformats.org/officeDocument/2006/relationships/tags" Target="../tags/tag186.xml"/><Relationship Id="rId18" Type="http://schemas.openxmlformats.org/officeDocument/2006/relationships/tags" Target="../tags/tag187.xml"/><Relationship Id="rId19" Type="http://schemas.openxmlformats.org/officeDocument/2006/relationships/tags" Target="../tags/tag188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theme" Target="../theme/theme9.xml"/><Relationship Id="rId6" Type="http://schemas.openxmlformats.org/officeDocument/2006/relationships/vmlDrawing" Target="../drawings/vmlDrawing39.vml"/><Relationship Id="rId7" Type="http://schemas.openxmlformats.org/officeDocument/2006/relationships/tags" Target="../tags/tag176.xml"/><Relationship Id="rId8" Type="http://schemas.openxmlformats.org/officeDocument/2006/relationships/tags" Target="../tags/tag1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970365452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5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4:07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6" r:id="rId3"/>
    <p:sldLayoutId id="2147483701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166103955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025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4:07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629603467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69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4:07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5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352036809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1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4:07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1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45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4:07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66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4:07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54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4:07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114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4:07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6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34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4:07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763036694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601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4:07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4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793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4:07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5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239440010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76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5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90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3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4:07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769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076273586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76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4:07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025583101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236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4:07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0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7" r:id="rId2"/>
    <p:sldLayoutId id="2147483718" r:id="rId3"/>
    <p:sldLayoutId id="2147483790" r:id="rId4"/>
    <p:sldLayoutId id="2147483791" r:id="rId5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386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4:07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7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565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4:07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4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781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4:07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3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033629373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2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4:07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4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1.xml"/><Relationship Id="rId5" Type="http://schemas.openxmlformats.org/officeDocument/2006/relationships/oleObject" Target="../embeddings/oleObject93.bin"/><Relationship Id="rId6" Type="http://schemas.openxmlformats.org/officeDocument/2006/relationships/image" Target="../media/image4.emf"/><Relationship Id="rId7" Type="http://schemas.openxmlformats.org/officeDocument/2006/relationships/image" Target="../media/image14.jpg"/><Relationship Id="rId1" Type="http://schemas.openxmlformats.org/officeDocument/2006/relationships/vmlDrawing" Target="../drawings/vmlDrawing93.vml"/><Relationship Id="rId2" Type="http://schemas.openxmlformats.org/officeDocument/2006/relationships/tags" Target="../tags/tag406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tags" Target="../tags/tag518.xml"/><Relationship Id="rId12" Type="http://schemas.openxmlformats.org/officeDocument/2006/relationships/slideLayout" Target="../slideLayouts/slideLayout18.xml"/><Relationship Id="rId13" Type="http://schemas.openxmlformats.org/officeDocument/2006/relationships/notesSlide" Target="../notesSlides/notesSlide6.xml"/><Relationship Id="rId14" Type="http://schemas.openxmlformats.org/officeDocument/2006/relationships/oleObject" Target="../embeddings/oleObject102.bin"/><Relationship Id="rId15" Type="http://schemas.openxmlformats.org/officeDocument/2006/relationships/image" Target="../media/image24.emf"/><Relationship Id="rId16" Type="http://schemas.openxmlformats.org/officeDocument/2006/relationships/image" Target="../media/image25.png"/><Relationship Id="rId1" Type="http://schemas.openxmlformats.org/officeDocument/2006/relationships/vmlDrawing" Target="../drawings/vmlDrawing102.vml"/><Relationship Id="rId2" Type="http://schemas.openxmlformats.org/officeDocument/2006/relationships/tags" Target="../tags/tag509.xml"/><Relationship Id="rId3" Type="http://schemas.openxmlformats.org/officeDocument/2006/relationships/tags" Target="../tags/tag510.xml"/><Relationship Id="rId4" Type="http://schemas.openxmlformats.org/officeDocument/2006/relationships/tags" Target="../tags/tag511.xml"/><Relationship Id="rId5" Type="http://schemas.openxmlformats.org/officeDocument/2006/relationships/tags" Target="../tags/tag512.xml"/><Relationship Id="rId6" Type="http://schemas.openxmlformats.org/officeDocument/2006/relationships/tags" Target="../tags/tag513.xml"/><Relationship Id="rId7" Type="http://schemas.openxmlformats.org/officeDocument/2006/relationships/tags" Target="../tags/tag514.xml"/><Relationship Id="rId8" Type="http://schemas.openxmlformats.org/officeDocument/2006/relationships/tags" Target="../tags/tag515.xml"/><Relationship Id="rId9" Type="http://schemas.openxmlformats.org/officeDocument/2006/relationships/tags" Target="../tags/tag516.xml"/><Relationship Id="rId10" Type="http://schemas.openxmlformats.org/officeDocument/2006/relationships/tags" Target="../tags/tag51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526.xml"/><Relationship Id="rId20" Type="http://schemas.openxmlformats.org/officeDocument/2006/relationships/image" Target="../media/image26.emf"/><Relationship Id="rId21" Type="http://schemas.openxmlformats.org/officeDocument/2006/relationships/chart" Target="../charts/chart4.xml"/><Relationship Id="rId22" Type="http://schemas.openxmlformats.org/officeDocument/2006/relationships/chart" Target="../charts/chart5.xml"/><Relationship Id="rId10" Type="http://schemas.openxmlformats.org/officeDocument/2006/relationships/tags" Target="../tags/tag527.xml"/><Relationship Id="rId11" Type="http://schemas.openxmlformats.org/officeDocument/2006/relationships/tags" Target="../tags/tag528.xml"/><Relationship Id="rId12" Type="http://schemas.openxmlformats.org/officeDocument/2006/relationships/tags" Target="../tags/tag529.xml"/><Relationship Id="rId13" Type="http://schemas.openxmlformats.org/officeDocument/2006/relationships/tags" Target="../tags/tag530.xml"/><Relationship Id="rId14" Type="http://schemas.openxmlformats.org/officeDocument/2006/relationships/tags" Target="../tags/tag531.xml"/><Relationship Id="rId15" Type="http://schemas.openxmlformats.org/officeDocument/2006/relationships/tags" Target="../tags/tag532.xml"/><Relationship Id="rId16" Type="http://schemas.openxmlformats.org/officeDocument/2006/relationships/tags" Target="../tags/tag533.xml"/><Relationship Id="rId17" Type="http://schemas.openxmlformats.org/officeDocument/2006/relationships/tags" Target="../tags/tag534.xml"/><Relationship Id="rId18" Type="http://schemas.openxmlformats.org/officeDocument/2006/relationships/slideLayout" Target="../slideLayouts/slideLayout18.xml"/><Relationship Id="rId19" Type="http://schemas.openxmlformats.org/officeDocument/2006/relationships/oleObject" Target="../embeddings/oleObject103.bin"/><Relationship Id="rId1" Type="http://schemas.openxmlformats.org/officeDocument/2006/relationships/vmlDrawing" Target="../drawings/vmlDrawing103.vml"/><Relationship Id="rId2" Type="http://schemas.openxmlformats.org/officeDocument/2006/relationships/tags" Target="../tags/tag519.xml"/><Relationship Id="rId3" Type="http://schemas.openxmlformats.org/officeDocument/2006/relationships/tags" Target="../tags/tag520.xml"/><Relationship Id="rId4" Type="http://schemas.openxmlformats.org/officeDocument/2006/relationships/tags" Target="../tags/tag521.xml"/><Relationship Id="rId5" Type="http://schemas.openxmlformats.org/officeDocument/2006/relationships/tags" Target="../tags/tag522.xml"/><Relationship Id="rId6" Type="http://schemas.openxmlformats.org/officeDocument/2006/relationships/tags" Target="../tags/tag523.xml"/><Relationship Id="rId7" Type="http://schemas.openxmlformats.org/officeDocument/2006/relationships/tags" Target="../tags/tag524.xml"/><Relationship Id="rId8" Type="http://schemas.openxmlformats.org/officeDocument/2006/relationships/tags" Target="../tags/tag525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546.xml"/><Relationship Id="rId14" Type="http://schemas.openxmlformats.org/officeDocument/2006/relationships/tags" Target="../tags/tag547.xml"/><Relationship Id="rId15" Type="http://schemas.openxmlformats.org/officeDocument/2006/relationships/tags" Target="../tags/tag548.xml"/><Relationship Id="rId16" Type="http://schemas.openxmlformats.org/officeDocument/2006/relationships/tags" Target="../tags/tag549.xml"/><Relationship Id="rId17" Type="http://schemas.openxmlformats.org/officeDocument/2006/relationships/tags" Target="../tags/tag550.xml"/><Relationship Id="rId18" Type="http://schemas.openxmlformats.org/officeDocument/2006/relationships/tags" Target="../tags/tag551.xml"/><Relationship Id="rId19" Type="http://schemas.openxmlformats.org/officeDocument/2006/relationships/tags" Target="../tags/tag552.xml"/><Relationship Id="rId50" Type="http://schemas.openxmlformats.org/officeDocument/2006/relationships/chart" Target="../charts/chart6.xml"/><Relationship Id="rId51" Type="http://schemas.openxmlformats.org/officeDocument/2006/relationships/chart" Target="../charts/chart7.xml"/><Relationship Id="rId52" Type="http://schemas.openxmlformats.org/officeDocument/2006/relationships/chart" Target="../charts/chart8.xml"/><Relationship Id="rId53" Type="http://schemas.openxmlformats.org/officeDocument/2006/relationships/chart" Target="../charts/chart9.xml"/><Relationship Id="rId54" Type="http://schemas.openxmlformats.org/officeDocument/2006/relationships/chart" Target="../charts/chart10.xml"/><Relationship Id="rId55" Type="http://schemas.openxmlformats.org/officeDocument/2006/relationships/chart" Target="../charts/chart11.xml"/><Relationship Id="rId56" Type="http://schemas.openxmlformats.org/officeDocument/2006/relationships/chart" Target="../charts/chart12.xml"/><Relationship Id="rId40" Type="http://schemas.openxmlformats.org/officeDocument/2006/relationships/tags" Target="../tags/tag573.xml"/><Relationship Id="rId41" Type="http://schemas.openxmlformats.org/officeDocument/2006/relationships/tags" Target="../tags/tag574.xml"/><Relationship Id="rId42" Type="http://schemas.openxmlformats.org/officeDocument/2006/relationships/tags" Target="../tags/tag575.xml"/><Relationship Id="rId43" Type="http://schemas.openxmlformats.org/officeDocument/2006/relationships/tags" Target="../tags/tag576.xml"/><Relationship Id="rId44" Type="http://schemas.openxmlformats.org/officeDocument/2006/relationships/tags" Target="../tags/tag577.xml"/><Relationship Id="rId45" Type="http://schemas.openxmlformats.org/officeDocument/2006/relationships/tags" Target="../tags/tag578.xml"/><Relationship Id="rId46" Type="http://schemas.openxmlformats.org/officeDocument/2006/relationships/tags" Target="../tags/tag579.xml"/><Relationship Id="rId47" Type="http://schemas.openxmlformats.org/officeDocument/2006/relationships/slideLayout" Target="../slideLayouts/slideLayout18.xml"/><Relationship Id="rId48" Type="http://schemas.openxmlformats.org/officeDocument/2006/relationships/notesSlide" Target="../notesSlides/notesSlide7.xml"/><Relationship Id="rId49" Type="http://schemas.openxmlformats.org/officeDocument/2006/relationships/oleObject" Target="../embeddings/oleObject104.bin"/><Relationship Id="rId1" Type="http://schemas.openxmlformats.org/officeDocument/2006/relationships/vmlDrawing" Target="../drawings/vmlDrawing104.vml"/><Relationship Id="rId2" Type="http://schemas.openxmlformats.org/officeDocument/2006/relationships/tags" Target="../tags/tag535.xml"/><Relationship Id="rId3" Type="http://schemas.openxmlformats.org/officeDocument/2006/relationships/tags" Target="../tags/tag536.xml"/><Relationship Id="rId4" Type="http://schemas.openxmlformats.org/officeDocument/2006/relationships/tags" Target="../tags/tag537.xml"/><Relationship Id="rId5" Type="http://schemas.openxmlformats.org/officeDocument/2006/relationships/tags" Target="../tags/tag538.xml"/><Relationship Id="rId6" Type="http://schemas.openxmlformats.org/officeDocument/2006/relationships/tags" Target="../tags/tag539.xml"/><Relationship Id="rId7" Type="http://schemas.openxmlformats.org/officeDocument/2006/relationships/tags" Target="../tags/tag540.xml"/><Relationship Id="rId8" Type="http://schemas.openxmlformats.org/officeDocument/2006/relationships/tags" Target="../tags/tag541.xml"/><Relationship Id="rId9" Type="http://schemas.openxmlformats.org/officeDocument/2006/relationships/tags" Target="../tags/tag542.xml"/><Relationship Id="rId30" Type="http://schemas.openxmlformats.org/officeDocument/2006/relationships/tags" Target="../tags/tag563.xml"/><Relationship Id="rId31" Type="http://schemas.openxmlformats.org/officeDocument/2006/relationships/tags" Target="../tags/tag564.xml"/><Relationship Id="rId32" Type="http://schemas.openxmlformats.org/officeDocument/2006/relationships/tags" Target="../tags/tag565.xml"/><Relationship Id="rId33" Type="http://schemas.openxmlformats.org/officeDocument/2006/relationships/tags" Target="../tags/tag566.xml"/><Relationship Id="rId34" Type="http://schemas.openxmlformats.org/officeDocument/2006/relationships/tags" Target="../tags/tag567.xml"/><Relationship Id="rId35" Type="http://schemas.openxmlformats.org/officeDocument/2006/relationships/tags" Target="../tags/tag568.xml"/><Relationship Id="rId36" Type="http://schemas.openxmlformats.org/officeDocument/2006/relationships/tags" Target="../tags/tag569.xml"/><Relationship Id="rId37" Type="http://schemas.openxmlformats.org/officeDocument/2006/relationships/tags" Target="../tags/tag570.xml"/><Relationship Id="rId38" Type="http://schemas.openxmlformats.org/officeDocument/2006/relationships/tags" Target="../tags/tag571.xml"/><Relationship Id="rId39" Type="http://schemas.openxmlformats.org/officeDocument/2006/relationships/tags" Target="../tags/tag572.xml"/><Relationship Id="rId20" Type="http://schemas.openxmlformats.org/officeDocument/2006/relationships/tags" Target="../tags/tag553.xml"/><Relationship Id="rId21" Type="http://schemas.openxmlformats.org/officeDocument/2006/relationships/tags" Target="../tags/tag554.xml"/><Relationship Id="rId22" Type="http://schemas.openxmlformats.org/officeDocument/2006/relationships/tags" Target="../tags/tag555.xml"/><Relationship Id="rId23" Type="http://schemas.openxmlformats.org/officeDocument/2006/relationships/tags" Target="../tags/tag556.xml"/><Relationship Id="rId24" Type="http://schemas.openxmlformats.org/officeDocument/2006/relationships/tags" Target="../tags/tag557.xml"/><Relationship Id="rId25" Type="http://schemas.openxmlformats.org/officeDocument/2006/relationships/tags" Target="../tags/tag558.xml"/><Relationship Id="rId26" Type="http://schemas.openxmlformats.org/officeDocument/2006/relationships/tags" Target="../tags/tag559.xml"/><Relationship Id="rId27" Type="http://schemas.openxmlformats.org/officeDocument/2006/relationships/tags" Target="../tags/tag560.xml"/><Relationship Id="rId28" Type="http://schemas.openxmlformats.org/officeDocument/2006/relationships/tags" Target="../tags/tag561.xml"/><Relationship Id="rId29" Type="http://schemas.openxmlformats.org/officeDocument/2006/relationships/tags" Target="../tags/tag562.xml"/><Relationship Id="rId10" Type="http://schemas.openxmlformats.org/officeDocument/2006/relationships/tags" Target="../tags/tag543.xml"/><Relationship Id="rId11" Type="http://schemas.openxmlformats.org/officeDocument/2006/relationships/tags" Target="../tags/tag544.xml"/><Relationship Id="rId12" Type="http://schemas.openxmlformats.org/officeDocument/2006/relationships/tags" Target="../tags/tag545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587.xml"/><Relationship Id="rId20" Type="http://schemas.openxmlformats.org/officeDocument/2006/relationships/tags" Target="../tags/tag598.xml"/><Relationship Id="rId21" Type="http://schemas.openxmlformats.org/officeDocument/2006/relationships/slideLayout" Target="../slideLayouts/slideLayout18.xml"/><Relationship Id="rId22" Type="http://schemas.openxmlformats.org/officeDocument/2006/relationships/notesSlide" Target="../notesSlides/notesSlide8.xml"/><Relationship Id="rId23" Type="http://schemas.openxmlformats.org/officeDocument/2006/relationships/oleObject" Target="../embeddings/oleObject105.bin"/><Relationship Id="rId24" Type="http://schemas.openxmlformats.org/officeDocument/2006/relationships/image" Target="../media/image27.emf"/><Relationship Id="rId25" Type="http://schemas.openxmlformats.org/officeDocument/2006/relationships/chart" Target="../charts/chart13.xml"/><Relationship Id="rId10" Type="http://schemas.openxmlformats.org/officeDocument/2006/relationships/tags" Target="../tags/tag588.xml"/><Relationship Id="rId11" Type="http://schemas.openxmlformats.org/officeDocument/2006/relationships/tags" Target="../tags/tag589.xml"/><Relationship Id="rId12" Type="http://schemas.openxmlformats.org/officeDocument/2006/relationships/tags" Target="../tags/tag590.xml"/><Relationship Id="rId13" Type="http://schemas.openxmlformats.org/officeDocument/2006/relationships/tags" Target="../tags/tag591.xml"/><Relationship Id="rId14" Type="http://schemas.openxmlformats.org/officeDocument/2006/relationships/tags" Target="../tags/tag592.xml"/><Relationship Id="rId15" Type="http://schemas.openxmlformats.org/officeDocument/2006/relationships/tags" Target="../tags/tag593.xml"/><Relationship Id="rId16" Type="http://schemas.openxmlformats.org/officeDocument/2006/relationships/tags" Target="../tags/tag594.xml"/><Relationship Id="rId17" Type="http://schemas.openxmlformats.org/officeDocument/2006/relationships/tags" Target="../tags/tag595.xml"/><Relationship Id="rId18" Type="http://schemas.openxmlformats.org/officeDocument/2006/relationships/tags" Target="../tags/tag596.xml"/><Relationship Id="rId19" Type="http://schemas.openxmlformats.org/officeDocument/2006/relationships/tags" Target="../tags/tag597.xml"/><Relationship Id="rId1" Type="http://schemas.openxmlformats.org/officeDocument/2006/relationships/vmlDrawing" Target="../drawings/vmlDrawing105.vml"/><Relationship Id="rId2" Type="http://schemas.openxmlformats.org/officeDocument/2006/relationships/tags" Target="../tags/tag580.xml"/><Relationship Id="rId3" Type="http://schemas.openxmlformats.org/officeDocument/2006/relationships/tags" Target="../tags/tag581.xml"/><Relationship Id="rId4" Type="http://schemas.openxmlformats.org/officeDocument/2006/relationships/tags" Target="../tags/tag582.xml"/><Relationship Id="rId5" Type="http://schemas.openxmlformats.org/officeDocument/2006/relationships/tags" Target="../tags/tag583.xml"/><Relationship Id="rId6" Type="http://schemas.openxmlformats.org/officeDocument/2006/relationships/tags" Target="../tags/tag584.xml"/><Relationship Id="rId7" Type="http://schemas.openxmlformats.org/officeDocument/2006/relationships/tags" Target="../tags/tag585.xml"/><Relationship Id="rId8" Type="http://schemas.openxmlformats.org/officeDocument/2006/relationships/tags" Target="../tags/tag58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00.xml"/><Relationship Id="rId4" Type="http://schemas.openxmlformats.org/officeDocument/2006/relationships/tags" Target="../tags/tag601.xml"/><Relationship Id="rId5" Type="http://schemas.openxmlformats.org/officeDocument/2006/relationships/tags" Target="../tags/tag602.xml"/><Relationship Id="rId6" Type="http://schemas.openxmlformats.org/officeDocument/2006/relationships/tags" Target="../tags/tag603.xml"/><Relationship Id="rId7" Type="http://schemas.openxmlformats.org/officeDocument/2006/relationships/slideLayout" Target="../slideLayouts/slideLayout16.xml"/><Relationship Id="rId8" Type="http://schemas.openxmlformats.org/officeDocument/2006/relationships/oleObject" Target="../embeddings/oleObject106.bin"/><Relationship Id="rId9" Type="http://schemas.openxmlformats.org/officeDocument/2006/relationships/image" Target="../media/image15.emf"/><Relationship Id="rId10" Type="http://schemas.openxmlformats.org/officeDocument/2006/relationships/slide" Target="slide2.xml"/><Relationship Id="rId11" Type="http://schemas.openxmlformats.org/officeDocument/2006/relationships/slide" Target="slide5.xml"/><Relationship Id="rId1" Type="http://schemas.openxmlformats.org/officeDocument/2006/relationships/vmlDrawing" Target="../drawings/vmlDrawing106.vml"/><Relationship Id="rId2" Type="http://schemas.openxmlformats.org/officeDocument/2006/relationships/tags" Target="../tags/tag599.xm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tags" Target="../tags/tag613.xml"/><Relationship Id="rId12" Type="http://schemas.openxmlformats.org/officeDocument/2006/relationships/tags" Target="../tags/tag614.xml"/><Relationship Id="rId13" Type="http://schemas.openxmlformats.org/officeDocument/2006/relationships/tags" Target="../tags/tag615.xml"/><Relationship Id="rId14" Type="http://schemas.openxmlformats.org/officeDocument/2006/relationships/slideLayout" Target="../slideLayouts/slideLayout18.xml"/><Relationship Id="rId15" Type="http://schemas.openxmlformats.org/officeDocument/2006/relationships/notesSlide" Target="../notesSlides/notesSlide9.xml"/><Relationship Id="rId16" Type="http://schemas.openxmlformats.org/officeDocument/2006/relationships/oleObject" Target="../embeddings/oleObject107.bin"/><Relationship Id="rId17" Type="http://schemas.openxmlformats.org/officeDocument/2006/relationships/image" Target="../media/image1.emf"/><Relationship Id="rId18" Type="http://schemas.openxmlformats.org/officeDocument/2006/relationships/image" Target="../media/image28.jpeg"/><Relationship Id="rId1" Type="http://schemas.openxmlformats.org/officeDocument/2006/relationships/vmlDrawing" Target="../drawings/vmlDrawing107.vml"/><Relationship Id="rId2" Type="http://schemas.openxmlformats.org/officeDocument/2006/relationships/tags" Target="../tags/tag604.xml"/><Relationship Id="rId3" Type="http://schemas.openxmlformats.org/officeDocument/2006/relationships/tags" Target="../tags/tag605.xml"/><Relationship Id="rId4" Type="http://schemas.openxmlformats.org/officeDocument/2006/relationships/tags" Target="../tags/tag606.xml"/><Relationship Id="rId5" Type="http://schemas.openxmlformats.org/officeDocument/2006/relationships/tags" Target="../tags/tag607.xml"/><Relationship Id="rId6" Type="http://schemas.openxmlformats.org/officeDocument/2006/relationships/tags" Target="../tags/tag608.xml"/><Relationship Id="rId7" Type="http://schemas.openxmlformats.org/officeDocument/2006/relationships/tags" Target="../tags/tag609.xml"/><Relationship Id="rId8" Type="http://schemas.openxmlformats.org/officeDocument/2006/relationships/tags" Target="../tags/tag610.xml"/><Relationship Id="rId9" Type="http://schemas.openxmlformats.org/officeDocument/2006/relationships/tags" Target="../tags/tag611.xml"/><Relationship Id="rId10" Type="http://schemas.openxmlformats.org/officeDocument/2006/relationships/tags" Target="../tags/tag6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17.xml"/><Relationship Id="rId4" Type="http://schemas.openxmlformats.org/officeDocument/2006/relationships/slideLayout" Target="../slideLayouts/slideLayout18.xml"/><Relationship Id="rId5" Type="http://schemas.openxmlformats.org/officeDocument/2006/relationships/oleObject" Target="../embeddings/oleObject108.bin"/><Relationship Id="rId6" Type="http://schemas.openxmlformats.org/officeDocument/2006/relationships/image" Target="../media/image24.emf"/><Relationship Id="rId7" Type="http://schemas.openxmlformats.org/officeDocument/2006/relationships/image" Target="../media/image29.jpeg"/><Relationship Id="rId8" Type="http://schemas.openxmlformats.org/officeDocument/2006/relationships/image" Target="../media/image30.jpeg"/><Relationship Id="rId9" Type="http://schemas.openxmlformats.org/officeDocument/2006/relationships/image" Target="../media/image31.jpeg"/><Relationship Id="rId10" Type="http://schemas.openxmlformats.org/officeDocument/2006/relationships/image" Target="../media/image32.jpeg"/><Relationship Id="rId1" Type="http://schemas.openxmlformats.org/officeDocument/2006/relationships/vmlDrawing" Target="../drawings/vmlDrawing108.vml"/><Relationship Id="rId2" Type="http://schemas.openxmlformats.org/officeDocument/2006/relationships/tags" Target="../tags/tag616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625.xml"/><Relationship Id="rId20" Type="http://schemas.openxmlformats.org/officeDocument/2006/relationships/tags" Target="../tags/tag636.xml"/><Relationship Id="rId21" Type="http://schemas.openxmlformats.org/officeDocument/2006/relationships/tags" Target="../tags/tag637.xml"/><Relationship Id="rId22" Type="http://schemas.openxmlformats.org/officeDocument/2006/relationships/tags" Target="../tags/tag638.xml"/><Relationship Id="rId23" Type="http://schemas.openxmlformats.org/officeDocument/2006/relationships/tags" Target="../tags/tag639.xml"/><Relationship Id="rId24" Type="http://schemas.openxmlformats.org/officeDocument/2006/relationships/tags" Target="../tags/tag640.xml"/><Relationship Id="rId25" Type="http://schemas.openxmlformats.org/officeDocument/2006/relationships/slideLayout" Target="../slideLayouts/slideLayout18.xml"/><Relationship Id="rId26" Type="http://schemas.openxmlformats.org/officeDocument/2006/relationships/notesSlide" Target="../notesSlides/notesSlide10.xml"/><Relationship Id="rId27" Type="http://schemas.openxmlformats.org/officeDocument/2006/relationships/oleObject" Target="../embeddings/oleObject109.bin"/><Relationship Id="rId28" Type="http://schemas.openxmlformats.org/officeDocument/2006/relationships/image" Target="../media/image1.emf"/><Relationship Id="rId29" Type="http://schemas.openxmlformats.org/officeDocument/2006/relationships/chart" Target="../charts/chart14.xml"/><Relationship Id="rId10" Type="http://schemas.openxmlformats.org/officeDocument/2006/relationships/tags" Target="../tags/tag626.xml"/><Relationship Id="rId11" Type="http://schemas.openxmlformats.org/officeDocument/2006/relationships/tags" Target="../tags/tag627.xml"/><Relationship Id="rId12" Type="http://schemas.openxmlformats.org/officeDocument/2006/relationships/tags" Target="../tags/tag628.xml"/><Relationship Id="rId13" Type="http://schemas.openxmlformats.org/officeDocument/2006/relationships/tags" Target="../tags/tag629.xml"/><Relationship Id="rId14" Type="http://schemas.openxmlformats.org/officeDocument/2006/relationships/tags" Target="../tags/tag630.xml"/><Relationship Id="rId15" Type="http://schemas.openxmlformats.org/officeDocument/2006/relationships/tags" Target="../tags/tag631.xml"/><Relationship Id="rId16" Type="http://schemas.openxmlformats.org/officeDocument/2006/relationships/tags" Target="../tags/tag632.xml"/><Relationship Id="rId17" Type="http://schemas.openxmlformats.org/officeDocument/2006/relationships/tags" Target="../tags/tag633.xml"/><Relationship Id="rId18" Type="http://schemas.openxmlformats.org/officeDocument/2006/relationships/tags" Target="../tags/tag634.xml"/><Relationship Id="rId19" Type="http://schemas.openxmlformats.org/officeDocument/2006/relationships/tags" Target="../tags/tag635.xml"/><Relationship Id="rId1" Type="http://schemas.openxmlformats.org/officeDocument/2006/relationships/vmlDrawing" Target="../drawings/vmlDrawing109.vml"/><Relationship Id="rId2" Type="http://schemas.openxmlformats.org/officeDocument/2006/relationships/tags" Target="../tags/tag618.xml"/><Relationship Id="rId3" Type="http://schemas.openxmlformats.org/officeDocument/2006/relationships/tags" Target="../tags/tag619.xml"/><Relationship Id="rId4" Type="http://schemas.openxmlformats.org/officeDocument/2006/relationships/tags" Target="../tags/tag620.xml"/><Relationship Id="rId5" Type="http://schemas.openxmlformats.org/officeDocument/2006/relationships/tags" Target="../tags/tag621.xml"/><Relationship Id="rId6" Type="http://schemas.openxmlformats.org/officeDocument/2006/relationships/tags" Target="../tags/tag622.xml"/><Relationship Id="rId7" Type="http://schemas.openxmlformats.org/officeDocument/2006/relationships/tags" Target="../tags/tag623.xml"/><Relationship Id="rId8" Type="http://schemas.openxmlformats.org/officeDocument/2006/relationships/tags" Target="../tags/tag624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notesSlide" Target="../notesSlides/notesSlide11.xml"/><Relationship Id="rId12" Type="http://schemas.openxmlformats.org/officeDocument/2006/relationships/oleObject" Target="../embeddings/oleObject110.bin"/><Relationship Id="rId13" Type="http://schemas.openxmlformats.org/officeDocument/2006/relationships/image" Target="../media/image24.emf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6" Type="http://schemas.openxmlformats.org/officeDocument/2006/relationships/image" Target="../media/image35.png"/><Relationship Id="rId1" Type="http://schemas.openxmlformats.org/officeDocument/2006/relationships/vmlDrawing" Target="../drawings/vmlDrawing110.vml"/><Relationship Id="rId2" Type="http://schemas.openxmlformats.org/officeDocument/2006/relationships/tags" Target="../tags/tag641.xml"/><Relationship Id="rId3" Type="http://schemas.openxmlformats.org/officeDocument/2006/relationships/tags" Target="../tags/tag642.xml"/><Relationship Id="rId4" Type="http://schemas.openxmlformats.org/officeDocument/2006/relationships/tags" Target="../tags/tag643.xml"/><Relationship Id="rId5" Type="http://schemas.openxmlformats.org/officeDocument/2006/relationships/tags" Target="../tags/tag644.xml"/><Relationship Id="rId6" Type="http://schemas.openxmlformats.org/officeDocument/2006/relationships/tags" Target="../tags/tag645.xml"/><Relationship Id="rId7" Type="http://schemas.openxmlformats.org/officeDocument/2006/relationships/tags" Target="../tags/tag646.xml"/><Relationship Id="rId8" Type="http://schemas.openxmlformats.org/officeDocument/2006/relationships/tags" Target="../tags/tag647.xml"/><Relationship Id="rId9" Type="http://schemas.openxmlformats.org/officeDocument/2006/relationships/tags" Target="../tags/tag648.xml"/><Relationship Id="rId10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08.xml"/><Relationship Id="rId4" Type="http://schemas.openxmlformats.org/officeDocument/2006/relationships/tags" Target="../tags/tag409.xml"/><Relationship Id="rId5" Type="http://schemas.openxmlformats.org/officeDocument/2006/relationships/tags" Target="../tags/tag410.xml"/><Relationship Id="rId6" Type="http://schemas.openxmlformats.org/officeDocument/2006/relationships/tags" Target="../tags/tag411.xml"/><Relationship Id="rId7" Type="http://schemas.openxmlformats.org/officeDocument/2006/relationships/slideLayout" Target="../slideLayouts/slideLayout16.xml"/><Relationship Id="rId8" Type="http://schemas.openxmlformats.org/officeDocument/2006/relationships/oleObject" Target="../embeddings/oleObject94.bin"/><Relationship Id="rId9" Type="http://schemas.openxmlformats.org/officeDocument/2006/relationships/image" Target="../media/image15.emf"/><Relationship Id="rId10" Type="http://schemas.openxmlformats.org/officeDocument/2006/relationships/slide" Target="slide5.xml"/><Relationship Id="rId11" Type="http://schemas.openxmlformats.org/officeDocument/2006/relationships/slide" Target="slide14.xml"/><Relationship Id="rId1" Type="http://schemas.openxmlformats.org/officeDocument/2006/relationships/vmlDrawing" Target="../drawings/vmlDrawing94.vml"/><Relationship Id="rId2" Type="http://schemas.openxmlformats.org/officeDocument/2006/relationships/tags" Target="../tags/tag407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tags" Target="../tags/tag421.xml"/><Relationship Id="rId12" Type="http://schemas.openxmlformats.org/officeDocument/2006/relationships/tags" Target="../tags/tag422.xml"/><Relationship Id="rId13" Type="http://schemas.openxmlformats.org/officeDocument/2006/relationships/slideLayout" Target="../slideLayouts/slideLayout18.xml"/><Relationship Id="rId14" Type="http://schemas.openxmlformats.org/officeDocument/2006/relationships/oleObject" Target="../embeddings/oleObject95.bin"/><Relationship Id="rId15" Type="http://schemas.openxmlformats.org/officeDocument/2006/relationships/image" Target="../media/image16.emf"/><Relationship Id="rId1" Type="http://schemas.openxmlformats.org/officeDocument/2006/relationships/vmlDrawing" Target="../drawings/vmlDrawing95.vml"/><Relationship Id="rId2" Type="http://schemas.openxmlformats.org/officeDocument/2006/relationships/tags" Target="../tags/tag412.xml"/><Relationship Id="rId3" Type="http://schemas.openxmlformats.org/officeDocument/2006/relationships/tags" Target="../tags/tag413.xml"/><Relationship Id="rId4" Type="http://schemas.openxmlformats.org/officeDocument/2006/relationships/tags" Target="../tags/tag414.xml"/><Relationship Id="rId5" Type="http://schemas.openxmlformats.org/officeDocument/2006/relationships/tags" Target="../tags/tag415.xml"/><Relationship Id="rId6" Type="http://schemas.openxmlformats.org/officeDocument/2006/relationships/tags" Target="../tags/tag416.xml"/><Relationship Id="rId7" Type="http://schemas.openxmlformats.org/officeDocument/2006/relationships/tags" Target="../tags/tag417.xml"/><Relationship Id="rId8" Type="http://schemas.openxmlformats.org/officeDocument/2006/relationships/tags" Target="../tags/tag418.xml"/><Relationship Id="rId9" Type="http://schemas.openxmlformats.org/officeDocument/2006/relationships/tags" Target="../tags/tag419.xml"/><Relationship Id="rId10" Type="http://schemas.openxmlformats.org/officeDocument/2006/relationships/tags" Target="../tags/tag4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24.xml"/><Relationship Id="rId4" Type="http://schemas.openxmlformats.org/officeDocument/2006/relationships/slideLayout" Target="../slideLayouts/slideLayout18.xml"/><Relationship Id="rId5" Type="http://schemas.openxmlformats.org/officeDocument/2006/relationships/oleObject" Target="../embeddings/oleObject96.bin"/><Relationship Id="rId6" Type="http://schemas.openxmlformats.org/officeDocument/2006/relationships/image" Target="../media/image16.emf"/><Relationship Id="rId7" Type="http://schemas.openxmlformats.org/officeDocument/2006/relationships/image" Target="../media/image17.emf"/><Relationship Id="rId8" Type="http://schemas.openxmlformats.org/officeDocument/2006/relationships/image" Target="../media/image18.emf"/><Relationship Id="rId9" Type="http://schemas.openxmlformats.org/officeDocument/2006/relationships/image" Target="../media/image19.emf"/><Relationship Id="rId10" Type="http://schemas.openxmlformats.org/officeDocument/2006/relationships/image" Target="../media/image20.png"/><Relationship Id="rId1" Type="http://schemas.openxmlformats.org/officeDocument/2006/relationships/vmlDrawing" Target="../drawings/vmlDrawing96.vml"/><Relationship Id="rId2" Type="http://schemas.openxmlformats.org/officeDocument/2006/relationships/tags" Target="../tags/tag4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26.xml"/><Relationship Id="rId4" Type="http://schemas.openxmlformats.org/officeDocument/2006/relationships/tags" Target="../tags/tag427.xml"/><Relationship Id="rId5" Type="http://schemas.openxmlformats.org/officeDocument/2006/relationships/tags" Target="../tags/tag428.xml"/><Relationship Id="rId6" Type="http://schemas.openxmlformats.org/officeDocument/2006/relationships/tags" Target="../tags/tag429.xml"/><Relationship Id="rId7" Type="http://schemas.openxmlformats.org/officeDocument/2006/relationships/slideLayout" Target="../slideLayouts/slideLayout16.xml"/><Relationship Id="rId8" Type="http://schemas.openxmlformats.org/officeDocument/2006/relationships/oleObject" Target="../embeddings/oleObject97.bin"/><Relationship Id="rId9" Type="http://schemas.openxmlformats.org/officeDocument/2006/relationships/image" Target="../media/image15.emf"/><Relationship Id="rId10" Type="http://schemas.openxmlformats.org/officeDocument/2006/relationships/slide" Target="slide2.xml"/><Relationship Id="rId11" Type="http://schemas.openxmlformats.org/officeDocument/2006/relationships/slide" Target="slide14.xml"/><Relationship Id="rId1" Type="http://schemas.openxmlformats.org/officeDocument/2006/relationships/vmlDrawing" Target="../drawings/vmlDrawing97.vml"/><Relationship Id="rId2" Type="http://schemas.openxmlformats.org/officeDocument/2006/relationships/tags" Target="../tags/tag42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437.xml"/><Relationship Id="rId20" Type="http://schemas.openxmlformats.org/officeDocument/2006/relationships/tags" Target="../tags/tag448.xml"/><Relationship Id="rId21" Type="http://schemas.openxmlformats.org/officeDocument/2006/relationships/tags" Target="../tags/tag449.xml"/><Relationship Id="rId22" Type="http://schemas.openxmlformats.org/officeDocument/2006/relationships/tags" Target="../tags/tag450.xml"/><Relationship Id="rId23" Type="http://schemas.openxmlformats.org/officeDocument/2006/relationships/tags" Target="../tags/tag451.xml"/><Relationship Id="rId24" Type="http://schemas.openxmlformats.org/officeDocument/2006/relationships/tags" Target="../tags/tag452.xml"/><Relationship Id="rId25" Type="http://schemas.openxmlformats.org/officeDocument/2006/relationships/slideLayout" Target="../slideLayouts/slideLayout18.xml"/><Relationship Id="rId26" Type="http://schemas.openxmlformats.org/officeDocument/2006/relationships/notesSlide" Target="../notesSlides/notesSlide2.xml"/><Relationship Id="rId27" Type="http://schemas.openxmlformats.org/officeDocument/2006/relationships/oleObject" Target="../embeddings/oleObject98.bin"/><Relationship Id="rId28" Type="http://schemas.openxmlformats.org/officeDocument/2006/relationships/chart" Target="../charts/chart1.xml"/><Relationship Id="rId29" Type="http://schemas.openxmlformats.org/officeDocument/2006/relationships/image" Target="../media/image21.emf"/><Relationship Id="rId30" Type="http://schemas.openxmlformats.org/officeDocument/2006/relationships/image" Target="../media/image22.emf"/><Relationship Id="rId10" Type="http://schemas.openxmlformats.org/officeDocument/2006/relationships/tags" Target="../tags/tag438.xml"/><Relationship Id="rId11" Type="http://schemas.openxmlformats.org/officeDocument/2006/relationships/tags" Target="../tags/tag439.xml"/><Relationship Id="rId12" Type="http://schemas.openxmlformats.org/officeDocument/2006/relationships/tags" Target="../tags/tag440.xml"/><Relationship Id="rId13" Type="http://schemas.openxmlformats.org/officeDocument/2006/relationships/tags" Target="../tags/tag441.xml"/><Relationship Id="rId14" Type="http://schemas.openxmlformats.org/officeDocument/2006/relationships/tags" Target="../tags/tag442.xml"/><Relationship Id="rId15" Type="http://schemas.openxmlformats.org/officeDocument/2006/relationships/tags" Target="../tags/tag443.xml"/><Relationship Id="rId16" Type="http://schemas.openxmlformats.org/officeDocument/2006/relationships/tags" Target="../tags/tag444.xml"/><Relationship Id="rId17" Type="http://schemas.openxmlformats.org/officeDocument/2006/relationships/tags" Target="../tags/tag445.xml"/><Relationship Id="rId18" Type="http://schemas.openxmlformats.org/officeDocument/2006/relationships/tags" Target="../tags/tag446.xml"/><Relationship Id="rId19" Type="http://schemas.openxmlformats.org/officeDocument/2006/relationships/tags" Target="../tags/tag447.xml"/><Relationship Id="rId1" Type="http://schemas.openxmlformats.org/officeDocument/2006/relationships/vmlDrawing" Target="../drawings/vmlDrawing98.vml"/><Relationship Id="rId2" Type="http://schemas.openxmlformats.org/officeDocument/2006/relationships/tags" Target="../tags/tag430.xml"/><Relationship Id="rId3" Type="http://schemas.openxmlformats.org/officeDocument/2006/relationships/tags" Target="../tags/tag431.xml"/><Relationship Id="rId4" Type="http://schemas.openxmlformats.org/officeDocument/2006/relationships/tags" Target="../tags/tag432.xml"/><Relationship Id="rId5" Type="http://schemas.openxmlformats.org/officeDocument/2006/relationships/tags" Target="../tags/tag433.xml"/><Relationship Id="rId6" Type="http://schemas.openxmlformats.org/officeDocument/2006/relationships/tags" Target="../tags/tag434.xml"/><Relationship Id="rId7" Type="http://schemas.openxmlformats.org/officeDocument/2006/relationships/tags" Target="../tags/tag435.xml"/><Relationship Id="rId8" Type="http://schemas.openxmlformats.org/officeDocument/2006/relationships/tags" Target="../tags/tag436.xml"/></Relationships>
</file>

<file path=ppt/slides/_rels/slide7.xml.rels><?xml version="1.0" encoding="UTF-8" standalone="yes"?>
<Relationships xmlns="http://schemas.openxmlformats.org/package/2006/relationships"><Relationship Id="rId46" Type="http://schemas.openxmlformats.org/officeDocument/2006/relationships/tags" Target="../tags/tag497.xml"/><Relationship Id="rId47" Type="http://schemas.openxmlformats.org/officeDocument/2006/relationships/slideLayout" Target="../slideLayouts/slideLayout18.xml"/><Relationship Id="rId48" Type="http://schemas.openxmlformats.org/officeDocument/2006/relationships/notesSlide" Target="../notesSlides/notesSlide3.xml"/><Relationship Id="rId49" Type="http://schemas.openxmlformats.org/officeDocument/2006/relationships/oleObject" Target="../embeddings/oleObject99.bin"/><Relationship Id="rId20" Type="http://schemas.openxmlformats.org/officeDocument/2006/relationships/tags" Target="../tags/tag471.xml"/><Relationship Id="rId21" Type="http://schemas.openxmlformats.org/officeDocument/2006/relationships/tags" Target="../tags/tag472.xml"/><Relationship Id="rId22" Type="http://schemas.openxmlformats.org/officeDocument/2006/relationships/tags" Target="../tags/tag473.xml"/><Relationship Id="rId23" Type="http://schemas.openxmlformats.org/officeDocument/2006/relationships/tags" Target="../tags/tag474.xml"/><Relationship Id="rId24" Type="http://schemas.openxmlformats.org/officeDocument/2006/relationships/tags" Target="../tags/tag475.xml"/><Relationship Id="rId25" Type="http://schemas.openxmlformats.org/officeDocument/2006/relationships/tags" Target="../tags/tag476.xml"/><Relationship Id="rId26" Type="http://schemas.openxmlformats.org/officeDocument/2006/relationships/tags" Target="../tags/tag477.xml"/><Relationship Id="rId27" Type="http://schemas.openxmlformats.org/officeDocument/2006/relationships/tags" Target="../tags/tag478.xml"/><Relationship Id="rId28" Type="http://schemas.openxmlformats.org/officeDocument/2006/relationships/tags" Target="../tags/tag479.xml"/><Relationship Id="rId29" Type="http://schemas.openxmlformats.org/officeDocument/2006/relationships/tags" Target="../tags/tag480.xml"/><Relationship Id="rId1" Type="http://schemas.openxmlformats.org/officeDocument/2006/relationships/vmlDrawing" Target="../drawings/vmlDrawing99.vml"/><Relationship Id="rId2" Type="http://schemas.openxmlformats.org/officeDocument/2006/relationships/tags" Target="../tags/tag453.xml"/><Relationship Id="rId3" Type="http://schemas.openxmlformats.org/officeDocument/2006/relationships/tags" Target="../tags/tag454.xml"/><Relationship Id="rId4" Type="http://schemas.openxmlformats.org/officeDocument/2006/relationships/tags" Target="../tags/tag455.xml"/><Relationship Id="rId5" Type="http://schemas.openxmlformats.org/officeDocument/2006/relationships/tags" Target="../tags/tag456.xml"/><Relationship Id="rId30" Type="http://schemas.openxmlformats.org/officeDocument/2006/relationships/tags" Target="../tags/tag481.xml"/><Relationship Id="rId31" Type="http://schemas.openxmlformats.org/officeDocument/2006/relationships/tags" Target="../tags/tag482.xml"/><Relationship Id="rId32" Type="http://schemas.openxmlformats.org/officeDocument/2006/relationships/tags" Target="../tags/tag483.xml"/><Relationship Id="rId9" Type="http://schemas.openxmlformats.org/officeDocument/2006/relationships/tags" Target="../tags/tag460.xml"/><Relationship Id="rId6" Type="http://schemas.openxmlformats.org/officeDocument/2006/relationships/tags" Target="../tags/tag457.xml"/><Relationship Id="rId7" Type="http://schemas.openxmlformats.org/officeDocument/2006/relationships/tags" Target="../tags/tag458.xml"/><Relationship Id="rId8" Type="http://schemas.openxmlformats.org/officeDocument/2006/relationships/tags" Target="../tags/tag459.xml"/><Relationship Id="rId33" Type="http://schemas.openxmlformats.org/officeDocument/2006/relationships/tags" Target="../tags/tag484.xml"/><Relationship Id="rId34" Type="http://schemas.openxmlformats.org/officeDocument/2006/relationships/tags" Target="../tags/tag485.xml"/><Relationship Id="rId35" Type="http://schemas.openxmlformats.org/officeDocument/2006/relationships/tags" Target="../tags/tag486.xml"/><Relationship Id="rId36" Type="http://schemas.openxmlformats.org/officeDocument/2006/relationships/tags" Target="../tags/tag487.xml"/><Relationship Id="rId10" Type="http://schemas.openxmlformats.org/officeDocument/2006/relationships/tags" Target="../tags/tag461.xml"/><Relationship Id="rId11" Type="http://schemas.openxmlformats.org/officeDocument/2006/relationships/tags" Target="../tags/tag462.xml"/><Relationship Id="rId12" Type="http://schemas.openxmlformats.org/officeDocument/2006/relationships/tags" Target="../tags/tag463.xml"/><Relationship Id="rId13" Type="http://schemas.openxmlformats.org/officeDocument/2006/relationships/tags" Target="../tags/tag464.xml"/><Relationship Id="rId14" Type="http://schemas.openxmlformats.org/officeDocument/2006/relationships/tags" Target="../tags/tag465.xml"/><Relationship Id="rId15" Type="http://schemas.openxmlformats.org/officeDocument/2006/relationships/tags" Target="../tags/tag466.xml"/><Relationship Id="rId16" Type="http://schemas.openxmlformats.org/officeDocument/2006/relationships/tags" Target="../tags/tag467.xml"/><Relationship Id="rId17" Type="http://schemas.openxmlformats.org/officeDocument/2006/relationships/tags" Target="../tags/tag468.xml"/><Relationship Id="rId18" Type="http://schemas.openxmlformats.org/officeDocument/2006/relationships/tags" Target="../tags/tag469.xml"/><Relationship Id="rId19" Type="http://schemas.openxmlformats.org/officeDocument/2006/relationships/tags" Target="../tags/tag470.xml"/><Relationship Id="rId37" Type="http://schemas.openxmlformats.org/officeDocument/2006/relationships/tags" Target="../tags/tag488.xml"/><Relationship Id="rId38" Type="http://schemas.openxmlformats.org/officeDocument/2006/relationships/tags" Target="../tags/tag489.xml"/><Relationship Id="rId39" Type="http://schemas.openxmlformats.org/officeDocument/2006/relationships/tags" Target="../tags/tag490.xml"/><Relationship Id="rId40" Type="http://schemas.openxmlformats.org/officeDocument/2006/relationships/tags" Target="../tags/tag491.xml"/><Relationship Id="rId41" Type="http://schemas.openxmlformats.org/officeDocument/2006/relationships/tags" Target="../tags/tag492.xml"/><Relationship Id="rId42" Type="http://schemas.openxmlformats.org/officeDocument/2006/relationships/tags" Target="../tags/tag493.xml"/><Relationship Id="rId43" Type="http://schemas.openxmlformats.org/officeDocument/2006/relationships/tags" Target="../tags/tag494.xml"/><Relationship Id="rId44" Type="http://schemas.openxmlformats.org/officeDocument/2006/relationships/tags" Target="../tags/tag495.xml"/><Relationship Id="rId45" Type="http://schemas.openxmlformats.org/officeDocument/2006/relationships/tags" Target="../tags/tag496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emf"/><Relationship Id="rId12" Type="http://schemas.openxmlformats.org/officeDocument/2006/relationships/chart" Target="../charts/chart2.xml"/><Relationship Id="rId1" Type="http://schemas.openxmlformats.org/officeDocument/2006/relationships/vmlDrawing" Target="../drawings/vmlDrawing100.vml"/><Relationship Id="rId2" Type="http://schemas.openxmlformats.org/officeDocument/2006/relationships/tags" Target="../tags/tag498.xml"/><Relationship Id="rId3" Type="http://schemas.openxmlformats.org/officeDocument/2006/relationships/tags" Target="../tags/tag499.xml"/><Relationship Id="rId4" Type="http://schemas.openxmlformats.org/officeDocument/2006/relationships/tags" Target="../tags/tag500.xml"/><Relationship Id="rId5" Type="http://schemas.openxmlformats.org/officeDocument/2006/relationships/tags" Target="../tags/tag501.xml"/><Relationship Id="rId6" Type="http://schemas.openxmlformats.org/officeDocument/2006/relationships/tags" Target="../tags/tag502.xml"/><Relationship Id="rId7" Type="http://schemas.openxmlformats.org/officeDocument/2006/relationships/tags" Target="../tags/tag503.xml"/><Relationship Id="rId8" Type="http://schemas.openxmlformats.org/officeDocument/2006/relationships/slideLayout" Target="../slideLayouts/slideLayout18.xml"/><Relationship Id="rId9" Type="http://schemas.openxmlformats.org/officeDocument/2006/relationships/notesSlide" Target="../notesSlides/notesSlide4.xml"/><Relationship Id="rId10" Type="http://schemas.openxmlformats.org/officeDocument/2006/relationships/oleObject" Target="../embeddings/oleObject10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05.xml"/><Relationship Id="rId4" Type="http://schemas.openxmlformats.org/officeDocument/2006/relationships/tags" Target="../tags/tag506.xml"/><Relationship Id="rId5" Type="http://schemas.openxmlformats.org/officeDocument/2006/relationships/tags" Target="../tags/tag507.xml"/><Relationship Id="rId6" Type="http://schemas.openxmlformats.org/officeDocument/2006/relationships/tags" Target="../tags/tag508.xml"/><Relationship Id="rId7" Type="http://schemas.openxmlformats.org/officeDocument/2006/relationships/slideLayout" Target="../slideLayouts/slideLayout18.xml"/><Relationship Id="rId8" Type="http://schemas.openxmlformats.org/officeDocument/2006/relationships/notesSlide" Target="../notesSlides/notesSlide5.xml"/><Relationship Id="rId9" Type="http://schemas.openxmlformats.org/officeDocument/2006/relationships/oleObject" Target="../embeddings/oleObject101.bin"/><Relationship Id="rId10" Type="http://schemas.openxmlformats.org/officeDocument/2006/relationships/image" Target="../media/image23.emf"/><Relationship Id="rId11" Type="http://schemas.openxmlformats.org/officeDocument/2006/relationships/chart" Target="../charts/chart3.xml"/><Relationship Id="rId1" Type="http://schemas.openxmlformats.org/officeDocument/2006/relationships/vmlDrawing" Target="../drawings/vmlDrawing101.vml"/><Relationship Id="rId2" Type="http://schemas.openxmlformats.org/officeDocument/2006/relationships/tags" Target="../tags/tag50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-1118326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914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-1118326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ocument type"/>
          <p:cNvSpPr txBox="1">
            <a:spLocks noChangeArrowheads="1"/>
          </p:cNvSpPr>
          <p:nvPr/>
        </p:nvSpPr>
        <p:spPr bwMode="gray">
          <a:xfrm>
            <a:off x="3024489" y="3208519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eaLnBrk="1" hangingPunct="1">
              <a:defRPr sz="1400" baseline="0">
                <a:solidFill>
                  <a:schemeClr val="accent6"/>
                </a:solidFill>
                <a:latin typeface="+mn-lt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/>
              <a:t>Document for discussion | 15/01/2018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024489" y="2745264"/>
            <a:ext cx="8309252" cy="215444"/>
          </a:xfrm>
        </p:spPr>
        <p:txBody>
          <a:bodyPr vert="horz" wrap="square" lIns="0" tIns="0" rIns="0" bIns="0" rtlCol="0">
            <a:spAutoFit/>
          </a:bodyPr>
          <a:lstStyle/>
          <a:p>
            <a:r>
              <a:rPr lang="en-US"/>
              <a:t>GLOBAL MARKETING &amp; SALES</a:t>
            </a:r>
          </a:p>
        </p:txBody>
      </p:sp>
      <p:sp>
        <p:nvSpPr>
          <p:cNvPr id="14" name="Disclaimer-English (United States)"/>
          <p:cNvSpPr>
            <a:spLocks noChangeArrowheads="1"/>
          </p:cNvSpPr>
          <p:nvPr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 bwMode="gray">
          <a:xfrm>
            <a:off x="3024489" y="1434420"/>
            <a:ext cx="8309252" cy="98488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Emerging themes and first ideas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C147CE5-6FF0-4D3C-AC0E-C3D759A163F7}"/>
              </a:ext>
            </a:extLst>
          </p:cNvPr>
          <p:cNvSpPr txBox="1"/>
          <p:nvPr/>
        </p:nvSpPr>
        <p:spPr>
          <a:xfrm>
            <a:off x="6851650" y="493500"/>
            <a:ext cx="4858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Working draft based on interviews as of 12/01/2017</a:t>
            </a:r>
          </a:p>
        </p:txBody>
      </p:sp>
      <p:pic>
        <p:nvPicPr>
          <p:cNvPr id="6" name="Picture 5"/>
          <p:cNvPicPr>
            <a:picLocks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1" b="9061"/>
          <a:stretch/>
        </p:blipFill>
        <p:spPr>
          <a:xfrm>
            <a:off x="-1" y="0"/>
            <a:ext cx="11949113" cy="67214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9E06EA2-0554-4273-BF69-C246667F6CD0}"/>
              </a:ext>
            </a:extLst>
          </p:cNvPr>
          <p:cNvSpPr>
            <a:spLocks/>
          </p:cNvSpPr>
          <p:nvPr/>
        </p:nvSpPr>
        <p:spPr>
          <a:xfrm>
            <a:off x="-1" y="0"/>
            <a:ext cx="11949113" cy="6721475"/>
          </a:xfrm>
          <a:prstGeom prst="rect">
            <a:avLst/>
          </a:prstGeom>
          <a:solidFill>
            <a:schemeClr val="accent4">
              <a:alpha val="50000"/>
            </a:schemeClr>
          </a:solidFill>
          <a:ln w="31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008050E5-41DE-476C-94FB-C4CAD6DBC9E8}"/>
              </a:ext>
            </a:extLst>
          </p:cNvPr>
          <p:cNvSpPr txBox="1">
            <a:spLocks/>
          </p:cNvSpPr>
          <p:nvPr/>
        </p:nvSpPr>
        <p:spPr bwMode="gray">
          <a:xfrm>
            <a:off x="4234" y="2198384"/>
            <a:ext cx="11944878" cy="1310308"/>
          </a:xfrm>
          <a:prstGeom prst="rect">
            <a:avLst/>
          </a:prstGeom>
          <a:solidFill>
            <a:srgbClr val="0065BD">
              <a:alpha val="43137"/>
            </a:srgbClr>
          </a:solidFill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 defTabSz="119386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359851" algn="l"/>
              </a:tabLst>
              <a:defRPr sz="3200" b="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2pPr>
            <a:lvl3pPr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3pPr>
            <a:lvl4pPr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4pPr>
            <a:lvl5pPr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5pPr>
            <a:lvl6pPr marL="609630"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6pPr>
            <a:lvl7pPr marL="1219261"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7pPr>
            <a:lvl8pPr marL="1828891"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8pPr>
            <a:lvl9pPr marL="2438522"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000" kern="0" dirty="0">
                <a:solidFill>
                  <a:schemeClr val="bg1"/>
                </a:solidFill>
              </a:rPr>
              <a:t>Pricing Excellence for </a:t>
            </a:r>
            <a:r>
              <a:rPr lang="en-US" sz="3000" kern="0" dirty="0" smtClean="0">
                <a:solidFill>
                  <a:schemeClr val="bg1"/>
                </a:solidFill>
              </a:rPr>
              <a:t>CLIENT</a:t>
            </a:r>
            <a:endParaRPr lang="en-US" sz="4800" kern="0" dirty="0">
              <a:solidFill>
                <a:schemeClr val="bg1"/>
              </a:solidFill>
            </a:endParaRPr>
          </a:p>
        </p:txBody>
      </p:sp>
      <p:sp>
        <p:nvSpPr>
          <p:cNvPr id="16" name="Date">
            <a:extLst>
              <a:ext uri="{FF2B5EF4-FFF2-40B4-BE49-F238E27FC236}">
                <a16:creationId xmlns:a16="http://schemas.microsoft.com/office/drawing/2014/main" xmlns="" id="{49D0FB79-5C77-4D75-BBE0-C5987AFB8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938" y="5489233"/>
            <a:ext cx="802821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eaLnBrk="1" hangingPunct="1">
              <a:defRPr sz="1400" baseline="0">
                <a:latin typeface="+mn-lt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Nov. </a:t>
            </a:r>
            <a:r>
              <a:rPr lang="en-US" sz="1600" dirty="0" smtClean="0">
                <a:solidFill>
                  <a:schemeClr val="bg1"/>
                </a:solidFill>
              </a:rPr>
              <a:t>20XX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Disclaimer-template_Blue">
            <a:extLst>
              <a:ext uri="{FF2B5EF4-FFF2-40B4-BE49-F238E27FC236}">
                <a16:creationId xmlns:a16="http://schemas.microsoft.com/office/drawing/2014/main" xmlns="" id="{9FEA31A0-0683-4818-9E5E-EC510B2FE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938" y="5925006"/>
            <a:ext cx="802821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ctr" defTabSz="804863" eaLnBrk="0" hangingPunct="0"/>
            <a:r>
              <a:rPr lang="en-US" sz="700" baseline="0" noProof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algn="ctr" defTabSz="804863" eaLnBrk="0" hangingPunct="0"/>
            <a:r>
              <a:rPr lang="en-US" sz="700" baseline="0" noProof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DA6CE7F8-B0C3-466F-9BBD-599FA2629799}"/>
              </a:ext>
            </a:extLst>
          </p:cNvPr>
          <p:cNvSpPr txBox="1">
            <a:spLocks/>
          </p:cNvSpPr>
          <p:nvPr/>
        </p:nvSpPr>
        <p:spPr bwMode="gray">
          <a:xfrm>
            <a:off x="2135938" y="4156596"/>
            <a:ext cx="802821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en-US" sz="1400" cap="all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194400" indent="-1908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6400" indent="-2484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5600" indent="-1548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8800" indent="-1296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6pPr>
            <a:lvl7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7pPr>
            <a:lvl8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8pPr>
            <a:lvl9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1800" kern="0" dirty="0">
                <a:solidFill>
                  <a:schemeClr val="bg1"/>
                </a:solidFill>
              </a:rPr>
              <a:t>Bin Zhou</a:t>
            </a:r>
          </a:p>
        </p:txBody>
      </p:sp>
      <p:sp>
        <p:nvSpPr>
          <p:cNvPr id="15" name="Rectangle 13">
            <a:extLst>
              <a:ext uri="{FF2B5EF4-FFF2-40B4-BE49-F238E27FC236}">
                <a16:creationId xmlns="" xmlns:a16="http://schemas.microsoft.com/office/drawing/2014/main" id="{4554D3CB-BE76-454B-9C13-A4B72B5F782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282589" y="0"/>
            <a:ext cx="666524" cy="130629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fi-FI" sz="1000" b="1" smtClean="0">
                <a:solidFill>
                  <a:srgbClr val="FFFFFF"/>
                </a:solidFill>
                <a:latin typeface="Arial" pitchFamily="34" charset="0"/>
              </a:rPr>
              <a:t>BAN040</a:t>
            </a:r>
            <a:endParaRPr lang="pl-PL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="" xmlns:a16="http://schemas.microsoft.com/office/drawing/2014/main" id="{DC44CA0B-D3A8-45E6-A8A9-540CE0E855BA}"/>
              </a:ext>
            </a:extLst>
          </p:cNvPr>
          <p:cNvSpPr>
            <a:spLocks noChangeArrowheads="1"/>
          </p:cNvSpPr>
          <p:nvPr/>
        </p:nvSpPr>
        <p:spPr bwMode="gray">
          <a:xfrm>
            <a:off x="-1" y="10078"/>
            <a:ext cx="2355274" cy="1456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 smtClean="0">
                <a:solidFill>
                  <a:srgbClr val="FFFFFF"/>
                </a:solidFill>
                <a:latin typeface="Arial" pitchFamily="34" charset="0"/>
              </a:rPr>
              <a:t>Financial 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79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3075559"/>
              </p:ext>
            </p:extLst>
          </p:nvPr>
        </p:nvGraphicFramePr>
        <p:xfrm>
          <a:off x="1495426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131" name="think-cell Slide" r:id="rId14" imgW="360" imgH="360" progId="TCLayout.ActiveDocument.1">
                  <p:embed/>
                </p:oleObj>
              </mc:Choice>
              <mc:Fallback>
                <p:oleObj name="think-cell Slide" r:id="rId1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6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230189"/>
            <a:ext cx="11491891" cy="7386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1">
              <a:tabLst>
                <a:tab pos="361950" algn="l"/>
              </a:tabLst>
            </a:pPr>
            <a:r>
              <a:rPr lang="en-US" altLang="zh-CN" sz="2400" b="0" dirty="0">
                <a:latin typeface="+mj-lt"/>
                <a:ea typeface="+mj-ea"/>
                <a:cs typeface="+mj-cs"/>
              </a:rPr>
              <a:t>Leakage analysis: RM is able to identify leakage customers from </a:t>
            </a:r>
            <a:r>
              <a:rPr lang="en-US" altLang="zh-CN" sz="2400" b="0" dirty="0" smtClean="0">
                <a:latin typeface="+mj-lt"/>
                <a:ea typeface="+mj-ea"/>
                <a:cs typeface="+mj-cs"/>
              </a:rPr>
              <a:t/>
            </a:r>
            <a:br>
              <a:rPr lang="en-US" altLang="zh-CN" sz="2400" b="0" dirty="0" smtClean="0">
                <a:latin typeface="+mj-lt"/>
                <a:ea typeface="+mj-ea"/>
                <a:cs typeface="+mj-cs"/>
              </a:rPr>
            </a:br>
            <a:r>
              <a:rPr lang="en-US" altLang="zh-CN" sz="2400" b="0" dirty="0" smtClean="0">
                <a:latin typeface="+mj-lt"/>
                <a:ea typeface="+mj-ea"/>
                <a:cs typeface="+mj-cs"/>
              </a:rPr>
              <a:t>combining </a:t>
            </a:r>
            <a:r>
              <a:rPr lang="en-US" altLang="zh-CN" sz="2400" b="0" dirty="0">
                <a:latin typeface="+mj-lt"/>
                <a:ea typeface="+mj-ea"/>
                <a:cs typeface="+mj-cs"/>
              </a:rPr>
              <a:t>the product dimension and EVA dimension</a:t>
            </a:r>
            <a:endParaRPr lang="zh-CN" altLang="en-US" sz="2400" b="0" dirty="0">
              <a:latin typeface="+mj-lt"/>
              <a:ea typeface="+mj-ea"/>
              <a:cs typeface="+mj-cs"/>
            </a:endParaRPr>
          </a:p>
        </p:txBody>
      </p:sp>
      <p:sp>
        <p:nvSpPr>
          <p:cNvPr id="58" name="4. Footnote"/>
          <p:cNvSpPr txBox="1">
            <a:spLocks noChangeArrowheads="1"/>
          </p:cNvSpPr>
          <p:nvPr/>
        </p:nvSpPr>
        <p:spPr bwMode="auto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>
            <a:defPPr>
              <a:defRPr lang="en-US"/>
            </a:defPPr>
            <a:lvl1pPr marL="104775" indent="-104775" defTabSz="895350">
              <a:defRPr sz="1000" baseline="0">
                <a:latin typeface="+mn-lt"/>
              </a:defRPr>
            </a:lvl1pPr>
            <a:lvl2pPr marL="1031875" defTabSz="895350">
              <a:defRPr sz="2400"/>
            </a:lvl2pPr>
            <a:lvl3pPr marL="1217613" defTabSz="895350">
              <a:defRPr sz="2400"/>
            </a:lvl3pPr>
            <a:lvl4pPr marL="1404938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pPr marL="85725" indent="-85725"/>
            <a:r>
              <a:rPr lang="en-US" altLang="zh-CN" sz="800" dirty="0">
                <a:solidFill>
                  <a:schemeClr val="accent6"/>
                </a:solidFill>
                <a:sym typeface="Arial" panose="020B0604020202020204" pitchFamily="34" charset="0"/>
              </a:rPr>
              <a:t>1 Lending margin is defined as NIM (net interest margin) minus cost of capital and cost of risk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437065" y="5142787"/>
            <a:ext cx="3148883" cy="966762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437065" y="3078943"/>
            <a:ext cx="3148883" cy="432942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>
            <a:spLocks/>
          </p:cNvSpPr>
          <p:nvPr/>
        </p:nvSpPr>
        <p:spPr bwMode="gray">
          <a:xfrm>
            <a:off x="158759" y="1119663"/>
            <a:ext cx="7873664" cy="33009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  <a:extLst/>
        </p:spPr>
        <p:txBody>
          <a:bodyPr vert="horz" wrap="square" lIns="72009" tIns="72009" rIns="72009" bIns="72009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95350">
              <a:buClr>
                <a:schemeClr val="tx2"/>
              </a:buClr>
            </a:pP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楷体" pitchFamily="49" charset="-122"/>
                <a:cs typeface="Arial" pitchFamily="34" charset="0"/>
                <a:sym typeface="Arial" panose="020B0604020202020204" pitchFamily="34" charset="0"/>
              </a:rPr>
              <a:t>Correlation between lending margin</a:t>
            </a:r>
            <a:r>
              <a:rPr lang="en-US" altLang="zh-CN" sz="1400" b="1" baseline="30000" dirty="0">
                <a:solidFill>
                  <a:schemeClr val="bg1"/>
                </a:solidFill>
                <a:latin typeface="Arial" panose="020B0604020202020204" pitchFamily="34" charset="0"/>
                <a:ea typeface="楷体" pitchFamily="49" charset="-122"/>
                <a:cs typeface="Arial" pitchFamily="34" charset="0"/>
                <a:sym typeface="Arial" panose="020B0604020202020204" pitchFamily="34" charset="0"/>
              </a:rPr>
              <a:t>1</a:t>
            </a:r>
            <a:r>
              <a:rPr lang="zh-CN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楷体" pitchFamily="49" charset="-122"/>
                <a:cs typeface="Arial" pitchFamily="34" charset="0"/>
                <a:sym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楷体" pitchFamily="49" charset="-122"/>
                <a:cs typeface="Arial" pitchFamily="34" charset="0"/>
                <a:sym typeface="Arial" panose="020B0604020202020204" pitchFamily="34" charset="0"/>
              </a:rPr>
              <a:t>and EVA</a:t>
            </a:r>
            <a:endParaRPr lang="en-GB" sz="1400" b="1" dirty="0">
              <a:solidFill>
                <a:schemeClr val="bg1"/>
              </a:solidFill>
              <a:latin typeface="Arial" panose="020B0604020202020204" pitchFamily="34" charset="0"/>
              <a:ea typeface="楷体" pitchFamily="49" charset="-122"/>
              <a:cs typeface="Arial" pitchFamily="34" charset="0"/>
              <a:sym typeface="Arial" panose="020B0604020202020204" pitchFamily="34" charset="0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0" t="3835" b="9363"/>
          <a:stretch/>
        </p:blipFill>
        <p:spPr bwMode="auto">
          <a:xfrm>
            <a:off x="774880" y="1847880"/>
            <a:ext cx="7176131" cy="3863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4"/>
          <p:cNvSpPr txBox="1"/>
          <p:nvPr/>
        </p:nvSpPr>
        <p:spPr>
          <a:xfrm>
            <a:off x="508189" y="1802953"/>
            <a:ext cx="1987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algn="r"/>
            <a:r>
              <a:rPr lang="en-US" sz="1400" dirty="0"/>
              <a:t>20</a:t>
            </a:r>
          </a:p>
        </p:txBody>
      </p:sp>
      <p:sp>
        <p:nvSpPr>
          <p:cNvPr id="30" name="Rectangle 4"/>
          <p:cNvSpPr txBox="1"/>
          <p:nvPr/>
        </p:nvSpPr>
        <p:spPr>
          <a:xfrm>
            <a:off x="508189" y="2319213"/>
            <a:ext cx="1987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algn="r"/>
            <a:r>
              <a:rPr lang="en-US" sz="1400" dirty="0"/>
              <a:t>10</a:t>
            </a:r>
          </a:p>
        </p:txBody>
      </p:sp>
      <p:sp>
        <p:nvSpPr>
          <p:cNvPr id="31" name="Rectangle 4"/>
          <p:cNvSpPr txBox="1"/>
          <p:nvPr/>
        </p:nvSpPr>
        <p:spPr>
          <a:xfrm>
            <a:off x="607573" y="2871846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algn="r"/>
            <a:r>
              <a:rPr lang="en-US" sz="1400" dirty="0"/>
              <a:t>0</a:t>
            </a:r>
          </a:p>
        </p:txBody>
      </p:sp>
      <p:sp>
        <p:nvSpPr>
          <p:cNvPr id="32" name="Rectangle 4"/>
          <p:cNvSpPr txBox="1"/>
          <p:nvPr/>
        </p:nvSpPr>
        <p:spPr>
          <a:xfrm>
            <a:off x="448876" y="3410547"/>
            <a:ext cx="25808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algn="r"/>
            <a:r>
              <a:rPr lang="en-US" sz="1400" dirty="0"/>
              <a:t>-10</a:t>
            </a:r>
          </a:p>
        </p:txBody>
      </p:sp>
      <p:sp>
        <p:nvSpPr>
          <p:cNvPr id="34" name="Rectangle 4"/>
          <p:cNvSpPr txBox="1"/>
          <p:nvPr/>
        </p:nvSpPr>
        <p:spPr>
          <a:xfrm>
            <a:off x="448876" y="3935317"/>
            <a:ext cx="25808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algn="r"/>
            <a:r>
              <a:rPr lang="en-US" sz="1400" dirty="0"/>
              <a:t>-20</a:t>
            </a:r>
          </a:p>
        </p:txBody>
      </p:sp>
      <p:sp>
        <p:nvSpPr>
          <p:cNvPr id="37" name="Rectangle 4"/>
          <p:cNvSpPr txBox="1"/>
          <p:nvPr/>
        </p:nvSpPr>
        <p:spPr>
          <a:xfrm>
            <a:off x="448876" y="4478663"/>
            <a:ext cx="25808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algn="r"/>
            <a:r>
              <a:rPr lang="en-US" sz="1400" dirty="0"/>
              <a:t>-30</a:t>
            </a:r>
          </a:p>
        </p:txBody>
      </p:sp>
      <p:sp>
        <p:nvSpPr>
          <p:cNvPr id="38" name="Rectangle 4"/>
          <p:cNvSpPr txBox="1"/>
          <p:nvPr/>
        </p:nvSpPr>
        <p:spPr>
          <a:xfrm>
            <a:off x="448876" y="5024330"/>
            <a:ext cx="25808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algn="r"/>
            <a:r>
              <a:rPr lang="en-US" sz="1400" dirty="0"/>
              <a:t>-40</a:t>
            </a:r>
          </a:p>
        </p:txBody>
      </p:sp>
      <p:sp>
        <p:nvSpPr>
          <p:cNvPr id="39" name="Rectangle 4"/>
          <p:cNvSpPr txBox="1"/>
          <p:nvPr/>
        </p:nvSpPr>
        <p:spPr>
          <a:xfrm>
            <a:off x="448876" y="5556067"/>
            <a:ext cx="25808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algn="r"/>
            <a:r>
              <a:rPr lang="en-US" sz="1400" dirty="0"/>
              <a:t>-50</a:t>
            </a:r>
          </a:p>
        </p:txBody>
      </p:sp>
      <p:sp>
        <p:nvSpPr>
          <p:cNvPr id="40" name="Rectangle 4"/>
          <p:cNvSpPr txBox="1"/>
          <p:nvPr/>
        </p:nvSpPr>
        <p:spPr>
          <a:xfrm>
            <a:off x="1309334" y="5731609"/>
            <a:ext cx="15869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algn="r"/>
            <a:r>
              <a:rPr lang="en-US" sz="1400" dirty="0"/>
              <a:t>-5</a:t>
            </a:r>
          </a:p>
        </p:txBody>
      </p:sp>
      <p:sp>
        <p:nvSpPr>
          <p:cNvPr id="41" name="Rectangle 4"/>
          <p:cNvSpPr txBox="1"/>
          <p:nvPr/>
        </p:nvSpPr>
        <p:spPr>
          <a:xfrm>
            <a:off x="1935551" y="5731609"/>
            <a:ext cx="15869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algn="r"/>
            <a:r>
              <a:rPr lang="en-US" sz="1400" dirty="0"/>
              <a:t>-4</a:t>
            </a:r>
          </a:p>
        </p:txBody>
      </p:sp>
      <p:sp>
        <p:nvSpPr>
          <p:cNvPr id="42" name="Rectangle 4"/>
          <p:cNvSpPr txBox="1"/>
          <p:nvPr/>
        </p:nvSpPr>
        <p:spPr>
          <a:xfrm>
            <a:off x="2574288" y="5731609"/>
            <a:ext cx="15869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algn="r"/>
            <a:r>
              <a:rPr lang="en-US" sz="1400" dirty="0"/>
              <a:t>-3</a:t>
            </a:r>
          </a:p>
        </p:txBody>
      </p:sp>
      <p:sp>
        <p:nvSpPr>
          <p:cNvPr id="43" name="Rectangle 4"/>
          <p:cNvSpPr txBox="1"/>
          <p:nvPr/>
        </p:nvSpPr>
        <p:spPr>
          <a:xfrm>
            <a:off x="3213023" y="5731609"/>
            <a:ext cx="15869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algn="r"/>
            <a:r>
              <a:rPr lang="en-US" sz="1400" dirty="0"/>
              <a:t>-2</a:t>
            </a:r>
          </a:p>
        </p:txBody>
      </p:sp>
      <p:sp>
        <p:nvSpPr>
          <p:cNvPr id="49" name="Rectangle 4"/>
          <p:cNvSpPr txBox="1"/>
          <p:nvPr/>
        </p:nvSpPr>
        <p:spPr>
          <a:xfrm>
            <a:off x="3848629" y="5731609"/>
            <a:ext cx="15869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algn="r"/>
            <a:r>
              <a:rPr lang="en-US" sz="1400" dirty="0"/>
              <a:t>-1</a:t>
            </a:r>
          </a:p>
        </p:txBody>
      </p:sp>
      <p:sp>
        <p:nvSpPr>
          <p:cNvPr id="50" name="Rectangle 4"/>
          <p:cNvSpPr txBox="1"/>
          <p:nvPr/>
        </p:nvSpPr>
        <p:spPr>
          <a:xfrm>
            <a:off x="4563359" y="5731609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algn="r"/>
            <a:r>
              <a:rPr lang="en-US" sz="1400" dirty="0"/>
              <a:t>0</a:t>
            </a:r>
          </a:p>
        </p:txBody>
      </p:sp>
      <p:sp>
        <p:nvSpPr>
          <p:cNvPr id="51" name="Rectangle 4"/>
          <p:cNvSpPr txBox="1"/>
          <p:nvPr/>
        </p:nvSpPr>
        <p:spPr>
          <a:xfrm>
            <a:off x="5188111" y="5731609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algn="r"/>
            <a:r>
              <a:rPr lang="en-US" sz="1400" dirty="0"/>
              <a:t>1</a:t>
            </a:r>
          </a:p>
        </p:txBody>
      </p:sp>
      <p:sp>
        <p:nvSpPr>
          <p:cNvPr id="52" name="Rectangle 4"/>
          <p:cNvSpPr txBox="1"/>
          <p:nvPr/>
        </p:nvSpPr>
        <p:spPr>
          <a:xfrm>
            <a:off x="5817456" y="5731609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algn="r"/>
            <a:r>
              <a:rPr lang="en-US" sz="1400" dirty="0"/>
              <a:t>2</a:t>
            </a:r>
          </a:p>
        </p:txBody>
      </p:sp>
      <p:sp>
        <p:nvSpPr>
          <p:cNvPr id="53" name="Rectangle 4"/>
          <p:cNvSpPr txBox="1"/>
          <p:nvPr/>
        </p:nvSpPr>
        <p:spPr>
          <a:xfrm>
            <a:off x="6456192" y="5731609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algn="r"/>
            <a:r>
              <a:rPr lang="en-US" sz="1400" dirty="0"/>
              <a:t>3</a:t>
            </a:r>
          </a:p>
        </p:txBody>
      </p:sp>
      <p:sp>
        <p:nvSpPr>
          <p:cNvPr id="54" name="Rectangle 4"/>
          <p:cNvSpPr txBox="1"/>
          <p:nvPr/>
        </p:nvSpPr>
        <p:spPr>
          <a:xfrm>
            <a:off x="7091799" y="5731609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algn="r"/>
            <a:r>
              <a:rPr lang="en-US" sz="1400" dirty="0"/>
              <a:t>4</a:t>
            </a:r>
          </a:p>
        </p:txBody>
      </p:sp>
      <p:sp>
        <p:nvSpPr>
          <p:cNvPr id="55" name="Rectangle 4"/>
          <p:cNvSpPr txBox="1"/>
          <p:nvPr/>
        </p:nvSpPr>
        <p:spPr>
          <a:xfrm>
            <a:off x="7721144" y="5731609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algn="r"/>
            <a:r>
              <a:rPr lang="en-US" sz="1400" dirty="0"/>
              <a:t>5</a:t>
            </a:r>
          </a:p>
        </p:txBody>
      </p:sp>
      <p:sp>
        <p:nvSpPr>
          <p:cNvPr id="64" name="TextBox 18436"/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8096513" y="1119663"/>
            <a:ext cx="3554137" cy="3300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76200" tIns="76200" rIns="76200" bIns="7620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895255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55" lvl="1" indent="-192067" defTabSz="895255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151" lvl="2" indent="-261910" defTabSz="895255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298" lvl="3" indent="-155558" defTabSz="895255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728" lvl="4" indent="-130162" defTabSz="895255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chemeClr val="lt1"/>
              </a:buClr>
            </a:pPr>
            <a:r>
              <a:rPr lang="en-US" altLang="zh-CN" sz="1400" b="1" dirty="0">
                <a:solidFill>
                  <a:schemeClr val="lt1"/>
                </a:solidFill>
                <a:ea typeface="+mn-ea"/>
              </a:rPr>
              <a:t>Main observations </a:t>
            </a:r>
            <a:endParaRPr lang="en-US" sz="1400" b="1" dirty="0">
              <a:solidFill>
                <a:schemeClr val="lt1"/>
              </a:solidFill>
              <a:ea typeface="+mn-ea"/>
            </a:endParaRPr>
          </a:p>
        </p:txBody>
      </p:sp>
      <p:sp>
        <p:nvSpPr>
          <p:cNvPr id="72" name="TextBox 4"/>
          <p:cNvSpPr txBox="1"/>
          <p:nvPr>
            <p:custDataLst>
              <p:tags r:id="rId5"/>
            </p:custDataLst>
          </p:nvPr>
        </p:nvSpPr>
        <p:spPr>
          <a:xfrm>
            <a:off x="5012538" y="3439023"/>
            <a:ext cx="268236" cy="265176"/>
          </a:xfrm>
          <a:prstGeom prst="ellipse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810" tIns="0" rIns="3810" bIns="0" numCol="1" anchor="ctr" anchorCtr="1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algn="ctr">
              <a:buClr>
                <a:schemeClr val="lt1"/>
              </a:buClr>
            </a:pPr>
            <a:r>
              <a:rPr lang="en-US" altLang="zh-CN" sz="1400" b="1" dirty="0">
                <a:solidFill>
                  <a:schemeClr val="lt1"/>
                </a:solidFill>
              </a:rPr>
              <a:t>2</a:t>
            </a:r>
            <a:endParaRPr lang="en-US" sz="1400" b="1" dirty="0">
              <a:solidFill>
                <a:schemeClr val="lt1"/>
              </a:solidFill>
            </a:endParaRPr>
          </a:p>
        </p:txBody>
      </p:sp>
      <p:sp>
        <p:nvSpPr>
          <p:cNvPr id="45" name="Rectangle 44"/>
          <p:cNvSpPr>
            <a:spLocks/>
          </p:cNvSpPr>
          <p:nvPr/>
        </p:nvSpPr>
        <p:spPr>
          <a:xfrm>
            <a:off x="158759" y="1119663"/>
            <a:ext cx="7873664" cy="5089049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gray">
          <a:xfrm>
            <a:off x="8096513" y="1119663"/>
            <a:ext cx="3552201" cy="5089049"/>
          </a:xfrm>
          <a:prstGeom prst="rect">
            <a:avLst/>
          </a:prstGeom>
          <a:noFill/>
          <a:ln w="1905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 rot="2264483">
            <a:off x="835793" y="3170126"/>
            <a:ext cx="4129295" cy="2205159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 rot="20344862">
            <a:off x="4423760" y="2878906"/>
            <a:ext cx="2696146" cy="885353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56" name="TextBox 4"/>
          <p:cNvSpPr txBox="1"/>
          <p:nvPr>
            <p:custDataLst>
              <p:tags r:id="rId6"/>
            </p:custDataLst>
          </p:nvPr>
        </p:nvSpPr>
        <p:spPr>
          <a:xfrm>
            <a:off x="1849432" y="4369709"/>
            <a:ext cx="268236" cy="265176"/>
          </a:xfrm>
          <a:prstGeom prst="ellipse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810" tIns="0" rIns="3810" bIns="0" numCol="1" anchor="ctr" anchorCtr="1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algn="ctr">
              <a:buClr>
                <a:schemeClr val="lt1"/>
              </a:buClr>
            </a:pPr>
            <a:r>
              <a:rPr lang="en-US" sz="1400" b="1" dirty="0">
                <a:solidFill>
                  <a:schemeClr val="lt1"/>
                </a:solidFill>
              </a:rPr>
              <a:t>1</a:t>
            </a:r>
          </a:p>
        </p:txBody>
      </p:sp>
      <p:sp>
        <p:nvSpPr>
          <p:cNvPr id="74" name="TextBox 13"/>
          <p:cNvSpPr txBox="1"/>
          <p:nvPr>
            <p:custDataLst>
              <p:tags r:id="rId7"/>
            </p:custDataLst>
          </p:nvPr>
        </p:nvSpPr>
        <p:spPr>
          <a:xfrm>
            <a:off x="8421771" y="1492727"/>
            <a:ext cx="3206710" cy="4669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200" tIns="76200" rIns="76200" bIns="7620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marL="0" lvl="1" indent="0">
              <a:buSzTx/>
              <a:buNone/>
            </a:pPr>
            <a:r>
              <a:rPr lang="en-US" altLang="zh-CN" sz="1400" b="1" dirty="0">
                <a:solidFill>
                  <a:schemeClr val="tx2"/>
                </a:solidFill>
                <a:cs typeface="Arial" charset="0"/>
              </a:rPr>
              <a:t>Lending margin and customer comprehensive EVA are both negative: </a:t>
            </a:r>
            <a:r>
              <a:rPr lang="en-US" altLang="zh-CN" sz="1400" dirty="0">
                <a:cs typeface="Arial" charset="0"/>
              </a:rPr>
              <a:t>pricing purely falls in the range of negative margin and customers fail to create corresponding comprehensive EVA; pricing cant’ be justified with negative EVA</a:t>
            </a:r>
          </a:p>
          <a:p>
            <a:pPr marL="0" lvl="1" indent="0">
              <a:buSzTx/>
              <a:buNone/>
            </a:pPr>
            <a:r>
              <a:rPr lang="en-US" altLang="zh-CN" sz="1400" b="1" dirty="0">
                <a:solidFill>
                  <a:schemeClr val="tx2"/>
                </a:solidFill>
                <a:cs typeface="Arial" charset="0"/>
              </a:rPr>
              <a:t>Suggestion: </a:t>
            </a:r>
            <a:r>
              <a:rPr lang="en-US" altLang="zh-CN" sz="1400" dirty="0">
                <a:cs typeface="Arial" charset="0"/>
              </a:rPr>
              <a:t>review pricing for each loan one by one </a:t>
            </a:r>
          </a:p>
          <a:p>
            <a:pPr marL="0" lvl="1" indent="0">
              <a:buSzTx/>
              <a:buNone/>
            </a:pPr>
            <a:endParaRPr lang="en-US" sz="1400" dirty="0"/>
          </a:p>
        </p:txBody>
      </p:sp>
      <p:sp>
        <p:nvSpPr>
          <p:cNvPr id="75" name="TextBox 4"/>
          <p:cNvSpPr txBox="1"/>
          <p:nvPr>
            <p:custDataLst>
              <p:tags r:id="rId8"/>
            </p:custDataLst>
          </p:nvPr>
        </p:nvSpPr>
        <p:spPr>
          <a:xfrm>
            <a:off x="8186805" y="1561390"/>
            <a:ext cx="268236" cy="265176"/>
          </a:xfrm>
          <a:prstGeom prst="ellipse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810" tIns="0" rIns="3810" bIns="0" numCol="1" anchor="ctr" anchorCtr="1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algn="ctr">
              <a:buClr>
                <a:schemeClr val="lt1"/>
              </a:buClr>
            </a:pPr>
            <a:r>
              <a:rPr lang="en-US" sz="1400" b="1" dirty="0">
                <a:solidFill>
                  <a:schemeClr val="lt1"/>
                </a:solidFill>
              </a:rPr>
              <a:t>1</a:t>
            </a:r>
          </a:p>
        </p:txBody>
      </p:sp>
      <p:sp>
        <p:nvSpPr>
          <p:cNvPr id="77" name="TextBox 4"/>
          <p:cNvSpPr txBox="1"/>
          <p:nvPr>
            <p:custDataLst>
              <p:tags r:id="rId9"/>
            </p:custDataLst>
          </p:nvPr>
        </p:nvSpPr>
        <p:spPr>
          <a:xfrm>
            <a:off x="8186805" y="3682142"/>
            <a:ext cx="268236" cy="265176"/>
          </a:xfrm>
          <a:prstGeom prst="ellipse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810" tIns="0" rIns="3810" bIns="0" numCol="1" anchor="ctr" anchorCtr="1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algn="ctr">
              <a:buClr>
                <a:schemeClr val="lt1"/>
              </a:buClr>
            </a:pPr>
            <a:r>
              <a:rPr lang="en-US" sz="1400" b="1" dirty="0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78" name="TextBox 13"/>
          <p:cNvSpPr txBox="1"/>
          <p:nvPr>
            <p:custDataLst>
              <p:tags r:id="rId10"/>
            </p:custDataLst>
          </p:nvPr>
        </p:nvSpPr>
        <p:spPr>
          <a:xfrm>
            <a:off x="8401541" y="3633208"/>
            <a:ext cx="3124844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200" tIns="76200" rIns="76200" bIns="7620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marL="0" lvl="1" indent="0">
              <a:buSzTx/>
              <a:buNone/>
            </a:pPr>
            <a:r>
              <a:rPr lang="en-US" altLang="zh-CN" sz="1400" b="1" dirty="0">
                <a:solidFill>
                  <a:schemeClr val="tx2"/>
                </a:solidFill>
                <a:cs typeface="Arial" charset="0"/>
              </a:rPr>
              <a:t>Lending margin is negative, but customer comprehensive EVA is slightly positive: </a:t>
            </a:r>
            <a:r>
              <a:rPr lang="en-US" altLang="zh-CN" sz="1400" dirty="0">
                <a:cs typeface="Arial" charset="0"/>
              </a:rPr>
              <a:t>deposit and fee business create larger EVA to compensate for discounts in </a:t>
            </a:r>
            <a:r>
              <a:rPr lang="en-US" altLang="zh-CN" sz="1400" dirty="0" smtClean="0">
                <a:cs typeface="Arial" charset="0"/>
              </a:rPr>
              <a:t/>
            </a:r>
            <a:br>
              <a:rPr lang="en-US" altLang="zh-CN" sz="1400" dirty="0" smtClean="0">
                <a:cs typeface="Arial" charset="0"/>
              </a:rPr>
            </a:br>
            <a:r>
              <a:rPr lang="en-US" altLang="zh-CN" sz="1400" dirty="0" smtClean="0">
                <a:cs typeface="Arial" charset="0"/>
              </a:rPr>
              <a:t>lending </a:t>
            </a:r>
            <a:r>
              <a:rPr lang="en-US" altLang="zh-CN" sz="1400" dirty="0">
                <a:cs typeface="Arial" charset="0"/>
              </a:rPr>
              <a:t>business</a:t>
            </a:r>
          </a:p>
          <a:p>
            <a:pPr marL="0" lvl="1" indent="0">
              <a:buSzTx/>
              <a:buNone/>
            </a:pPr>
            <a:endParaRPr lang="en-US" altLang="zh-CN" sz="1400" dirty="0">
              <a:cs typeface="Arial" charset="0"/>
            </a:endParaRPr>
          </a:p>
          <a:p>
            <a:pPr marL="0" lvl="1" indent="0">
              <a:buSzTx/>
              <a:buNone/>
            </a:pPr>
            <a:r>
              <a:rPr lang="en-US" altLang="zh-CN" sz="1400" b="1" dirty="0">
                <a:solidFill>
                  <a:schemeClr val="tx2"/>
                </a:solidFill>
                <a:cs typeface="Arial" charset="0"/>
              </a:rPr>
              <a:t>Suggestion: </a:t>
            </a:r>
            <a:r>
              <a:rPr lang="en-US" altLang="zh-CN" sz="1400" dirty="0">
                <a:cs typeface="Arial" charset="0"/>
              </a:rPr>
              <a:t>understand sales of such business by sampling and </a:t>
            </a:r>
            <a:r>
              <a:rPr lang="en-US" altLang="zh-CN" sz="1400" dirty="0" smtClean="0">
                <a:cs typeface="Arial" charset="0"/>
              </a:rPr>
              <a:t/>
            </a:r>
            <a:br>
              <a:rPr lang="en-US" altLang="zh-CN" sz="1400" dirty="0" smtClean="0">
                <a:cs typeface="Arial" charset="0"/>
              </a:rPr>
            </a:br>
            <a:r>
              <a:rPr lang="en-US" altLang="zh-CN" sz="1400" dirty="0" smtClean="0">
                <a:cs typeface="Arial" charset="0"/>
              </a:rPr>
              <a:t>learn </a:t>
            </a:r>
            <a:r>
              <a:rPr lang="en-US" altLang="zh-CN" sz="1400" dirty="0">
                <a:cs typeface="Arial" charset="0"/>
              </a:rPr>
              <a:t>from its experience of comprehensive pricing 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264034" y="1537747"/>
            <a:ext cx="15613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r>
              <a:rPr lang="en-US" altLang="zh-CN" sz="1400" dirty="0">
                <a:solidFill>
                  <a:schemeClr val="accent6"/>
                </a:solidFill>
              </a:rPr>
              <a:t>Lending margin (%)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100312" y="5939029"/>
            <a:ext cx="185069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r>
              <a:rPr lang="en-US" altLang="zh-CN" sz="1400" dirty="0">
                <a:solidFill>
                  <a:schemeClr val="accent6"/>
                </a:solidFill>
              </a:rPr>
              <a:t>Overall EVA</a:t>
            </a:r>
            <a:r>
              <a:rPr lang="zh-CN" altLang="en-US" sz="1400" dirty="0">
                <a:solidFill>
                  <a:schemeClr val="accent6"/>
                </a:solidFill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</a:rPr>
              <a:t>(RMB MN)</a:t>
            </a:r>
          </a:p>
        </p:txBody>
      </p:sp>
      <p:sp>
        <p:nvSpPr>
          <p:cNvPr id="69" name="TextBox 11"/>
          <p:cNvSpPr txBox="1"/>
          <p:nvPr>
            <p:custDataLst>
              <p:tags r:id="rId11"/>
            </p:custDataLst>
          </p:nvPr>
        </p:nvSpPr>
        <p:spPr>
          <a:xfrm>
            <a:off x="4872050" y="4350232"/>
            <a:ext cx="3064329" cy="1231106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76200" tIns="76200" rIns="76200" bIns="7620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</a:rPr>
              <a:t>Typical business example: 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zh-CN" sz="1400" dirty="0">
                <a:solidFill>
                  <a:schemeClr val="bg1"/>
                </a:solidFill>
              </a:rPr>
              <a:t>Structured deposits+ loan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zh-CN" sz="1400" dirty="0">
                <a:solidFill>
                  <a:schemeClr val="bg1"/>
                </a:solidFill>
              </a:rPr>
              <a:t>Small amount of normal deposits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+ loan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zh-CN" sz="1400" dirty="0">
                <a:solidFill>
                  <a:schemeClr val="bg1"/>
                </a:solidFill>
              </a:rPr>
              <a:t>Pure loan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BainBulletsConfiguration" hidden="1"/>
          <p:cNvSpPr txBox="1"/>
          <p:nvPr/>
        </p:nvSpPr>
        <p:spPr>
          <a:xfrm>
            <a:off x="1506537" y="12700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">
              <a:solidFill>
                <a:srgbClr val="FFFFFF"/>
              </a:solidFill>
            </a:endParaRPr>
          </a:p>
        </p:txBody>
      </p:sp>
      <p:sp>
        <p:nvSpPr>
          <p:cNvPr id="68" name="5. Source"/>
          <p:cNvSpPr>
            <a:spLocks noChangeArrowheads="1"/>
          </p:cNvSpPr>
          <p:nvPr/>
        </p:nvSpPr>
        <p:spPr bwMode="auto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/>
          <a:p>
            <a:pPr marL="493713" indent="-493713" defTabSz="895350">
              <a:tabLst>
                <a:tab pos="612775" algn="l"/>
              </a:tabLst>
            </a:pPr>
            <a:r>
              <a:rPr lang="en-US" altLang="zh-CN" sz="800" dirty="0">
                <a:solidFill>
                  <a:schemeClr val="accent6"/>
                </a:solidFill>
                <a:latin typeface="+mn-lt"/>
              </a:rPr>
              <a:t>SOURCE: </a:t>
            </a:r>
            <a:r>
              <a:rPr lang="en-US" altLang="zh-CN" sz="800" dirty="0" smtClean="0">
                <a:solidFill>
                  <a:schemeClr val="accent6"/>
                </a:solidFill>
                <a:latin typeface="+mn-lt"/>
              </a:rPr>
              <a:t>Team analysis</a:t>
            </a:r>
            <a:endParaRPr lang="en-US" altLang="zh-CN" sz="800" dirty="0">
              <a:solidFill>
                <a:schemeClr val="accent6"/>
              </a:solidFill>
              <a:latin typeface="+mn-lt"/>
            </a:endParaRPr>
          </a:p>
        </p:txBody>
      </p:sp>
      <p:grpSp>
        <p:nvGrpSpPr>
          <p:cNvPr id="5" name="sticker"/>
          <p:cNvGrpSpPr/>
          <p:nvPr/>
        </p:nvGrpSpPr>
        <p:grpSpPr>
          <a:xfrm>
            <a:off x="10569762" y="285750"/>
            <a:ext cx="1080873" cy="150811"/>
            <a:chOff x="10569762" y="285750"/>
            <a:chExt cx="1080873" cy="150811"/>
          </a:xfrm>
        </p:grpSpPr>
        <p:sp>
          <p:nvSpPr>
            <p:cNvPr id="65" name="StickerRectangle"/>
            <p:cNvSpPr>
              <a:spLocks noChangeArrowheads="1"/>
            </p:cNvSpPr>
            <p:nvPr/>
          </p:nvSpPr>
          <p:spPr bwMode="gray">
            <a:xfrm>
              <a:off x="10569762" y="285750"/>
              <a:ext cx="1080873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smtClean="0">
                  <a:solidFill>
                    <a:schemeClr val="accent6"/>
                  </a:solidFill>
                  <a:latin typeface="+mn-lt"/>
                  <a:ea typeface="+mn-ea"/>
                </a:rPr>
                <a:t>SANITIZED EXAMPLE</a:t>
              </a:r>
              <a:endParaRPr lang="en-US" sz="800" baseline="0" dirty="0">
                <a:solidFill>
                  <a:schemeClr val="accent6"/>
                </a:solidFill>
                <a:latin typeface="+mn-lt"/>
                <a:ea typeface="+mn-ea"/>
              </a:endParaRPr>
            </a:p>
          </p:txBody>
        </p:sp>
        <p:cxnSp>
          <p:nvCxnSpPr>
            <p:cNvPr id="70" name="AutoShape 31"/>
            <p:cNvCxnSpPr>
              <a:cxnSpLocks noChangeShapeType="1"/>
              <a:stCxn id="65" idx="2"/>
              <a:endCxn id="65" idx="4"/>
            </p:cNvCxnSpPr>
            <p:nvPr/>
          </p:nvCxnSpPr>
          <p:spPr bwMode="gray">
            <a:xfrm>
              <a:off x="10569762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AutoShape 32"/>
            <p:cNvCxnSpPr>
              <a:cxnSpLocks noChangeShapeType="1"/>
              <a:stCxn id="65" idx="4"/>
              <a:endCxn id="65" idx="6"/>
            </p:cNvCxnSpPr>
            <p:nvPr/>
          </p:nvCxnSpPr>
          <p:spPr bwMode="gray">
            <a:xfrm>
              <a:off x="10569762" y="436561"/>
              <a:ext cx="1080873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520192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02982275"/>
              </p:ext>
            </p:extLst>
          </p:nvPr>
        </p:nvGraphicFramePr>
        <p:xfrm>
          <a:off x="1493837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220" name="think-cell Slide" r:id="rId19" imgW="270" imgH="270" progId="TCLayout.ActiveDocument.1">
                  <p:embed/>
                </p:oleObj>
              </mc:Choice>
              <mc:Fallback>
                <p:oleObj name="think-cell Slide" r:id="rId1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493837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/>
          <p:cNvSpPr/>
          <p:nvPr>
            <p:custDataLst>
              <p:tags r:id="rId3"/>
            </p:custDataLst>
          </p:nvPr>
        </p:nvSpPr>
        <p:spPr bwMode="auto">
          <a:xfrm>
            <a:off x="1493837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dirty="0" err="1">
              <a:solidFill>
                <a:schemeClr val="tx1"/>
              </a:solidFill>
              <a:sym typeface="+mn-lt"/>
            </a:endParaRPr>
          </a:p>
        </p:txBody>
      </p:sp>
      <p:sp>
        <p:nvSpPr>
          <p:cNvPr id="281" name="TextBox 28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944204" y="1173163"/>
            <a:ext cx="8706446" cy="2411285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76200" tIns="76200" rIns="76200" bIns="76200" numCol="1" anchor="t" anchorCtr="0" compatLnSpc="1">
            <a:prstTxWarp prst="textNoShape">
              <a:avLst/>
            </a:prstTxWarp>
            <a:noAutofit/>
          </a:bodyPr>
          <a:lstStyle>
            <a:lvl1pPr lvl="0" defTabSz="895350" eaLnBrk="0" hangingPunct="0">
              <a:buClr>
                <a:schemeClr val="tx2"/>
              </a:buClr>
              <a:defRPr lang="en-US">
                <a:latin typeface="+mn-lt"/>
                <a:ea typeface="+mn-ea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charset="0"/>
              <a:buChar char="▪"/>
              <a:defRPr lang="en-US">
                <a:latin typeface="+mn-lt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charset="0"/>
              <a:buChar char="–"/>
              <a:defRPr lang="en-US">
                <a:latin typeface="+mn-lt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charset="0"/>
              <a:buChar char="▫"/>
              <a:defRPr lang="en-US">
                <a:latin typeface="+mn-lt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charset="0"/>
              <a:buChar char="-"/>
              <a:defRPr lang="en-US" dirty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endParaRPr lang="en-US" sz="1400" dirty="0"/>
          </a:p>
        </p:txBody>
      </p:sp>
      <p:sp>
        <p:nvSpPr>
          <p:cNvPr id="85" name="TextBox 282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4974000" y="1610364"/>
            <a:ext cx="902115" cy="17929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76200" tIns="76200" rIns="76200" bIns="76200" numCol="1" anchor="t" anchorCtr="0" compatLnSpc="1">
            <a:prstTxWarp prst="textNoShape">
              <a:avLst/>
            </a:prstTxWarp>
            <a:noAutofit/>
          </a:bodyPr>
          <a:lstStyle>
            <a:lvl1pPr lvl="0" defTabSz="895350" eaLnBrk="0" hangingPunct="0">
              <a:buClr>
                <a:schemeClr val="tx2"/>
              </a:buClr>
              <a:defRPr lang="en-US">
                <a:latin typeface="+mn-lt"/>
                <a:ea typeface="+mn-ea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charset="0"/>
              <a:buChar char="▪"/>
              <a:defRPr lang="en-US">
                <a:latin typeface="+mn-lt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charset="0"/>
              <a:buChar char="–"/>
              <a:defRPr lang="en-US">
                <a:latin typeface="+mn-lt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charset="0"/>
              <a:buChar char="▫"/>
              <a:defRPr lang="en-US">
                <a:latin typeface="+mn-lt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charset="0"/>
              <a:buChar char="-"/>
              <a:defRPr lang="en-US" dirty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endParaRPr lang="en-US" sz="1400" dirty="0"/>
          </a:p>
        </p:txBody>
      </p:sp>
      <p:sp>
        <p:nvSpPr>
          <p:cNvPr id="82" name="TextBox 282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3988365" y="1610364"/>
            <a:ext cx="985635" cy="17929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76200" tIns="76200" rIns="76200" bIns="76200" numCol="1" anchor="t" anchorCtr="0" compatLnSpc="1">
            <a:prstTxWarp prst="textNoShape">
              <a:avLst/>
            </a:prstTxWarp>
            <a:noAutofit/>
          </a:bodyPr>
          <a:lstStyle>
            <a:lvl1pPr lvl="0" defTabSz="895350" eaLnBrk="0" hangingPunct="0">
              <a:buClr>
                <a:schemeClr val="tx2"/>
              </a:buClr>
              <a:defRPr lang="en-US">
                <a:latin typeface="+mn-lt"/>
                <a:ea typeface="+mn-ea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charset="0"/>
              <a:buChar char="▪"/>
              <a:defRPr lang="en-US">
                <a:latin typeface="+mn-lt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charset="0"/>
              <a:buChar char="–"/>
              <a:defRPr lang="en-US">
                <a:latin typeface="+mn-lt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charset="0"/>
              <a:buChar char="▫"/>
              <a:defRPr lang="en-US">
                <a:latin typeface="+mn-lt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charset="0"/>
              <a:buChar char="-"/>
              <a:defRPr lang="en-US" dirty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endParaRPr lang="en-US" sz="1400" dirty="0"/>
          </a:p>
        </p:txBody>
      </p:sp>
      <p:sp>
        <p:nvSpPr>
          <p:cNvPr id="87" name="TextBox 282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3988365" y="1610364"/>
            <a:ext cx="985635" cy="40095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45720" tIns="76200" rIns="27432" bIns="7620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lvl="0" defTabSz="895350" eaLnBrk="0" hangingPunct="0">
              <a:buClr>
                <a:schemeClr val="tx2"/>
              </a:buClr>
              <a:defRPr sz="1100">
                <a:latin typeface="+mn-lt"/>
                <a:ea typeface="+mn-ea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bg1"/>
                </a:solidFill>
              </a:rPr>
              <a:t>2</a:t>
            </a:r>
            <a:r>
              <a:rPr lang="en-US" sz="1400" b="1" baseline="30000" dirty="0">
                <a:solidFill>
                  <a:schemeClr val="bg1"/>
                </a:solidFill>
              </a:rPr>
              <a:t>nd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decile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02" name="TextBox 282"/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2944204" y="3795185"/>
            <a:ext cx="8706446" cy="2320609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76200" tIns="76200" rIns="76200" bIns="76200" numCol="1" anchor="t" anchorCtr="0" compatLnSpc="1">
            <a:prstTxWarp prst="textNoShape">
              <a:avLst/>
            </a:prstTxWarp>
            <a:noAutofit/>
          </a:bodyPr>
          <a:lstStyle>
            <a:lvl1pPr lvl="0" defTabSz="895350" eaLnBrk="0" hangingPunct="0">
              <a:buClr>
                <a:schemeClr val="tx2"/>
              </a:buClr>
              <a:defRPr lang="en-US">
                <a:latin typeface="+mn-lt"/>
                <a:ea typeface="+mn-ea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charset="0"/>
              <a:buChar char="▪"/>
              <a:defRPr lang="en-US">
                <a:latin typeface="+mn-lt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charset="0"/>
              <a:buChar char="–"/>
              <a:defRPr lang="en-US">
                <a:latin typeface="+mn-lt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charset="0"/>
              <a:buChar char="▫"/>
              <a:defRPr lang="en-US">
                <a:latin typeface="+mn-lt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charset="0"/>
              <a:buChar char="-"/>
              <a:defRPr lang="en-US" dirty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endParaRPr lang="en-US" sz="1400" dirty="0"/>
          </a:p>
        </p:txBody>
      </p:sp>
      <p:sp>
        <p:nvSpPr>
          <p:cNvPr id="5" name="5. Source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/>
          <a:p>
            <a:pPr marL="493713" indent="-493713" defTabSz="895350">
              <a:tabLst>
                <a:tab pos="612775" algn="l"/>
              </a:tabLst>
            </a:pPr>
            <a:r>
              <a:rPr lang="en-US" sz="800" dirty="0">
                <a:solidFill>
                  <a:schemeClr val="accent6"/>
                </a:solidFill>
                <a:latin typeface="+mn-lt"/>
              </a:rPr>
              <a:t>SOURCE: McKinsey team analysis; </a:t>
            </a:r>
            <a:r>
              <a:rPr lang="en-US" sz="800" dirty="0" err="1">
                <a:solidFill>
                  <a:schemeClr val="accent6"/>
                </a:solidFill>
                <a:latin typeface="+mn-lt"/>
              </a:rPr>
              <a:t>CEE</a:t>
            </a:r>
            <a:r>
              <a:rPr lang="en-US" sz="800" dirty="0">
                <a:solidFill>
                  <a:schemeClr val="accent6"/>
                </a:solidFill>
                <a:latin typeface="+mn-lt"/>
              </a:rPr>
              <a:t> 2020 Pricing and Account planning team analysis</a:t>
            </a:r>
          </a:p>
        </p:txBody>
      </p:sp>
      <p:graphicFrame>
        <p:nvGraphicFramePr>
          <p:cNvPr id="67" name="Chart 66"/>
          <p:cNvGraphicFramePr/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905431770"/>
              </p:ext>
            </p:extLst>
          </p:nvPr>
        </p:nvGraphicFramePr>
        <p:xfrm>
          <a:off x="3013075" y="2116138"/>
          <a:ext cx="8613775" cy="129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sp>
        <p:nvSpPr>
          <p:cNvPr id="204" name="TextBox 282"/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158759" y="1173163"/>
            <a:ext cx="2634127" cy="494263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76200" tIns="76200" rIns="76200" bIns="76200" numCol="1" anchor="t" anchorCtr="0" compatLnSpc="1">
            <a:prstTxWarp prst="textNoShape">
              <a:avLst/>
            </a:prstTxWarp>
            <a:noAutofit/>
          </a:bodyPr>
          <a:lstStyle>
            <a:lvl1pPr lvl="0" defTabSz="895350" eaLnBrk="0" hangingPunct="0">
              <a:buClr>
                <a:schemeClr val="tx2"/>
              </a:buClr>
              <a:defRPr lang="en-US">
                <a:latin typeface="+mn-lt"/>
                <a:ea typeface="+mn-ea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charset="0"/>
              <a:buChar char="▪"/>
              <a:defRPr lang="en-US">
                <a:latin typeface="+mn-lt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charset="0"/>
              <a:buChar char="–"/>
              <a:defRPr lang="en-US">
                <a:latin typeface="+mn-lt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charset="0"/>
              <a:buChar char="▫"/>
              <a:defRPr lang="en-US">
                <a:latin typeface="+mn-lt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charset="0"/>
              <a:buChar char="-"/>
              <a:defRPr lang="en-US" dirty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endParaRPr lang="en-US" sz="1400" dirty="0"/>
          </a:p>
        </p:txBody>
      </p:sp>
      <p:sp>
        <p:nvSpPr>
          <p:cNvPr id="200" name="Rectangle 199"/>
          <p:cNvSpPr>
            <a:spLocks/>
          </p:cNvSpPr>
          <p:nvPr/>
        </p:nvSpPr>
        <p:spPr bwMode="gray">
          <a:xfrm>
            <a:off x="2944204" y="1173163"/>
            <a:ext cx="8706446" cy="318183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72009" tIns="72009" rIns="72009" bIns="72009" numCol="1" anchor="ctr" anchorCtr="0" compatLnSpc="1">
            <a:prstTxWarp prst="textNoShape">
              <a:avLst/>
            </a:prstTxWarp>
            <a:noAutofit/>
          </a:bodyPr>
          <a:lstStyle/>
          <a:p>
            <a:pPr defTabSz="895350">
              <a:buClr>
                <a:schemeClr val="tx2"/>
              </a:buClr>
            </a:pPr>
            <a:r>
              <a:rPr lang="en-GB" sz="1400" b="1" dirty="0" err="1">
                <a:solidFill>
                  <a:schemeClr val="bg1"/>
                </a:solidFill>
                <a:latin typeface="+mn-lt"/>
              </a:rPr>
              <a:t>sEVA</a:t>
            </a:r>
            <a:r>
              <a:rPr lang="en-GB" sz="1400" b="1" dirty="0">
                <a:solidFill>
                  <a:schemeClr val="bg1"/>
                </a:solidFill>
                <a:latin typeface="+mn-lt"/>
              </a:rPr>
              <a:t>/Turnover (%)</a:t>
            </a:r>
          </a:p>
        </p:txBody>
      </p:sp>
      <p:sp>
        <p:nvSpPr>
          <p:cNvPr id="205" name="Rectangle 204"/>
          <p:cNvSpPr>
            <a:spLocks/>
          </p:cNvSpPr>
          <p:nvPr/>
        </p:nvSpPr>
        <p:spPr bwMode="gray">
          <a:xfrm>
            <a:off x="158759" y="1173163"/>
            <a:ext cx="2634128" cy="318183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72009" tIns="72009" rIns="72009" bIns="72009" numCol="1" anchor="ctr" anchorCtr="0" compatLnSpc="1">
            <a:prstTxWarp prst="textNoShape">
              <a:avLst/>
            </a:prstTxWarp>
            <a:noAutofit/>
          </a:bodyPr>
          <a:lstStyle/>
          <a:p>
            <a:pPr defTabSz="895350">
              <a:buClr>
                <a:schemeClr val="tx2"/>
              </a:buClr>
            </a:pPr>
            <a:r>
              <a:rPr lang="en-GB" sz="1400" b="1" dirty="0" err="1">
                <a:solidFill>
                  <a:schemeClr val="bg1"/>
                </a:solidFill>
                <a:latin typeface="+mn-lt"/>
              </a:rPr>
              <a:t>sEVA</a:t>
            </a:r>
            <a:r>
              <a:rPr lang="en-GB" sz="1400" b="1" dirty="0">
                <a:solidFill>
                  <a:schemeClr val="bg1"/>
                </a:solidFill>
                <a:latin typeface="+mn-lt"/>
              </a:rPr>
              <a:t>/Turnover (%)</a:t>
            </a:r>
          </a:p>
        </p:txBody>
      </p:sp>
      <p:sp>
        <p:nvSpPr>
          <p:cNvPr id="203" name="Rectangle 202"/>
          <p:cNvSpPr>
            <a:spLocks/>
          </p:cNvSpPr>
          <p:nvPr/>
        </p:nvSpPr>
        <p:spPr bwMode="gray">
          <a:xfrm>
            <a:off x="2944204" y="3795185"/>
            <a:ext cx="8706446" cy="328146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72009" tIns="72009" rIns="72009" bIns="72009" numCol="1" anchor="ctr" anchorCtr="0" compatLnSpc="1">
            <a:prstTxWarp prst="textNoShape">
              <a:avLst/>
            </a:prstTxWarp>
            <a:noAutofit/>
          </a:bodyPr>
          <a:lstStyle/>
          <a:p>
            <a:pPr defTabSz="895350">
              <a:buClr>
                <a:schemeClr val="tx2"/>
              </a:buClr>
            </a:pPr>
            <a:r>
              <a:rPr lang="en-GB" sz="1400" b="1" dirty="0">
                <a:solidFill>
                  <a:schemeClr val="bg1"/>
                </a:solidFill>
                <a:latin typeface="+mn-lt"/>
              </a:rPr>
              <a:t>Reference population metrics (2nd &amp; 3rd </a:t>
            </a:r>
            <a:r>
              <a:rPr lang="en-GB" sz="1400" b="1" dirty="0" err="1">
                <a:solidFill>
                  <a:schemeClr val="bg1"/>
                </a:solidFill>
                <a:latin typeface="+mn-lt"/>
              </a:rPr>
              <a:t>decile</a:t>
            </a:r>
            <a:r>
              <a:rPr lang="en-GB" sz="1400" b="1" dirty="0">
                <a:solidFill>
                  <a:schemeClr val="bg1"/>
                </a:solidFill>
                <a:latin typeface="+mn-lt"/>
              </a:rPr>
              <a:t>)</a:t>
            </a:r>
          </a:p>
        </p:txBody>
      </p:sp>
      <p:sp>
        <p:nvSpPr>
          <p:cNvPr id="62" name="Rectangle 279"/>
          <p:cNvSpPr txBox="1"/>
          <p:nvPr/>
        </p:nvSpPr>
        <p:spPr>
          <a:xfrm>
            <a:off x="579941" y="1651569"/>
            <a:ext cx="209658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defTabSz="895350" eaLnBrk="0" hangingPunct="0">
              <a:buClr>
                <a:schemeClr val="tx2"/>
              </a:buClr>
              <a:defRPr lang="en-US">
                <a:latin typeface="+mn-lt"/>
                <a:ea typeface="+mn-ea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charset="0"/>
              <a:buChar char="▪"/>
              <a:defRPr lang="en-US">
                <a:latin typeface="+mn-lt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charset="0"/>
              <a:buChar char="–"/>
              <a:defRPr lang="en-US">
                <a:latin typeface="+mn-lt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charset="0"/>
              <a:buChar char="▫"/>
              <a:defRPr lang="en-US">
                <a:latin typeface="+mn-lt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charset="0"/>
              <a:buChar char="-"/>
              <a:defRPr lang="en-US" dirty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00" dirty="0">
                <a:solidFill>
                  <a:srgbClr val="000000"/>
                </a:solidFill>
              </a:rPr>
              <a:t>Rank clients in descending order in terms of </a:t>
            </a:r>
            <a:r>
              <a:rPr lang="en-US" sz="1400" dirty="0" err="1">
                <a:solidFill>
                  <a:srgbClr val="000000"/>
                </a:solidFill>
              </a:rPr>
              <a:t>sEVA</a:t>
            </a:r>
            <a:r>
              <a:rPr lang="en-US" sz="1400" dirty="0">
                <a:solidFill>
                  <a:srgbClr val="000000"/>
                </a:solidFill>
              </a:rPr>
              <a:t>/ Turnover</a:t>
            </a:r>
            <a:endParaRPr lang="en-US" sz="1400" dirty="0"/>
          </a:p>
        </p:txBody>
      </p:sp>
      <p:sp>
        <p:nvSpPr>
          <p:cNvPr id="68" name="Oval 67"/>
          <p:cNvSpPr>
            <a:spLocks/>
          </p:cNvSpPr>
          <p:nvPr/>
        </p:nvSpPr>
        <p:spPr bwMode="gray">
          <a:xfrm>
            <a:off x="233884" y="1637869"/>
            <a:ext cx="247916" cy="25374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/>
          <a:p>
            <a:pPr algn="ctr" defTabSz="895350">
              <a:buClr>
                <a:schemeClr val="tx2"/>
              </a:buClr>
            </a:pPr>
            <a:r>
              <a:rPr lang="en-GB" sz="1400" b="1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63" name="Rectangle 279"/>
          <p:cNvSpPr txBox="1"/>
          <p:nvPr/>
        </p:nvSpPr>
        <p:spPr>
          <a:xfrm>
            <a:off x="579941" y="2513768"/>
            <a:ext cx="209658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defTabSz="895350" eaLnBrk="0" hangingPunct="0">
              <a:buClr>
                <a:schemeClr val="tx2"/>
              </a:buClr>
              <a:defRPr lang="en-US">
                <a:latin typeface="+mn-lt"/>
                <a:ea typeface="+mn-ea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charset="0"/>
              <a:buChar char="▪"/>
              <a:defRPr lang="en-US">
                <a:latin typeface="+mn-lt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charset="0"/>
              <a:buChar char="–"/>
              <a:defRPr lang="en-US">
                <a:latin typeface="+mn-lt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charset="0"/>
              <a:buChar char="▫"/>
              <a:defRPr lang="en-US">
                <a:latin typeface="+mn-lt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charset="0"/>
              <a:buChar char="-"/>
              <a:defRPr lang="en-US" dirty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00" dirty="0">
                <a:solidFill>
                  <a:srgbClr val="000000"/>
                </a:solidFill>
              </a:rPr>
              <a:t>Select the 2</a:t>
            </a:r>
            <a:r>
              <a:rPr lang="en-US" sz="1400" baseline="30000" dirty="0">
                <a:solidFill>
                  <a:srgbClr val="000000"/>
                </a:solidFill>
              </a:rPr>
              <a:t>nd</a:t>
            </a:r>
            <a:r>
              <a:rPr lang="en-US" sz="1400" dirty="0">
                <a:solidFill>
                  <a:srgbClr val="000000"/>
                </a:solidFill>
              </a:rPr>
              <a:t> and 3</a:t>
            </a:r>
            <a:r>
              <a:rPr lang="en-US" sz="1400" baseline="30000" dirty="0">
                <a:solidFill>
                  <a:srgbClr val="000000"/>
                </a:solidFill>
              </a:rPr>
              <a:t>rd</a:t>
            </a:r>
            <a:r>
              <a:rPr lang="en-US" sz="1400" dirty="0">
                <a:solidFill>
                  <a:srgbClr val="000000"/>
                </a:solidFill>
              </a:rPr>
              <a:t> decile to be used as reference population</a:t>
            </a:r>
            <a:endParaRPr lang="en-US" sz="1400" dirty="0"/>
          </a:p>
        </p:txBody>
      </p:sp>
      <p:sp>
        <p:nvSpPr>
          <p:cNvPr id="75" name="Oval 74"/>
          <p:cNvSpPr>
            <a:spLocks/>
          </p:cNvSpPr>
          <p:nvPr/>
        </p:nvSpPr>
        <p:spPr bwMode="gray">
          <a:xfrm>
            <a:off x="233884" y="2500068"/>
            <a:ext cx="247916" cy="25374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/>
          <a:p>
            <a:pPr algn="ctr" defTabSz="895350">
              <a:buClr>
                <a:schemeClr val="tx2"/>
              </a:buClr>
            </a:pPr>
            <a:r>
              <a:rPr lang="en-GB" sz="1400" b="1" dirty="0">
                <a:solidFill>
                  <a:schemeClr val="bg1"/>
                </a:solidFill>
                <a:latin typeface="+mn-lt"/>
              </a:rPr>
              <a:t>2</a:t>
            </a:r>
          </a:p>
        </p:txBody>
      </p:sp>
      <p:sp>
        <p:nvSpPr>
          <p:cNvPr id="64" name="Rectangle 279"/>
          <p:cNvSpPr txBox="1"/>
          <p:nvPr/>
        </p:nvSpPr>
        <p:spPr>
          <a:xfrm>
            <a:off x="579941" y="3375967"/>
            <a:ext cx="209658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defTabSz="895350" eaLnBrk="0" hangingPunct="0">
              <a:buClr>
                <a:schemeClr val="tx2"/>
              </a:buClr>
              <a:defRPr lang="en-US">
                <a:latin typeface="+mn-lt"/>
                <a:ea typeface="+mn-ea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charset="0"/>
              <a:buChar char="▪"/>
              <a:defRPr lang="en-US">
                <a:latin typeface="+mn-lt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charset="0"/>
              <a:buChar char="–"/>
              <a:defRPr lang="en-US">
                <a:latin typeface="+mn-lt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charset="0"/>
              <a:buChar char="▫"/>
              <a:defRPr lang="en-US">
                <a:latin typeface="+mn-lt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charset="0"/>
              <a:buChar char="-"/>
              <a:defRPr lang="en-US" dirty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00" dirty="0">
                <a:solidFill>
                  <a:srgbClr val="000000"/>
                </a:solidFill>
              </a:rPr>
              <a:t>Calculate reference margins for the </a:t>
            </a:r>
            <a:r>
              <a:rPr lang="en-US" sz="1400" dirty="0" smtClean="0">
                <a:solidFill>
                  <a:srgbClr val="000000"/>
                </a:solidFill>
              </a:rPr>
              <a:t/>
            </a:r>
            <a:br>
              <a:rPr lang="en-US" sz="1400" dirty="0" smtClean="0">
                <a:solidFill>
                  <a:srgbClr val="000000"/>
                </a:solidFill>
              </a:rPr>
            </a:br>
            <a:r>
              <a:rPr lang="en-US" sz="1400" dirty="0" smtClean="0">
                <a:solidFill>
                  <a:srgbClr val="000000"/>
                </a:solidFill>
              </a:rPr>
              <a:t>selected </a:t>
            </a:r>
            <a:r>
              <a:rPr lang="en-US" sz="1400" dirty="0">
                <a:solidFill>
                  <a:srgbClr val="000000"/>
                </a:solidFill>
              </a:rPr>
              <a:t>products</a:t>
            </a:r>
            <a:endParaRPr lang="en-US" sz="1400" dirty="0"/>
          </a:p>
        </p:txBody>
      </p:sp>
      <p:sp>
        <p:nvSpPr>
          <p:cNvPr id="76" name="Oval 75"/>
          <p:cNvSpPr>
            <a:spLocks/>
          </p:cNvSpPr>
          <p:nvPr/>
        </p:nvSpPr>
        <p:spPr bwMode="gray">
          <a:xfrm>
            <a:off x="233884" y="3362267"/>
            <a:ext cx="247916" cy="25374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/>
          <a:p>
            <a:pPr algn="ctr" defTabSz="895350">
              <a:buClr>
                <a:schemeClr val="tx2"/>
              </a:buClr>
            </a:pPr>
            <a:r>
              <a:rPr lang="en-GB" sz="1400" b="1" dirty="0">
                <a:solidFill>
                  <a:schemeClr val="bg1"/>
                </a:solidFill>
                <a:latin typeface="+mn-lt"/>
              </a:rPr>
              <a:t>3</a:t>
            </a:r>
          </a:p>
        </p:txBody>
      </p:sp>
      <p:sp>
        <p:nvSpPr>
          <p:cNvPr id="77" name="Oval 76"/>
          <p:cNvSpPr>
            <a:spLocks/>
          </p:cNvSpPr>
          <p:nvPr/>
        </p:nvSpPr>
        <p:spPr bwMode="gray">
          <a:xfrm>
            <a:off x="2798024" y="3630973"/>
            <a:ext cx="243414" cy="238036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/>
          <a:p>
            <a:pPr algn="ctr" defTabSz="895350">
              <a:buClr>
                <a:schemeClr val="tx2"/>
              </a:buClr>
            </a:pPr>
            <a:r>
              <a:rPr lang="en-GB" sz="1400" b="1" dirty="0">
                <a:solidFill>
                  <a:schemeClr val="bg1"/>
                </a:solidFill>
                <a:latin typeface="+mn-lt"/>
              </a:rPr>
              <a:t>3</a:t>
            </a:r>
          </a:p>
        </p:txBody>
      </p:sp>
      <p:sp>
        <p:nvSpPr>
          <p:cNvPr id="78" name="Oval 77"/>
          <p:cNvSpPr>
            <a:spLocks/>
          </p:cNvSpPr>
          <p:nvPr/>
        </p:nvSpPr>
        <p:spPr bwMode="gray">
          <a:xfrm>
            <a:off x="2798024" y="1033035"/>
            <a:ext cx="243414" cy="238036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/>
          <a:p>
            <a:pPr algn="ctr" defTabSz="895350">
              <a:buClr>
                <a:schemeClr val="tx2"/>
              </a:buClr>
            </a:pPr>
            <a:r>
              <a:rPr lang="en-GB" sz="1400" b="1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80" name="Rectangle 53"/>
          <p:cNvSpPr txBox="1">
            <a:spLocks/>
          </p:cNvSpPr>
          <p:nvPr/>
        </p:nvSpPr>
        <p:spPr>
          <a:xfrm>
            <a:off x="10458450" y="3354325"/>
            <a:ext cx="108523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defTabSz="895350" eaLnBrk="0" hangingPunct="0">
              <a:buClr>
                <a:schemeClr val="tx2"/>
              </a:buClr>
              <a:defRPr lang="en-US">
                <a:latin typeface="+mn-lt"/>
                <a:ea typeface="+mn-ea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charset="0"/>
              <a:buChar char="▪"/>
              <a:defRPr lang="en-US">
                <a:latin typeface="+mn-lt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charset="0"/>
              <a:buChar char="–"/>
              <a:defRPr lang="en-US">
                <a:latin typeface="+mn-lt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charset="0"/>
              <a:buChar char="▫"/>
              <a:defRPr lang="en-US">
                <a:latin typeface="+mn-lt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charset="0"/>
              <a:buChar char="-"/>
              <a:defRPr lang="en-US" dirty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00" dirty="0"/>
              <a:t>Sorted clients</a:t>
            </a:r>
          </a:p>
        </p:txBody>
      </p:sp>
      <p:sp>
        <p:nvSpPr>
          <p:cNvPr id="81" name="TextBox 282"/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3085978" y="1610364"/>
            <a:ext cx="902387" cy="1792974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76200" tIns="76200" rIns="76200" bIns="76200" numCol="1" anchor="t" anchorCtr="0" compatLnSpc="1">
            <a:prstTxWarp prst="textNoShape">
              <a:avLst/>
            </a:prstTxWarp>
            <a:noAutofit/>
          </a:bodyPr>
          <a:lstStyle>
            <a:lvl1pPr lvl="0" defTabSz="895350" eaLnBrk="0" hangingPunct="0">
              <a:buClr>
                <a:schemeClr val="tx2"/>
              </a:buClr>
              <a:defRPr lang="en-US">
                <a:latin typeface="+mn-lt"/>
                <a:ea typeface="+mn-ea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charset="0"/>
              <a:buChar char="▪"/>
              <a:defRPr lang="en-US">
                <a:latin typeface="+mn-lt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charset="0"/>
              <a:buChar char="–"/>
              <a:defRPr lang="en-US">
                <a:latin typeface="+mn-lt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charset="0"/>
              <a:buChar char="▫"/>
              <a:defRPr lang="en-US">
                <a:latin typeface="+mn-lt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charset="0"/>
              <a:buChar char="-"/>
              <a:defRPr lang="en-US" dirty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endParaRPr lang="en-US" sz="1400" dirty="0"/>
          </a:p>
        </p:txBody>
      </p:sp>
      <p:sp>
        <p:nvSpPr>
          <p:cNvPr id="86" name="TextBox 282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3085978" y="1610364"/>
            <a:ext cx="902387" cy="40095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45720" tIns="76200" rIns="27432" bIns="76200" numCol="1" anchor="ctr" anchorCtr="0" compatLnSpc="1">
            <a:prstTxWarp prst="textNoShape">
              <a:avLst/>
            </a:prstTxWarp>
            <a:noAutofit/>
          </a:bodyPr>
          <a:lstStyle>
            <a:lvl1pPr lvl="0" defTabSz="895350" eaLnBrk="0" hangingPunct="0">
              <a:buClr>
                <a:schemeClr val="tx2"/>
              </a:buClr>
              <a:defRPr lang="en-US">
                <a:latin typeface="+mn-lt"/>
                <a:ea typeface="+mn-ea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charset="0"/>
              <a:buChar char="▪"/>
              <a:defRPr lang="en-US">
                <a:latin typeface="+mn-lt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charset="0"/>
              <a:buChar char="–"/>
              <a:defRPr lang="en-US">
                <a:latin typeface="+mn-lt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charset="0"/>
              <a:buChar char="▫"/>
              <a:defRPr lang="en-US">
                <a:latin typeface="+mn-lt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charset="0"/>
              <a:buChar char="-"/>
              <a:defRPr lang="en-US" dirty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bg1"/>
                </a:solidFill>
              </a:rPr>
              <a:t>1</a:t>
            </a:r>
            <a:r>
              <a:rPr lang="en-US" sz="1400" b="1" baseline="30000" dirty="0">
                <a:solidFill>
                  <a:schemeClr val="bg1"/>
                </a:solidFill>
              </a:rPr>
              <a:t>st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 err="1">
                <a:solidFill>
                  <a:schemeClr val="bg1"/>
                </a:solidFill>
              </a:rPr>
              <a:t>decile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3" name="Rectangle 53"/>
          <p:cNvSpPr txBox="1">
            <a:spLocks/>
          </p:cNvSpPr>
          <p:nvPr/>
        </p:nvSpPr>
        <p:spPr>
          <a:xfrm>
            <a:off x="6431269" y="2037734"/>
            <a:ext cx="100023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defTabSz="895350" eaLnBrk="0" hangingPunct="0">
              <a:buClr>
                <a:schemeClr val="tx2"/>
              </a:buClr>
              <a:defRPr lang="en-US">
                <a:latin typeface="+mn-lt"/>
                <a:ea typeface="+mn-ea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charset="0"/>
              <a:buChar char="▪"/>
              <a:defRPr lang="en-US">
                <a:latin typeface="+mn-lt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charset="0"/>
              <a:buChar char="–"/>
              <a:defRPr lang="en-US">
                <a:latin typeface="+mn-lt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charset="0"/>
              <a:buChar char="▫"/>
              <a:defRPr lang="en-US">
                <a:latin typeface="+mn-lt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charset="0"/>
              <a:buChar char="-"/>
              <a:defRPr lang="en-US" dirty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00" dirty="0"/>
              <a:t>Reference population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971878" y="2207010"/>
            <a:ext cx="416242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>
            <a:grpSpLocks/>
          </p:cNvGrpSpPr>
          <p:nvPr/>
        </p:nvGrpSpPr>
        <p:grpSpPr>
          <a:xfrm>
            <a:off x="5095179" y="4200629"/>
            <a:ext cx="6448504" cy="230833"/>
            <a:chOff x="4076700" y="3904465"/>
            <a:chExt cx="440241" cy="230833"/>
          </a:xfrm>
        </p:grpSpPr>
        <p:sp>
          <p:nvSpPr>
            <p:cNvPr id="211" name="Rectangle 285"/>
            <p:cNvSpPr txBox="1">
              <a:spLocks/>
            </p:cNvSpPr>
            <p:nvPr>
              <p:custDataLst>
                <p:tags r:id="rId16"/>
              </p:custDataLst>
            </p:nvPr>
          </p:nvSpPr>
          <p:spPr>
            <a:xfrm>
              <a:off x="4079308" y="3904465"/>
              <a:ext cx="437633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  <a:spAutoFit/>
            </a:bodyPr>
            <a:lstStyle>
              <a:lvl1pPr lvl="0" defTabSz="895350" eaLnBrk="0" hangingPunct="0">
                <a:buClr>
                  <a:schemeClr val="tx2"/>
                </a:buClr>
                <a:defRPr lang="en-US">
                  <a:latin typeface="+mn-lt"/>
                  <a:ea typeface="+mn-ea"/>
                </a:defRPr>
              </a:lvl1pPr>
              <a:lvl2pPr marL="193675" indent="-192088" defTabSz="895350" eaLnBrk="0" hangingPunct="0">
                <a:buClr>
                  <a:schemeClr val="tx2"/>
                </a:buClr>
                <a:buSzPct val="125000"/>
                <a:buFont typeface="Arial" charset="0"/>
                <a:buChar char="▪"/>
                <a:defRPr lang="en-US">
                  <a:latin typeface="+mn-lt"/>
                </a:defRPr>
              </a:lvl2pPr>
              <a:lvl3pPr marL="457200" indent="-261938" defTabSz="895350" eaLnBrk="0" hangingPunct="0">
                <a:buClr>
                  <a:schemeClr val="tx2"/>
                </a:buClr>
                <a:buSzPct val="120000"/>
                <a:buFont typeface="Arial" charset="0"/>
                <a:buChar char="–"/>
                <a:defRPr lang="en-US">
                  <a:latin typeface="+mn-lt"/>
                </a:defRPr>
              </a:lvl3pPr>
              <a:lvl4pPr marL="614363" indent="-155575" defTabSz="895350" eaLnBrk="0" hangingPunct="0">
                <a:buClr>
                  <a:schemeClr val="tx2"/>
                </a:buClr>
                <a:buSzPct val="120000"/>
                <a:buFont typeface="Arial" charset="0"/>
                <a:buChar char="▫"/>
                <a:defRPr lang="en-US">
                  <a:latin typeface="+mn-lt"/>
                </a:defRPr>
              </a:lvl4pPr>
              <a:lvl5pPr marL="749300" indent="-130175" defTabSz="895350" eaLnBrk="0" hangingPunct="0">
                <a:buClr>
                  <a:schemeClr val="tx2"/>
                </a:buClr>
                <a:buSzPct val="89000"/>
                <a:buFont typeface="Arial" charset="0"/>
                <a:buChar char="-"/>
                <a:defRPr lang="en-US" dirty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sz="1400" b="1" dirty="0">
                  <a:solidFill>
                    <a:schemeClr val="tx2"/>
                  </a:solidFill>
                </a:rPr>
                <a:t>Benchmark ‘price-volume’ curve</a:t>
              </a:r>
            </a:p>
          </p:txBody>
        </p:sp>
        <p:cxnSp>
          <p:nvCxnSpPr>
            <p:cNvPr id="213" name="Straight Connector 212"/>
            <p:cNvCxnSpPr>
              <a:cxnSpLocks/>
            </p:cNvCxnSpPr>
            <p:nvPr>
              <p:custDataLst>
                <p:tags r:id="rId17"/>
              </p:custDataLst>
            </p:nvPr>
          </p:nvCxnSpPr>
          <p:spPr>
            <a:xfrm>
              <a:off x="4076700" y="4135298"/>
              <a:ext cx="43763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>
            <a:grpSpLocks/>
          </p:cNvGrpSpPr>
          <p:nvPr/>
        </p:nvGrpSpPr>
        <p:grpSpPr>
          <a:xfrm>
            <a:off x="3002826" y="4200629"/>
            <a:ext cx="1973260" cy="230833"/>
            <a:chOff x="2850975" y="4081878"/>
            <a:chExt cx="1730145" cy="230833"/>
          </a:xfrm>
        </p:grpSpPr>
        <p:sp>
          <p:nvSpPr>
            <p:cNvPr id="210" name="Rectangle 285"/>
            <p:cNvSpPr txBox="1">
              <a:spLocks/>
            </p:cNvSpPr>
            <p:nvPr/>
          </p:nvSpPr>
          <p:spPr>
            <a:xfrm>
              <a:off x="2874725" y="4081878"/>
              <a:ext cx="170639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  <a:spAutoFit/>
            </a:bodyPr>
            <a:lstStyle>
              <a:lvl1pPr lvl="0" defTabSz="895350" eaLnBrk="0" hangingPunct="0">
                <a:buClr>
                  <a:schemeClr val="tx2"/>
                </a:buClr>
                <a:defRPr lang="en-US">
                  <a:latin typeface="+mn-lt"/>
                  <a:ea typeface="+mn-ea"/>
                </a:defRPr>
              </a:lvl1pPr>
              <a:lvl2pPr marL="193675" indent="-192088" defTabSz="895350" eaLnBrk="0" hangingPunct="0">
                <a:buClr>
                  <a:schemeClr val="tx2"/>
                </a:buClr>
                <a:buSzPct val="125000"/>
                <a:buFont typeface="Arial" charset="0"/>
                <a:buChar char="▪"/>
                <a:defRPr lang="en-US">
                  <a:latin typeface="+mn-lt"/>
                </a:defRPr>
              </a:lvl2pPr>
              <a:lvl3pPr marL="457200" indent="-261938" defTabSz="895350" eaLnBrk="0" hangingPunct="0">
                <a:buClr>
                  <a:schemeClr val="tx2"/>
                </a:buClr>
                <a:buSzPct val="120000"/>
                <a:buFont typeface="Arial" charset="0"/>
                <a:buChar char="–"/>
                <a:defRPr lang="en-US">
                  <a:latin typeface="+mn-lt"/>
                </a:defRPr>
              </a:lvl3pPr>
              <a:lvl4pPr marL="614363" indent="-155575" defTabSz="895350" eaLnBrk="0" hangingPunct="0">
                <a:buClr>
                  <a:schemeClr val="tx2"/>
                </a:buClr>
                <a:buSzPct val="120000"/>
                <a:buFont typeface="Arial" charset="0"/>
                <a:buChar char="▫"/>
                <a:defRPr lang="en-US">
                  <a:latin typeface="+mn-lt"/>
                </a:defRPr>
              </a:lvl4pPr>
              <a:lvl5pPr marL="749300" indent="-130175" defTabSz="895350" eaLnBrk="0" hangingPunct="0">
                <a:buClr>
                  <a:schemeClr val="tx2"/>
                </a:buClr>
                <a:buSzPct val="89000"/>
                <a:buFont typeface="Arial" charset="0"/>
                <a:buChar char="-"/>
                <a:defRPr lang="en-US" dirty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sz="1400" b="1" dirty="0">
                  <a:solidFill>
                    <a:schemeClr val="tx2"/>
                  </a:solidFill>
                </a:rPr>
                <a:t>Metric</a:t>
              </a:r>
            </a:p>
          </p:txBody>
        </p:sp>
        <p:cxnSp>
          <p:nvCxnSpPr>
            <p:cNvPr id="39" name="Straight Connector 38"/>
            <p:cNvCxnSpPr>
              <a:cxnSpLocks/>
            </p:cNvCxnSpPr>
            <p:nvPr/>
          </p:nvCxnSpPr>
          <p:spPr>
            <a:xfrm>
              <a:off x="2850975" y="4312711"/>
              <a:ext cx="170639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Rectangle 285"/>
          <p:cNvSpPr txBox="1">
            <a:spLocks/>
          </p:cNvSpPr>
          <p:nvPr/>
        </p:nvSpPr>
        <p:spPr>
          <a:xfrm>
            <a:off x="2990951" y="4479653"/>
            <a:ext cx="1973260" cy="170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lvl="0" defTabSz="895350" eaLnBrk="0" hangingPunct="0">
              <a:buClr>
                <a:schemeClr val="tx2"/>
              </a:buClr>
              <a:defRPr lang="en-US">
                <a:latin typeface="+mn-lt"/>
                <a:ea typeface="+mn-ea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charset="0"/>
              <a:buChar char="▪"/>
              <a:defRPr lang="en-US">
                <a:latin typeface="+mn-lt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charset="0"/>
              <a:buChar char="–"/>
              <a:defRPr lang="en-US">
                <a:latin typeface="+mn-lt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charset="0"/>
              <a:buChar char="▫"/>
              <a:defRPr lang="en-US">
                <a:latin typeface="+mn-lt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charset="0"/>
              <a:buChar char="-"/>
              <a:defRPr lang="en-US" dirty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30000"/>
              </a:spcBef>
            </a:pPr>
            <a:r>
              <a:rPr lang="en-US" sz="1400" dirty="0"/>
              <a:t>Commercial Margin</a:t>
            </a:r>
          </a:p>
          <a:p>
            <a:pPr lvl="2">
              <a:spcBef>
                <a:spcPct val="15000"/>
              </a:spcBef>
            </a:pPr>
            <a:r>
              <a:rPr lang="en-US" sz="1400" dirty="0"/>
              <a:t>Loans</a:t>
            </a:r>
          </a:p>
          <a:p>
            <a:pPr lvl="2">
              <a:spcBef>
                <a:spcPct val="15000"/>
              </a:spcBef>
            </a:pPr>
            <a:r>
              <a:rPr lang="en-US" sz="1400" dirty="0"/>
              <a:t>Deposits</a:t>
            </a:r>
          </a:p>
          <a:p>
            <a:pPr lvl="2">
              <a:spcBef>
                <a:spcPct val="15000"/>
              </a:spcBef>
            </a:pPr>
            <a:r>
              <a:rPr lang="en-US" sz="1400" dirty="0"/>
              <a:t>Letters of credits</a:t>
            </a:r>
          </a:p>
          <a:p>
            <a:pPr lvl="2">
              <a:spcBef>
                <a:spcPct val="15000"/>
              </a:spcBef>
            </a:pPr>
            <a:r>
              <a:rPr lang="en-US" sz="1400" dirty="0"/>
              <a:t>Guarantees</a:t>
            </a:r>
          </a:p>
          <a:p>
            <a:pPr lvl="2">
              <a:spcBef>
                <a:spcPct val="15000"/>
              </a:spcBef>
            </a:pPr>
            <a:r>
              <a:rPr lang="en-US" sz="1400" dirty="0"/>
              <a:t>Etc.</a:t>
            </a:r>
          </a:p>
          <a:p>
            <a:pPr lvl="2">
              <a:spcBef>
                <a:spcPct val="15000"/>
              </a:spcBef>
            </a:pPr>
            <a:endParaRPr lang="en-US" sz="1400" dirty="0"/>
          </a:p>
        </p:txBody>
      </p:sp>
      <p:sp>
        <p:nvSpPr>
          <p:cNvPr id="96" name="Oval 95"/>
          <p:cNvSpPr>
            <a:spLocks/>
          </p:cNvSpPr>
          <p:nvPr/>
        </p:nvSpPr>
        <p:spPr bwMode="gray">
          <a:xfrm>
            <a:off x="3145130" y="4732494"/>
            <a:ext cx="207264" cy="19755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/>
          <a:p>
            <a:pPr algn="ctr" defTabSz="895350">
              <a:buClr>
                <a:schemeClr val="tx2"/>
              </a:buClr>
            </a:pPr>
            <a:r>
              <a:rPr lang="en-GB" sz="1400" dirty="0" err="1">
                <a:solidFill>
                  <a:schemeClr val="tx2"/>
                </a:solidFill>
                <a:latin typeface="+mn-lt"/>
              </a:rPr>
              <a:t>i</a:t>
            </a:r>
            <a:endParaRPr lang="en-GB" sz="14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7" name="Oval 96"/>
          <p:cNvSpPr>
            <a:spLocks/>
          </p:cNvSpPr>
          <p:nvPr/>
        </p:nvSpPr>
        <p:spPr bwMode="gray">
          <a:xfrm>
            <a:off x="3145130" y="4975242"/>
            <a:ext cx="207264" cy="19755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/>
          <a:p>
            <a:pPr algn="ctr" defTabSz="895350">
              <a:buClr>
                <a:schemeClr val="tx2"/>
              </a:buClr>
            </a:pPr>
            <a:r>
              <a:rPr lang="en-GB" sz="1400" dirty="0">
                <a:solidFill>
                  <a:schemeClr val="tx2"/>
                </a:solidFill>
                <a:latin typeface="+mn-lt"/>
              </a:rPr>
              <a:t>ii</a:t>
            </a:r>
          </a:p>
        </p:txBody>
      </p:sp>
      <p:sp>
        <p:nvSpPr>
          <p:cNvPr id="98" name="Oval 97"/>
          <p:cNvSpPr>
            <a:spLocks/>
          </p:cNvSpPr>
          <p:nvPr/>
        </p:nvSpPr>
        <p:spPr bwMode="gray">
          <a:xfrm>
            <a:off x="3145130" y="5217990"/>
            <a:ext cx="207264" cy="19755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/>
          <a:p>
            <a:pPr algn="ctr" defTabSz="895350">
              <a:buClr>
                <a:schemeClr val="tx2"/>
              </a:buClr>
            </a:pPr>
            <a:r>
              <a:rPr lang="en-GB" sz="1400" dirty="0">
                <a:solidFill>
                  <a:schemeClr val="tx2"/>
                </a:solidFill>
                <a:latin typeface="+mn-lt"/>
              </a:rPr>
              <a:t>iii</a:t>
            </a:r>
          </a:p>
        </p:txBody>
      </p:sp>
      <p:sp>
        <p:nvSpPr>
          <p:cNvPr id="99" name="Oval 98"/>
          <p:cNvSpPr>
            <a:spLocks/>
          </p:cNvSpPr>
          <p:nvPr/>
        </p:nvSpPr>
        <p:spPr bwMode="gray">
          <a:xfrm>
            <a:off x="3145130" y="5460738"/>
            <a:ext cx="207264" cy="19755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/>
          <a:p>
            <a:pPr algn="ctr" defTabSz="895350">
              <a:buClr>
                <a:schemeClr val="tx2"/>
              </a:buClr>
            </a:pPr>
            <a:r>
              <a:rPr lang="en-GB" sz="1400" dirty="0">
                <a:solidFill>
                  <a:schemeClr val="tx2"/>
                </a:solidFill>
                <a:latin typeface="+mn-lt"/>
              </a:rPr>
              <a:t>iv</a:t>
            </a:r>
          </a:p>
        </p:txBody>
      </p:sp>
      <p:sp>
        <p:nvSpPr>
          <p:cNvPr id="100" name="Oval 99"/>
          <p:cNvSpPr>
            <a:spLocks/>
          </p:cNvSpPr>
          <p:nvPr/>
        </p:nvSpPr>
        <p:spPr bwMode="gray">
          <a:xfrm>
            <a:off x="3145130" y="5703484"/>
            <a:ext cx="207264" cy="19755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/>
          <a:p>
            <a:pPr algn="ctr" defTabSz="895350">
              <a:buClr>
                <a:schemeClr val="tx2"/>
              </a:buClr>
            </a:pPr>
            <a:r>
              <a:rPr lang="en-GB" sz="1400" dirty="0">
                <a:solidFill>
                  <a:schemeClr val="tx2"/>
                </a:solidFill>
                <a:latin typeface="+mn-lt"/>
              </a:rPr>
              <a:t>v</a:t>
            </a:r>
          </a:p>
        </p:txBody>
      </p:sp>
      <p:sp>
        <p:nvSpPr>
          <p:cNvPr id="29" name="Freeform 28"/>
          <p:cNvSpPr/>
          <p:nvPr/>
        </p:nvSpPr>
        <p:spPr>
          <a:xfrm>
            <a:off x="5023421" y="3487976"/>
            <a:ext cx="347472" cy="297640"/>
          </a:xfrm>
          <a:custGeom>
            <a:avLst/>
            <a:gdLst>
              <a:gd name="connsiteX0" fmla="*/ 347472 w 347472"/>
              <a:gd name="connsiteY0" fmla="*/ 365760 h 365760"/>
              <a:gd name="connsiteX1" fmla="*/ 347472 w 347472"/>
              <a:gd name="connsiteY1" fmla="*/ 237744 h 365760"/>
              <a:gd name="connsiteX2" fmla="*/ 0 w 347472"/>
              <a:gd name="connsiteY2" fmla="*/ 237744 h 365760"/>
              <a:gd name="connsiteX3" fmla="*/ 0 w 347472"/>
              <a:gd name="connsiteY3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472" h="365760">
                <a:moveTo>
                  <a:pt x="347472" y="365760"/>
                </a:moveTo>
                <a:lnTo>
                  <a:pt x="347472" y="237744"/>
                </a:lnTo>
                <a:lnTo>
                  <a:pt x="0" y="237744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accent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085978" y="3441606"/>
            <a:ext cx="27972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Chart 69"/>
          <p:cNvGraphicFramePr/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875301235"/>
              </p:ext>
            </p:extLst>
          </p:nvPr>
        </p:nvGraphicFramePr>
        <p:xfrm>
          <a:off x="5013325" y="4478338"/>
          <a:ext cx="6613525" cy="1398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sp>
        <p:nvSpPr>
          <p:cNvPr id="156" name="TextBox 155"/>
          <p:cNvSpPr txBox="1"/>
          <p:nvPr/>
        </p:nvSpPr>
        <p:spPr>
          <a:xfrm>
            <a:off x="10207625" y="5837142"/>
            <a:ext cx="133690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r>
              <a:rPr lang="en-US" altLang="zh-CN" sz="1200" dirty="0">
                <a:solidFill>
                  <a:schemeClr val="accent6"/>
                </a:solidFill>
              </a:rPr>
              <a:t>Lending margin (%)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370893" y="4539825"/>
            <a:ext cx="132247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r>
              <a:rPr lang="en-US" altLang="zh-CN" sz="1200" dirty="0">
                <a:solidFill>
                  <a:schemeClr val="accent6"/>
                </a:solidFill>
              </a:rPr>
              <a:t>Balance (</a:t>
            </a:r>
            <a:r>
              <a:rPr lang="en-US" altLang="zh-CN" sz="1200" dirty="0" err="1">
                <a:solidFill>
                  <a:schemeClr val="accent6"/>
                </a:solidFill>
              </a:rPr>
              <a:t>RMB</a:t>
            </a:r>
            <a:r>
              <a:rPr lang="en-US" altLang="zh-CN" sz="1200" dirty="0">
                <a:solidFill>
                  <a:schemeClr val="accent6"/>
                </a:solidFill>
              </a:rPr>
              <a:t> MN)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230189"/>
            <a:ext cx="11491891" cy="738664"/>
          </a:xfrm>
        </p:spPr>
        <p:txBody>
          <a:bodyPr>
            <a:noAutofit/>
          </a:bodyPr>
          <a:lstStyle/>
          <a:p>
            <a:r>
              <a:rPr lang="en-US" dirty="0"/>
              <a:t>Relationship pricing: Within each cluster a reference population is selected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order to define key benchmark metrics</a:t>
            </a:r>
          </a:p>
        </p:txBody>
      </p:sp>
      <p:grpSp>
        <p:nvGrpSpPr>
          <p:cNvPr id="55" name="sticker"/>
          <p:cNvGrpSpPr/>
          <p:nvPr/>
        </p:nvGrpSpPr>
        <p:grpSpPr>
          <a:xfrm>
            <a:off x="10569762" y="285750"/>
            <a:ext cx="1080873" cy="150811"/>
            <a:chOff x="10569762" y="285750"/>
            <a:chExt cx="1080873" cy="150811"/>
          </a:xfrm>
        </p:grpSpPr>
        <p:sp>
          <p:nvSpPr>
            <p:cNvPr id="56" name="StickerRectangle"/>
            <p:cNvSpPr>
              <a:spLocks noChangeArrowheads="1"/>
            </p:cNvSpPr>
            <p:nvPr/>
          </p:nvSpPr>
          <p:spPr bwMode="gray">
            <a:xfrm>
              <a:off x="10569762" y="285750"/>
              <a:ext cx="1080873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smtClean="0">
                  <a:solidFill>
                    <a:schemeClr val="accent6"/>
                  </a:solidFill>
                  <a:latin typeface="+mn-lt"/>
                  <a:ea typeface="+mn-ea"/>
                </a:rPr>
                <a:t>SANITIZED EXAMPLE</a:t>
              </a:r>
              <a:endParaRPr lang="en-US" sz="800" baseline="0" dirty="0">
                <a:solidFill>
                  <a:schemeClr val="accent6"/>
                </a:solidFill>
                <a:latin typeface="+mn-lt"/>
                <a:ea typeface="+mn-ea"/>
              </a:endParaRPr>
            </a:p>
          </p:txBody>
        </p:sp>
        <p:cxnSp>
          <p:nvCxnSpPr>
            <p:cNvPr id="57" name="AutoShape 31"/>
            <p:cNvCxnSpPr>
              <a:cxnSpLocks noChangeShapeType="1"/>
              <a:stCxn id="56" idx="2"/>
              <a:endCxn id="56" idx="4"/>
            </p:cNvCxnSpPr>
            <p:nvPr/>
          </p:nvCxnSpPr>
          <p:spPr bwMode="gray">
            <a:xfrm>
              <a:off x="10569762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AutoShape 32"/>
            <p:cNvCxnSpPr>
              <a:cxnSpLocks noChangeShapeType="1"/>
              <a:stCxn id="56" idx="4"/>
              <a:endCxn id="56" idx="6"/>
            </p:cNvCxnSpPr>
            <p:nvPr/>
          </p:nvCxnSpPr>
          <p:spPr bwMode="gray">
            <a:xfrm>
              <a:off x="10569762" y="436561"/>
              <a:ext cx="1080873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8" name="TextBox 282"/>
          <p:cNvSpPr txBox="1">
            <a:spLocks/>
          </p:cNvSpPr>
          <p:nvPr>
            <p:custDataLst>
              <p:tags r:id="rId15"/>
            </p:custDataLst>
          </p:nvPr>
        </p:nvSpPr>
        <p:spPr>
          <a:xfrm>
            <a:off x="4974000" y="1610364"/>
            <a:ext cx="902115" cy="40095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45720" tIns="76200" rIns="27432" bIns="7620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lvl="0" defTabSz="895350" eaLnBrk="0" hangingPunct="0">
              <a:buClr>
                <a:schemeClr val="tx2"/>
              </a:buClr>
              <a:defRPr sz="1100">
                <a:latin typeface="+mn-lt"/>
                <a:ea typeface="+mn-ea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bg1"/>
                </a:solidFill>
              </a:rPr>
              <a:t>3</a:t>
            </a:r>
            <a:r>
              <a:rPr lang="en-US" sz="1400" b="1" baseline="30000" dirty="0">
                <a:solidFill>
                  <a:schemeClr val="bg1"/>
                </a:solidFill>
              </a:rPr>
              <a:t>rd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decile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9" name="Oval 88"/>
          <p:cNvSpPr>
            <a:spLocks/>
          </p:cNvSpPr>
          <p:nvPr/>
        </p:nvSpPr>
        <p:spPr bwMode="gray">
          <a:xfrm>
            <a:off x="5737027" y="1518851"/>
            <a:ext cx="243414" cy="238036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/>
          <a:p>
            <a:pPr algn="ctr" defTabSz="895350">
              <a:buClr>
                <a:schemeClr val="tx2"/>
              </a:buClr>
            </a:pPr>
            <a:r>
              <a:rPr lang="en-GB" sz="1400" b="1" dirty="0">
                <a:solidFill>
                  <a:schemeClr val="bg1"/>
                </a:solidFill>
                <a:latin typeface="+mn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51235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5" name="Rectangle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4538233"/>
              </p:ext>
            </p:extLst>
          </p:nvPr>
        </p:nvGraphicFramePr>
        <p:xfrm>
          <a:off x="1493837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455" name="think-cell Slide" r:id="rId49" imgW="0" imgH="0" progId="TCLayout.ActiveDocument.1">
                  <p:embed/>
                </p:oleObj>
              </mc:Choice>
              <mc:Fallback>
                <p:oleObj name="think-cell Slide" r:id="rId49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7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3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93837" y="0"/>
            <a:ext cx="158750" cy="158750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342900" indent="-342900" algn="l" defTabSz="895350" eaLnBrk="0" hangingPunct="0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377825" indent="-142875" algn="l" defTabSz="895350" eaLnBrk="0" hangingPunct="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377825" indent="-149225" algn="l" defTabSz="895350" eaLnBrk="0" hangingPunct="0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377825" indent="-134938" algn="l" defTabSz="895350" eaLnBrk="0" hangingPunct="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377825" indent="-149225" algn="l" defTabSz="895350" eaLnBrk="0" hangingPunct="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835025" indent="-149225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292225" indent="-149225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1749425" indent="-149225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206625" indent="-149225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 eaLnBrk="1" hangingPunct="1">
              <a:buSzTx/>
            </a:pPr>
            <a:endParaRPr lang="en-US" sz="24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graphicFrame>
        <p:nvGraphicFramePr>
          <p:cNvPr id="215" name="Chart 214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604996113"/>
              </p:ext>
            </p:extLst>
          </p:nvPr>
        </p:nvGraphicFramePr>
        <p:xfrm>
          <a:off x="657225" y="2084388"/>
          <a:ext cx="2151063" cy="2771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0"/>
          </a:graphicData>
        </a:graphic>
      </p:graphicFrame>
      <p:sp>
        <p:nvSpPr>
          <p:cNvPr id="165" name="Text Placeholder 2"/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1149350" y="4311650"/>
            <a:ext cx="1428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0" indent="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4400" indent="-1908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6400" indent="-2484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5600" indent="-1548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8800" indent="-1296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6pPr>
            <a:lvl7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7pPr>
            <a:lvl8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8pPr>
            <a:lvl9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CF2DD564-3FDC-45EF-B359-F330C3DDB38D}" type="datetime'''''''''''''''''''''''''''0'''''''''''''''">
              <a:rPr lang="en-US" altLang="en-US" sz="140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pPr/>
              <a:t>0</a:t>
            </a:fld>
            <a:endParaRPr lang="en-US" sz="14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graphicFrame>
        <p:nvGraphicFramePr>
          <p:cNvPr id="226" name="Chart 225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517755472"/>
              </p:ext>
            </p:extLst>
          </p:nvPr>
        </p:nvGraphicFramePr>
        <p:xfrm>
          <a:off x="2124075" y="2084388"/>
          <a:ext cx="2214563" cy="2771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1"/>
          </a:graphicData>
        </a:graphic>
      </p:graphicFrame>
      <p:sp>
        <p:nvSpPr>
          <p:cNvPr id="167" name="Text Placeholder 2"/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2774950" y="4311650"/>
            <a:ext cx="1428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0" indent="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4400" indent="-1908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6400" indent="-2484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5600" indent="-1548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8800" indent="-1296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6pPr>
            <a:lvl7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7pPr>
            <a:lvl8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8pPr>
            <a:lvl9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17348E36-92CB-44AD-A53A-155054D0986C}" type="datetime'''''''''''''''''0'''''">
              <a:rPr lang="en-US" altLang="en-US" sz="140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pPr/>
              <a:t>0</a:t>
            </a:fld>
            <a:endParaRPr lang="en-US" sz="14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68" name="Text Placeholder 2"/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2774950" y="4548188"/>
            <a:ext cx="1428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0" indent="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4400" indent="-1908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6400" indent="-2484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5600" indent="-1548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8800" indent="-1296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6pPr>
            <a:lvl7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7pPr>
            <a:lvl8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8pPr>
            <a:lvl9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DB934011-22D1-45C7-9276-14F6E97C0865}" type="datetime'''''''''''0'''''''''''''''''">
              <a:rPr lang="en-US" altLang="en-US" sz="140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pPr/>
              <a:t>0</a:t>
            </a:fld>
            <a:endParaRPr lang="en-US" sz="14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graphicFrame>
        <p:nvGraphicFramePr>
          <p:cNvPr id="227" name="Chart 226"/>
          <p:cNvGraphicFramePr/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999151638"/>
              </p:ext>
            </p:extLst>
          </p:nvPr>
        </p:nvGraphicFramePr>
        <p:xfrm>
          <a:off x="3176588" y="2084388"/>
          <a:ext cx="2952750" cy="2771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2"/>
          </a:graphicData>
        </a:graphic>
      </p:graphicFrame>
      <p:sp>
        <p:nvSpPr>
          <p:cNvPr id="170" name="Text Placeholder 2"/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4273550" y="4311650"/>
            <a:ext cx="1428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0" indent="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4400" indent="-1908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6400" indent="-2484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5600" indent="-1548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8800" indent="-1296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6pPr>
            <a:lvl7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7pPr>
            <a:lvl8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8pPr>
            <a:lvl9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97A42748-2DEA-4436-999D-815F9AAB643E}" type="datetime'''''''''''''''''1'''''''''''''''''''''''''''''''''''">
              <a:rPr lang="en-US" altLang="en-US" sz="140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pPr/>
              <a:t>1</a:t>
            </a:fld>
            <a:endParaRPr lang="en-US" sz="14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71" name="Text Placeholder 2"/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4273550" y="4548188"/>
            <a:ext cx="1428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0" indent="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4400" indent="-1908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6400" indent="-2484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5600" indent="-1548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8800" indent="-1296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6pPr>
            <a:lvl7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7pPr>
            <a:lvl8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8pPr>
            <a:lvl9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D8D11635-4527-4C41-B156-4D65B31F39A7}" type="datetime'''''1'''''''''''''''''''''''''''''''''''''''''''''''''''">
              <a:rPr lang="en-US" altLang="en-US" sz="140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pPr/>
              <a:t>1</a:t>
            </a:fld>
            <a:endParaRPr lang="en-US" sz="14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graphicFrame>
        <p:nvGraphicFramePr>
          <p:cNvPr id="228" name="Chart 227"/>
          <p:cNvGraphicFramePr/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196444771"/>
              </p:ext>
            </p:extLst>
          </p:nvPr>
        </p:nvGraphicFramePr>
        <p:xfrm>
          <a:off x="4657725" y="2084388"/>
          <a:ext cx="2952750" cy="2771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3"/>
          </a:graphicData>
        </a:graphic>
      </p:graphicFrame>
      <p:sp>
        <p:nvSpPr>
          <p:cNvPr id="173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5772150" y="4311650"/>
            <a:ext cx="1428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0" indent="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4400" indent="-1908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6400" indent="-2484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5600" indent="-1548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8800" indent="-1296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6pPr>
            <a:lvl7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7pPr>
            <a:lvl8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8pPr>
            <a:lvl9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C7F282FE-7098-4C13-9B7A-6C316E15980E}" type="datetime'''''''''''''''''1'''''''''''''''''''">
              <a:rPr lang="en-US" altLang="en-US" sz="140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pPr/>
              <a:t>1</a:t>
            </a:fld>
            <a:endParaRPr lang="en-US" sz="14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74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5773738" y="4548188"/>
            <a:ext cx="1428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0" indent="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4400" indent="-1908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6400" indent="-2484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5600" indent="-1548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8800" indent="-1296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6pPr>
            <a:lvl7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7pPr>
            <a:lvl8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8pPr>
            <a:lvl9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5D1AACAA-266B-4E3F-AEB8-099E4A403019}" type="datetime'''''''''''''''2'''''''''''''''''''''''''''''''''">
              <a:rPr lang="en-US" altLang="en-US" sz="140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pPr/>
              <a:t>2</a:t>
            </a:fld>
            <a:endParaRPr lang="en-US" sz="14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graphicFrame>
        <p:nvGraphicFramePr>
          <p:cNvPr id="232" name="Chart 231"/>
          <p:cNvGraphicFramePr/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084455552"/>
              </p:ext>
            </p:extLst>
          </p:nvPr>
        </p:nvGraphicFramePr>
        <p:xfrm>
          <a:off x="6130925" y="2084388"/>
          <a:ext cx="2952750" cy="2771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4"/>
          </a:graphicData>
        </a:graphic>
      </p:graphicFrame>
      <p:sp>
        <p:nvSpPr>
          <p:cNvPr id="178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7272338" y="4548188"/>
            <a:ext cx="1428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0" indent="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4400" indent="-1908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6400" indent="-2484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5600" indent="-1548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8800" indent="-1296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6pPr>
            <a:lvl7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7pPr>
            <a:lvl8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8pPr>
            <a:lvl9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C44FFDDC-64D3-47FF-9394-AC41D1DC568F}" type="datetime'''''2'''''''''''''''''''''''''''''''''''''''''''''''''''''''''">
              <a:rPr lang="en-US" altLang="en-US" sz="140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pPr/>
              <a:t>2</a:t>
            </a:fld>
            <a:endParaRPr lang="en-US" sz="14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77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7270750" y="4311650"/>
            <a:ext cx="1428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0" indent="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4400" indent="-1908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6400" indent="-2484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5600" indent="-1548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8800" indent="-1296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6pPr>
            <a:lvl7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7pPr>
            <a:lvl8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8pPr>
            <a:lvl9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910F62CB-15EC-4DA4-9AE4-AF5FB5E33B19}" type="datetime'''''''''0'''''''''''''''''''''''">
              <a:rPr lang="en-US" altLang="en-US" sz="140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pPr/>
              <a:t>0</a:t>
            </a:fld>
            <a:endParaRPr lang="en-US" sz="14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graphicFrame>
        <p:nvGraphicFramePr>
          <p:cNvPr id="234" name="Chart 233"/>
          <p:cNvGraphicFramePr/>
          <p:nvPr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3329255376"/>
              </p:ext>
            </p:extLst>
          </p:nvPr>
        </p:nvGraphicFramePr>
        <p:xfrm>
          <a:off x="7697788" y="2084388"/>
          <a:ext cx="2952750" cy="2771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5"/>
          </a:graphicData>
        </a:graphic>
      </p:graphicFrame>
      <p:sp>
        <p:nvSpPr>
          <p:cNvPr id="180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8770938" y="4311650"/>
            <a:ext cx="1428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0" indent="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4400" indent="-1908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6400" indent="-2484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5600" indent="-1548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8800" indent="-1296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6pPr>
            <a:lvl7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7pPr>
            <a:lvl8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8pPr>
            <a:lvl9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1E6D54EE-5CF7-4FEB-A2DC-17F34A714433}" type="datetime'''''''''''''''''''''''''''''''''''''''''''1'''''''''''''''">
              <a:rPr lang="en-US" altLang="en-US" sz="1400" smtClean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pPr/>
              <a:t>1</a:t>
            </a:fld>
            <a:endParaRPr lang="en-US" sz="1400" dirty="0"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graphicFrame>
        <p:nvGraphicFramePr>
          <p:cNvPr id="235" name="Chart 234"/>
          <p:cNvGraphicFramePr/>
          <p:nvPr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3964184226"/>
              </p:ext>
            </p:extLst>
          </p:nvPr>
        </p:nvGraphicFramePr>
        <p:xfrm>
          <a:off x="9637713" y="2084388"/>
          <a:ext cx="2214562" cy="2771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6"/>
          </a:graphicData>
        </a:graphic>
      </p:graphicFrame>
      <p:sp>
        <p:nvSpPr>
          <p:cNvPr id="18440" name="Rectangle 145"/>
          <p:cNvSpPr>
            <a:spLocks noGrp="1" noChangeArrowheads="1"/>
          </p:cNvSpPr>
          <p:nvPr>
            <p:ph type="title"/>
            <p:custDataLst>
              <p:tags r:id="rId21"/>
            </p:custDataLst>
          </p:nvPr>
        </p:nvSpPr>
        <p:spPr>
          <a:xfrm>
            <a:off x="158759" y="230189"/>
            <a:ext cx="11491891" cy="7386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tabLst/>
            </a:pPr>
            <a:r>
              <a:rPr lang="en-US" altLang="zh-CN" dirty="0">
                <a:latin typeface="+mn-lt"/>
              </a:rPr>
              <a:t>Relationship pricing: Within each cluster a reference population is selected in order to define key benchmark metrics</a:t>
            </a:r>
            <a:endParaRPr lang="en-US" dirty="0">
              <a:latin typeface="+mn-lt"/>
            </a:endParaRPr>
          </a:p>
        </p:txBody>
      </p:sp>
      <p:sp>
        <p:nvSpPr>
          <p:cNvPr id="99" name="5. Source"/>
          <p:cNvSpPr>
            <a:spLocks noChangeArrowheads="1"/>
          </p:cNvSpPr>
          <p:nvPr/>
        </p:nvSpPr>
        <p:spPr bwMode="auto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/>
          <a:p>
            <a:pPr marL="493713" indent="-493713" defTabSz="895350">
              <a:tabLst>
                <a:tab pos="612775" algn="l"/>
              </a:tabLst>
            </a:pPr>
            <a:r>
              <a:rPr lang="en-US" altLang="zh-CN" sz="800" dirty="0">
                <a:solidFill>
                  <a:schemeClr val="accent6"/>
                </a:solidFill>
                <a:latin typeface="+mn-lt"/>
              </a:rPr>
              <a:t>SOURCE: </a:t>
            </a:r>
            <a:r>
              <a:rPr lang="en-US" sz="800" dirty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altLang="zh-CN" sz="800" dirty="0" smtClean="0">
                <a:solidFill>
                  <a:schemeClr val="accent6"/>
                </a:solidFill>
                <a:latin typeface="+mn-lt"/>
              </a:rPr>
              <a:t>Team analysis</a:t>
            </a:r>
            <a:endParaRPr lang="en-US" sz="8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71" name="4. Footnote"/>
          <p:cNvSpPr txBox="1">
            <a:spLocks noChangeArrowheads="1"/>
          </p:cNvSpPr>
          <p:nvPr/>
        </p:nvSpPr>
        <p:spPr bwMode="auto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>
            <a:defPPr>
              <a:defRPr lang="en-US"/>
            </a:defPPr>
            <a:lvl1pPr marL="104775" indent="-104775" defTabSz="895350">
              <a:defRPr sz="1000">
                <a:solidFill>
                  <a:srgbClr val="000000"/>
                </a:solidFill>
              </a:defRPr>
            </a:lvl1pPr>
            <a:lvl2pPr marL="1031875" defTabSz="895350">
              <a:defRPr sz="2400"/>
            </a:lvl2pPr>
            <a:lvl3pPr marL="1217613" defTabSz="895350">
              <a:defRPr sz="2400"/>
            </a:lvl3pPr>
            <a:lvl4pPr marL="1404938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pPr marL="85725" indent="-85725"/>
            <a:r>
              <a:rPr lang="en-US" altLang="zh-CN" sz="800" dirty="0">
                <a:solidFill>
                  <a:schemeClr val="accent6"/>
                </a:solidFill>
                <a:latin typeface="+mn-lt"/>
              </a:rPr>
              <a:t>1 Around 4,263 loan customers have no risk rating</a:t>
            </a:r>
            <a:endParaRPr lang="zh-CN" altLang="en-US" sz="8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97" name="Rectangle 196"/>
          <p:cNvSpPr>
            <a:spLocks/>
          </p:cNvSpPr>
          <p:nvPr/>
        </p:nvSpPr>
        <p:spPr>
          <a:xfrm>
            <a:off x="158759" y="1158858"/>
            <a:ext cx="11491891" cy="4848750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1" name="TextBox 5"/>
          <p:cNvSpPr txBox="1">
            <a:spLocks/>
          </p:cNvSpPr>
          <p:nvPr>
            <p:custDataLst>
              <p:tags r:id="rId22"/>
            </p:custDataLst>
          </p:nvPr>
        </p:nvSpPr>
        <p:spPr>
          <a:xfrm>
            <a:off x="158759" y="1158858"/>
            <a:ext cx="11491891" cy="339756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76200" tIns="76200" rIns="76200" bIns="7620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</a:rPr>
              <a:t>Distribution of loan rate for customers with different risk levels</a:t>
            </a:r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2476" y="1858710"/>
            <a:ext cx="1339723" cy="242507"/>
            <a:chOff x="4491038" y="1310069"/>
            <a:chExt cx="919727" cy="242507"/>
          </a:xfrm>
        </p:grpSpPr>
        <p:cxnSp>
          <p:nvCxnSpPr>
            <p:cNvPr id="504" name="AutoShape 249"/>
            <p:cNvCxnSpPr>
              <a:cxnSpLocks noChangeShapeType="1"/>
            </p:cNvCxnSpPr>
            <p:nvPr/>
          </p:nvCxnSpPr>
          <p:spPr bwMode="auto">
            <a:xfrm>
              <a:off x="4491038" y="1552576"/>
              <a:ext cx="919727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5" name="AutoShape 250"/>
            <p:cNvSpPr>
              <a:spLocks noChangeArrowheads="1"/>
            </p:cNvSpPr>
            <p:nvPr/>
          </p:nvSpPr>
          <p:spPr bwMode="auto">
            <a:xfrm>
              <a:off x="4491038" y="1310069"/>
              <a:ext cx="919727" cy="23336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altLang="zh-CN" sz="1400" b="1" dirty="0">
                  <a:solidFill>
                    <a:schemeClr val="tx2"/>
                  </a:solidFill>
                </a:rPr>
                <a:t>A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220914" y="1858710"/>
            <a:ext cx="1339723" cy="242507"/>
            <a:chOff x="5568950" y="1310069"/>
            <a:chExt cx="919727" cy="242507"/>
          </a:xfrm>
        </p:grpSpPr>
        <p:cxnSp>
          <p:nvCxnSpPr>
            <p:cNvPr id="511" name="AutoShape 249"/>
            <p:cNvCxnSpPr>
              <a:cxnSpLocks noChangeShapeType="1"/>
            </p:cNvCxnSpPr>
            <p:nvPr/>
          </p:nvCxnSpPr>
          <p:spPr bwMode="auto">
            <a:xfrm>
              <a:off x="5568950" y="1552576"/>
              <a:ext cx="919727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2" name="AutoShape 250"/>
            <p:cNvSpPr>
              <a:spLocks noChangeArrowheads="1"/>
            </p:cNvSpPr>
            <p:nvPr/>
          </p:nvSpPr>
          <p:spPr bwMode="auto">
            <a:xfrm>
              <a:off x="5568950" y="1310069"/>
              <a:ext cx="919727" cy="23336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altLang="zh-CN" sz="1400" b="1" dirty="0">
                  <a:solidFill>
                    <a:schemeClr val="tx2"/>
                  </a:solidFill>
                </a:rPr>
                <a:t>A-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719352" y="1858710"/>
            <a:ext cx="1339723" cy="242507"/>
            <a:chOff x="6646863" y="1310069"/>
            <a:chExt cx="919727" cy="242507"/>
          </a:xfrm>
        </p:grpSpPr>
        <p:cxnSp>
          <p:nvCxnSpPr>
            <p:cNvPr id="514" name="AutoShape 249"/>
            <p:cNvCxnSpPr>
              <a:cxnSpLocks noChangeShapeType="1"/>
            </p:cNvCxnSpPr>
            <p:nvPr/>
          </p:nvCxnSpPr>
          <p:spPr bwMode="auto">
            <a:xfrm>
              <a:off x="6646863" y="1552576"/>
              <a:ext cx="919727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5" name="AutoShape 250"/>
            <p:cNvSpPr>
              <a:spLocks noChangeArrowheads="1"/>
            </p:cNvSpPr>
            <p:nvPr/>
          </p:nvSpPr>
          <p:spPr bwMode="auto">
            <a:xfrm>
              <a:off x="6646863" y="1310069"/>
              <a:ext cx="919727" cy="23336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altLang="zh-CN" sz="1400" b="1" dirty="0">
                  <a:solidFill>
                    <a:schemeClr val="tx2"/>
                  </a:solidFill>
                </a:rPr>
                <a:t>BBB+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217788" y="1858162"/>
            <a:ext cx="1339723" cy="243054"/>
            <a:chOff x="7724775" y="1309522"/>
            <a:chExt cx="919727" cy="243054"/>
          </a:xfrm>
        </p:grpSpPr>
        <p:cxnSp>
          <p:nvCxnSpPr>
            <p:cNvPr id="517" name="AutoShape 249"/>
            <p:cNvCxnSpPr>
              <a:cxnSpLocks noChangeShapeType="1"/>
            </p:cNvCxnSpPr>
            <p:nvPr/>
          </p:nvCxnSpPr>
          <p:spPr bwMode="auto">
            <a:xfrm>
              <a:off x="7724775" y="1552576"/>
              <a:ext cx="919727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8" name="AutoShape 250"/>
            <p:cNvSpPr>
              <a:spLocks noChangeArrowheads="1"/>
            </p:cNvSpPr>
            <p:nvPr/>
          </p:nvSpPr>
          <p:spPr bwMode="auto">
            <a:xfrm>
              <a:off x="7724775" y="1309522"/>
              <a:ext cx="919727" cy="23391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altLang="zh-CN" sz="1400" b="1" dirty="0">
                  <a:solidFill>
                    <a:schemeClr val="tx2"/>
                  </a:solidFill>
                </a:rPr>
                <a:t>BBB</a:t>
              </a:r>
              <a:r>
                <a:rPr lang="zh-CN" altLang="en-US" sz="1400" b="1" dirty="0">
                  <a:solidFill>
                    <a:schemeClr val="tx2"/>
                  </a:solidFill>
                </a:rPr>
                <a:t> </a:t>
              </a:r>
              <a:r>
                <a:rPr lang="en-US" altLang="zh-CN" sz="1400" b="1" dirty="0">
                  <a:solidFill>
                    <a:schemeClr val="tx2"/>
                  </a:solidFill>
                </a:rPr>
                <a:t>&amp; below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725600" y="1858710"/>
            <a:ext cx="1339723" cy="242507"/>
            <a:chOff x="2335213" y="1310069"/>
            <a:chExt cx="919727" cy="242507"/>
          </a:xfrm>
        </p:grpSpPr>
        <p:cxnSp>
          <p:nvCxnSpPr>
            <p:cNvPr id="520" name="AutoShape 249"/>
            <p:cNvCxnSpPr>
              <a:cxnSpLocks noChangeShapeType="1"/>
            </p:cNvCxnSpPr>
            <p:nvPr/>
          </p:nvCxnSpPr>
          <p:spPr bwMode="auto">
            <a:xfrm>
              <a:off x="2335213" y="1552576"/>
              <a:ext cx="919727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1" name="AutoShape 250"/>
            <p:cNvSpPr>
              <a:spLocks noChangeArrowheads="1"/>
            </p:cNvSpPr>
            <p:nvPr/>
          </p:nvSpPr>
          <p:spPr bwMode="auto">
            <a:xfrm>
              <a:off x="2335213" y="1310069"/>
              <a:ext cx="919727" cy="23336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altLang="zh-CN" sz="1400" b="1" dirty="0">
                  <a:solidFill>
                    <a:schemeClr val="tx2"/>
                  </a:solidFill>
                </a:rPr>
                <a:t>AA-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224038" y="1858710"/>
            <a:ext cx="1339723" cy="242507"/>
            <a:chOff x="3413125" y="1310069"/>
            <a:chExt cx="919727" cy="242507"/>
          </a:xfrm>
        </p:grpSpPr>
        <p:cxnSp>
          <p:nvCxnSpPr>
            <p:cNvPr id="523" name="AutoShape 249"/>
            <p:cNvCxnSpPr>
              <a:cxnSpLocks noChangeShapeType="1"/>
            </p:cNvCxnSpPr>
            <p:nvPr/>
          </p:nvCxnSpPr>
          <p:spPr bwMode="auto">
            <a:xfrm>
              <a:off x="3413125" y="1552576"/>
              <a:ext cx="919727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4" name="AutoShape 250"/>
            <p:cNvSpPr>
              <a:spLocks noChangeArrowheads="1"/>
            </p:cNvSpPr>
            <p:nvPr/>
          </p:nvSpPr>
          <p:spPr bwMode="auto">
            <a:xfrm>
              <a:off x="3413125" y="1310069"/>
              <a:ext cx="919727" cy="23336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altLang="zh-CN" sz="1400" b="1" dirty="0">
                  <a:solidFill>
                    <a:schemeClr val="tx2"/>
                  </a:solidFill>
                </a:rPr>
                <a:t>A+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23915" y="1858162"/>
            <a:ext cx="1442970" cy="243054"/>
            <a:chOff x="1257300" y="1309522"/>
            <a:chExt cx="990607" cy="243054"/>
          </a:xfrm>
        </p:grpSpPr>
        <p:cxnSp>
          <p:nvCxnSpPr>
            <p:cNvPr id="526" name="AutoShape 249"/>
            <p:cNvCxnSpPr>
              <a:cxnSpLocks noChangeShapeType="1"/>
            </p:cNvCxnSpPr>
            <p:nvPr/>
          </p:nvCxnSpPr>
          <p:spPr bwMode="auto">
            <a:xfrm>
              <a:off x="1257300" y="1552576"/>
              <a:ext cx="990607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7" name="AutoShape 250"/>
            <p:cNvSpPr>
              <a:spLocks noChangeArrowheads="1"/>
            </p:cNvSpPr>
            <p:nvPr/>
          </p:nvSpPr>
          <p:spPr bwMode="auto">
            <a:xfrm>
              <a:off x="1257300" y="1309522"/>
              <a:ext cx="990607" cy="23391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18288" anchor="b">
              <a:spAutoFit/>
            </a:bodyPr>
            <a:lstStyle/>
            <a:p>
              <a:r>
                <a:rPr lang="en-US" altLang="zh-CN" sz="1400" b="1" dirty="0">
                  <a:solidFill>
                    <a:schemeClr val="tx2"/>
                  </a:solidFill>
                </a:rPr>
                <a:t>AA</a:t>
              </a:r>
              <a:r>
                <a:rPr lang="zh-CN" altLang="en-US" sz="1400" b="1" dirty="0">
                  <a:solidFill>
                    <a:schemeClr val="tx2"/>
                  </a:solidFill>
                </a:rPr>
                <a:t> </a:t>
              </a:r>
              <a:r>
                <a:rPr lang="en-US" altLang="zh-CN" sz="1400" b="1" dirty="0">
                  <a:solidFill>
                    <a:schemeClr val="tx2"/>
                  </a:solidFill>
                </a:rPr>
                <a:t>&amp; </a:t>
              </a:r>
              <a:r>
                <a:rPr lang="en-US" altLang="zh-CN" sz="1400" b="1" dirty="0" smtClean="0">
                  <a:solidFill>
                    <a:schemeClr val="tx2"/>
                  </a:solidFill>
                </a:rPr>
                <a:t>above</a:t>
              </a:r>
              <a:endParaRPr lang="en-US" altLang="zh-CN" sz="1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494" name="TextBox 493"/>
          <p:cNvSpPr txBox="1">
            <a:spLocks/>
          </p:cNvSpPr>
          <p:nvPr/>
        </p:nvSpPr>
        <p:spPr>
          <a:xfrm>
            <a:off x="193472" y="4508059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0-1</a:t>
            </a:r>
            <a:r>
              <a:rPr lang="en-US" altLang="zh-CN" sz="1400" dirty="0"/>
              <a:t>%</a:t>
            </a:r>
            <a:endParaRPr lang="en-US" sz="1400" dirty="0"/>
          </a:p>
        </p:txBody>
      </p:sp>
      <p:sp>
        <p:nvSpPr>
          <p:cNvPr id="592" name="TextBox 591"/>
          <p:cNvSpPr txBox="1">
            <a:spLocks/>
          </p:cNvSpPr>
          <p:nvPr/>
        </p:nvSpPr>
        <p:spPr>
          <a:xfrm>
            <a:off x="148588" y="2166939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 dirty="0"/>
              <a:t>&gt;10%</a:t>
            </a:r>
            <a:endParaRPr lang="en-US" sz="1400" dirty="0"/>
          </a:p>
        </p:txBody>
      </p:sp>
      <p:sp>
        <p:nvSpPr>
          <p:cNvPr id="164" name="TextBox 163"/>
          <p:cNvSpPr txBox="1">
            <a:spLocks/>
          </p:cNvSpPr>
          <p:nvPr/>
        </p:nvSpPr>
        <p:spPr>
          <a:xfrm>
            <a:off x="193472" y="3316289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 dirty="0"/>
              <a:t>5-6%</a:t>
            </a:r>
            <a:endParaRPr lang="en-US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0967728" y="784187"/>
            <a:ext cx="682922" cy="184666"/>
            <a:chOff x="7945381" y="663464"/>
            <a:chExt cx="682922" cy="184666"/>
          </a:xfrm>
        </p:grpSpPr>
        <p:sp>
          <p:nvSpPr>
            <p:cNvPr id="629" name="TextBox 505"/>
            <p:cNvSpPr txBox="1"/>
            <p:nvPr>
              <p:custDataLst>
                <p:tags r:id="rId46"/>
              </p:custDataLst>
            </p:nvPr>
          </p:nvSpPr>
          <p:spPr>
            <a:xfrm>
              <a:off x="7945381" y="706526"/>
              <a:ext cx="103766" cy="985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vert="horz" wrap="square" lIns="3810" tIns="0" rIns="3810" bIns="0" numCol="1" anchor="ctr" anchorCtr="1" compatLnSpc="1">
              <a:prstTxWarp prst="textNoShape">
                <a:avLst/>
              </a:prstTxWarp>
              <a:no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9pPr>
            </a:lstStyle>
            <a:p>
              <a:pPr algn="ctr"/>
              <a:endParaRPr lang="en-US" sz="1200" dirty="0"/>
            </a:p>
          </p:txBody>
        </p:sp>
        <p:sp>
          <p:nvSpPr>
            <p:cNvPr id="555" name="TextBox 554"/>
            <p:cNvSpPr txBox="1"/>
            <p:nvPr/>
          </p:nvSpPr>
          <p:spPr>
            <a:xfrm>
              <a:off x="8126563" y="663464"/>
              <a:ext cx="50174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200" dirty="0"/>
                <a:t>Median</a:t>
              </a:r>
              <a:endParaRPr lang="en-US" sz="1200" dirty="0"/>
            </a:p>
          </p:txBody>
        </p:sp>
      </p:grpSp>
      <p:sp>
        <p:nvSpPr>
          <p:cNvPr id="80" name="TextBox 552"/>
          <p:cNvSpPr txBox="1"/>
          <p:nvPr>
            <p:custDataLst>
              <p:tags r:id="rId23"/>
            </p:custDataLst>
          </p:nvPr>
        </p:nvSpPr>
        <p:spPr>
          <a:xfrm>
            <a:off x="1505053" y="4885055"/>
            <a:ext cx="680695" cy="31433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3810" tIns="0" rIns="3810" bIns="0" numCol="1" anchor="ctr" anchorCtr="1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158.4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1" name="TextBox 552"/>
          <p:cNvSpPr txBox="1"/>
          <p:nvPr>
            <p:custDataLst>
              <p:tags r:id="rId24"/>
            </p:custDataLst>
          </p:nvPr>
        </p:nvSpPr>
        <p:spPr>
          <a:xfrm>
            <a:off x="3008605" y="4885055"/>
            <a:ext cx="680695" cy="31433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3810" tIns="0" rIns="3810" bIns="0" numCol="1" anchor="ctr" anchorCtr="1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29.4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2" name="TextBox 552"/>
          <p:cNvSpPr txBox="1"/>
          <p:nvPr>
            <p:custDataLst>
              <p:tags r:id="rId25"/>
            </p:custDataLst>
          </p:nvPr>
        </p:nvSpPr>
        <p:spPr>
          <a:xfrm>
            <a:off x="4512157" y="4885055"/>
            <a:ext cx="680695" cy="31433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3810" tIns="0" rIns="3810" bIns="0" numCol="1" anchor="ctr" anchorCtr="1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25.6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3" name="TextBox 552"/>
          <p:cNvSpPr txBox="1"/>
          <p:nvPr>
            <p:custDataLst>
              <p:tags r:id="rId26"/>
            </p:custDataLst>
          </p:nvPr>
        </p:nvSpPr>
        <p:spPr>
          <a:xfrm>
            <a:off x="7519261" y="4885055"/>
            <a:ext cx="680695" cy="31433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3810" tIns="0" rIns="3810" bIns="0" numCol="1" anchor="ctr" anchorCtr="1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algn="ctr"/>
            <a:r>
              <a:rPr lang="en-US" sz="1400" b="1" dirty="0">
                <a:solidFill>
                  <a:schemeClr val="bg1"/>
                </a:solidFill>
              </a:rPr>
              <a:t>2.8</a:t>
            </a:r>
          </a:p>
        </p:txBody>
      </p:sp>
      <p:sp>
        <p:nvSpPr>
          <p:cNvPr id="84" name="TextBox 552"/>
          <p:cNvSpPr txBox="1"/>
          <p:nvPr>
            <p:custDataLst>
              <p:tags r:id="rId27"/>
            </p:custDataLst>
          </p:nvPr>
        </p:nvSpPr>
        <p:spPr>
          <a:xfrm>
            <a:off x="6015709" y="4885055"/>
            <a:ext cx="680695" cy="31433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3810" tIns="0" rIns="3810" bIns="0" numCol="1" anchor="ctr" anchorCtr="1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algn="ctr"/>
            <a:r>
              <a:rPr lang="en-US" sz="1400" b="1" dirty="0">
                <a:solidFill>
                  <a:schemeClr val="bg1"/>
                </a:solidFill>
              </a:rPr>
              <a:t>21.3</a:t>
            </a:r>
          </a:p>
        </p:txBody>
      </p:sp>
      <p:sp>
        <p:nvSpPr>
          <p:cNvPr id="85" name="TextBox 552"/>
          <p:cNvSpPr txBox="1"/>
          <p:nvPr>
            <p:custDataLst>
              <p:tags r:id="rId28"/>
            </p:custDataLst>
          </p:nvPr>
        </p:nvSpPr>
        <p:spPr>
          <a:xfrm>
            <a:off x="9022813" y="4885055"/>
            <a:ext cx="680695" cy="31433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3810" tIns="0" rIns="3810" bIns="0" numCol="1" anchor="ctr" anchorCtr="1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algn="ctr"/>
            <a:r>
              <a:rPr lang="en-US" sz="1400" b="1" dirty="0">
                <a:solidFill>
                  <a:schemeClr val="bg1"/>
                </a:solidFill>
              </a:rPr>
              <a:t>2.7</a:t>
            </a:r>
          </a:p>
        </p:txBody>
      </p:sp>
      <p:sp>
        <p:nvSpPr>
          <p:cNvPr id="87" name="TextBox 552"/>
          <p:cNvSpPr txBox="1"/>
          <p:nvPr>
            <p:custDataLst>
              <p:tags r:id="rId29"/>
            </p:custDataLst>
          </p:nvPr>
        </p:nvSpPr>
        <p:spPr>
          <a:xfrm>
            <a:off x="10526364" y="4885055"/>
            <a:ext cx="722571" cy="31433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3810" tIns="0" rIns="3810" bIns="0" numCol="1" anchor="ctr" anchorCtr="1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algn="ctr"/>
            <a:r>
              <a:rPr lang="en-US" sz="1400" b="1" dirty="0">
                <a:solidFill>
                  <a:schemeClr val="bg1"/>
                </a:solidFill>
              </a:rPr>
              <a:t>-337.1</a:t>
            </a:r>
          </a:p>
        </p:txBody>
      </p:sp>
      <p:sp>
        <p:nvSpPr>
          <p:cNvPr id="79" name="TextBox 547"/>
          <p:cNvSpPr txBox="1"/>
          <p:nvPr>
            <p:custDataLst>
              <p:tags r:id="rId30"/>
            </p:custDataLst>
          </p:nvPr>
        </p:nvSpPr>
        <p:spPr>
          <a:xfrm>
            <a:off x="238604" y="4885055"/>
            <a:ext cx="72659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r>
              <a:rPr lang="en-US" altLang="zh-CN" sz="1200" b="1" dirty="0">
                <a:solidFill>
                  <a:schemeClr val="tx2"/>
                </a:solidFill>
              </a:rPr>
              <a:t>EVA per customer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RMB 10K</a:t>
            </a:r>
          </a:p>
        </p:txBody>
      </p:sp>
      <p:sp>
        <p:nvSpPr>
          <p:cNvPr id="88" name="TextBox 547"/>
          <p:cNvSpPr txBox="1"/>
          <p:nvPr>
            <p:custDataLst>
              <p:tags r:id="rId31"/>
            </p:custDataLst>
          </p:nvPr>
        </p:nvSpPr>
        <p:spPr>
          <a:xfrm>
            <a:off x="238604" y="5509642"/>
            <a:ext cx="72659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r>
              <a:rPr lang="en-US" altLang="zh-CN" sz="1400" b="1" dirty="0">
                <a:solidFill>
                  <a:schemeClr val="tx2"/>
                </a:solidFill>
              </a:rPr>
              <a:t># of Co.</a:t>
            </a:r>
            <a:r>
              <a:rPr lang="en-US" altLang="zh-CN" sz="1400" b="1" baseline="30000" dirty="0">
                <a:solidFill>
                  <a:schemeClr val="tx2"/>
                </a:solidFill>
              </a:rPr>
              <a:t>1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Number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9" name="TextBox 552"/>
          <p:cNvSpPr txBox="1"/>
          <p:nvPr>
            <p:custDataLst>
              <p:tags r:id="rId32"/>
            </p:custDataLst>
          </p:nvPr>
        </p:nvSpPr>
        <p:spPr>
          <a:xfrm>
            <a:off x="1505053" y="5509642"/>
            <a:ext cx="680695" cy="3054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3810" tIns="0" rIns="3810" bIns="0" numCol="1" anchor="ctr" anchorCtr="1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241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0" name="TextBox 552"/>
          <p:cNvSpPr txBox="1"/>
          <p:nvPr>
            <p:custDataLst>
              <p:tags r:id="rId33"/>
            </p:custDataLst>
          </p:nvPr>
        </p:nvSpPr>
        <p:spPr>
          <a:xfrm>
            <a:off x="3011527" y="5509642"/>
            <a:ext cx="680695" cy="3054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3810" tIns="0" rIns="3810" bIns="0" numCol="1" anchor="ctr" anchorCtr="1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1,391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1" name="TextBox 552"/>
          <p:cNvSpPr txBox="1"/>
          <p:nvPr>
            <p:custDataLst>
              <p:tags r:id="rId34"/>
            </p:custDataLst>
          </p:nvPr>
        </p:nvSpPr>
        <p:spPr>
          <a:xfrm>
            <a:off x="4518001" y="5509642"/>
            <a:ext cx="680695" cy="3054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3810" tIns="0" rIns="3810" bIns="0" numCol="1" anchor="ctr" anchorCtr="1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2,720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2" name="TextBox 552"/>
          <p:cNvSpPr txBox="1"/>
          <p:nvPr>
            <p:custDataLst>
              <p:tags r:id="rId35"/>
            </p:custDataLst>
          </p:nvPr>
        </p:nvSpPr>
        <p:spPr>
          <a:xfrm>
            <a:off x="7530949" y="5509642"/>
            <a:ext cx="680695" cy="3054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3810" tIns="0" rIns="3810" bIns="0" numCol="1" anchor="ctr" anchorCtr="1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algn="ctr"/>
            <a:r>
              <a:rPr lang="en-US" sz="1400" b="1" dirty="0">
                <a:solidFill>
                  <a:schemeClr val="bg1"/>
                </a:solidFill>
              </a:rPr>
              <a:t>3,553</a:t>
            </a:r>
          </a:p>
        </p:txBody>
      </p:sp>
      <p:sp>
        <p:nvSpPr>
          <p:cNvPr id="93" name="TextBox 552"/>
          <p:cNvSpPr txBox="1"/>
          <p:nvPr>
            <p:custDataLst>
              <p:tags r:id="rId36"/>
            </p:custDataLst>
          </p:nvPr>
        </p:nvSpPr>
        <p:spPr>
          <a:xfrm>
            <a:off x="6024475" y="5509642"/>
            <a:ext cx="680695" cy="3054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3810" tIns="0" rIns="3810" bIns="0" numCol="1" anchor="ctr" anchorCtr="1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algn="ctr"/>
            <a:r>
              <a:rPr lang="en-US" sz="1400" b="1" dirty="0">
                <a:solidFill>
                  <a:schemeClr val="bg1"/>
                </a:solidFill>
              </a:rPr>
              <a:t>4,192</a:t>
            </a:r>
          </a:p>
        </p:txBody>
      </p:sp>
      <p:sp>
        <p:nvSpPr>
          <p:cNvPr id="94" name="TextBox 552"/>
          <p:cNvSpPr txBox="1"/>
          <p:nvPr>
            <p:custDataLst>
              <p:tags r:id="rId37"/>
            </p:custDataLst>
          </p:nvPr>
        </p:nvSpPr>
        <p:spPr>
          <a:xfrm>
            <a:off x="9037423" y="5509642"/>
            <a:ext cx="680695" cy="3054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3810" tIns="0" rIns="3810" bIns="0" numCol="1" anchor="ctr" anchorCtr="1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algn="ctr"/>
            <a:r>
              <a:rPr lang="en-US" sz="1400" b="1" dirty="0">
                <a:solidFill>
                  <a:schemeClr val="bg1"/>
                </a:solidFill>
              </a:rPr>
              <a:t>2,214</a:t>
            </a:r>
          </a:p>
        </p:txBody>
      </p:sp>
      <p:sp>
        <p:nvSpPr>
          <p:cNvPr id="95" name="TextBox 552"/>
          <p:cNvSpPr txBox="1"/>
          <p:nvPr>
            <p:custDataLst>
              <p:tags r:id="rId38"/>
            </p:custDataLst>
          </p:nvPr>
        </p:nvSpPr>
        <p:spPr>
          <a:xfrm>
            <a:off x="10543898" y="5509642"/>
            <a:ext cx="687502" cy="3054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3810" tIns="0" rIns="3810" bIns="0" numCol="1" anchor="ctr" anchorCtr="1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algn="ctr"/>
            <a:r>
              <a:rPr lang="en-US" sz="1400" b="1" dirty="0">
                <a:solidFill>
                  <a:schemeClr val="bg1"/>
                </a:solidFill>
              </a:rPr>
              <a:t>1,260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4796" y="1533434"/>
            <a:ext cx="12971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Loan rate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7" name="TextBox 505"/>
          <p:cNvSpPr txBox="1"/>
          <p:nvPr>
            <p:custDataLst>
              <p:tags r:id="rId39"/>
            </p:custDataLst>
          </p:nvPr>
        </p:nvSpPr>
        <p:spPr>
          <a:xfrm>
            <a:off x="1663252" y="3419094"/>
            <a:ext cx="103766" cy="9854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3810" tIns="0" rIns="3810" bIns="0" numCol="1" anchor="ctr" anchorCtr="1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00" name="TextBox 505"/>
          <p:cNvSpPr txBox="1"/>
          <p:nvPr>
            <p:custDataLst>
              <p:tags r:id="rId40"/>
            </p:custDataLst>
          </p:nvPr>
        </p:nvSpPr>
        <p:spPr>
          <a:xfrm>
            <a:off x="3198715" y="3188898"/>
            <a:ext cx="103766" cy="9854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3810" tIns="0" rIns="3810" bIns="0" numCol="1" anchor="ctr" anchorCtr="1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01" name="TextBox 505"/>
          <p:cNvSpPr txBox="1"/>
          <p:nvPr>
            <p:custDataLst>
              <p:tags r:id="rId41"/>
            </p:custDataLst>
          </p:nvPr>
        </p:nvSpPr>
        <p:spPr>
          <a:xfrm>
            <a:off x="4584608" y="3188898"/>
            <a:ext cx="103766" cy="9854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3810" tIns="0" rIns="3810" bIns="0" numCol="1" anchor="ctr" anchorCtr="1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02" name="TextBox 505"/>
          <p:cNvSpPr txBox="1"/>
          <p:nvPr>
            <p:custDataLst>
              <p:tags r:id="rId42"/>
            </p:custDataLst>
          </p:nvPr>
        </p:nvSpPr>
        <p:spPr>
          <a:xfrm>
            <a:off x="6099028" y="3188898"/>
            <a:ext cx="103766" cy="9854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3810" tIns="0" rIns="3810" bIns="0" numCol="1" anchor="ctr" anchorCtr="1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03" name="TextBox 505"/>
          <p:cNvSpPr txBox="1"/>
          <p:nvPr>
            <p:custDataLst>
              <p:tags r:id="rId43"/>
            </p:custDataLst>
          </p:nvPr>
        </p:nvSpPr>
        <p:spPr>
          <a:xfrm>
            <a:off x="7536804" y="3188898"/>
            <a:ext cx="103766" cy="9854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3810" tIns="0" rIns="3810" bIns="0" numCol="1" anchor="ctr" anchorCtr="1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04" name="TextBox 505"/>
          <p:cNvSpPr txBox="1"/>
          <p:nvPr>
            <p:custDataLst>
              <p:tags r:id="rId44"/>
            </p:custDataLst>
          </p:nvPr>
        </p:nvSpPr>
        <p:spPr>
          <a:xfrm>
            <a:off x="9100899" y="3188898"/>
            <a:ext cx="103766" cy="9854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3810" tIns="0" rIns="3810" bIns="0" numCol="1" anchor="ctr" anchorCtr="1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05" name="TextBox 505"/>
          <p:cNvSpPr txBox="1"/>
          <p:nvPr>
            <p:custDataLst>
              <p:tags r:id="rId45"/>
            </p:custDataLst>
          </p:nvPr>
        </p:nvSpPr>
        <p:spPr>
          <a:xfrm>
            <a:off x="10664994" y="3188898"/>
            <a:ext cx="103766" cy="9854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3810" tIns="0" rIns="3810" bIns="0" numCol="1" anchor="ctr" anchorCtr="1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BainBulletsConfiguration" hidden="1"/>
          <p:cNvSpPr txBox="1"/>
          <p:nvPr/>
        </p:nvSpPr>
        <p:spPr>
          <a:xfrm>
            <a:off x="1506537" y="12700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559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6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868074"/>
              </p:ext>
            </p:extLst>
          </p:nvPr>
        </p:nvGraphicFramePr>
        <p:xfrm>
          <a:off x="1495426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246" name="think-cell Slide" r:id="rId23" imgW="360" imgH="360" progId="TCLayout.ActiveDocument.1">
                  <p:embed/>
                </p:oleObj>
              </mc:Choice>
              <mc:Fallback>
                <p:oleObj name="think-cell Slide" r:id="rId23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6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2"/>
            </p:custDataLst>
          </p:nvPr>
        </p:nvSpPr>
        <p:spPr bwMode="auto">
          <a:xfrm>
            <a:off x="1493837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anchor="ctr" anchorCtr="0">
            <a:noAutofit/>
          </a:bodyPr>
          <a:lstStyle/>
          <a:p>
            <a:pPr algn="ctr">
              <a:defRPr/>
            </a:pPr>
            <a:endParaRPr lang="en-US" sz="1200" dirty="0" err="1">
              <a:solidFill>
                <a:schemeClr val="tx1"/>
              </a:solidFill>
              <a:sym typeface="+mn-lt"/>
            </a:endParaRPr>
          </a:p>
        </p:txBody>
      </p:sp>
      <p:sp>
        <p:nvSpPr>
          <p:cNvPr id="117" name="Rectangle 6"/>
          <p:cNvSpPr>
            <a:spLocks noChangeArrowheads="1"/>
          </p:cNvSpPr>
          <p:nvPr/>
        </p:nvSpPr>
        <p:spPr bwMode="gray">
          <a:xfrm>
            <a:off x="158759" y="1093789"/>
            <a:ext cx="11491891" cy="48424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en-US" altLang="zh-CN" sz="1200">
              <a:latin typeface="+mn-lt"/>
              <a:ea typeface="+mn-ea"/>
              <a:cs typeface="Arial" pitchFamily="34" charset="0"/>
              <a:sym typeface="Arial" panose="020B0604020202020204" pitchFamily="34" charset="0"/>
            </a:endParaRPr>
          </a:p>
        </p:txBody>
      </p:sp>
      <p:sp>
        <p:nvSpPr>
          <p:cNvPr id="17414" name="标题 1"/>
          <p:cNvSpPr>
            <a:spLocks noGrp="1"/>
          </p:cNvSpPr>
          <p:nvPr>
            <p:ph type="title"/>
          </p:nvPr>
        </p:nvSpPr>
        <p:spPr>
          <a:xfrm>
            <a:off x="158759" y="230189"/>
            <a:ext cx="11491891" cy="7386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>
                <a:latin typeface="+mn-lt"/>
              </a:rPr>
              <a:t>Risk-based pricing model help clients to differentiate the risk pricing of loans, which serves as the solid basis for relationship pricing</a:t>
            </a:r>
            <a:endParaRPr lang="zh-CN" altLang="en-US" dirty="0">
              <a:latin typeface="+mn-lt"/>
            </a:endParaRPr>
          </a:p>
        </p:txBody>
      </p:sp>
      <p:graphicFrame>
        <p:nvGraphicFramePr>
          <p:cNvPr id="76" name="Chart 75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94404227"/>
              </p:ext>
            </p:extLst>
          </p:nvPr>
        </p:nvGraphicFramePr>
        <p:xfrm>
          <a:off x="908050" y="2097088"/>
          <a:ext cx="10709275" cy="231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sp>
        <p:nvSpPr>
          <p:cNvPr id="17416" name="Text Placeholder 11"/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7018338" y="4384675"/>
            <a:ext cx="4064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9pPr>
          </a:lstStyle>
          <a:p>
            <a:pPr eaLnBrk="1" hangingPunct="1">
              <a:buClr>
                <a:schemeClr val="tx2"/>
              </a:buClr>
            </a:pPr>
            <a:fld id="{4A9E0399-F8D1-4CFF-A8DB-3EEF73E69056}" type="datetime'''''''''''''B''B''''''''''''''''''''''''''''B''+'''''">
              <a:rPr lang="en-US" altLang="zh-CN" sz="1200">
                <a:latin typeface="+mn-lt"/>
                <a:ea typeface="+mn-ea"/>
                <a:sym typeface="+mn-lt"/>
              </a:rPr>
              <a:pPr eaLnBrk="1" hangingPunct="1">
                <a:buClr>
                  <a:schemeClr val="tx2"/>
                </a:buClr>
              </a:pPr>
              <a:t>BBB+</a:t>
            </a:fld>
            <a:endParaRPr lang="en-US" altLang="zh-CN" sz="1200">
              <a:latin typeface="+mn-lt"/>
              <a:ea typeface="+mn-ea"/>
              <a:sym typeface="+mn-lt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1317625" y="4384675"/>
            <a:ext cx="304800" cy="182563"/>
          </a:xfrm>
          <a:prstGeom prst="rect">
            <a:avLst/>
          </a:prstGeom>
          <a:noFill/>
          <a:extLst/>
        </p:spPr>
        <p:txBody>
          <a:bodyPr wrap="none" lIns="0" tIns="0" rIns="0" bIns="0"/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38238822-F160-44CA-886B-087EC966738E}" type="datetime'''''''AA''''''+'''''''''''''''''''''''''''''''''''''''''''''''">
              <a:rPr lang="en-US" sz="1200">
                <a:latin typeface="+mn-lt"/>
                <a:cs typeface="+mn-cs"/>
                <a:sym typeface="+mn-lt"/>
              </a:rPr>
              <a:pPr>
                <a:defRPr/>
              </a:pPr>
              <a:t>AA+</a:t>
            </a:fld>
            <a:endParaRPr lang="en-US" sz="1200" dirty="0">
              <a:latin typeface="+mn-lt"/>
              <a:cs typeface="+mn-cs"/>
              <a:sym typeface="+mn-lt"/>
            </a:endParaRPr>
          </a:p>
        </p:txBody>
      </p:sp>
      <p:sp>
        <p:nvSpPr>
          <p:cNvPr id="17422" name="Text Placeholder 7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2303463" y="4384675"/>
            <a:ext cx="2508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9pPr>
          </a:lstStyle>
          <a:p>
            <a:pPr eaLnBrk="1" hangingPunct="1">
              <a:buClr>
                <a:schemeClr val="tx2"/>
              </a:buClr>
            </a:pPr>
            <a:fld id="{571F41D5-51F2-4803-A34B-D0695DA69111}" type="datetime'''''''''''''''''''A''''''A'''''''''''''''''''''''''' '''">
              <a:rPr lang="en-US" altLang="zh-CN" sz="1200">
                <a:latin typeface="+mn-lt"/>
                <a:ea typeface="+mn-ea"/>
                <a:sym typeface="+mn-lt"/>
              </a:rPr>
              <a:pPr eaLnBrk="1" hangingPunct="1">
                <a:buClr>
                  <a:schemeClr val="tx2"/>
                </a:buClr>
              </a:pPr>
              <a:t>AA </a:t>
            </a:fld>
            <a:endParaRPr lang="en-US" altLang="zh-CN" sz="1200">
              <a:latin typeface="+mn-lt"/>
              <a:ea typeface="+mn-ea"/>
              <a:sym typeface="+mn-lt"/>
            </a:endParaRPr>
          </a:p>
        </p:txBody>
      </p:sp>
      <p:sp>
        <p:nvSpPr>
          <p:cNvPr id="17423" name="Text Placeholder 10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6180138" y="4384675"/>
            <a:ext cx="1651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9pPr>
          </a:lstStyle>
          <a:p>
            <a:pPr eaLnBrk="1" hangingPunct="1">
              <a:buClr>
                <a:schemeClr val="tx2"/>
              </a:buClr>
            </a:pPr>
            <a:fld id="{599C3695-D65E-46B3-B3A5-6B418F9A7367}" type="datetime'''''''''''''''''A''''''''''''''''''''''''''-'''''''''">
              <a:rPr lang="en-US" altLang="zh-CN" sz="1200">
                <a:latin typeface="+mn-lt"/>
                <a:ea typeface="+mn-ea"/>
                <a:sym typeface="+mn-lt"/>
              </a:rPr>
              <a:pPr eaLnBrk="1" hangingPunct="1">
                <a:buClr>
                  <a:schemeClr val="tx2"/>
                </a:buClr>
              </a:pPr>
              <a:t>A-</a:t>
            </a:fld>
            <a:endParaRPr lang="en-US" altLang="zh-CN" sz="1200">
              <a:latin typeface="+mn-lt"/>
              <a:ea typeface="+mn-ea"/>
              <a:sym typeface="+mn-lt"/>
            </a:endParaRPr>
          </a:p>
        </p:txBody>
      </p:sp>
      <p:sp>
        <p:nvSpPr>
          <p:cNvPr id="17415" name="Text Placeholder 56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5246688" y="4384675"/>
            <a:ext cx="1143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9pPr>
          </a:lstStyle>
          <a:p>
            <a:pPr eaLnBrk="1" hangingPunct="1">
              <a:buClr>
                <a:schemeClr val="tx2"/>
              </a:buClr>
            </a:pPr>
            <a:fld id="{4C3E6A68-B2C4-4E59-BCAE-6A4E805827F4}" type="datetime'''''''''''''''''''''''''''''''''''''''''''A'''''''''''">
              <a:rPr lang="en-US" altLang="zh-CN" sz="1200">
                <a:latin typeface="+mn-lt"/>
                <a:ea typeface="+mn-ea"/>
                <a:sym typeface="+mn-lt"/>
              </a:rPr>
              <a:pPr eaLnBrk="1" hangingPunct="1">
                <a:buClr>
                  <a:schemeClr val="tx2"/>
                </a:buClr>
              </a:pPr>
              <a:t>A</a:t>
            </a:fld>
            <a:endParaRPr lang="en-US" altLang="zh-CN" sz="1200">
              <a:latin typeface="+mn-lt"/>
              <a:ea typeface="+mn-ea"/>
              <a:sym typeface="+mn-lt"/>
            </a:endParaRPr>
          </a:p>
        </p:txBody>
      </p:sp>
      <p:sp>
        <p:nvSpPr>
          <p:cNvPr id="17424" name="Text Placeholder 8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3252788" y="4384675"/>
            <a:ext cx="2667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9pPr>
          </a:lstStyle>
          <a:p>
            <a:pPr eaLnBrk="1" hangingPunct="1">
              <a:buClr>
                <a:schemeClr val="tx2"/>
              </a:buClr>
            </a:pPr>
            <a:fld id="{29BF46FB-01C3-4BB6-9045-36BB8CC13220}" type="datetime'''''A''''''''''''''''''''''''''''''''''''''''''''A''''''''-'''">
              <a:rPr lang="en-US" altLang="zh-CN" sz="1200">
                <a:latin typeface="+mn-lt"/>
                <a:ea typeface="+mn-ea"/>
                <a:sym typeface="+mn-lt"/>
              </a:rPr>
              <a:pPr eaLnBrk="1" hangingPunct="1">
                <a:buClr>
                  <a:schemeClr val="tx2"/>
                </a:buClr>
              </a:pPr>
              <a:t>AA-</a:t>
            </a:fld>
            <a:endParaRPr lang="en-US" altLang="zh-CN" sz="1200">
              <a:latin typeface="+mn-lt"/>
              <a:ea typeface="+mn-ea"/>
              <a:sym typeface="+mn-lt"/>
            </a:endParaRPr>
          </a:p>
        </p:txBody>
      </p:sp>
      <p:sp>
        <p:nvSpPr>
          <p:cNvPr id="17418" name="Text Placeholder 9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4243388" y="4384675"/>
            <a:ext cx="203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9pPr>
          </a:lstStyle>
          <a:p>
            <a:pPr eaLnBrk="1" hangingPunct="1">
              <a:buClr>
                <a:schemeClr val="tx2"/>
              </a:buClr>
            </a:pPr>
            <a:fld id="{2275BD03-150A-43C3-BDAD-14BECF4439DB}" type="datetime'''''''''''''''A''''+'''''''''''''''''''''">
              <a:rPr lang="en-US" altLang="zh-CN" sz="1200">
                <a:latin typeface="+mn-lt"/>
                <a:ea typeface="+mn-ea"/>
                <a:sym typeface="+mn-lt"/>
              </a:rPr>
              <a:pPr eaLnBrk="1" hangingPunct="1">
                <a:buClr>
                  <a:schemeClr val="tx2"/>
                </a:buClr>
              </a:pPr>
              <a:t>A+</a:t>
            </a:fld>
            <a:endParaRPr lang="en-US" altLang="zh-CN" sz="1200">
              <a:latin typeface="+mn-lt"/>
              <a:ea typeface="+mn-ea"/>
              <a:sym typeface="+mn-lt"/>
            </a:endParaRPr>
          </a:p>
        </p:txBody>
      </p:sp>
      <p:sp>
        <p:nvSpPr>
          <p:cNvPr id="17419" name="Text Placeholder 12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8021638" y="4384675"/>
            <a:ext cx="3175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9pPr>
          </a:lstStyle>
          <a:p>
            <a:pPr eaLnBrk="1" hangingPunct="1">
              <a:buClr>
                <a:schemeClr val="tx2"/>
              </a:buClr>
            </a:pPr>
            <a:fld id="{0059AE42-595F-4D55-8C45-16DFB7F462C3}" type="datetime'''''B''''''''''''''''B''''''''''''''''B'''''''''''''''''">
              <a:rPr lang="en-US" altLang="zh-CN" sz="1200">
                <a:latin typeface="+mn-lt"/>
                <a:ea typeface="+mn-ea"/>
                <a:sym typeface="+mn-lt"/>
              </a:rPr>
              <a:pPr eaLnBrk="1" hangingPunct="1">
                <a:buClr>
                  <a:schemeClr val="tx2"/>
                </a:buClr>
              </a:pPr>
              <a:t>BBB</a:t>
            </a:fld>
            <a:endParaRPr lang="en-US" altLang="zh-CN" sz="1200">
              <a:latin typeface="+mn-lt"/>
              <a:ea typeface="+mn-ea"/>
              <a:sym typeface="+mn-lt"/>
            </a:endParaRPr>
          </a:p>
        </p:txBody>
      </p:sp>
      <p:sp>
        <p:nvSpPr>
          <p:cNvPr id="17420" name="Text Placeholder 14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8953500" y="4384675"/>
            <a:ext cx="3683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9pPr>
          </a:lstStyle>
          <a:p>
            <a:pPr eaLnBrk="1" hangingPunct="1">
              <a:buClr>
                <a:schemeClr val="tx2"/>
              </a:buClr>
            </a:pPr>
            <a:fld id="{30345E3B-8DD6-4CA3-BFD7-2E822FC138CC}" type="datetime'''B''''''''''''''''B''B''''''''''''''''''''''''-'''">
              <a:rPr lang="en-US" altLang="zh-CN" sz="1200">
                <a:latin typeface="+mn-lt"/>
                <a:ea typeface="+mn-ea"/>
                <a:sym typeface="+mn-lt"/>
              </a:rPr>
              <a:pPr eaLnBrk="1" hangingPunct="1">
                <a:buClr>
                  <a:schemeClr val="tx2"/>
                </a:buClr>
              </a:pPr>
              <a:t>BBB-</a:t>
            </a:fld>
            <a:endParaRPr lang="en-US" altLang="zh-CN" sz="1200">
              <a:latin typeface="+mn-lt"/>
              <a:ea typeface="+mn-ea"/>
              <a:sym typeface="+mn-lt"/>
            </a:endParaRPr>
          </a:p>
        </p:txBody>
      </p:sp>
      <p:sp>
        <p:nvSpPr>
          <p:cNvPr id="17421" name="Text Placeholder 15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9988550" y="4384675"/>
            <a:ext cx="2159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9pPr>
          </a:lstStyle>
          <a:p>
            <a:pPr eaLnBrk="1" hangingPunct="1">
              <a:buClr>
                <a:schemeClr val="tx2"/>
              </a:buClr>
            </a:pPr>
            <a:fld id="{6ACCF6DF-8156-4543-8282-C95F6E39DE11}" type="datetime'B''''''''''''''''''''''''''''''B'''''">
              <a:rPr lang="en-US" altLang="zh-CN" sz="1200">
                <a:latin typeface="+mn-lt"/>
                <a:ea typeface="+mn-ea"/>
                <a:sym typeface="+mn-lt"/>
              </a:rPr>
              <a:pPr eaLnBrk="1" hangingPunct="1">
                <a:buClr>
                  <a:schemeClr val="tx2"/>
                </a:buClr>
              </a:pPr>
              <a:t>BB</a:t>
            </a:fld>
            <a:endParaRPr lang="en-US" altLang="zh-CN" sz="1200">
              <a:latin typeface="+mn-lt"/>
              <a:ea typeface="+mn-ea"/>
              <a:sym typeface="+mn-lt"/>
            </a:endParaRPr>
          </a:p>
        </p:txBody>
      </p:sp>
      <p:sp>
        <p:nvSpPr>
          <p:cNvPr id="17417" name="Text Placeholder 16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10998200" y="4384675"/>
            <a:ext cx="1143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9pPr>
          </a:lstStyle>
          <a:p>
            <a:pPr eaLnBrk="1" hangingPunct="1">
              <a:buClr>
                <a:schemeClr val="tx2"/>
              </a:buClr>
            </a:pPr>
            <a:fld id="{9DE47093-DD8A-4660-8307-AF1010549CED}" type="datetime'''''''''''''''''''''''''''B'''''''''''''''''''''''''''">
              <a:rPr lang="en-US" altLang="zh-CN" sz="1200">
                <a:latin typeface="+mn-lt"/>
                <a:ea typeface="+mn-ea"/>
                <a:sym typeface="+mn-lt"/>
              </a:rPr>
              <a:pPr eaLnBrk="1" hangingPunct="1">
                <a:buClr>
                  <a:schemeClr val="tx2"/>
                </a:buClr>
              </a:pPr>
              <a:t>B</a:t>
            </a:fld>
            <a:endParaRPr lang="en-US" altLang="zh-CN" sz="1200">
              <a:latin typeface="+mn-lt"/>
              <a:ea typeface="+mn-ea"/>
              <a:sym typeface="+mn-lt"/>
            </a:endParaRPr>
          </a:p>
        </p:txBody>
      </p:sp>
      <p:sp>
        <p:nvSpPr>
          <p:cNvPr id="17426" name="TextBox 8"/>
          <p:cNvSpPr txBox="1">
            <a:spLocks/>
          </p:cNvSpPr>
          <p:nvPr/>
        </p:nvSpPr>
        <p:spPr bwMode="auto">
          <a:xfrm>
            <a:off x="158759" y="1093788"/>
            <a:ext cx="11491891" cy="330090"/>
          </a:xfrm>
          <a:prstGeom prst="rect">
            <a:avLst/>
          </a:prstGeom>
          <a:solidFill>
            <a:schemeClr val="tx2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lIns="72009" tIns="72009" rIns="72009" bIns="72009" anchor="ctr">
            <a:noAutofit/>
          </a:bodyPr>
          <a:lstStyle>
            <a:lvl1pPr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en-US" altLang="zh-CN" sz="1200" b="1" dirty="0">
                <a:solidFill>
                  <a:schemeClr val="bg1"/>
                </a:solidFill>
                <a:latin typeface="+mn-lt"/>
                <a:cs typeface="Arial" pitchFamily="34" charset="0"/>
                <a:sym typeface="Arial" pitchFamily="34" charset="0"/>
              </a:rPr>
              <a:t>Comparison of lending interest rate level for customers with different credit rating</a:t>
            </a:r>
            <a:endParaRPr lang="zh-CN" altLang="en-US" sz="1200" b="1" dirty="0">
              <a:solidFill>
                <a:schemeClr val="bg1"/>
              </a:solidFill>
              <a:latin typeface="+mn-lt"/>
              <a:cs typeface="Arial" pitchFamily="34" charset="0"/>
              <a:sym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409874" y="2284608"/>
            <a:ext cx="9920111" cy="1545143"/>
            <a:chOff x="731838" y="1877631"/>
            <a:chExt cx="7299325" cy="989013"/>
          </a:xfrm>
        </p:grpSpPr>
        <p:sp>
          <p:nvSpPr>
            <p:cNvPr id="78" name="Freeform 77"/>
            <p:cNvSpPr/>
            <p:nvPr/>
          </p:nvSpPr>
          <p:spPr>
            <a:xfrm>
              <a:off x="770957" y="1960181"/>
              <a:ext cx="7160192" cy="893763"/>
            </a:xfrm>
            <a:custGeom>
              <a:avLst/>
              <a:gdLst>
                <a:gd name="connsiteX0" fmla="*/ 0 w 7195930"/>
                <a:gd name="connsiteY0" fmla="*/ 894522 h 894522"/>
                <a:gd name="connsiteX1" fmla="*/ 4591878 w 7195930"/>
                <a:gd name="connsiteY1" fmla="*/ 705678 h 894522"/>
                <a:gd name="connsiteX2" fmla="*/ 7195930 w 7195930"/>
                <a:gd name="connsiteY2" fmla="*/ 0 h 89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95930" h="894522">
                  <a:moveTo>
                    <a:pt x="0" y="894522"/>
                  </a:moveTo>
                  <a:cubicBezTo>
                    <a:pt x="1696278" y="874643"/>
                    <a:pt x="3392557" y="854765"/>
                    <a:pt x="4591878" y="705678"/>
                  </a:cubicBezTo>
                  <a:cubicBezTo>
                    <a:pt x="5791199" y="556591"/>
                    <a:pt x="6493564" y="278295"/>
                    <a:pt x="7195930" y="0"/>
                  </a:cubicBezTo>
                </a:path>
              </a:pathLst>
            </a:cu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/>
            </a:p>
          </p:txBody>
        </p:sp>
        <p:sp>
          <p:nvSpPr>
            <p:cNvPr id="81" name="Oval 80"/>
            <p:cNvSpPr/>
            <p:nvPr/>
          </p:nvSpPr>
          <p:spPr>
            <a:xfrm>
              <a:off x="731838" y="2763456"/>
              <a:ext cx="122237" cy="103188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 dirty="0" err="1">
                <a:solidFill>
                  <a:schemeClr val="tx1"/>
                </a:solidFill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1409700" y="2763456"/>
              <a:ext cx="123825" cy="103188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 dirty="0" err="1">
                <a:solidFill>
                  <a:schemeClr val="tx1"/>
                </a:solidFill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2147888" y="2763456"/>
              <a:ext cx="123825" cy="103188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 dirty="0" err="1">
                <a:solidFill>
                  <a:schemeClr val="tx1"/>
                </a:solidFill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2803525" y="2755519"/>
              <a:ext cx="122238" cy="10477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 dirty="0" err="1">
                <a:solidFill>
                  <a:schemeClr val="tx1"/>
                </a:solidFill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3600450" y="2725356"/>
              <a:ext cx="122238" cy="10477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 dirty="0" err="1">
                <a:solidFill>
                  <a:schemeClr val="tx1"/>
                </a:solidFill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4313238" y="2666619"/>
              <a:ext cx="123825" cy="10477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 dirty="0" err="1">
                <a:solidFill>
                  <a:schemeClr val="tx1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4986338" y="2606294"/>
              <a:ext cx="123825" cy="10477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 dirty="0" err="1">
                <a:solidFill>
                  <a:schemeClr val="tx1"/>
                </a:solidFill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5659438" y="2506281"/>
              <a:ext cx="123825" cy="10477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 dirty="0" err="1">
                <a:solidFill>
                  <a:schemeClr val="tx1"/>
                </a:solidFill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6415088" y="2376106"/>
              <a:ext cx="123825" cy="10477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 dirty="0" err="1">
                <a:solidFill>
                  <a:schemeClr val="tx1"/>
                </a:solidFill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7138988" y="2226881"/>
              <a:ext cx="122237" cy="10477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 dirty="0" err="1">
                <a:solidFill>
                  <a:schemeClr val="tx1"/>
                </a:solidFill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7907338" y="1877631"/>
              <a:ext cx="123825" cy="10477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05" name="Rectangle 104"/>
          <p:cNvSpPr/>
          <p:nvPr>
            <p:custDataLst>
              <p:tags r:id="rId15"/>
            </p:custDataLst>
          </p:nvPr>
        </p:nvSpPr>
        <p:spPr bwMode="auto">
          <a:xfrm>
            <a:off x="7351713" y="1524000"/>
            <a:ext cx="138113" cy="138113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>
            <p:custDataLst>
              <p:tags r:id="rId16"/>
            </p:custDataLst>
          </p:nvPr>
        </p:nvSpPr>
        <p:spPr bwMode="auto">
          <a:xfrm>
            <a:off x="8686800" y="1524000"/>
            <a:ext cx="138113" cy="138113"/>
          </a:xfrm>
          <a:prstGeom prst="rect">
            <a:avLst/>
          </a:prstGeom>
          <a:solidFill>
            <a:schemeClr val="tx2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9" name="Text Placeholder 70"/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7591425" y="1520825"/>
            <a:ext cx="892175" cy="304800"/>
          </a:xfrm>
          <a:prstGeom prst="rect">
            <a:avLst/>
          </a:prstGeom>
          <a:noFill/>
          <a:extLst/>
        </p:spPr>
        <p:txBody>
          <a:bodyPr wrap="none" lIns="0" tIns="0" rIns="0" bIns="0" anchor="ctr"/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sz="1000" dirty="0">
                <a:latin typeface="+mn-lt"/>
                <a:cs typeface="+mn-cs"/>
                <a:sym typeface="+mn-lt"/>
              </a:rPr>
              <a:t>Actual exercise </a:t>
            </a:r>
          </a:p>
          <a:p>
            <a:pPr>
              <a:defRPr/>
            </a:pPr>
            <a:r>
              <a:rPr lang="en-US" altLang="zh-CN" sz="1000" dirty="0">
                <a:latin typeface="+mn-lt"/>
                <a:cs typeface="+mn-cs"/>
                <a:sym typeface="+mn-lt"/>
              </a:rPr>
              <a:t>interest rate</a:t>
            </a:r>
            <a:endParaRPr lang="en-US" sz="1000" dirty="0">
              <a:latin typeface="+mn-lt"/>
              <a:cs typeface="+mn-cs"/>
              <a:sym typeface="+mn-lt"/>
            </a:endParaRPr>
          </a:p>
        </p:txBody>
      </p:sp>
      <p:sp>
        <p:nvSpPr>
          <p:cNvPr id="118" name="Text Placeholder 69"/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8926513" y="1520825"/>
            <a:ext cx="947738" cy="304800"/>
          </a:xfrm>
          <a:prstGeom prst="rect">
            <a:avLst/>
          </a:prstGeom>
          <a:noFill/>
          <a:extLst/>
        </p:spPr>
        <p:txBody>
          <a:bodyPr wrap="none" lIns="0" tIns="0" rIns="0" bIns="0" anchor="ctr"/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sz="1000" dirty="0">
                <a:latin typeface="+mn-lt"/>
                <a:cs typeface="+mn-cs"/>
                <a:sym typeface="+mn-lt"/>
              </a:rPr>
              <a:t>Model calculated</a:t>
            </a:r>
          </a:p>
          <a:p>
            <a:pPr>
              <a:defRPr/>
            </a:pPr>
            <a:r>
              <a:rPr lang="en-US" sz="1000" dirty="0">
                <a:latin typeface="+mn-lt"/>
                <a:cs typeface="+mn-cs"/>
                <a:sym typeface="+mn-lt"/>
              </a:rPr>
              <a:t>interest rate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056813" y="1519646"/>
            <a:ext cx="1315867" cy="153888"/>
            <a:chOff x="3468688" y="1128713"/>
            <a:chExt cx="1315867" cy="153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3468688" y="1221046"/>
              <a:ext cx="466725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45" name="TextBox 130"/>
            <p:cNvSpPr txBox="1">
              <a:spLocks noChangeArrowheads="1"/>
            </p:cNvSpPr>
            <p:nvPr/>
          </p:nvSpPr>
          <p:spPr bwMode="auto">
            <a:xfrm>
              <a:off x="3981450" y="1128713"/>
              <a:ext cx="80310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 eaLnBrk="0" hangingPunct="0">
                <a:defRPr sz="1600">
                  <a:solidFill>
                    <a:schemeClr val="tx1"/>
                  </a:solidFill>
                  <a:latin typeface="Arial" pitchFamily="34" charset="0"/>
                  <a:ea typeface="楷体" pitchFamily="49" charset="-122"/>
                </a:defRPr>
              </a:lvl1pPr>
              <a:lvl2pPr marL="742950" indent="-285750" defTabSz="895350" eaLnBrk="0" hangingPunct="0">
                <a:defRPr sz="1600">
                  <a:solidFill>
                    <a:schemeClr val="tx1"/>
                  </a:solidFill>
                  <a:latin typeface="Arial" pitchFamily="34" charset="0"/>
                  <a:ea typeface="楷体" pitchFamily="49" charset="-122"/>
                </a:defRPr>
              </a:lvl2pPr>
              <a:lvl3pPr marL="1143000" indent="-228600" defTabSz="895350" eaLnBrk="0" hangingPunct="0">
                <a:defRPr sz="1600">
                  <a:solidFill>
                    <a:schemeClr val="tx1"/>
                  </a:solidFill>
                  <a:latin typeface="Arial" pitchFamily="34" charset="0"/>
                  <a:ea typeface="楷体" pitchFamily="49" charset="-122"/>
                </a:defRPr>
              </a:lvl3pPr>
              <a:lvl4pPr marL="1600200" indent="-228600" defTabSz="895350" eaLnBrk="0" hangingPunct="0">
                <a:defRPr sz="1600">
                  <a:solidFill>
                    <a:schemeClr val="tx1"/>
                  </a:solidFill>
                  <a:latin typeface="Arial" pitchFamily="34" charset="0"/>
                  <a:ea typeface="楷体" pitchFamily="49" charset="-122"/>
                </a:defRPr>
              </a:lvl4pPr>
              <a:lvl5pPr marL="2057400" indent="-228600" defTabSz="895350" eaLnBrk="0" hangingPunct="0">
                <a:defRPr sz="1600">
                  <a:solidFill>
                    <a:schemeClr val="tx1"/>
                  </a:solidFill>
                  <a:latin typeface="Arial" pitchFamily="34" charset="0"/>
                  <a:ea typeface="楷体" pitchFamily="49" charset="-122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  <a:ea typeface="楷体" pitchFamily="49" charset="-122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  <a:ea typeface="楷体" pitchFamily="49" charset="-122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  <a:ea typeface="楷体" pitchFamily="49" charset="-122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  <a:ea typeface="楷体" pitchFamily="49" charset="-122"/>
                </a:defRPr>
              </a:lvl9pPr>
            </a:lstStyle>
            <a:p>
              <a:pPr eaLnBrk="1" hangingPunct="1">
                <a:buClr>
                  <a:schemeClr val="tx2"/>
                </a:buClr>
              </a:pPr>
              <a:r>
                <a:rPr lang="en-US" altLang="zh-CN" sz="1000" dirty="0">
                  <a:latin typeface="+mn-lt"/>
                  <a:cs typeface="Arial" pitchFamily="34" charset="0"/>
                  <a:sym typeface="Arial" pitchFamily="34" charset="0"/>
                </a:rPr>
                <a:t>Risk cost ratio</a:t>
              </a:r>
              <a:endParaRPr lang="en-US" sz="1000" dirty="0">
                <a:latin typeface="+mn-lt"/>
                <a:cs typeface="Arial" pitchFamily="34" charset="0"/>
                <a:sym typeface="Arial" pitchFamily="34" charset="0"/>
              </a:endParaRPr>
            </a:p>
          </p:txBody>
        </p:sp>
        <p:sp>
          <p:nvSpPr>
            <p:cNvPr id="132" name="Oval 131"/>
            <p:cNvSpPr/>
            <p:nvPr/>
          </p:nvSpPr>
          <p:spPr>
            <a:xfrm>
              <a:off x="3640138" y="1168659"/>
              <a:ext cx="122237" cy="10477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7447" name="5. Source"/>
          <p:cNvSpPr>
            <a:spLocks noChangeArrowheads="1"/>
          </p:cNvSpPr>
          <p:nvPr/>
        </p:nvSpPr>
        <p:spPr bwMode="auto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/>
          <a:p>
            <a:pPr marL="493713" indent="-493713" defTabSz="895350">
              <a:tabLst>
                <a:tab pos="612775" algn="l"/>
              </a:tabLst>
            </a:pPr>
            <a:r>
              <a:rPr lang="en-US" altLang="zh-CN" sz="800" dirty="0">
                <a:solidFill>
                  <a:schemeClr val="accent6"/>
                </a:solidFill>
                <a:latin typeface="+mn-lt"/>
                <a:sym typeface="Arial" pitchFamily="34" charset="0"/>
              </a:rPr>
              <a:t>SOURCE: </a:t>
            </a:r>
            <a:r>
              <a:rPr lang="en-US" altLang="zh-CN" sz="800" dirty="0" smtClean="0">
                <a:solidFill>
                  <a:schemeClr val="accent6"/>
                </a:solidFill>
                <a:latin typeface="+mn-lt"/>
                <a:sym typeface="Arial" pitchFamily="34" charset="0"/>
              </a:rPr>
              <a:t>Team analysis</a:t>
            </a:r>
            <a:endParaRPr lang="en-US" altLang="zh-CN" sz="800" dirty="0">
              <a:solidFill>
                <a:schemeClr val="accent6"/>
              </a:solidFill>
              <a:latin typeface="+mn-lt"/>
              <a:sym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243012" y="4712274"/>
            <a:ext cx="454025" cy="280988"/>
          </a:xfrm>
          <a:prstGeom prst="ellipse">
            <a:avLst/>
          </a:prstGeom>
          <a:solidFill>
            <a:srgbClr val="5BDB8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2"/>
                </a:solidFill>
              </a:rPr>
              <a:t>0.40</a:t>
            </a:r>
          </a:p>
        </p:txBody>
      </p:sp>
      <p:sp>
        <p:nvSpPr>
          <p:cNvPr id="124" name="Oval 123"/>
          <p:cNvSpPr/>
          <p:nvPr/>
        </p:nvSpPr>
        <p:spPr>
          <a:xfrm>
            <a:off x="2149316" y="4712274"/>
            <a:ext cx="454025" cy="280988"/>
          </a:xfrm>
          <a:prstGeom prst="ellipse">
            <a:avLst/>
          </a:prstGeom>
          <a:solidFill>
            <a:srgbClr val="5BDB8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2"/>
                </a:solidFill>
              </a:rPr>
              <a:t>0.56</a:t>
            </a:r>
          </a:p>
        </p:txBody>
      </p:sp>
      <p:sp>
        <p:nvSpPr>
          <p:cNvPr id="125" name="Oval 124"/>
          <p:cNvSpPr/>
          <p:nvPr/>
        </p:nvSpPr>
        <p:spPr>
          <a:xfrm>
            <a:off x="3055620" y="4712274"/>
            <a:ext cx="454025" cy="280988"/>
          </a:xfrm>
          <a:prstGeom prst="ellipse">
            <a:avLst/>
          </a:prstGeom>
          <a:solidFill>
            <a:srgbClr val="5BDB8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2"/>
                </a:solidFill>
              </a:rPr>
              <a:t>0.43</a:t>
            </a:r>
          </a:p>
        </p:txBody>
      </p:sp>
      <p:sp>
        <p:nvSpPr>
          <p:cNvPr id="127" name="Oval 126"/>
          <p:cNvSpPr/>
          <p:nvPr/>
        </p:nvSpPr>
        <p:spPr>
          <a:xfrm>
            <a:off x="3961924" y="4712274"/>
            <a:ext cx="454025" cy="280988"/>
          </a:xfrm>
          <a:prstGeom prst="ellipse">
            <a:avLst/>
          </a:prstGeom>
          <a:solidFill>
            <a:srgbClr val="5BDB8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2"/>
                </a:solidFill>
              </a:rPr>
              <a:t>0.36</a:t>
            </a:r>
          </a:p>
        </p:txBody>
      </p:sp>
      <p:sp>
        <p:nvSpPr>
          <p:cNvPr id="128" name="Oval 127"/>
          <p:cNvSpPr/>
          <p:nvPr/>
        </p:nvSpPr>
        <p:spPr>
          <a:xfrm>
            <a:off x="4868228" y="4712274"/>
            <a:ext cx="455613" cy="280988"/>
          </a:xfrm>
          <a:prstGeom prst="ellipse">
            <a:avLst/>
          </a:prstGeom>
          <a:solidFill>
            <a:srgbClr val="5BDB8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2"/>
                </a:solidFill>
              </a:rPr>
              <a:t>0.16</a:t>
            </a:r>
          </a:p>
        </p:txBody>
      </p:sp>
      <p:sp>
        <p:nvSpPr>
          <p:cNvPr id="130" name="Oval 129"/>
          <p:cNvSpPr/>
          <p:nvPr/>
        </p:nvSpPr>
        <p:spPr>
          <a:xfrm>
            <a:off x="5776120" y="4712274"/>
            <a:ext cx="547687" cy="2809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chemeClr val="bg1"/>
                </a:solidFill>
              </a:rPr>
              <a:t>-</a:t>
            </a:r>
            <a:r>
              <a:rPr lang="en-US" sz="1200" b="1" dirty="0">
                <a:solidFill>
                  <a:schemeClr val="bg1"/>
                </a:solidFill>
              </a:rPr>
              <a:t>0.30</a:t>
            </a:r>
          </a:p>
        </p:txBody>
      </p:sp>
      <p:sp>
        <p:nvSpPr>
          <p:cNvPr id="133" name="Oval 132"/>
          <p:cNvSpPr/>
          <p:nvPr/>
        </p:nvSpPr>
        <p:spPr>
          <a:xfrm>
            <a:off x="6776086" y="4712274"/>
            <a:ext cx="547687" cy="2809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chemeClr val="bg1"/>
                </a:solidFill>
              </a:rPr>
              <a:t>-</a:t>
            </a:r>
            <a:r>
              <a:rPr lang="en-US" sz="1200" b="1" dirty="0">
                <a:solidFill>
                  <a:schemeClr val="bg1"/>
                </a:solidFill>
              </a:rPr>
              <a:t>0.84</a:t>
            </a:r>
          </a:p>
        </p:txBody>
      </p:sp>
      <p:sp>
        <p:nvSpPr>
          <p:cNvPr id="134" name="Oval 133"/>
          <p:cNvSpPr/>
          <p:nvPr/>
        </p:nvSpPr>
        <p:spPr>
          <a:xfrm>
            <a:off x="7776052" y="4712274"/>
            <a:ext cx="549275" cy="2809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chemeClr val="bg1"/>
                </a:solidFill>
              </a:rPr>
              <a:t>-</a:t>
            </a:r>
            <a:r>
              <a:rPr lang="en-US" sz="1200" b="1" dirty="0">
                <a:solidFill>
                  <a:schemeClr val="bg1"/>
                </a:solidFill>
              </a:rPr>
              <a:t>2.77</a:t>
            </a:r>
          </a:p>
        </p:txBody>
      </p:sp>
      <p:sp>
        <p:nvSpPr>
          <p:cNvPr id="135" name="Oval 134"/>
          <p:cNvSpPr/>
          <p:nvPr/>
        </p:nvSpPr>
        <p:spPr>
          <a:xfrm>
            <a:off x="8777606" y="4712274"/>
            <a:ext cx="549275" cy="2809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chemeClr val="bg1"/>
                </a:solidFill>
              </a:rPr>
              <a:t>-</a:t>
            </a:r>
            <a:r>
              <a:rPr lang="en-US" sz="1200" b="1" dirty="0">
                <a:solidFill>
                  <a:schemeClr val="bg1"/>
                </a:solidFill>
              </a:rPr>
              <a:t>4.33</a:t>
            </a:r>
          </a:p>
        </p:txBody>
      </p:sp>
      <p:sp>
        <p:nvSpPr>
          <p:cNvPr id="136" name="Oval 135"/>
          <p:cNvSpPr/>
          <p:nvPr/>
        </p:nvSpPr>
        <p:spPr>
          <a:xfrm>
            <a:off x="9779160" y="4712274"/>
            <a:ext cx="549275" cy="2809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chemeClr val="bg1"/>
                </a:solidFill>
              </a:rPr>
              <a:t>-</a:t>
            </a:r>
            <a:r>
              <a:rPr lang="en-US" sz="1200" b="1" dirty="0">
                <a:solidFill>
                  <a:schemeClr val="bg1"/>
                </a:solidFill>
              </a:rPr>
              <a:t>6.70</a:t>
            </a:r>
          </a:p>
        </p:txBody>
      </p:sp>
      <p:sp>
        <p:nvSpPr>
          <p:cNvPr id="137" name="Oval 136"/>
          <p:cNvSpPr/>
          <p:nvPr/>
        </p:nvSpPr>
        <p:spPr>
          <a:xfrm>
            <a:off x="10780712" y="4712274"/>
            <a:ext cx="549275" cy="2809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chemeClr val="bg1"/>
                </a:solidFill>
              </a:rPr>
              <a:t>-</a:t>
            </a:r>
            <a:r>
              <a:rPr lang="en-US" sz="1200" b="1" dirty="0">
                <a:solidFill>
                  <a:schemeClr val="bg1"/>
                </a:solidFill>
              </a:rPr>
              <a:t>9.58</a:t>
            </a:r>
          </a:p>
        </p:txBody>
      </p:sp>
      <p:sp>
        <p:nvSpPr>
          <p:cNvPr id="17459" name="TextBox 21"/>
          <p:cNvSpPr txBox="1">
            <a:spLocks noChangeArrowheads="1"/>
          </p:cNvSpPr>
          <p:nvPr/>
        </p:nvSpPr>
        <p:spPr bwMode="auto">
          <a:xfrm>
            <a:off x="157163" y="4621936"/>
            <a:ext cx="1115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9pPr>
          </a:lstStyle>
          <a:p>
            <a:pPr eaLnBrk="1" hangingPunct="1"/>
            <a:r>
              <a:rPr lang="en-US" altLang="zh-CN" sz="1200" b="1" dirty="0">
                <a:solidFill>
                  <a:srgbClr val="002960"/>
                </a:solidFill>
                <a:latin typeface="+mn-lt"/>
              </a:rPr>
              <a:t>Interest rate differential</a:t>
            </a:r>
            <a:r>
              <a:rPr lang="en-US" altLang="zh-CN" sz="1200" b="1" baseline="30000" dirty="0">
                <a:solidFill>
                  <a:srgbClr val="002960"/>
                </a:solidFill>
                <a:latin typeface="+mn-lt"/>
              </a:rPr>
              <a:t>1</a:t>
            </a:r>
            <a:r>
              <a:rPr lang="en-US" altLang="zh-CN" sz="1200" b="1" dirty="0">
                <a:solidFill>
                  <a:srgbClr val="002960"/>
                </a:solidFill>
                <a:latin typeface="+mn-lt"/>
              </a:rPr>
              <a:t> </a:t>
            </a:r>
          </a:p>
        </p:txBody>
      </p:sp>
      <p:sp>
        <p:nvSpPr>
          <p:cNvPr id="17460" name="4. Footnote"/>
          <p:cNvSpPr txBox="1">
            <a:spLocks noChangeArrowheads="1"/>
          </p:cNvSpPr>
          <p:nvPr/>
        </p:nvSpPr>
        <p:spPr bwMode="auto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>
            <a:defPPr>
              <a:defRPr lang="en-US"/>
            </a:defPPr>
            <a:lvl1pPr marL="104775" indent="-104775" defTabSz="895350">
              <a:defRPr sz="1000">
                <a:solidFill>
                  <a:srgbClr val="000000"/>
                </a:solidFill>
              </a:defRPr>
            </a:lvl1pPr>
            <a:lvl2pPr marL="1031875" defTabSz="895350">
              <a:defRPr sz="2400"/>
            </a:lvl2pPr>
            <a:lvl3pPr marL="1217613" defTabSz="895350">
              <a:defRPr sz="2400"/>
            </a:lvl3pPr>
            <a:lvl4pPr marL="1404938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pPr marL="85725" indent="-85725"/>
            <a:r>
              <a:rPr lang="en-US" altLang="zh-CN" sz="800" dirty="0">
                <a:solidFill>
                  <a:schemeClr val="accent6"/>
                </a:solidFill>
                <a:latin typeface="+mn-lt"/>
              </a:rPr>
              <a:t>1 Interest rate differential=actual exercise rate-model calculated rate</a:t>
            </a:r>
          </a:p>
        </p:txBody>
      </p:sp>
      <p:sp>
        <p:nvSpPr>
          <p:cNvPr id="2" name="BainBulletsConfiguration" hidden="1"/>
          <p:cNvSpPr txBox="1"/>
          <p:nvPr/>
        </p:nvSpPr>
        <p:spPr>
          <a:xfrm>
            <a:off x="1506537" y="12700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">
              <a:solidFill>
                <a:srgbClr val="FFFFFF"/>
              </a:solidFill>
            </a:endParaRPr>
          </a:p>
        </p:txBody>
      </p:sp>
      <p:sp>
        <p:nvSpPr>
          <p:cNvPr id="68" name="Bracket"/>
          <p:cNvSpPr>
            <a:spLocks/>
          </p:cNvSpPr>
          <p:nvPr>
            <p:custDataLst>
              <p:tags r:id="rId19"/>
            </p:custDataLst>
          </p:nvPr>
        </p:nvSpPr>
        <p:spPr bwMode="auto">
          <a:xfrm rot="5400000">
            <a:off x="3211639" y="3158758"/>
            <a:ext cx="180722" cy="4117976"/>
          </a:xfrm>
          <a:custGeom>
            <a:avLst/>
            <a:gdLst>
              <a:gd name="T0" fmla="*/ 0 w 115"/>
              <a:gd name="T1" fmla="*/ 0 h 1152"/>
              <a:gd name="T2" fmla="*/ 65 w 115"/>
              <a:gd name="T3" fmla="*/ 0 h 1152"/>
              <a:gd name="T4" fmla="*/ 65 w 115"/>
              <a:gd name="T5" fmla="*/ 528 h 1152"/>
              <a:gd name="T6" fmla="*/ 115 w 115"/>
              <a:gd name="T7" fmla="*/ 576 h 1152"/>
              <a:gd name="T8" fmla="*/ 65 w 115"/>
              <a:gd name="T9" fmla="*/ 624 h 1152"/>
              <a:gd name="T10" fmla="*/ 65 w 115"/>
              <a:gd name="T11" fmla="*/ 1152 h 1152"/>
              <a:gd name="T12" fmla="*/ 0 w 115"/>
              <a:gd name="T13" fmla="*/ 1152 h 1152"/>
              <a:gd name="connsiteX0" fmla="*/ 0 w 223"/>
              <a:gd name="connsiteY0" fmla="*/ 63 h 1152"/>
              <a:gd name="connsiteX1" fmla="*/ 173 w 223"/>
              <a:gd name="connsiteY1" fmla="*/ 0 h 1152"/>
              <a:gd name="connsiteX2" fmla="*/ 173 w 223"/>
              <a:gd name="connsiteY2" fmla="*/ 528 h 1152"/>
              <a:gd name="connsiteX3" fmla="*/ 223 w 223"/>
              <a:gd name="connsiteY3" fmla="*/ 576 h 1152"/>
              <a:gd name="connsiteX4" fmla="*/ 173 w 223"/>
              <a:gd name="connsiteY4" fmla="*/ 624 h 1152"/>
              <a:gd name="connsiteX5" fmla="*/ 173 w 223"/>
              <a:gd name="connsiteY5" fmla="*/ 1152 h 1152"/>
              <a:gd name="connsiteX6" fmla="*/ 108 w 223"/>
              <a:gd name="connsiteY6" fmla="*/ 1152 h 1152"/>
              <a:gd name="connsiteX0" fmla="*/ 0 w 223"/>
              <a:gd name="connsiteY0" fmla="*/ 0 h 1089"/>
              <a:gd name="connsiteX1" fmla="*/ 65 w 223"/>
              <a:gd name="connsiteY1" fmla="*/ 0 h 1089"/>
              <a:gd name="connsiteX2" fmla="*/ 173 w 223"/>
              <a:gd name="connsiteY2" fmla="*/ 465 h 1089"/>
              <a:gd name="connsiteX3" fmla="*/ 223 w 223"/>
              <a:gd name="connsiteY3" fmla="*/ 513 h 1089"/>
              <a:gd name="connsiteX4" fmla="*/ 173 w 223"/>
              <a:gd name="connsiteY4" fmla="*/ 561 h 1089"/>
              <a:gd name="connsiteX5" fmla="*/ 173 w 223"/>
              <a:gd name="connsiteY5" fmla="*/ 1089 h 1089"/>
              <a:gd name="connsiteX6" fmla="*/ 108 w 223"/>
              <a:gd name="connsiteY6" fmla="*/ 1089 h 1089"/>
              <a:gd name="connsiteX0" fmla="*/ 0 w 223"/>
              <a:gd name="connsiteY0" fmla="*/ 0 h 1089"/>
              <a:gd name="connsiteX1" fmla="*/ 65 w 223"/>
              <a:gd name="connsiteY1" fmla="*/ 0 h 1089"/>
              <a:gd name="connsiteX2" fmla="*/ 65 w 223"/>
              <a:gd name="connsiteY2" fmla="*/ 311 h 1089"/>
              <a:gd name="connsiteX3" fmla="*/ 223 w 223"/>
              <a:gd name="connsiteY3" fmla="*/ 513 h 1089"/>
              <a:gd name="connsiteX4" fmla="*/ 173 w 223"/>
              <a:gd name="connsiteY4" fmla="*/ 561 h 1089"/>
              <a:gd name="connsiteX5" fmla="*/ 173 w 223"/>
              <a:gd name="connsiteY5" fmla="*/ 1089 h 1089"/>
              <a:gd name="connsiteX6" fmla="*/ 108 w 223"/>
              <a:gd name="connsiteY6" fmla="*/ 1089 h 1089"/>
              <a:gd name="connsiteX0" fmla="*/ 0 w 173"/>
              <a:gd name="connsiteY0" fmla="*/ 0 h 1089"/>
              <a:gd name="connsiteX1" fmla="*/ 65 w 173"/>
              <a:gd name="connsiteY1" fmla="*/ 0 h 1089"/>
              <a:gd name="connsiteX2" fmla="*/ 65 w 173"/>
              <a:gd name="connsiteY2" fmla="*/ 311 h 1089"/>
              <a:gd name="connsiteX3" fmla="*/ 115 w 173"/>
              <a:gd name="connsiteY3" fmla="*/ 339 h 1089"/>
              <a:gd name="connsiteX4" fmla="*/ 173 w 173"/>
              <a:gd name="connsiteY4" fmla="*/ 561 h 1089"/>
              <a:gd name="connsiteX5" fmla="*/ 173 w 173"/>
              <a:gd name="connsiteY5" fmla="*/ 1089 h 1089"/>
              <a:gd name="connsiteX6" fmla="*/ 108 w 173"/>
              <a:gd name="connsiteY6" fmla="*/ 1089 h 1089"/>
              <a:gd name="connsiteX0" fmla="*/ 0 w 173"/>
              <a:gd name="connsiteY0" fmla="*/ 0 h 1089"/>
              <a:gd name="connsiteX1" fmla="*/ 65 w 173"/>
              <a:gd name="connsiteY1" fmla="*/ 0 h 1089"/>
              <a:gd name="connsiteX2" fmla="*/ 65 w 173"/>
              <a:gd name="connsiteY2" fmla="*/ 311 h 1089"/>
              <a:gd name="connsiteX3" fmla="*/ 115 w 173"/>
              <a:gd name="connsiteY3" fmla="*/ 339 h 1089"/>
              <a:gd name="connsiteX4" fmla="*/ 65 w 173"/>
              <a:gd name="connsiteY4" fmla="*/ 367 h 1089"/>
              <a:gd name="connsiteX5" fmla="*/ 173 w 173"/>
              <a:gd name="connsiteY5" fmla="*/ 1089 h 1089"/>
              <a:gd name="connsiteX6" fmla="*/ 108 w 173"/>
              <a:gd name="connsiteY6" fmla="*/ 1089 h 1089"/>
              <a:gd name="connsiteX0" fmla="*/ 0 w 115"/>
              <a:gd name="connsiteY0" fmla="*/ 0 h 1089"/>
              <a:gd name="connsiteX1" fmla="*/ 65 w 115"/>
              <a:gd name="connsiteY1" fmla="*/ 0 h 1089"/>
              <a:gd name="connsiteX2" fmla="*/ 65 w 115"/>
              <a:gd name="connsiteY2" fmla="*/ 311 h 1089"/>
              <a:gd name="connsiteX3" fmla="*/ 115 w 115"/>
              <a:gd name="connsiteY3" fmla="*/ 339 h 1089"/>
              <a:gd name="connsiteX4" fmla="*/ 65 w 115"/>
              <a:gd name="connsiteY4" fmla="*/ 367 h 1089"/>
              <a:gd name="connsiteX5" fmla="*/ 65 w 115"/>
              <a:gd name="connsiteY5" fmla="*/ 678 h 1089"/>
              <a:gd name="connsiteX6" fmla="*/ 108 w 115"/>
              <a:gd name="connsiteY6" fmla="*/ 1089 h 1089"/>
              <a:gd name="connsiteX0" fmla="*/ 0 w 115"/>
              <a:gd name="connsiteY0" fmla="*/ 0 h 678"/>
              <a:gd name="connsiteX1" fmla="*/ 65 w 115"/>
              <a:gd name="connsiteY1" fmla="*/ 0 h 678"/>
              <a:gd name="connsiteX2" fmla="*/ 65 w 115"/>
              <a:gd name="connsiteY2" fmla="*/ 311 h 678"/>
              <a:gd name="connsiteX3" fmla="*/ 115 w 115"/>
              <a:gd name="connsiteY3" fmla="*/ 339 h 678"/>
              <a:gd name="connsiteX4" fmla="*/ 65 w 115"/>
              <a:gd name="connsiteY4" fmla="*/ 367 h 678"/>
              <a:gd name="connsiteX5" fmla="*/ 65 w 115"/>
              <a:gd name="connsiteY5" fmla="*/ 678 h 678"/>
              <a:gd name="connsiteX6" fmla="*/ 0 w 115"/>
              <a:gd name="connsiteY6" fmla="*/ 678 h 678"/>
              <a:gd name="connsiteX0" fmla="*/ 0 w 115"/>
              <a:gd name="connsiteY0" fmla="*/ 0 h 678"/>
              <a:gd name="connsiteX1" fmla="*/ 65 w 115"/>
              <a:gd name="connsiteY1" fmla="*/ 0 h 678"/>
              <a:gd name="connsiteX2" fmla="*/ 65 w 115"/>
              <a:gd name="connsiteY2" fmla="*/ 311 h 678"/>
              <a:gd name="connsiteX3" fmla="*/ 115 w 115"/>
              <a:gd name="connsiteY3" fmla="*/ 339 h 678"/>
              <a:gd name="connsiteX4" fmla="*/ 65 w 115"/>
              <a:gd name="connsiteY4" fmla="*/ 367 h 678"/>
              <a:gd name="connsiteX5" fmla="*/ 65 w 115"/>
              <a:gd name="connsiteY5" fmla="*/ 678 h 678"/>
              <a:gd name="connsiteX6" fmla="*/ 0 w 115"/>
              <a:gd name="connsiteY6" fmla="*/ 678 h 678"/>
              <a:gd name="connsiteX0" fmla="*/ 0 w 115"/>
              <a:gd name="connsiteY0" fmla="*/ 0 h 678"/>
              <a:gd name="connsiteX1" fmla="*/ 38 w 115"/>
              <a:gd name="connsiteY1" fmla="*/ 0 h 678"/>
              <a:gd name="connsiteX2" fmla="*/ 65 w 115"/>
              <a:gd name="connsiteY2" fmla="*/ 311 h 678"/>
              <a:gd name="connsiteX3" fmla="*/ 115 w 115"/>
              <a:gd name="connsiteY3" fmla="*/ 339 h 678"/>
              <a:gd name="connsiteX4" fmla="*/ 65 w 115"/>
              <a:gd name="connsiteY4" fmla="*/ 367 h 678"/>
              <a:gd name="connsiteX5" fmla="*/ 65 w 115"/>
              <a:gd name="connsiteY5" fmla="*/ 678 h 678"/>
              <a:gd name="connsiteX6" fmla="*/ 0 w 115"/>
              <a:gd name="connsiteY6" fmla="*/ 678 h 678"/>
              <a:gd name="connsiteX0" fmla="*/ 0 w 115"/>
              <a:gd name="connsiteY0" fmla="*/ 0 h 678"/>
              <a:gd name="connsiteX1" fmla="*/ 38 w 115"/>
              <a:gd name="connsiteY1" fmla="*/ 0 h 678"/>
              <a:gd name="connsiteX2" fmla="*/ 38 w 115"/>
              <a:gd name="connsiteY2" fmla="*/ 323 h 678"/>
              <a:gd name="connsiteX3" fmla="*/ 115 w 115"/>
              <a:gd name="connsiteY3" fmla="*/ 339 h 678"/>
              <a:gd name="connsiteX4" fmla="*/ 65 w 115"/>
              <a:gd name="connsiteY4" fmla="*/ 367 h 678"/>
              <a:gd name="connsiteX5" fmla="*/ 65 w 115"/>
              <a:gd name="connsiteY5" fmla="*/ 678 h 678"/>
              <a:gd name="connsiteX6" fmla="*/ 0 w 115"/>
              <a:gd name="connsiteY6" fmla="*/ 678 h 678"/>
              <a:gd name="connsiteX0" fmla="*/ 0 w 67"/>
              <a:gd name="connsiteY0" fmla="*/ 0 h 678"/>
              <a:gd name="connsiteX1" fmla="*/ 38 w 67"/>
              <a:gd name="connsiteY1" fmla="*/ 0 h 678"/>
              <a:gd name="connsiteX2" fmla="*/ 38 w 67"/>
              <a:gd name="connsiteY2" fmla="*/ 323 h 678"/>
              <a:gd name="connsiteX3" fmla="*/ 67 w 67"/>
              <a:gd name="connsiteY3" fmla="*/ 339 h 678"/>
              <a:gd name="connsiteX4" fmla="*/ 65 w 67"/>
              <a:gd name="connsiteY4" fmla="*/ 367 h 678"/>
              <a:gd name="connsiteX5" fmla="*/ 65 w 67"/>
              <a:gd name="connsiteY5" fmla="*/ 678 h 678"/>
              <a:gd name="connsiteX6" fmla="*/ 0 w 67"/>
              <a:gd name="connsiteY6" fmla="*/ 678 h 678"/>
              <a:gd name="connsiteX0" fmla="*/ 0 w 67"/>
              <a:gd name="connsiteY0" fmla="*/ 0 h 678"/>
              <a:gd name="connsiteX1" fmla="*/ 38 w 67"/>
              <a:gd name="connsiteY1" fmla="*/ 0 h 678"/>
              <a:gd name="connsiteX2" fmla="*/ 38 w 67"/>
              <a:gd name="connsiteY2" fmla="*/ 323 h 678"/>
              <a:gd name="connsiteX3" fmla="*/ 67 w 67"/>
              <a:gd name="connsiteY3" fmla="*/ 339 h 678"/>
              <a:gd name="connsiteX4" fmla="*/ 38 w 67"/>
              <a:gd name="connsiteY4" fmla="*/ 355 h 678"/>
              <a:gd name="connsiteX5" fmla="*/ 65 w 67"/>
              <a:gd name="connsiteY5" fmla="*/ 678 h 678"/>
              <a:gd name="connsiteX6" fmla="*/ 0 w 67"/>
              <a:gd name="connsiteY6" fmla="*/ 678 h 678"/>
              <a:gd name="connsiteX0" fmla="*/ 0 w 67"/>
              <a:gd name="connsiteY0" fmla="*/ 0 h 678"/>
              <a:gd name="connsiteX1" fmla="*/ 38 w 67"/>
              <a:gd name="connsiteY1" fmla="*/ 0 h 678"/>
              <a:gd name="connsiteX2" fmla="*/ 38 w 67"/>
              <a:gd name="connsiteY2" fmla="*/ 323 h 678"/>
              <a:gd name="connsiteX3" fmla="*/ 67 w 67"/>
              <a:gd name="connsiteY3" fmla="*/ 339 h 678"/>
              <a:gd name="connsiteX4" fmla="*/ 38 w 67"/>
              <a:gd name="connsiteY4" fmla="*/ 355 h 678"/>
              <a:gd name="connsiteX5" fmla="*/ 38 w 67"/>
              <a:gd name="connsiteY5" fmla="*/ 678 h 678"/>
              <a:gd name="connsiteX6" fmla="*/ 0 w 67"/>
              <a:gd name="connsiteY6" fmla="*/ 678 h 678"/>
              <a:gd name="connsiteX0" fmla="*/ 0 w 67"/>
              <a:gd name="connsiteY0" fmla="*/ 0 h 678"/>
              <a:gd name="connsiteX1" fmla="*/ 38 w 67"/>
              <a:gd name="connsiteY1" fmla="*/ 0 h 678"/>
              <a:gd name="connsiteX2" fmla="*/ 38 w 67"/>
              <a:gd name="connsiteY2" fmla="*/ 323 h 678"/>
              <a:gd name="connsiteX3" fmla="*/ 67 w 67"/>
              <a:gd name="connsiteY3" fmla="*/ 339 h 678"/>
              <a:gd name="connsiteX4" fmla="*/ 38 w 67"/>
              <a:gd name="connsiteY4" fmla="*/ 355 h 678"/>
              <a:gd name="connsiteX5" fmla="*/ 38 w 67"/>
              <a:gd name="connsiteY5" fmla="*/ 678 h 678"/>
              <a:gd name="connsiteX6" fmla="*/ 0 w 67"/>
              <a:gd name="connsiteY6" fmla="*/ 678 h 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" h="678">
                <a:moveTo>
                  <a:pt x="0" y="0"/>
                </a:moveTo>
                <a:lnTo>
                  <a:pt x="38" y="0"/>
                </a:lnTo>
                <a:lnTo>
                  <a:pt x="38" y="323"/>
                </a:lnTo>
                <a:lnTo>
                  <a:pt x="67" y="339"/>
                </a:lnTo>
                <a:lnTo>
                  <a:pt x="38" y="355"/>
                </a:lnTo>
                <a:lnTo>
                  <a:pt x="38" y="678"/>
                </a:lnTo>
                <a:lnTo>
                  <a:pt x="0" y="678"/>
                </a:lnTo>
              </a:path>
            </a:pathLst>
          </a:custGeom>
          <a:noFill/>
          <a:ln w="9525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70" name="Bracket"/>
          <p:cNvSpPr>
            <a:spLocks/>
          </p:cNvSpPr>
          <p:nvPr>
            <p:custDataLst>
              <p:tags r:id="rId20"/>
            </p:custDataLst>
          </p:nvPr>
        </p:nvSpPr>
        <p:spPr bwMode="auto">
          <a:xfrm rot="5400000">
            <a:off x="8462242" y="2440812"/>
            <a:ext cx="181619" cy="5553868"/>
          </a:xfrm>
          <a:custGeom>
            <a:avLst/>
            <a:gdLst>
              <a:gd name="T0" fmla="*/ 0 w 115"/>
              <a:gd name="T1" fmla="*/ 0 h 1152"/>
              <a:gd name="T2" fmla="*/ 65 w 115"/>
              <a:gd name="T3" fmla="*/ 0 h 1152"/>
              <a:gd name="T4" fmla="*/ 65 w 115"/>
              <a:gd name="T5" fmla="*/ 528 h 1152"/>
              <a:gd name="T6" fmla="*/ 115 w 115"/>
              <a:gd name="T7" fmla="*/ 576 h 1152"/>
              <a:gd name="T8" fmla="*/ 65 w 115"/>
              <a:gd name="T9" fmla="*/ 624 h 1152"/>
              <a:gd name="T10" fmla="*/ 65 w 115"/>
              <a:gd name="T11" fmla="*/ 1152 h 1152"/>
              <a:gd name="T12" fmla="*/ 0 w 115"/>
              <a:gd name="T13" fmla="*/ 1152 h 1152"/>
              <a:gd name="connsiteX0" fmla="*/ 0 w 5978"/>
              <a:gd name="connsiteY0" fmla="*/ 1384 h 1384"/>
              <a:gd name="connsiteX1" fmla="*/ 5928 w 5978"/>
              <a:gd name="connsiteY1" fmla="*/ 0 h 1384"/>
              <a:gd name="connsiteX2" fmla="*/ 5928 w 5978"/>
              <a:gd name="connsiteY2" fmla="*/ 528 h 1384"/>
              <a:gd name="connsiteX3" fmla="*/ 5978 w 5978"/>
              <a:gd name="connsiteY3" fmla="*/ 576 h 1384"/>
              <a:gd name="connsiteX4" fmla="*/ 5928 w 5978"/>
              <a:gd name="connsiteY4" fmla="*/ 624 h 1384"/>
              <a:gd name="connsiteX5" fmla="*/ 5928 w 5978"/>
              <a:gd name="connsiteY5" fmla="*/ 1152 h 1384"/>
              <a:gd name="connsiteX6" fmla="*/ 5863 w 5978"/>
              <a:gd name="connsiteY6" fmla="*/ 1152 h 1384"/>
              <a:gd name="connsiteX0" fmla="*/ 0 w 5978"/>
              <a:gd name="connsiteY0" fmla="*/ 856 h 856"/>
              <a:gd name="connsiteX1" fmla="*/ 131 w 5978"/>
              <a:gd name="connsiteY1" fmla="*/ 856 h 856"/>
              <a:gd name="connsiteX2" fmla="*/ 5928 w 5978"/>
              <a:gd name="connsiteY2" fmla="*/ 0 h 856"/>
              <a:gd name="connsiteX3" fmla="*/ 5978 w 5978"/>
              <a:gd name="connsiteY3" fmla="*/ 48 h 856"/>
              <a:gd name="connsiteX4" fmla="*/ 5928 w 5978"/>
              <a:gd name="connsiteY4" fmla="*/ 96 h 856"/>
              <a:gd name="connsiteX5" fmla="*/ 5928 w 5978"/>
              <a:gd name="connsiteY5" fmla="*/ 624 h 856"/>
              <a:gd name="connsiteX6" fmla="*/ 5863 w 5978"/>
              <a:gd name="connsiteY6" fmla="*/ 624 h 856"/>
              <a:gd name="connsiteX0" fmla="*/ 0 w 5978"/>
              <a:gd name="connsiteY0" fmla="*/ 808 h 1059"/>
              <a:gd name="connsiteX1" fmla="*/ 131 w 5978"/>
              <a:gd name="connsiteY1" fmla="*/ 808 h 1059"/>
              <a:gd name="connsiteX2" fmla="*/ 131 w 5978"/>
              <a:gd name="connsiteY2" fmla="*/ 1059 h 1059"/>
              <a:gd name="connsiteX3" fmla="*/ 5978 w 5978"/>
              <a:gd name="connsiteY3" fmla="*/ 0 h 1059"/>
              <a:gd name="connsiteX4" fmla="*/ 5928 w 5978"/>
              <a:gd name="connsiteY4" fmla="*/ 48 h 1059"/>
              <a:gd name="connsiteX5" fmla="*/ 5928 w 5978"/>
              <a:gd name="connsiteY5" fmla="*/ 576 h 1059"/>
              <a:gd name="connsiteX6" fmla="*/ 5863 w 5978"/>
              <a:gd name="connsiteY6" fmla="*/ 576 h 1059"/>
              <a:gd name="connsiteX0" fmla="*/ 0 w 5928"/>
              <a:gd name="connsiteY0" fmla="*/ 760 h 1034"/>
              <a:gd name="connsiteX1" fmla="*/ 131 w 5928"/>
              <a:gd name="connsiteY1" fmla="*/ 760 h 1034"/>
              <a:gd name="connsiteX2" fmla="*/ 131 w 5928"/>
              <a:gd name="connsiteY2" fmla="*/ 1011 h 1034"/>
              <a:gd name="connsiteX3" fmla="*/ 232 w 5928"/>
              <a:gd name="connsiteY3" fmla="*/ 1034 h 1034"/>
              <a:gd name="connsiteX4" fmla="*/ 5928 w 5928"/>
              <a:gd name="connsiteY4" fmla="*/ 0 h 1034"/>
              <a:gd name="connsiteX5" fmla="*/ 5928 w 5928"/>
              <a:gd name="connsiteY5" fmla="*/ 528 h 1034"/>
              <a:gd name="connsiteX6" fmla="*/ 5863 w 5928"/>
              <a:gd name="connsiteY6" fmla="*/ 528 h 1034"/>
              <a:gd name="connsiteX0" fmla="*/ 0 w 5928"/>
              <a:gd name="connsiteY0" fmla="*/ 232 h 529"/>
              <a:gd name="connsiteX1" fmla="*/ 131 w 5928"/>
              <a:gd name="connsiteY1" fmla="*/ 232 h 529"/>
              <a:gd name="connsiteX2" fmla="*/ 131 w 5928"/>
              <a:gd name="connsiteY2" fmla="*/ 483 h 529"/>
              <a:gd name="connsiteX3" fmla="*/ 232 w 5928"/>
              <a:gd name="connsiteY3" fmla="*/ 506 h 529"/>
              <a:gd name="connsiteX4" fmla="*/ 131 w 5928"/>
              <a:gd name="connsiteY4" fmla="*/ 529 h 529"/>
              <a:gd name="connsiteX5" fmla="*/ 5928 w 5928"/>
              <a:gd name="connsiteY5" fmla="*/ 0 h 529"/>
              <a:gd name="connsiteX6" fmla="*/ 5863 w 5928"/>
              <a:gd name="connsiteY6" fmla="*/ 0 h 529"/>
              <a:gd name="connsiteX0" fmla="*/ 0 w 5863"/>
              <a:gd name="connsiteY0" fmla="*/ 232 h 781"/>
              <a:gd name="connsiteX1" fmla="*/ 131 w 5863"/>
              <a:gd name="connsiteY1" fmla="*/ 232 h 781"/>
              <a:gd name="connsiteX2" fmla="*/ 131 w 5863"/>
              <a:gd name="connsiteY2" fmla="*/ 483 h 781"/>
              <a:gd name="connsiteX3" fmla="*/ 232 w 5863"/>
              <a:gd name="connsiteY3" fmla="*/ 506 h 781"/>
              <a:gd name="connsiteX4" fmla="*/ 131 w 5863"/>
              <a:gd name="connsiteY4" fmla="*/ 529 h 781"/>
              <a:gd name="connsiteX5" fmla="*/ 131 w 5863"/>
              <a:gd name="connsiteY5" fmla="*/ 781 h 781"/>
              <a:gd name="connsiteX6" fmla="*/ 5863 w 5863"/>
              <a:gd name="connsiteY6" fmla="*/ 0 h 781"/>
              <a:gd name="connsiteX0" fmla="*/ 0 w 232"/>
              <a:gd name="connsiteY0" fmla="*/ 0 h 549"/>
              <a:gd name="connsiteX1" fmla="*/ 131 w 232"/>
              <a:gd name="connsiteY1" fmla="*/ 0 h 549"/>
              <a:gd name="connsiteX2" fmla="*/ 131 w 232"/>
              <a:gd name="connsiteY2" fmla="*/ 251 h 549"/>
              <a:gd name="connsiteX3" fmla="*/ 232 w 232"/>
              <a:gd name="connsiteY3" fmla="*/ 274 h 549"/>
              <a:gd name="connsiteX4" fmla="*/ 131 w 232"/>
              <a:gd name="connsiteY4" fmla="*/ 297 h 549"/>
              <a:gd name="connsiteX5" fmla="*/ 131 w 232"/>
              <a:gd name="connsiteY5" fmla="*/ 549 h 549"/>
              <a:gd name="connsiteX6" fmla="*/ 0 w 232"/>
              <a:gd name="connsiteY6" fmla="*/ 549 h 549"/>
              <a:gd name="connsiteX0" fmla="*/ 0 w 232"/>
              <a:gd name="connsiteY0" fmla="*/ 0 h 549"/>
              <a:gd name="connsiteX1" fmla="*/ 131 w 232"/>
              <a:gd name="connsiteY1" fmla="*/ 0 h 549"/>
              <a:gd name="connsiteX2" fmla="*/ 131 w 232"/>
              <a:gd name="connsiteY2" fmla="*/ 251 h 549"/>
              <a:gd name="connsiteX3" fmla="*/ 232 w 232"/>
              <a:gd name="connsiteY3" fmla="*/ 274 h 549"/>
              <a:gd name="connsiteX4" fmla="*/ 131 w 232"/>
              <a:gd name="connsiteY4" fmla="*/ 297 h 549"/>
              <a:gd name="connsiteX5" fmla="*/ 131 w 232"/>
              <a:gd name="connsiteY5" fmla="*/ 549 h 549"/>
              <a:gd name="connsiteX6" fmla="*/ 0 w 232"/>
              <a:gd name="connsiteY6" fmla="*/ 549 h 549"/>
              <a:gd name="connsiteX0" fmla="*/ 0 w 232"/>
              <a:gd name="connsiteY0" fmla="*/ 0 h 549"/>
              <a:gd name="connsiteX1" fmla="*/ 62 w 232"/>
              <a:gd name="connsiteY1" fmla="*/ 0 h 549"/>
              <a:gd name="connsiteX2" fmla="*/ 131 w 232"/>
              <a:gd name="connsiteY2" fmla="*/ 251 h 549"/>
              <a:gd name="connsiteX3" fmla="*/ 232 w 232"/>
              <a:gd name="connsiteY3" fmla="*/ 274 h 549"/>
              <a:gd name="connsiteX4" fmla="*/ 131 w 232"/>
              <a:gd name="connsiteY4" fmla="*/ 297 h 549"/>
              <a:gd name="connsiteX5" fmla="*/ 131 w 232"/>
              <a:gd name="connsiteY5" fmla="*/ 549 h 549"/>
              <a:gd name="connsiteX6" fmla="*/ 0 w 232"/>
              <a:gd name="connsiteY6" fmla="*/ 549 h 549"/>
              <a:gd name="connsiteX0" fmla="*/ 0 w 232"/>
              <a:gd name="connsiteY0" fmla="*/ 0 h 549"/>
              <a:gd name="connsiteX1" fmla="*/ 62 w 232"/>
              <a:gd name="connsiteY1" fmla="*/ 0 h 549"/>
              <a:gd name="connsiteX2" fmla="*/ 62 w 232"/>
              <a:gd name="connsiteY2" fmla="*/ 264 h 549"/>
              <a:gd name="connsiteX3" fmla="*/ 232 w 232"/>
              <a:gd name="connsiteY3" fmla="*/ 274 h 549"/>
              <a:gd name="connsiteX4" fmla="*/ 131 w 232"/>
              <a:gd name="connsiteY4" fmla="*/ 297 h 549"/>
              <a:gd name="connsiteX5" fmla="*/ 131 w 232"/>
              <a:gd name="connsiteY5" fmla="*/ 549 h 549"/>
              <a:gd name="connsiteX6" fmla="*/ 0 w 232"/>
              <a:gd name="connsiteY6" fmla="*/ 549 h 549"/>
              <a:gd name="connsiteX0" fmla="*/ 0 w 131"/>
              <a:gd name="connsiteY0" fmla="*/ 0 h 549"/>
              <a:gd name="connsiteX1" fmla="*/ 62 w 131"/>
              <a:gd name="connsiteY1" fmla="*/ 0 h 549"/>
              <a:gd name="connsiteX2" fmla="*/ 62 w 131"/>
              <a:gd name="connsiteY2" fmla="*/ 264 h 549"/>
              <a:gd name="connsiteX3" fmla="*/ 110 w 131"/>
              <a:gd name="connsiteY3" fmla="*/ 274 h 549"/>
              <a:gd name="connsiteX4" fmla="*/ 131 w 131"/>
              <a:gd name="connsiteY4" fmla="*/ 297 h 549"/>
              <a:gd name="connsiteX5" fmla="*/ 131 w 131"/>
              <a:gd name="connsiteY5" fmla="*/ 549 h 549"/>
              <a:gd name="connsiteX6" fmla="*/ 0 w 131"/>
              <a:gd name="connsiteY6" fmla="*/ 549 h 549"/>
              <a:gd name="connsiteX0" fmla="*/ 0 w 131"/>
              <a:gd name="connsiteY0" fmla="*/ 0 h 549"/>
              <a:gd name="connsiteX1" fmla="*/ 62 w 131"/>
              <a:gd name="connsiteY1" fmla="*/ 0 h 549"/>
              <a:gd name="connsiteX2" fmla="*/ 62 w 131"/>
              <a:gd name="connsiteY2" fmla="*/ 264 h 549"/>
              <a:gd name="connsiteX3" fmla="*/ 110 w 131"/>
              <a:gd name="connsiteY3" fmla="*/ 274 h 549"/>
              <a:gd name="connsiteX4" fmla="*/ 62 w 131"/>
              <a:gd name="connsiteY4" fmla="*/ 285 h 549"/>
              <a:gd name="connsiteX5" fmla="*/ 131 w 131"/>
              <a:gd name="connsiteY5" fmla="*/ 549 h 549"/>
              <a:gd name="connsiteX6" fmla="*/ 0 w 131"/>
              <a:gd name="connsiteY6" fmla="*/ 549 h 549"/>
              <a:gd name="connsiteX0" fmla="*/ 0 w 110"/>
              <a:gd name="connsiteY0" fmla="*/ 0 h 549"/>
              <a:gd name="connsiteX1" fmla="*/ 62 w 110"/>
              <a:gd name="connsiteY1" fmla="*/ 0 h 549"/>
              <a:gd name="connsiteX2" fmla="*/ 62 w 110"/>
              <a:gd name="connsiteY2" fmla="*/ 264 h 549"/>
              <a:gd name="connsiteX3" fmla="*/ 110 w 110"/>
              <a:gd name="connsiteY3" fmla="*/ 274 h 549"/>
              <a:gd name="connsiteX4" fmla="*/ 62 w 110"/>
              <a:gd name="connsiteY4" fmla="*/ 285 h 549"/>
              <a:gd name="connsiteX5" fmla="*/ 62 w 110"/>
              <a:gd name="connsiteY5" fmla="*/ 549 h 549"/>
              <a:gd name="connsiteX6" fmla="*/ 0 w 110"/>
              <a:gd name="connsiteY6" fmla="*/ 549 h 549"/>
              <a:gd name="connsiteX0" fmla="*/ 0 w 110"/>
              <a:gd name="connsiteY0" fmla="*/ 0 h 549"/>
              <a:gd name="connsiteX1" fmla="*/ 62 w 110"/>
              <a:gd name="connsiteY1" fmla="*/ 0 h 549"/>
              <a:gd name="connsiteX2" fmla="*/ 62 w 110"/>
              <a:gd name="connsiteY2" fmla="*/ 264 h 549"/>
              <a:gd name="connsiteX3" fmla="*/ 110 w 110"/>
              <a:gd name="connsiteY3" fmla="*/ 274 h 549"/>
              <a:gd name="connsiteX4" fmla="*/ 62 w 110"/>
              <a:gd name="connsiteY4" fmla="*/ 285 h 549"/>
              <a:gd name="connsiteX5" fmla="*/ 62 w 110"/>
              <a:gd name="connsiteY5" fmla="*/ 549 h 549"/>
              <a:gd name="connsiteX6" fmla="*/ 0 w 110"/>
              <a:gd name="connsiteY6" fmla="*/ 549 h 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" h="549">
                <a:moveTo>
                  <a:pt x="0" y="0"/>
                </a:moveTo>
                <a:lnTo>
                  <a:pt x="62" y="0"/>
                </a:lnTo>
                <a:lnTo>
                  <a:pt x="62" y="264"/>
                </a:lnTo>
                <a:lnTo>
                  <a:pt x="110" y="274"/>
                </a:lnTo>
                <a:lnTo>
                  <a:pt x="62" y="285"/>
                </a:lnTo>
                <a:lnTo>
                  <a:pt x="62" y="549"/>
                </a:lnTo>
                <a:lnTo>
                  <a:pt x="0" y="549"/>
                </a:lnTo>
              </a:path>
            </a:pathLst>
          </a:custGeom>
          <a:noFill/>
          <a:ln w="9525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1" name="Rectangle 12"/>
          <p:cNvSpPr txBox="1"/>
          <p:nvPr/>
        </p:nvSpPr>
        <p:spPr>
          <a:xfrm>
            <a:off x="1764283" y="5358238"/>
            <a:ext cx="30754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altLang="zh-CN" sz="1200" dirty="0"/>
              <a:t>Actual exercise rate&gt;model calculated rate</a:t>
            </a:r>
          </a:p>
          <a:p>
            <a:pPr lvl="1"/>
            <a:r>
              <a:rPr lang="en-US" altLang="zh-CN" sz="1200" dirty="0"/>
              <a:t>Relatively smaller differential</a:t>
            </a:r>
            <a:endParaRPr lang="en-US" sz="1200" dirty="0"/>
          </a:p>
        </p:txBody>
      </p:sp>
      <p:sp>
        <p:nvSpPr>
          <p:cNvPr id="16" name="Rectangle 16"/>
          <p:cNvSpPr txBox="1"/>
          <p:nvPr/>
        </p:nvSpPr>
        <p:spPr>
          <a:xfrm>
            <a:off x="6548246" y="5367763"/>
            <a:ext cx="40096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altLang="zh-CN" sz="1200" dirty="0"/>
              <a:t>Actual exercise rate&lt;model calculated rate</a:t>
            </a:r>
          </a:p>
          <a:p>
            <a:pPr lvl="1"/>
            <a:r>
              <a:rPr lang="en-US" altLang="zh-CN" sz="1200" dirty="0"/>
              <a:t>Differential shows sharp increase with decrease of rating</a:t>
            </a:r>
            <a:endParaRPr lang="en-US" sz="1200" dirty="0"/>
          </a:p>
        </p:txBody>
      </p:sp>
      <p:grpSp>
        <p:nvGrpSpPr>
          <p:cNvPr id="63" name="Group 4"/>
          <p:cNvGrpSpPr>
            <a:grpSpLocks/>
          </p:cNvGrpSpPr>
          <p:nvPr/>
        </p:nvGrpSpPr>
        <p:grpSpPr bwMode="auto">
          <a:xfrm>
            <a:off x="242887" y="1562100"/>
            <a:ext cx="11291887" cy="387351"/>
            <a:chOff x="915" y="786"/>
            <a:chExt cx="2686" cy="244"/>
          </a:xfrm>
        </p:grpSpPr>
        <p:cxnSp>
          <p:nvCxnSpPr>
            <p:cNvPr id="64" name="AutoShape 249"/>
            <p:cNvCxnSpPr>
              <a:cxnSpLocks noChangeShapeType="1"/>
              <a:stCxn id="66" idx="4"/>
              <a:endCxn id="66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6" name="AutoShape 250"/>
            <p:cNvSpPr>
              <a:spLocks noChangeArrowheads="1"/>
            </p:cNvSpPr>
            <p:nvPr/>
          </p:nvSpPr>
          <p:spPr bwMode="auto">
            <a:xfrm>
              <a:off x="915" y="786"/>
              <a:ext cx="2686" cy="244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altLang="zh-CN" sz="1200" b="1" dirty="0">
                  <a:solidFill>
                    <a:schemeClr val="tx2"/>
                  </a:solidFill>
                  <a:latin typeface="+mn-lt"/>
                </a:rPr>
                <a:t>Loan rate by different calculation methods</a:t>
              </a:r>
            </a:p>
            <a:p>
              <a:r>
                <a:rPr lang="en-US" altLang="zh-CN" sz="1200" dirty="0">
                  <a:solidFill>
                    <a:srgbClr val="808080"/>
                  </a:solidFill>
                  <a:latin typeface="+mn-lt"/>
                </a:rPr>
                <a:t>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573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84305306"/>
              </p:ext>
            </p:extLst>
          </p:nvPr>
        </p:nvGraphicFramePr>
        <p:xfrm>
          <a:off x="1495426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225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95426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1493837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40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Text Placeholder 2">
            <a:hlinkClick r:id="rId10" action="ppaction://hlinksldjump"/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158750" y="2533650"/>
            <a:ext cx="4672013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75" tIns="142875" rIns="0" bIns="141288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</a:rPr>
              <a:t>Study background</a:t>
            </a:r>
          </a:p>
        </p:txBody>
      </p:sp>
      <p:sp>
        <p:nvSpPr>
          <p:cNvPr id="17" name="Text Placeholder 2">
            <a:hlinkClick r:id="rId11" action="ppaction://hlinksldjump"/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158750" y="3244850"/>
            <a:ext cx="4672013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75" tIns="142875" rIns="0" bIns="142875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</a:rPr>
              <a:t>Methodology walk-through</a:t>
            </a:r>
          </a:p>
        </p:txBody>
      </p:sp>
      <p:sp>
        <p:nvSpPr>
          <p:cNvPr id="18" name="Text Placeholder 2"/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158750" y="3957638"/>
            <a:ext cx="4672013" cy="711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75" tIns="141288" rIns="0" bIns="142875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Clr>
                <a:schemeClr val="bg1"/>
              </a:buClr>
            </a:pPr>
            <a:r>
              <a:rPr lang="en-US" sz="2800" b="1" dirty="0">
                <a:solidFill>
                  <a:schemeClr val="bg1"/>
                </a:solidFill>
              </a:rPr>
              <a:t>Important findings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369332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9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395736"/>
              </p:ext>
            </p:extLst>
          </p:nvPr>
        </p:nvGraphicFramePr>
        <p:xfrm>
          <a:off x="1495426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249"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6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 bwMode="auto">
          <a:xfrm>
            <a:off x="1493837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3327530" y="4340666"/>
            <a:ext cx="8323120" cy="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3" descr="Ziel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" t="2469" r="38370"/>
          <a:stretch>
            <a:fillRect/>
          </a:stretch>
        </p:blipFill>
        <p:spPr bwMode="gray">
          <a:xfrm>
            <a:off x="158759" y="1068035"/>
            <a:ext cx="2384583" cy="514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 bwMode="gray">
          <a:xfrm>
            <a:off x="158759" y="230189"/>
            <a:ext cx="11491891" cy="7386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/>
              <a:t>We’ve gained 8 major findings from </a:t>
            </a:r>
            <a:r>
              <a:rPr lang="en-US" altLang="zh-CN" dirty="0" smtClean="0"/>
              <a:t>CLIENT’s </a:t>
            </a:r>
            <a:r>
              <a:rPr lang="en-US" altLang="zh-CN" dirty="0"/>
              <a:t>pricing practice through quantitative leakage analysis</a:t>
            </a:r>
            <a:endParaRPr lang="en-US" dirty="0"/>
          </a:p>
        </p:txBody>
      </p:sp>
      <p:sp>
        <p:nvSpPr>
          <p:cNvPr id="4" name="BainBulletsConfiguration" hidden="1"/>
          <p:cNvSpPr txBox="1"/>
          <p:nvPr/>
        </p:nvSpPr>
        <p:spPr>
          <a:xfrm>
            <a:off x="1506537" y="12700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">
              <a:solidFill>
                <a:srgbClr val="FFFFFF"/>
              </a:solidFill>
            </a:endParaRPr>
          </a:p>
        </p:txBody>
      </p:sp>
      <p:sp>
        <p:nvSpPr>
          <p:cNvPr id="89" name="TextBox 5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363620" y="4448940"/>
            <a:ext cx="886934" cy="175977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76200" tIns="76200" rIns="76200" bIns="7620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</a:rPr>
              <a:t>EVA-</a:t>
            </a:r>
            <a:r>
              <a:rPr lang="en-US" altLang="zh-CN" sz="1400" b="1" dirty="0" err="1">
                <a:solidFill>
                  <a:schemeClr val="bg1"/>
                </a:solidFill>
              </a:rPr>
              <a:t>mgmt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8" name="TextBox 5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363620" y="1104143"/>
            <a:ext cx="886934" cy="312825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76200" tIns="76200" rIns="76200" bIns="7620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</a:rPr>
              <a:t>Product pricing</a:t>
            </a:r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327530" y="3564096"/>
            <a:ext cx="8323120" cy="668298"/>
            <a:chOff x="3327530" y="3367024"/>
            <a:chExt cx="8323120" cy="668298"/>
          </a:xfrm>
        </p:grpSpPr>
        <p:sp>
          <p:nvSpPr>
            <p:cNvPr id="21" name="Rectangle 21"/>
            <p:cNvSpPr txBox="1">
              <a:spLocks/>
            </p:cNvSpPr>
            <p:nvPr/>
          </p:nvSpPr>
          <p:spPr>
            <a:xfrm>
              <a:off x="3458337" y="3388991"/>
              <a:ext cx="819231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/>
              <a:r>
                <a:rPr lang="en-US" altLang="zh-CN" sz="1400" b="1" dirty="0">
                  <a:solidFill>
                    <a:srgbClr val="002960"/>
                  </a:solidFill>
                </a:rPr>
                <a:t>Cross-sell performance not improved by bundling pricing:</a:t>
              </a:r>
              <a:r>
                <a:rPr lang="zh-CN" altLang="en-US" sz="1400" b="1" dirty="0">
                  <a:solidFill>
                    <a:srgbClr val="002960"/>
                  </a:solidFill>
                </a:rPr>
                <a:t> </a:t>
              </a:r>
              <a:r>
                <a:rPr lang="en-US" altLang="zh-CN" sz="1400" dirty="0">
                  <a:solidFill>
                    <a:srgbClr val="000000"/>
                  </a:solidFill>
                </a:rPr>
                <a:t>fail to develop deposit and fee business for large loan customers through comprehensive pricing, leading to some loan customers with negative EVA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01" name="TextBox 19"/>
            <p:cNvSpPr txBox="1">
              <a:spLocks/>
            </p:cNvSpPr>
            <p:nvPr>
              <p:custDataLst>
                <p:tags r:id="rId13"/>
              </p:custDataLst>
            </p:nvPr>
          </p:nvSpPr>
          <p:spPr>
            <a:xfrm>
              <a:off x="3327530" y="3367024"/>
              <a:ext cx="226533" cy="228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vert="horz" wrap="square" lIns="3810" tIns="0" rIns="3810" bIns="0" numCol="1" anchor="ctr" anchorCtr="1" compatLnSpc="1">
              <a:prstTxWarp prst="textNoShape">
                <a:avLst/>
              </a:prstTxWarp>
              <a:no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9pPr>
            </a:lstStyle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5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327530" y="1104143"/>
            <a:ext cx="8323120" cy="452854"/>
            <a:chOff x="3327530" y="999404"/>
            <a:chExt cx="8323120" cy="452854"/>
          </a:xfrm>
        </p:grpSpPr>
        <p:sp>
          <p:nvSpPr>
            <p:cNvPr id="78" name="Rectangle 78"/>
            <p:cNvSpPr txBox="1">
              <a:spLocks/>
            </p:cNvSpPr>
            <p:nvPr/>
          </p:nvSpPr>
          <p:spPr>
            <a:xfrm>
              <a:off x="3458337" y="1021371"/>
              <a:ext cx="8192313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/>
              <a:r>
                <a:rPr lang="en-US" altLang="zh-CN" sz="1400" b="1" dirty="0">
                  <a:solidFill>
                    <a:srgbClr val="002960"/>
                  </a:solidFill>
                </a:rPr>
                <a:t>No reflection of loan risk premium: </a:t>
              </a:r>
              <a:r>
                <a:rPr lang="en-US" altLang="zh-CN" sz="1400" dirty="0">
                  <a:solidFill>
                    <a:srgbClr val="000000"/>
                  </a:solidFill>
                </a:rPr>
                <a:t>no differentiated pricing for customers with different levels </a:t>
              </a:r>
              <a:r>
                <a:rPr lang="en-US" altLang="zh-CN" sz="1400" dirty="0" smtClean="0">
                  <a:solidFill>
                    <a:srgbClr val="000000"/>
                  </a:solidFill>
                </a:rPr>
                <a:t/>
              </a:r>
              <a:br>
                <a:rPr lang="en-US" altLang="zh-CN" sz="1400" dirty="0" smtClean="0">
                  <a:solidFill>
                    <a:srgbClr val="000000"/>
                  </a:solidFill>
                </a:rPr>
              </a:br>
              <a:r>
                <a:rPr lang="en-US" altLang="zh-CN" sz="1400" dirty="0" smtClean="0">
                  <a:solidFill>
                    <a:srgbClr val="000000"/>
                  </a:solidFill>
                </a:rPr>
                <a:t>of </a:t>
              </a:r>
              <a:r>
                <a:rPr lang="en-US" altLang="zh-CN" sz="1400" dirty="0">
                  <a:solidFill>
                    <a:srgbClr val="000000"/>
                  </a:solidFill>
                </a:rPr>
                <a:t>risk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02" name="TextBox 19"/>
            <p:cNvSpPr txBox="1">
              <a:spLocks/>
            </p:cNvSpPr>
            <p:nvPr>
              <p:custDataLst>
                <p:tags r:id="rId12"/>
              </p:custDataLst>
            </p:nvPr>
          </p:nvSpPr>
          <p:spPr>
            <a:xfrm>
              <a:off x="3327530" y="999404"/>
              <a:ext cx="226533" cy="228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vert="horz" wrap="square" lIns="3810" tIns="0" rIns="3810" bIns="0" numCol="1" anchor="ctr" anchorCtr="1" compatLnSpc="1">
              <a:prstTxWarp prst="textNoShape">
                <a:avLst/>
              </a:prstTxWarp>
              <a:no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9pPr>
            </a:lstStyle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327530" y="1665270"/>
            <a:ext cx="8323120" cy="668298"/>
            <a:chOff x="3327530" y="1498976"/>
            <a:chExt cx="8323120" cy="668298"/>
          </a:xfrm>
        </p:grpSpPr>
        <p:sp>
          <p:nvSpPr>
            <p:cNvPr id="73" name="Rectangle 73"/>
            <p:cNvSpPr txBox="1">
              <a:spLocks/>
            </p:cNvSpPr>
            <p:nvPr/>
          </p:nvSpPr>
          <p:spPr>
            <a:xfrm>
              <a:off x="3458337" y="1520943"/>
              <a:ext cx="819231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/>
              <a:r>
                <a:rPr lang="en-US" altLang="zh-CN" sz="1400" b="1" dirty="0">
                  <a:solidFill>
                    <a:srgbClr val="002960"/>
                  </a:solidFill>
                </a:rPr>
                <a:t>Loan re-pricing activity needs to be improved for downgraded customers: </a:t>
              </a:r>
              <a:r>
                <a:rPr lang="en-US" altLang="zh-CN" sz="1400" dirty="0">
                  <a:solidFill>
                    <a:srgbClr val="000000"/>
                  </a:solidFill>
                </a:rPr>
                <a:t>only </a:t>
              </a:r>
              <a:r>
                <a:rPr lang="en-US" altLang="zh-CN" sz="1400" dirty="0" smtClean="0">
                  <a:solidFill>
                    <a:srgbClr val="000000"/>
                  </a:solidFill>
                </a:rPr>
                <a:t/>
              </a:r>
              <a:br>
                <a:rPr lang="en-US" altLang="zh-CN" sz="1400" dirty="0" smtClean="0">
                  <a:solidFill>
                    <a:srgbClr val="000000"/>
                  </a:solidFill>
                </a:rPr>
              </a:br>
              <a:r>
                <a:rPr lang="en-US" altLang="zh-CN" sz="1400" dirty="0" smtClean="0">
                  <a:solidFill>
                    <a:srgbClr val="000000"/>
                  </a:solidFill>
                </a:rPr>
                <a:t>6</a:t>
              </a:r>
              <a:r>
                <a:rPr lang="en-US" altLang="zh-CN" sz="1400" dirty="0">
                  <a:solidFill>
                    <a:srgbClr val="000000"/>
                  </a:solidFill>
                </a:rPr>
                <a:t>% downgraded customers were given loan repricing and pricing leakage was found for too many downgraded customers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03" name="TextBox 19"/>
            <p:cNvSpPr txBox="1">
              <a:spLocks/>
            </p:cNvSpPr>
            <p:nvPr>
              <p:custDataLst>
                <p:tags r:id="rId11"/>
              </p:custDataLst>
            </p:nvPr>
          </p:nvSpPr>
          <p:spPr>
            <a:xfrm>
              <a:off x="3327530" y="1498976"/>
              <a:ext cx="226533" cy="228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vert="horz" wrap="square" lIns="3810" tIns="0" rIns="3810" bIns="0" numCol="1" anchor="ctr" anchorCtr="1" compatLnSpc="1">
              <a:prstTxWarp prst="textNoShape">
                <a:avLst/>
              </a:prstTxWarp>
              <a:no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9pPr>
            </a:lstStyle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327530" y="2441841"/>
            <a:ext cx="8323120" cy="452854"/>
            <a:chOff x="3327530" y="2183214"/>
            <a:chExt cx="8323120" cy="452854"/>
          </a:xfrm>
        </p:grpSpPr>
        <p:sp>
          <p:nvSpPr>
            <p:cNvPr id="69" name="Rectangle 69"/>
            <p:cNvSpPr txBox="1">
              <a:spLocks/>
            </p:cNvSpPr>
            <p:nvPr/>
          </p:nvSpPr>
          <p:spPr>
            <a:xfrm>
              <a:off x="3458337" y="2205181"/>
              <a:ext cx="8192313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/>
              <a:r>
                <a:rPr lang="en-US" altLang="zh-CN" sz="1400" b="1" dirty="0">
                  <a:solidFill>
                    <a:srgbClr val="002960"/>
                  </a:solidFill>
                </a:rPr>
                <a:t>Too much discounts for fee business:</a:t>
              </a:r>
              <a:r>
                <a:rPr lang="zh-CN" altLang="en-US" sz="1400" b="1" dirty="0">
                  <a:solidFill>
                    <a:srgbClr val="002960"/>
                  </a:solidFill>
                </a:rPr>
                <a:t> </a:t>
              </a:r>
              <a:r>
                <a:rPr lang="en-US" altLang="zh-CN" sz="1400" dirty="0">
                  <a:solidFill>
                    <a:srgbClr val="000000"/>
                  </a:solidFill>
                </a:rPr>
                <a:t>fee business items, e.g. bank acceptance, letter of guarantee, letter of credit etc., are undercharged, unable to cover corresponding cost of capital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07" name="TextBox 19"/>
            <p:cNvSpPr txBox="1">
              <a:spLocks/>
            </p:cNvSpPr>
            <p:nvPr>
              <p:custDataLst>
                <p:tags r:id="rId10"/>
              </p:custDataLst>
            </p:nvPr>
          </p:nvSpPr>
          <p:spPr>
            <a:xfrm>
              <a:off x="3327530" y="2183214"/>
              <a:ext cx="226533" cy="228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vert="horz" wrap="square" lIns="3810" tIns="0" rIns="3810" bIns="0" numCol="1" anchor="ctr" anchorCtr="1" compatLnSpc="1">
              <a:prstTxWarp prst="textNoShape">
                <a:avLst/>
              </a:prstTxWarp>
              <a:no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9pPr>
            </a:lstStyle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3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27530" y="3002968"/>
            <a:ext cx="8323120" cy="452854"/>
            <a:chOff x="3327530" y="2867452"/>
            <a:chExt cx="8323120" cy="452854"/>
          </a:xfrm>
        </p:grpSpPr>
        <p:sp>
          <p:nvSpPr>
            <p:cNvPr id="65" name="Rectangle 65"/>
            <p:cNvSpPr txBox="1">
              <a:spLocks/>
            </p:cNvSpPr>
            <p:nvPr/>
          </p:nvSpPr>
          <p:spPr>
            <a:xfrm>
              <a:off x="3458337" y="2889419"/>
              <a:ext cx="8192313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/>
              <a:r>
                <a:rPr lang="en-US" altLang="zh-CN" sz="1400" b="1" dirty="0">
                  <a:solidFill>
                    <a:srgbClr val="002960"/>
                  </a:solidFill>
                </a:rPr>
                <a:t>Bundling pricing to be optimized:</a:t>
              </a:r>
              <a:r>
                <a:rPr lang="zh-CN" altLang="en-US" sz="1400" b="1" dirty="0">
                  <a:solidFill>
                    <a:srgbClr val="002960"/>
                  </a:solidFill>
                </a:rPr>
                <a:t> </a:t>
              </a:r>
              <a:r>
                <a:rPr lang="en-US" altLang="zh-CN" sz="1400" dirty="0">
                  <a:solidFill>
                    <a:srgbClr val="000000"/>
                  </a:solidFill>
                </a:rPr>
                <a:t>high interest rate liability and low interest loan origination may be found on the same customer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13" name="TextBox 19"/>
            <p:cNvSpPr txBox="1">
              <a:spLocks/>
            </p:cNvSpPr>
            <p:nvPr>
              <p:custDataLst>
                <p:tags r:id="rId9"/>
              </p:custDataLst>
            </p:nvPr>
          </p:nvSpPr>
          <p:spPr>
            <a:xfrm>
              <a:off x="3327530" y="2867452"/>
              <a:ext cx="226533" cy="228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vert="horz" wrap="square" lIns="3810" tIns="0" rIns="3810" bIns="0" numCol="1" anchor="ctr" anchorCtr="1" compatLnSpc="1">
              <a:prstTxWarp prst="textNoShape">
                <a:avLst/>
              </a:prstTxWarp>
              <a:no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9pPr>
            </a:lstStyle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4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Rectangle 11"/>
          <p:cNvSpPr txBox="1">
            <a:spLocks/>
          </p:cNvSpPr>
          <p:nvPr/>
        </p:nvSpPr>
        <p:spPr>
          <a:xfrm>
            <a:off x="3458337" y="4868249"/>
            <a:ext cx="81923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altLang="zh-CN" sz="1400" b="1" dirty="0">
                <a:solidFill>
                  <a:srgbClr val="002960"/>
                </a:solidFill>
              </a:rPr>
              <a:t>EVA </a:t>
            </a:r>
            <a:r>
              <a:rPr lang="en-US" altLang="zh-CN" sz="1400" b="1" dirty="0" err="1">
                <a:solidFill>
                  <a:srgbClr val="002960"/>
                </a:solidFill>
              </a:rPr>
              <a:t>mgmt</a:t>
            </a:r>
            <a:r>
              <a:rPr lang="en-US" altLang="zh-CN" sz="1400" b="1" dirty="0">
                <a:solidFill>
                  <a:srgbClr val="002960"/>
                </a:solidFill>
              </a:rPr>
              <a:t> capability varies greatly across braches: </a:t>
            </a:r>
            <a:r>
              <a:rPr lang="en-US" altLang="zh-CN" sz="1400" dirty="0">
                <a:solidFill>
                  <a:srgbClr val="000000"/>
                </a:solidFill>
              </a:rPr>
              <a:t>6 branches with overall negative EVA; EVA loss of customers with negative EVA in Top 10 branches accounts for 60% of the total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15" name="TextBox 19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3327530" y="4846282"/>
            <a:ext cx="226533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3810" tIns="0" rIns="3810" bIns="0" numCol="1" anchor="ctr" anchorCtr="1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7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Rectangle 16"/>
          <p:cNvSpPr txBox="1">
            <a:spLocks/>
          </p:cNvSpPr>
          <p:nvPr/>
        </p:nvSpPr>
        <p:spPr>
          <a:xfrm>
            <a:off x="3458337" y="4470907"/>
            <a:ext cx="81923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altLang="zh-CN" sz="1400" b="1" dirty="0">
                <a:solidFill>
                  <a:srgbClr val="002960"/>
                </a:solidFill>
              </a:rPr>
              <a:t>Customer EVA contribution is concentrated: </a:t>
            </a:r>
            <a:r>
              <a:rPr lang="en-US" altLang="zh-CN" sz="1400" dirty="0">
                <a:solidFill>
                  <a:srgbClr val="000000"/>
                </a:solidFill>
              </a:rPr>
              <a:t>24% core customers created 88% total EVA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10" name="TextBox 19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3327530" y="4448940"/>
            <a:ext cx="226533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3810" tIns="0" rIns="3810" bIns="0" numCol="1" anchor="ctr" anchorCtr="1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6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Rectangle 7"/>
          <p:cNvSpPr txBox="1">
            <a:spLocks/>
          </p:cNvSpPr>
          <p:nvPr/>
        </p:nvSpPr>
        <p:spPr>
          <a:xfrm>
            <a:off x="3458337" y="5481034"/>
            <a:ext cx="81923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altLang="zh-CN" sz="1400" b="1" dirty="0">
                <a:solidFill>
                  <a:srgbClr val="002960"/>
                </a:solidFill>
              </a:rPr>
              <a:t>A few </a:t>
            </a:r>
            <a:r>
              <a:rPr lang="en-US" altLang="zh-CN" sz="1400" b="1" dirty="0" err="1">
                <a:solidFill>
                  <a:srgbClr val="002960"/>
                </a:solidFill>
              </a:rPr>
              <a:t>RMs</a:t>
            </a:r>
            <a:r>
              <a:rPr lang="en-US" altLang="zh-CN" sz="1400" b="1" dirty="0">
                <a:solidFill>
                  <a:srgbClr val="002960"/>
                </a:solidFill>
              </a:rPr>
              <a:t> have poor EVA </a:t>
            </a:r>
            <a:r>
              <a:rPr lang="en-US" altLang="zh-CN" sz="1400" b="1" dirty="0" err="1">
                <a:solidFill>
                  <a:srgbClr val="002960"/>
                </a:solidFill>
              </a:rPr>
              <a:t>mgmt</a:t>
            </a:r>
            <a:r>
              <a:rPr lang="en-US" altLang="zh-CN" sz="1400" b="1" dirty="0">
                <a:solidFill>
                  <a:srgbClr val="002960"/>
                </a:solidFill>
              </a:rPr>
              <a:t> capability: </a:t>
            </a:r>
            <a:r>
              <a:rPr lang="en-US" altLang="zh-CN" sz="1400" dirty="0">
                <a:solidFill>
                  <a:srgbClr val="000000"/>
                </a:solidFill>
              </a:rPr>
              <a:t>loss of worst performing </a:t>
            </a:r>
            <a:r>
              <a:rPr lang="en-US" altLang="zh-CN" sz="1400" dirty="0" err="1">
                <a:solidFill>
                  <a:srgbClr val="000000"/>
                </a:solidFill>
              </a:rPr>
              <a:t>RMs</a:t>
            </a:r>
            <a:r>
              <a:rPr lang="en-US" altLang="zh-CN" sz="1400" dirty="0">
                <a:solidFill>
                  <a:srgbClr val="000000"/>
                </a:solidFill>
              </a:rPr>
              <a:t> in EVA </a:t>
            </a:r>
            <a:r>
              <a:rPr lang="en-US" altLang="zh-CN" sz="1400" dirty="0" err="1">
                <a:solidFill>
                  <a:srgbClr val="000000"/>
                </a:solidFill>
              </a:rPr>
              <a:t>mgmt</a:t>
            </a:r>
            <a:r>
              <a:rPr lang="en-US" altLang="zh-CN" sz="1400" dirty="0">
                <a:solidFill>
                  <a:srgbClr val="000000"/>
                </a:solidFill>
              </a:rPr>
              <a:t> takes up 80% of all customers with negative EVA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8" name="TextBox 19"/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3327530" y="5459067"/>
            <a:ext cx="226533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3810" tIns="0" rIns="3810" bIns="0" numCol="1" anchor="ctr" anchorCtr="1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8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7" name="5. Source"/>
          <p:cNvSpPr>
            <a:spLocks noChangeArrowheads="1"/>
          </p:cNvSpPr>
          <p:nvPr/>
        </p:nvSpPr>
        <p:spPr bwMode="auto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/>
          <a:p>
            <a:pPr marL="493713" indent="-493713" defTabSz="895350">
              <a:tabLst>
                <a:tab pos="612775" algn="l"/>
              </a:tabLst>
            </a:pPr>
            <a:r>
              <a:rPr lang="en-US" altLang="zh-CN" sz="800" dirty="0">
                <a:solidFill>
                  <a:schemeClr val="accent6"/>
                </a:solidFill>
                <a:latin typeface="+mn-lt"/>
              </a:rPr>
              <a:t>SOURCE: </a:t>
            </a:r>
            <a:r>
              <a:rPr lang="en-US" altLang="zh-CN" sz="800" dirty="0" smtClean="0">
                <a:solidFill>
                  <a:schemeClr val="accent6"/>
                </a:solidFill>
                <a:latin typeface="+mn-lt"/>
              </a:rPr>
              <a:t>Team analysis</a:t>
            </a:r>
            <a:endParaRPr lang="en-US" altLang="zh-CN" sz="800" dirty="0">
              <a:solidFill>
                <a:schemeClr val="accent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54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18782120"/>
              </p:ext>
            </p:extLst>
          </p:nvPr>
        </p:nvGraphicFramePr>
        <p:xfrm>
          <a:off x="1495426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74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6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230189"/>
            <a:ext cx="11491891" cy="7386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/>
              <a:t>Quick-wins: quick wins are suggested to be implemented in three dimensions, i.e. </a:t>
            </a:r>
            <a:r>
              <a:rPr lang="en-US" altLang="zh-CN" dirty="0" err="1"/>
              <a:t>repricing</a:t>
            </a:r>
            <a:r>
              <a:rPr lang="en-US" altLang="zh-CN" dirty="0"/>
              <a:t> initiatives, pricing authorization optimization and EVA mgmt</a:t>
            </a:r>
            <a:endParaRPr lang="en-US" dirty="0"/>
          </a:p>
        </p:txBody>
      </p:sp>
      <p:sp>
        <p:nvSpPr>
          <p:cNvPr id="4" name="BainBulletsConfiguration" hidden="1"/>
          <p:cNvSpPr txBox="1"/>
          <p:nvPr/>
        </p:nvSpPr>
        <p:spPr>
          <a:xfrm>
            <a:off x="1506537" y="12700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">
              <a:solidFill>
                <a:srgbClr val="FFFFFF"/>
              </a:solidFill>
            </a:endParaRP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gray">
          <a:xfrm>
            <a:off x="186711" y="3709954"/>
            <a:ext cx="2133876" cy="107544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91440" tIns="73152" rIns="73152" bIns="73152" anchor="ctr">
            <a:no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zh-TW" sz="1200" b="1" dirty="0">
              <a:solidFill>
                <a:schemeClr val="tx2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78" name="Picture 23" descr="MP900422114_charts, computer, data, graph, analysis"/>
          <p:cNvPicPr>
            <a:picLocks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0759" y="3698763"/>
            <a:ext cx="1060704" cy="1056862"/>
          </a:xfrm>
          <a:prstGeom prst="ellipse">
            <a:avLst/>
          </a:prstGeom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Rectangle 2"/>
          <p:cNvSpPr txBox="1">
            <a:spLocks/>
          </p:cNvSpPr>
          <p:nvPr/>
        </p:nvSpPr>
        <p:spPr>
          <a:xfrm>
            <a:off x="271186" y="3970675"/>
            <a:ext cx="115920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altLang="zh-CN" sz="1200" b="1" dirty="0">
                <a:solidFill>
                  <a:schemeClr val="bg1"/>
                </a:solidFill>
                <a:cs typeface="Arial" pitchFamily="34" charset="0"/>
              </a:rPr>
              <a:t>Adjust future pricing authorization</a:t>
            </a:r>
            <a:endParaRPr lang="zh-CN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2" name="Line 35"/>
          <p:cNvSpPr>
            <a:spLocks noChangeShapeType="1"/>
          </p:cNvSpPr>
          <p:nvPr/>
        </p:nvSpPr>
        <p:spPr bwMode="gray">
          <a:xfrm flipV="1">
            <a:off x="2885407" y="3626260"/>
            <a:ext cx="8766842" cy="9805"/>
          </a:xfrm>
          <a:prstGeom prst="line">
            <a:avLst/>
          </a:prstGeom>
          <a:noFill/>
          <a:ln w="19050">
            <a:solidFill>
              <a:schemeClr val="accent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endParaRPr lang="en-US" sz="1200" b="1" dirty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3" name="Line 35"/>
          <p:cNvSpPr>
            <a:spLocks noChangeShapeType="1"/>
          </p:cNvSpPr>
          <p:nvPr/>
        </p:nvSpPr>
        <p:spPr bwMode="gray">
          <a:xfrm flipV="1">
            <a:off x="2875677" y="5117968"/>
            <a:ext cx="8766842" cy="9805"/>
          </a:xfrm>
          <a:prstGeom prst="line">
            <a:avLst/>
          </a:prstGeom>
          <a:noFill/>
          <a:ln w="19050">
            <a:solidFill>
              <a:schemeClr val="accent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endParaRPr lang="en-US" sz="1200" b="1" dirty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gray">
          <a:xfrm>
            <a:off x="186711" y="5190467"/>
            <a:ext cx="2133876" cy="108107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91440" tIns="73152" rIns="73152" bIns="73152" anchor="ctr">
            <a:no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zh-TW" sz="1200" b="1" dirty="0">
              <a:solidFill>
                <a:schemeClr val="tx2"/>
              </a:solidFill>
              <a:latin typeface="+mn-lt"/>
              <a:cs typeface="Arial" pitchFamily="34" charset="0"/>
            </a:endParaRPr>
          </a:p>
        </p:txBody>
      </p:sp>
      <p:sp>
        <p:nvSpPr>
          <p:cNvPr id="87" name="Rectangle 2"/>
          <p:cNvSpPr txBox="1">
            <a:spLocks/>
          </p:cNvSpPr>
          <p:nvPr/>
        </p:nvSpPr>
        <p:spPr>
          <a:xfrm>
            <a:off x="271186" y="5454007"/>
            <a:ext cx="115920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altLang="zh-CN" sz="1200" b="1" dirty="0">
                <a:solidFill>
                  <a:schemeClr val="bg1"/>
                </a:solidFill>
                <a:cs typeface="Arial" pitchFamily="34" charset="0"/>
              </a:rPr>
              <a:t>Reinforce EVA and pricing mgmt</a:t>
            </a:r>
            <a:endParaRPr lang="zh-CN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80" name="Picture 21"/>
          <p:cNvPicPr>
            <a:picLocks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0759" y="5190467"/>
            <a:ext cx="1060704" cy="1056862"/>
          </a:xfrm>
          <a:prstGeom prst="ellipse">
            <a:avLst/>
          </a:prstGeom>
          <a:ln w="952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0" name="Rectangle 10"/>
          <p:cNvSpPr>
            <a:spLocks noChangeArrowheads="1"/>
          </p:cNvSpPr>
          <p:nvPr/>
        </p:nvSpPr>
        <p:spPr bwMode="gray">
          <a:xfrm>
            <a:off x="186710" y="1528803"/>
            <a:ext cx="2133876" cy="109023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91440" tIns="73152" rIns="73152" bIns="73152" anchor="ctr">
            <a:no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zh-TW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71" name="Picture 17" descr="Photoxpress_1012359[1]"/>
          <p:cNvPicPr>
            <a:picLocks noChangeArrowheads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1670759" y="1545489"/>
            <a:ext cx="1060704" cy="1056862"/>
          </a:xfrm>
          <a:prstGeom prst="ellipse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2"/>
          <p:cNvSpPr txBox="1">
            <a:spLocks/>
          </p:cNvSpPr>
          <p:nvPr/>
        </p:nvSpPr>
        <p:spPr>
          <a:xfrm>
            <a:off x="271186" y="1796921"/>
            <a:ext cx="115920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altLang="zh-CN" sz="1200" b="1" dirty="0">
                <a:solidFill>
                  <a:schemeClr val="bg1"/>
                </a:solidFill>
                <a:cs typeface="Arial" pitchFamily="34" charset="0"/>
              </a:rPr>
              <a:t>Launch “</a:t>
            </a:r>
            <a:r>
              <a:rPr lang="en-US" altLang="zh-CN" sz="1200" b="1" dirty="0" err="1">
                <a:solidFill>
                  <a:schemeClr val="bg1"/>
                </a:solidFill>
                <a:cs typeface="Arial" pitchFamily="34" charset="0"/>
              </a:rPr>
              <a:t>repricing</a:t>
            </a:r>
            <a:r>
              <a:rPr lang="en-US" altLang="zh-CN" sz="1200" b="1" dirty="0">
                <a:solidFill>
                  <a:schemeClr val="bg1"/>
                </a:solidFill>
                <a:cs typeface="Arial" pitchFamily="34" charset="0"/>
              </a:rPr>
              <a:t>” initiative</a:t>
            </a:r>
            <a:endParaRPr lang="zh-CN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2" name="Oval 11" descr="Buy-Sell-Shares-Make-Money"/>
          <p:cNvSpPr>
            <a:spLocks noChangeArrowheads="1"/>
          </p:cNvSpPr>
          <p:nvPr/>
        </p:nvSpPr>
        <p:spPr bwMode="auto">
          <a:xfrm>
            <a:off x="1670759" y="1545489"/>
            <a:ext cx="1060704" cy="1056862"/>
          </a:xfrm>
          <a:prstGeom prst="ellipse">
            <a:avLst/>
          </a:prstGeom>
          <a:blipFill dpi="0" rotWithShape="1">
            <a:blip r:embed="rId10" cstate="print"/>
            <a:srcRect/>
            <a:stretch>
              <a:fillRect/>
            </a:stretch>
          </a:blipFill>
          <a:ln w="19050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200">
              <a:latin typeface="+mn-lt"/>
              <a:cs typeface="Arial" pitchFamily="34" charset="0"/>
            </a:endParaRPr>
          </a:p>
        </p:txBody>
      </p:sp>
      <p:sp>
        <p:nvSpPr>
          <p:cNvPr id="158" name="Oval 38"/>
          <p:cNvSpPr>
            <a:spLocks noChangeArrowheads="1"/>
          </p:cNvSpPr>
          <p:nvPr/>
        </p:nvSpPr>
        <p:spPr bwMode="gray">
          <a:xfrm>
            <a:off x="2875677" y="3698763"/>
            <a:ext cx="173736" cy="17373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vert="horz" wrap="square" lIns="76200" tIns="76200" rIns="76200" bIns="76200" numCol="1" anchor="ctr" anchorCtr="0" compatLnSpc="1">
            <a:prstTxWarp prst="textNoShape">
              <a:avLst/>
            </a:prstTxWarp>
            <a:noAutofit/>
          </a:bodyPr>
          <a:lstStyle/>
          <a:p>
            <a:pPr algn="ctr" defTabSz="895350">
              <a:buClr>
                <a:schemeClr val="tx2"/>
              </a:buClr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5</a:t>
            </a:r>
          </a:p>
        </p:txBody>
      </p:sp>
      <p:sp>
        <p:nvSpPr>
          <p:cNvPr id="178" name="Oval 38"/>
          <p:cNvSpPr>
            <a:spLocks noChangeArrowheads="1"/>
          </p:cNvSpPr>
          <p:nvPr/>
        </p:nvSpPr>
        <p:spPr bwMode="gray">
          <a:xfrm>
            <a:off x="2875677" y="5190467"/>
            <a:ext cx="173736" cy="17373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vert="horz" wrap="square" lIns="76200" tIns="76200" rIns="76200" bIns="76200" numCol="1" anchor="ctr" anchorCtr="0" compatLnSpc="1">
            <a:prstTxWarp prst="textNoShape">
              <a:avLst/>
            </a:prstTxWarp>
            <a:noAutofit/>
          </a:bodyPr>
          <a:lstStyle/>
          <a:p>
            <a:pPr algn="ctr" defTabSz="895350">
              <a:buClr>
                <a:schemeClr val="tx2"/>
              </a:buClr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8</a:t>
            </a:r>
          </a:p>
        </p:txBody>
      </p:sp>
      <p:sp>
        <p:nvSpPr>
          <p:cNvPr id="3" name="Rectangle 3"/>
          <p:cNvSpPr txBox="1"/>
          <p:nvPr/>
        </p:nvSpPr>
        <p:spPr>
          <a:xfrm>
            <a:off x="6981838" y="6154590"/>
            <a:ext cx="80483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altLang="zh-CN" sz="1200" b="1" dirty="0">
                <a:solidFill>
                  <a:schemeClr val="tx2"/>
                </a:solidFill>
                <a:cs typeface="Arial" pitchFamily="34" charset="0"/>
              </a:rPr>
              <a:t>Total </a:t>
            </a:r>
            <a:endParaRPr lang="en-US" sz="1200" b="1" dirty="0">
              <a:solidFill>
                <a:schemeClr val="tx2"/>
              </a:solidFill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875677" y="1239104"/>
            <a:ext cx="5214646" cy="203133"/>
            <a:chOff x="2875677" y="1239104"/>
            <a:chExt cx="4910999" cy="203133"/>
          </a:xfrm>
        </p:grpSpPr>
        <p:cxnSp>
          <p:nvCxnSpPr>
            <p:cNvPr id="91" name="AutoShape 249"/>
            <p:cNvCxnSpPr>
              <a:cxnSpLocks noChangeShapeType="1"/>
              <a:stCxn id="92" idx="4"/>
              <a:endCxn id="92" idx="6"/>
            </p:cNvCxnSpPr>
            <p:nvPr/>
          </p:nvCxnSpPr>
          <p:spPr bwMode="auto">
            <a:xfrm>
              <a:off x="2875677" y="1442237"/>
              <a:ext cx="4910999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" name="AutoShape 250"/>
            <p:cNvSpPr>
              <a:spLocks noChangeArrowheads="1"/>
            </p:cNvSpPr>
            <p:nvPr/>
          </p:nvSpPr>
          <p:spPr bwMode="auto">
            <a:xfrm>
              <a:off x="2875677" y="1239104"/>
              <a:ext cx="4910999" cy="20313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altLang="zh-CN" sz="1200" b="1" dirty="0">
                  <a:solidFill>
                    <a:schemeClr val="tx2"/>
                  </a:solidFill>
                  <a:latin typeface="+mn-lt"/>
                  <a:cs typeface="Arial" pitchFamily="34" charset="0"/>
                </a:rPr>
                <a:t>Quick-wins</a:t>
              </a:r>
            </a:p>
          </p:txBody>
        </p:sp>
      </p:grpSp>
      <p:sp>
        <p:nvSpPr>
          <p:cNvPr id="97" name="Oval 38"/>
          <p:cNvSpPr>
            <a:spLocks noChangeArrowheads="1"/>
          </p:cNvSpPr>
          <p:nvPr/>
        </p:nvSpPr>
        <p:spPr bwMode="gray">
          <a:xfrm>
            <a:off x="2875677" y="1528803"/>
            <a:ext cx="173736" cy="17373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vert="horz" wrap="square" lIns="76200" tIns="76200" rIns="76200" bIns="76200" numCol="1" anchor="ctr" anchorCtr="0" compatLnSpc="1">
            <a:prstTxWarp prst="textNoShape">
              <a:avLst/>
            </a:prstTxWarp>
            <a:noAutofit/>
          </a:bodyPr>
          <a:lstStyle/>
          <a:p>
            <a:pPr algn="ctr" defTabSz="895350">
              <a:buClr>
                <a:schemeClr val="tx2"/>
              </a:buClr>
            </a:pPr>
            <a:r>
              <a:rPr lang="en-US" altLang="zh-CN" sz="1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0" name="Rectangle 8"/>
          <p:cNvSpPr txBox="1"/>
          <p:nvPr/>
        </p:nvSpPr>
        <p:spPr>
          <a:xfrm>
            <a:off x="2997403" y="1528804"/>
            <a:ext cx="5092919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zh-CN" sz="1200" dirty="0">
                <a:solidFill>
                  <a:srgbClr val="000000"/>
                </a:solidFill>
                <a:cs typeface="Arial"/>
              </a:rPr>
              <a:t>For customers with comprehensive EVA&lt;0, derivative deposits of lending and off-sheet business shall be priced at the list rate</a:t>
            </a:r>
            <a:endParaRPr lang="en-US" sz="1200" dirty="0">
              <a:cs typeface="Arial"/>
            </a:endParaRPr>
          </a:p>
        </p:txBody>
      </p:sp>
      <p:sp>
        <p:nvSpPr>
          <p:cNvPr id="98" name="Oval 38"/>
          <p:cNvSpPr>
            <a:spLocks noChangeArrowheads="1"/>
          </p:cNvSpPr>
          <p:nvPr/>
        </p:nvSpPr>
        <p:spPr bwMode="gray">
          <a:xfrm>
            <a:off x="2875677" y="2053167"/>
            <a:ext cx="173736" cy="17373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vert="horz" wrap="square" lIns="76200" tIns="76200" rIns="76200" bIns="76200" numCol="1" anchor="ctr" anchorCtr="0" compatLnSpc="1">
            <a:prstTxWarp prst="textNoShape">
              <a:avLst/>
            </a:prstTxWarp>
            <a:noAutofit/>
          </a:bodyPr>
          <a:lstStyle/>
          <a:p>
            <a:pPr algn="ctr" defTabSz="895350">
              <a:buClr>
                <a:schemeClr val="tx2"/>
              </a:buClr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2</a:t>
            </a:r>
          </a:p>
        </p:txBody>
      </p:sp>
      <p:sp>
        <p:nvSpPr>
          <p:cNvPr id="81" name="Rectangle 8"/>
          <p:cNvSpPr txBox="1"/>
          <p:nvPr/>
        </p:nvSpPr>
        <p:spPr>
          <a:xfrm>
            <a:off x="2997403" y="2053168"/>
            <a:ext cx="5092919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zh-CN" sz="1200">
                <a:solidFill>
                  <a:srgbClr val="000000"/>
                </a:solidFill>
                <a:cs typeface="Arial"/>
              </a:rPr>
              <a:t>For loan customers with comprehensive </a:t>
            </a:r>
            <a:r>
              <a:rPr lang="en-US" sz="1200">
                <a:solidFill>
                  <a:srgbClr val="000000"/>
                </a:solidFill>
                <a:cs typeface="Arial"/>
              </a:rPr>
              <a:t>EVA&lt;0 and on the steady decline trend, set up minimum threshold for lending margin or comprehensive margin for their new business, or select to exit</a:t>
            </a:r>
            <a:endParaRPr lang="en-US" sz="1200" dirty="0">
              <a:cs typeface="Arial"/>
            </a:endParaRPr>
          </a:p>
        </p:txBody>
      </p:sp>
      <p:sp>
        <p:nvSpPr>
          <p:cNvPr id="99" name="Oval 38"/>
          <p:cNvSpPr>
            <a:spLocks noChangeArrowheads="1"/>
          </p:cNvSpPr>
          <p:nvPr/>
        </p:nvSpPr>
        <p:spPr bwMode="gray">
          <a:xfrm>
            <a:off x="2875677" y="2762197"/>
            <a:ext cx="173736" cy="17373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vert="horz" wrap="square" lIns="76200" tIns="76200" rIns="76200" bIns="76200" numCol="1" anchor="ctr" anchorCtr="0" compatLnSpc="1">
            <a:prstTxWarp prst="textNoShape">
              <a:avLst/>
            </a:prstTxWarp>
            <a:noAutofit/>
          </a:bodyPr>
          <a:lstStyle/>
          <a:p>
            <a:pPr algn="ctr" defTabSz="895350">
              <a:buClr>
                <a:schemeClr val="tx2"/>
              </a:buClr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3</a:t>
            </a:r>
          </a:p>
        </p:txBody>
      </p:sp>
      <p:sp>
        <p:nvSpPr>
          <p:cNvPr id="82" name="Rectangle 8"/>
          <p:cNvSpPr txBox="1"/>
          <p:nvPr/>
        </p:nvSpPr>
        <p:spPr>
          <a:xfrm>
            <a:off x="2997403" y="2762198"/>
            <a:ext cx="5092919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zh-CN" sz="1200" dirty="0">
                <a:solidFill>
                  <a:srgbClr val="000000"/>
                </a:solidFill>
                <a:cs typeface="Arial"/>
              </a:rPr>
              <a:t>For loan customers with rating adjusted, </a:t>
            </a:r>
            <a:r>
              <a:rPr lang="en-US" altLang="zh-CN" sz="1200" dirty="0" err="1">
                <a:solidFill>
                  <a:srgbClr val="000000"/>
                </a:solidFill>
                <a:cs typeface="Arial"/>
              </a:rPr>
              <a:t>reprice</a:t>
            </a:r>
            <a:r>
              <a:rPr lang="en-US" altLang="zh-CN" sz="1200" dirty="0">
                <a:solidFill>
                  <a:srgbClr val="000000"/>
                </a:solidFill>
                <a:cs typeface="Arial"/>
              </a:rPr>
              <a:t> their new loans</a:t>
            </a:r>
            <a:endParaRPr lang="en-US" sz="1200" dirty="0">
              <a:cs typeface="Arial"/>
            </a:endParaRPr>
          </a:p>
        </p:txBody>
      </p:sp>
      <p:sp>
        <p:nvSpPr>
          <p:cNvPr id="100" name="Oval 38"/>
          <p:cNvSpPr>
            <a:spLocks noChangeArrowheads="1"/>
          </p:cNvSpPr>
          <p:nvPr/>
        </p:nvSpPr>
        <p:spPr bwMode="gray">
          <a:xfrm>
            <a:off x="2875677" y="3101895"/>
            <a:ext cx="173736" cy="17373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vert="horz" wrap="square" lIns="76200" tIns="76200" rIns="76200" bIns="76200" numCol="1" anchor="ctr" anchorCtr="0" compatLnSpc="1">
            <a:prstTxWarp prst="textNoShape">
              <a:avLst/>
            </a:prstTxWarp>
            <a:noAutofit/>
          </a:bodyPr>
          <a:lstStyle/>
          <a:p>
            <a:pPr algn="ctr" defTabSz="895350">
              <a:buClr>
                <a:schemeClr val="tx2"/>
              </a:buClr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4</a:t>
            </a:r>
          </a:p>
        </p:txBody>
      </p:sp>
      <p:sp>
        <p:nvSpPr>
          <p:cNvPr id="88" name="Rectangle 8"/>
          <p:cNvSpPr txBox="1"/>
          <p:nvPr/>
        </p:nvSpPr>
        <p:spPr>
          <a:xfrm>
            <a:off x="2997403" y="3101896"/>
            <a:ext cx="5092919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zh-CN" sz="1200" dirty="0">
                <a:solidFill>
                  <a:srgbClr val="000000"/>
                </a:solidFill>
                <a:cs typeface="Arial"/>
              </a:rPr>
              <a:t>For non-loan customers having single business, adjust small-volume deposits under </a:t>
            </a:r>
            <a:r>
              <a:rPr lang="en-US" altLang="zh-CN" sz="1200" dirty="0" err="1">
                <a:solidFill>
                  <a:srgbClr val="000000"/>
                </a:solidFill>
                <a:cs typeface="Arial"/>
              </a:rPr>
              <a:t>RMB</a:t>
            </a:r>
            <a:r>
              <a:rPr lang="en-US" altLang="zh-CN" sz="1200" dirty="0">
                <a:solidFill>
                  <a:srgbClr val="000000"/>
                </a:solidFill>
                <a:cs typeface="Arial"/>
              </a:rPr>
              <a:t> 500K to tiered pricing with list rate as the floor</a:t>
            </a:r>
            <a:endParaRPr lang="en-US" sz="1200" dirty="0">
              <a:cs typeface="Arial"/>
            </a:endParaRPr>
          </a:p>
        </p:txBody>
      </p:sp>
      <p:sp>
        <p:nvSpPr>
          <p:cNvPr id="93" name="Rectangle 8"/>
          <p:cNvSpPr txBox="1"/>
          <p:nvPr/>
        </p:nvSpPr>
        <p:spPr>
          <a:xfrm>
            <a:off x="2997403" y="3698764"/>
            <a:ext cx="5092919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zh-CN" sz="1200" dirty="0">
                <a:solidFill>
                  <a:srgbClr val="000000"/>
                </a:solidFill>
                <a:cs typeface="Arial"/>
              </a:rPr>
              <a:t>For customers with comprehensive </a:t>
            </a:r>
            <a:r>
              <a:rPr lang="en-US" sz="1200" dirty="0">
                <a:solidFill>
                  <a:srgbClr val="000000"/>
                </a:solidFill>
                <a:cs typeface="Arial"/>
              </a:rPr>
              <a:t>EVA&lt;0</a:t>
            </a:r>
            <a:r>
              <a:rPr lang="en-US" altLang="zh-CN" sz="1200" dirty="0">
                <a:solidFill>
                  <a:srgbClr val="000000"/>
                </a:solidFill>
                <a:cs typeface="Arial"/>
              </a:rPr>
              <a:t>, set up </a:t>
            </a:r>
            <a:r>
              <a:rPr lang="en-US" altLang="zh-CN" sz="1200" dirty="0" smtClean="0">
                <a:solidFill>
                  <a:srgbClr val="000000"/>
                </a:solidFill>
                <a:cs typeface="Arial"/>
              </a:rPr>
              <a:t>the minimum </a:t>
            </a:r>
            <a:r>
              <a:rPr lang="en-US" altLang="zh-CN" sz="1200" dirty="0">
                <a:solidFill>
                  <a:srgbClr val="000000"/>
                </a:solidFill>
                <a:cs typeface="Arial"/>
              </a:rPr>
              <a:t>ratio of earnest money for off-sheet business like bank acceptance etc. and set up the metrics of derivative deposit size for loan customers</a:t>
            </a:r>
            <a:endParaRPr lang="en-US" altLang="zh-CN" sz="1200" dirty="0">
              <a:cs typeface="Arial"/>
            </a:endParaRPr>
          </a:p>
        </p:txBody>
      </p:sp>
      <p:sp>
        <p:nvSpPr>
          <p:cNvPr id="72" name="Line 35"/>
          <p:cNvSpPr>
            <a:spLocks noChangeShapeType="1"/>
          </p:cNvSpPr>
          <p:nvPr/>
        </p:nvSpPr>
        <p:spPr bwMode="gray">
          <a:xfrm flipV="1">
            <a:off x="8353425" y="6038653"/>
            <a:ext cx="3263088" cy="0"/>
          </a:xfrm>
          <a:prstGeom prst="line">
            <a:avLst/>
          </a:prstGeom>
          <a:noFill/>
          <a:ln w="19050">
            <a:solidFill>
              <a:schemeClr val="accent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endParaRPr lang="en-US" sz="1200" b="1" dirty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104" name="AutoShape 249"/>
          <p:cNvCxnSpPr>
            <a:cxnSpLocks noChangeShapeType="1"/>
          </p:cNvCxnSpPr>
          <p:nvPr/>
        </p:nvCxnSpPr>
        <p:spPr bwMode="auto">
          <a:xfrm>
            <a:off x="10233708" y="1442229"/>
            <a:ext cx="1382804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AutoShape 249"/>
          <p:cNvCxnSpPr>
            <a:cxnSpLocks noChangeShapeType="1"/>
          </p:cNvCxnSpPr>
          <p:nvPr/>
        </p:nvCxnSpPr>
        <p:spPr bwMode="auto">
          <a:xfrm>
            <a:off x="8353425" y="1442227"/>
            <a:ext cx="1617181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AutoShape 250"/>
          <p:cNvSpPr>
            <a:spLocks noChangeArrowheads="1"/>
          </p:cNvSpPr>
          <p:nvPr/>
        </p:nvSpPr>
        <p:spPr bwMode="auto">
          <a:xfrm>
            <a:off x="10233708" y="1054432"/>
            <a:ext cx="1382804" cy="387798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US" altLang="zh-CN" sz="1200" b="1" dirty="0">
                <a:solidFill>
                  <a:schemeClr val="tx2"/>
                </a:solidFill>
                <a:latin typeface="+mn-lt"/>
                <a:cs typeface="Arial" pitchFamily="34" charset="0"/>
              </a:rPr>
              <a:t>Customer involved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t>Number </a:t>
            </a:r>
          </a:p>
        </p:txBody>
      </p:sp>
      <p:sp>
        <p:nvSpPr>
          <p:cNvPr id="108" name="AutoShape 250"/>
          <p:cNvSpPr>
            <a:spLocks noChangeArrowheads="1"/>
          </p:cNvSpPr>
          <p:nvPr/>
        </p:nvSpPr>
        <p:spPr bwMode="auto">
          <a:xfrm>
            <a:off x="8353425" y="1054430"/>
            <a:ext cx="1617181" cy="387798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US" altLang="zh-CN" sz="1200" b="1" dirty="0">
                <a:solidFill>
                  <a:schemeClr val="tx2"/>
                </a:solidFill>
                <a:latin typeface="+mn-lt"/>
                <a:cs typeface="Arial" pitchFamily="34" charset="0"/>
              </a:rPr>
              <a:t>Estimated impacts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t>RMB 100 MN</a:t>
            </a:r>
          </a:p>
        </p:txBody>
      </p:sp>
      <p:sp>
        <p:nvSpPr>
          <p:cNvPr id="74" name="Oval 73"/>
          <p:cNvSpPr>
            <a:spLocks/>
          </p:cNvSpPr>
          <p:nvPr/>
        </p:nvSpPr>
        <p:spPr>
          <a:xfrm>
            <a:off x="8470611" y="6117757"/>
            <a:ext cx="1382804" cy="271604"/>
          </a:xfrm>
          <a:prstGeom prst="ellipse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76200" tIns="76200" rIns="76200" bIns="76200" numCol="1" anchor="t" anchorCtr="0" compatLnSpc="1">
            <a:prstTxWarp prst="textNoShape">
              <a:avLst/>
            </a:prstTxWarp>
            <a:noAutofit/>
          </a:bodyPr>
          <a:lstStyle/>
          <a:p>
            <a:pPr defTabSz="895350">
              <a:buClr>
                <a:schemeClr val="tx2"/>
              </a:buClr>
            </a:pPr>
            <a:endParaRPr lang="en-US" sz="1200" dirty="0" err="1">
              <a:latin typeface="+mn-lt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690462" y="6176615"/>
            <a:ext cx="94310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～</a:t>
            </a:r>
            <a:r>
              <a:rPr lang="en-US" altLang="zh-CN" sz="1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RMB 1.3 BN</a:t>
            </a:r>
            <a:endParaRPr lang="en-US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470611" y="1528803"/>
            <a:ext cx="3145900" cy="271604"/>
            <a:chOff x="6520288" y="1440586"/>
            <a:chExt cx="2217312" cy="271604"/>
          </a:xfrm>
        </p:grpSpPr>
        <p:sp>
          <p:nvSpPr>
            <p:cNvPr id="110" name="Oval 109"/>
            <p:cNvSpPr/>
            <p:nvPr/>
          </p:nvSpPr>
          <p:spPr>
            <a:xfrm>
              <a:off x="7762964" y="1440586"/>
              <a:ext cx="974636" cy="27160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vert="horz" wrap="square" lIns="76200" tIns="76200" rIns="76200" bIns="762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895350">
                <a:buClr>
                  <a:schemeClr val="tx2"/>
                </a:buClr>
              </a:pPr>
              <a:endParaRPr lang="en-US" sz="1200" dirty="0" err="1">
                <a:latin typeface="+mn-lt"/>
                <a:cs typeface="Arial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8125971" y="1500206"/>
              <a:ext cx="24862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>
                  <a:latin typeface="+mn-lt"/>
                  <a:cs typeface="Arial" pitchFamily="34" charset="0"/>
                </a:rPr>
                <a:t>7,926</a:t>
              </a:r>
              <a:endParaRPr lang="en-US" sz="1200" dirty="0">
                <a:latin typeface="+mn-lt"/>
                <a:cs typeface="Arial" pitchFamily="34" charset="0"/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6520288" y="1440586"/>
              <a:ext cx="974636" cy="27160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vert="horz" wrap="square" lIns="76200" tIns="76200" rIns="76200" bIns="762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895350">
                <a:buClr>
                  <a:schemeClr val="tx2"/>
                </a:buClr>
              </a:pPr>
              <a:endParaRPr lang="en-US" sz="1200" dirty="0" err="1">
                <a:latin typeface="+mn-lt"/>
                <a:cs typeface="Arial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903191" y="1500206"/>
              <a:ext cx="208829" cy="1523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altLang="zh-CN" sz="1200" dirty="0">
                  <a:latin typeface="+mn-lt"/>
                  <a:cs typeface="Arial" pitchFamily="34" charset="0"/>
                </a:rPr>
                <a:t>3.5</a:t>
              </a:r>
              <a:endParaRPr lang="en-US" sz="1200" dirty="0">
                <a:latin typeface="+mn-lt"/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470611" y="2731419"/>
            <a:ext cx="3145900" cy="271604"/>
            <a:chOff x="6520288" y="2594650"/>
            <a:chExt cx="2217312" cy="271604"/>
          </a:xfrm>
        </p:grpSpPr>
        <p:sp>
          <p:nvSpPr>
            <p:cNvPr id="127" name="Oval 126"/>
            <p:cNvSpPr/>
            <p:nvPr/>
          </p:nvSpPr>
          <p:spPr>
            <a:xfrm>
              <a:off x="7762964" y="2594650"/>
              <a:ext cx="974636" cy="27160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vert="horz" wrap="square" lIns="76200" tIns="76200" rIns="76200" bIns="762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895350">
                <a:buClr>
                  <a:schemeClr val="tx2"/>
                </a:buClr>
              </a:pPr>
              <a:endParaRPr lang="en-US" sz="1200" dirty="0" err="1">
                <a:latin typeface="+mn-lt"/>
                <a:cs typeface="Arial" pitchFamily="34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8062336" y="2654270"/>
              <a:ext cx="375893" cy="1523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sz="1200" dirty="0">
                  <a:latin typeface="+mn-lt"/>
                  <a:cs typeface="Arial" pitchFamily="34" charset="0"/>
                </a:rPr>
                <a:t>2,394</a:t>
              </a:r>
            </a:p>
          </p:txBody>
        </p:sp>
        <p:sp>
          <p:nvSpPr>
            <p:cNvPr id="133" name="Oval 132"/>
            <p:cNvSpPr/>
            <p:nvPr/>
          </p:nvSpPr>
          <p:spPr>
            <a:xfrm>
              <a:off x="6520288" y="2594650"/>
              <a:ext cx="974636" cy="27160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vert="horz" wrap="square" lIns="76200" tIns="76200" rIns="76200" bIns="762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895350">
                <a:buClr>
                  <a:schemeClr val="tx2"/>
                </a:buClr>
              </a:pPr>
              <a:endParaRPr lang="en-US" sz="1200" dirty="0" err="1">
                <a:latin typeface="+mn-lt"/>
                <a:cs typeface="Arial" pitchFamily="34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903191" y="2654270"/>
              <a:ext cx="208829" cy="1523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sz="1200" dirty="0">
                  <a:latin typeface="+mn-lt"/>
                  <a:cs typeface="Arial" pitchFamily="34" charset="0"/>
                </a:rPr>
                <a:t>3.6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470611" y="3101895"/>
            <a:ext cx="3145900" cy="271604"/>
            <a:chOff x="6520288" y="2899948"/>
            <a:chExt cx="2217312" cy="271604"/>
          </a:xfrm>
        </p:grpSpPr>
        <p:sp>
          <p:nvSpPr>
            <p:cNvPr id="136" name="Oval 135"/>
            <p:cNvSpPr/>
            <p:nvPr/>
          </p:nvSpPr>
          <p:spPr>
            <a:xfrm>
              <a:off x="7762964" y="2899948"/>
              <a:ext cx="974636" cy="27160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vert="horz" wrap="square" lIns="76200" tIns="76200" rIns="76200" bIns="762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895350">
                <a:buClr>
                  <a:schemeClr val="tx2"/>
                </a:buClr>
              </a:pPr>
              <a:endParaRPr lang="en-US" sz="1200" dirty="0" err="1">
                <a:latin typeface="+mn-lt"/>
                <a:cs typeface="Arial" pitchFamily="34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978804" y="2959568"/>
              <a:ext cx="542955" cy="1523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altLang="zh-CN" sz="1200" dirty="0">
                  <a:latin typeface="+mn-lt"/>
                  <a:cs typeface="Arial" pitchFamily="34" charset="0"/>
                </a:rPr>
                <a:t>201,397</a:t>
              </a:r>
              <a:endParaRPr lang="en-US" sz="1200" dirty="0">
                <a:latin typeface="+mn-lt"/>
                <a:cs typeface="Arial" pitchFamily="34" charset="0"/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6520288" y="2899948"/>
              <a:ext cx="974636" cy="27160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vert="horz" wrap="square" lIns="76200" tIns="76200" rIns="76200" bIns="762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895350">
                <a:buClr>
                  <a:schemeClr val="tx2"/>
                </a:buClr>
              </a:pPr>
              <a:endParaRPr lang="en-US" sz="1200" dirty="0" err="1">
                <a:latin typeface="+mn-lt"/>
                <a:cs typeface="Arial" pitchFamily="34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903191" y="2959568"/>
              <a:ext cx="208829" cy="1523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altLang="zh-CN" sz="1200" dirty="0">
                  <a:latin typeface="+mn-lt"/>
                  <a:cs typeface="Arial" pitchFamily="34" charset="0"/>
                </a:rPr>
                <a:t>0.5</a:t>
              </a:r>
              <a:endParaRPr lang="en-US" sz="1200" dirty="0">
                <a:latin typeface="+mn-lt"/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470611" y="3698763"/>
            <a:ext cx="3145900" cy="271604"/>
            <a:chOff x="6520288" y="3545379"/>
            <a:chExt cx="2217312" cy="271604"/>
          </a:xfrm>
        </p:grpSpPr>
        <p:sp>
          <p:nvSpPr>
            <p:cNvPr id="153" name="Oval 152"/>
            <p:cNvSpPr/>
            <p:nvPr/>
          </p:nvSpPr>
          <p:spPr>
            <a:xfrm>
              <a:off x="7762964" y="3545379"/>
              <a:ext cx="974636" cy="27160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vert="horz" wrap="square" lIns="76200" tIns="76200" rIns="76200" bIns="762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895350">
                <a:buClr>
                  <a:schemeClr val="tx2"/>
                </a:buClr>
              </a:pPr>
              <a:endParaRPr lang="en-US" sz="1200" dirty="0" err="1">
                <a:latin typeface="+mn-lt"/>
                <a:cs typeface="Arial" pitchFamily="34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8062336" y="3604999"/>
              <a:ext cx="375893" cy="1523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altLang="zh-CN" sz="1200" dirty="0">
                  <a:latin typeface="+mn-lt"/>
                  <a:cs typeface="Arial" pitchFamily="34" charset="0"/>
                </a:rPr>
                <a:t>8,120</a:t>
              </a:r>
              <a:endParaRPr lang="en-US" sz="1200" dirty="0">
                <a:latin typeface="+mn-lt"/>
                <a:cs typeface="Arial" pitchFamily="34" charset="0"/>
              </a:endParaRPr>
            </a:p>
          </p:txBody>
        </p:sp>
        <p:sp>
          <p:nvSpPr>
            <p:cNvPr id="156" name="Oval 155"/>
            <p:cNvSpPr/>
            <p:nvPr/>
          </p:nvSpPr>
          <p:spPr>
            <a:xfrm>
              <a:off x="6520288" y="3545379"/>
              <a:ext cx="974636" cy="27160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vert="horz" wrap="square" lIns="76200" tIns="76200" rIns="76200" bIns="762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895350">
                <a:buClr>
                  <a:schemeClr val="tx2"/>
                </a:buClr>
              </a:pPr>
              <a:endParaRPr lang="en-US" sz="1200" dirty="0" err="1">
                <a:latin typeface="+mn-lt"/>
                <a:cs typeface="Arial" pitchFamily="34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6903191" y="3604999"/>
              <a:ext cx="208829" cy="1523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altLang="zh-CN" sz="1200" dirty="0">
                  <a:latin typeface="+mn-lt"/>
                  <a:cs typeface="Arial" pitchFamily="34" charset="0"/>
                </a:rPr>
                <a:t>4.5</a:t>
              </a:r>
              <a:endParaRPr lang="en-US" sz="1200" dirty="0">
                <a:latin typeface="+mn-lt"/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470611" y="4377015"/>
            <a:ext cx="3145900" cy="271604"/>
            <a:chOff x="6520288" y="4171430"/>
            <a:chExt cx="2217312" cy="271604"/>
          </a:xfrm>
        </p:grpSpPr>
        <p:sp>
          <p:nvSpPr>
            <p:cNvPr id="167" name="Oval 166"/>
            <p:cNvSpPr/>
            <p:nvPr/>
          </p:nvSpPr>
          <p:spPr>
            <a:xfrm>
              <a:off x="7762964" y="4171430"/>
              <a:ext cx="974636" cy="27160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vert="horz" wrap="square" lIns="76200" tIns="76200" rIns="76200" bIns="762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895350">
                <a:buClr>
                  <a:schemeClr val="tx2"/>
                </a:buClr>
              </a:pPr>
              <a:endParaRPr lang="en-US" sz="1200" dirty="0" err="1">
                <a:latin typeface="+mn-lt"/>
                <a:cs typeface="Arial" pitchFamily="34" charset="0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8062336" y="4231050"/>
              <a:ext cx="375893" cy="1523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altLang="zh-CN" sz="1200" dirty="0">
                  <a:latin typeface="+mn-lt"/>
                  <a:cs typeface="Arial" pitchFamily="34" charset="0"/>
                </a:rPr>
                <a:t>1,192</a:t>
              </a:r>
              <a:endParaRPr lang="en-US" sz="1200" dirty="0">
                <a:latin typeface="+mn-lt"/>
                <a:cs typeface="Arial" pitchFamily="34" charset="0"/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6520288" y="4171430"/>
              <a:ext cx="974636" cy="27160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vert="horz" wrap="square" lIns="76200" tIns="76200" rIns="76200" bIns="762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895350">
                <a:buClr>
                  <a:schemeClr val="tx2"/>
                </a:buClr>
              </a:pPr>
              <a:endParaRPr lang="en-US" sz="1200" dirty="0" err="1">
                <a:latin typeface="+mn-lt"/>
                <a:cs typeface="Arial" pitchFamily="34" charset="0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903191" y="4231050"/>
              <a:ext cx="208829" cy="1523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altLang="zh-CN" sz="1200" dirty="0">
                  <a:latin typeface="+mn-lt"/>
                  <a:cs typeface="Arial" pitchFamily="34" charset="0"/>
                </a:rPr>
                <a:t>0.8</a:t>
              </a:r>
              <a:endParaRPr lang="en-US" sz="1200" dirty="0">
                <a:latin typeface="+mn-lt"/>
                <a:cs typeface="Arial" pitchFamily="34" charset="0"/>
              </a:endParaRPr>
            </a:p>
          </p:txBody>
        </p:sp>
      </p:grpSp>
      <p:sp>
        <p:nvSpPr>
          <p:cNvPr id="159" name="Oval 38"/>
          <p:cNvSpPr>
            <a:spLocks noChangeArrowheads="1"/>
          </p:cNvSpPr>
          <p:nvPr/>
        </p:nvSpPr>
        <p:spPr bwMode="gray">
          <a:xfrm>
            <a:off x="2875677" y="4315460"/>
            <a:ext cx="173736" cy="17373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vert="horz" wrap="square" lIns="76200" tIns="76200" rIns="76200" bIns="76200" numCol="1" anchor="ctr" anchorCtr="0" compatLnSpc="1">
            <a:prstTxWarp prst="textNoShape">
              <a:avLst/>
            </a:prstTxWarp>
            <a:noAutofit/>
          </a:bodyPr>
          <a:lstStyle/>
          <a:p>
            <a:pPr algn="ctr" defTabSz="895350">
              <a:buClr>
                <a:schemeClr val="tx2"/>
              </a:buClr>
            </a:pPr>
            <a:r>
              <a:rPr lang="en-US" altLang="zh-CN" sz="1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6</a:t>
            </a:r>
            <a:endParaRPr lang="en-US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94" name="Rectangle 8"/>
          <p:cNvSpPr txBox="1"/>
          <p:nvPr/>
        </p:nvSpPr>
        <p:spPr>
          <a:xfrm>
            <a:off x="2997403" y="4315461"/>
            <a:ext cx="5092919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zh-CN" sz="1200">
                <a:solidFill>
                  <a:srgbClr val="000000"/>
                </a:solidFill>
                <a:cs typeface="Arial"/>
              </a:rPr>
              <a:t>For customers with comprehensive </a:t>
            </a:r>
            <a:r>
              <a:rPr lang="en-US" sz="1200">
                <a:solidFill>
                  <a:srgbClr val="000000"/>
                </a:solidFill>
                <a:cs typeface="Arial"/>
              </a:rPr>
              <a:t>EVA&lt;0</a:t>
            </a:r>
            <a:r>
              <a:rPr lang="en-US" altLang="zh-CN" sz="1200">
                <a:solidFill>
                  <a:srgbClr val="000000"/>
                </a:solidFill>
                <a:cs typeface="Arial"/>
              </a:rPr>
              <a:t>, fee business cannot be free of charge in principle</a:t>
            </a:r>
            <a:endParaRPr lang="en-US" altLang="zh-CN" sz="1200" dirty="0">
              <a:cs typeface="Arial"/>
            </a:endParaRPr>
          </a:p>
        </p:txBody>
      </p:sp>
      <p:sp>
        <p:nvSpPr>
          <p:cNvPr id="160" name="Oval 38"/>
          <p:cNvSpPr>
            <a:spLocks noChangeArrowheads="1"/>
          </p:cNvSpPr>
          <p:nvPr/>
        </p:nvSpPr>
        <p:spPr bwMode="gray">
          <a:xfrm>
            <a:off x="2875677" y="4747491"/>
            <a:ext cx="173736" cy="17373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vert="horz" wrap="square" lIns="76200" tIns="76200" rIns="76200" bIns="76200" numCol="1" anchor="ctr" anchorCtr="0" compatLnSpc="1">
            <a:prstTxWarp prst="textNoShape">
              <a:avLst/>
            </a:prstTxWarp>
            <a:noAutofit/>
          </a:bodyPr>
          <a:lstStyle/>
          <a:p>
            <a:pPr algn="ctr" defTabSz="895350">
              <a:buClr>
                <a:schemeClr val="tx2"/>
              </a:buClr>
            </a:pPr>
            <a:r>
              <a:rPr lang="en-US" altLang="zh-CN" sz="1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7</a:t>
            </a:r>
            <a:endParaRPr lang="en-US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95" name="Rectangle 8"/>
          <p:cNvSpPr txBox="1"/>
          <p:nvPr/>
        </p:nvSpPr>
        <p:spPr>
          <a:xfrm>
            <a:off x="2997403" y="4747492"/>
            <a:ext cx="5092919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zh-CN" sz="1200" dirty="0">
                <a:solidFill>
                  <a:srgbClr val="000000"/>
                </a:solidFill>
                <a:cs typeface="Arial"/>
              </a:rPr>
              <a:t>HO controls overall volume of structured deposits and coordinate liability strategy as a whole</a:t>
            </a:r>
            <a:endParaRPr lang="en-US" altLang="zh-CN" sz="1200" dirty="0">
              <a:cs typeface="Arial"/>
            </a:endParaRPr>
          </a:p>
        </p:txBody>
      </p:sp>
      <p:sp>
        <p:nvSpPr>
          <p:cNvPr id="101" name="Rectangle 8"/>
          <p:cNvSpPr txBox="1"/>
          <p:nvPr/>
        </p:nvSpPr>
        <p:spPr>
          <a:xfrm>
            <a:off x="2997403" y="5190468"/>
            <a:ext cx="5092919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zh-CN" sz="1200" dirty="0">
                <a:solidFill>
                  <a:srgbClr val="000000"/>
                </a:solidFill>
                <a:cs typeface="Arial"/>
              </a:rPr>
              <a:t>Order 6 branches with worst </a:t>
            </a:r>
            <a:r>
              <a:rPr lang="en-US" sz="1200" dirty="0">
                <a:solidFill>
                  <a:srgbClr val="000000"/>
                </a:solidFill>
                <a:cs typeface="Arial"/>
              </a:rPr>
              <a:t>EVA</a:t>
            </a:r>
            <a:r>
              <a:rPr lang="zh-CN" altLang="en-US" sz="1200" dirty="0">
                <a:solidFill>
                  <a:srgbClr val="000000"/>
                </a:solidFill>
                <a:cs typeface="Arial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cs typeface="Arial"/>
              </a:rPr>
              <a:t>mgmt</a:t>
            </a:r>
            <a:r>
              <a:rPr lang="en-US" altLang="zh-CN" sz="1200" dirty="0">
                <a:solidFill>
                  <a:srgbClr val="000000"/>
                </a:solidFill>
                <a:cs typeface="Arial"/>
              </a:rPr>
              <a:t> level to make rectification and launch </a:t>
            </a:r>
            <a:r>
              <a:rPr lang="en-US" altLang="zh-CN" sz="1200" dirty="0" err="1">
                <a:solidFill>
                  <a:srgbClr val="000000"/>
                </a:solidFill>
                <a:cs typeface="Arial"/>
              </a:rPr>
              <a:t>repricing</a:t>
            </a:r>
            <a:r>
              <a:rPr lang="en-US" altLang="zh-CN" sz="1200" dirty="0">
                <a:solidFill>
                  <a:srgbClr val="000000"/>
                </a:solidFill>
                <a:cs typeface="Arial"/>
              </a:rPr>
              <a:t> activity</a:t>
            </a:r>
            <a:endParaRPr lang="en-US" sz="1200" dirty="0">
              <a:cs typeface="Arial"/>
            </a:endParaRPr>
          </a:p>
        </p:txBody>
      </p:sp>
      <p:sp>
        <p:nvSpPr>
          <p:cNvPr id="111" name="Rectangle 8"/>
          <p:cNvSpPr txBox="1"/>
          <p:nvPr/>
        </p:nvSpPr>
        <p:spPr>
          <a:xfrm>
            <a:off x="2997403" y="5609568"/>
            <a:ext cx="5092919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zh-CN" sz="1200">
                <a:solidFill>
                  <a:srgbClr val="000000"/>
                </a:solidFill>
                <a:cs typeface="Arial"/>
              </a:rPr>
              <a:t>Carry out list-based administration for bottom 20% RMs with worst EVA mgmt capability</a:t>
            </a:r>
            <a:endParaRPr lang="en-US" sz="1200" dirty="0">
              <a:cs typeface="Arial"/>
            </a:endParaRPr>
          </a:p>
        </p:txBody>
      </p:sp>
      <p:sp>
        <p:nvSpPr>
          <p:cNvPr id="179" name="Oval 38"/>
          <p:cNvSpPr>
            <a:spLocks noChangeArrowheads="1"/>
          </p:cNvSpPr>
          <p:nvPr/>
        </p:nvSpPr>
        <p:spPr bwMode="gray">
          <a:xfrm>
            <a:off x="2875677" y="5609567"/>
            <a:ext cx="173736" cy="17373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vert="horz" wrap="square" lIns="76200" tIns="76200" rIns="76200" bIns="76200" numCol="1" anchor="ctr" anchorCtr="0" compatLnSpc="1">
            <a:prstTxWarp prst="textNoShape">
              <a:avLst/>
            </a:prstTxWarp>
            <a:noAutofit/>
          </a:bodyPr>
          <a:lstStyle/>
          <a:p>
            <a:pPr algn="ctr" defTabSz="895350">
              <a:buClr>
                <a:schemeClr val="tx2"/>
              </a:buClr>
            </a:pPr>
            <a:r>
              <a:rPr lang="en-US" altLang="zh-CN" sz="1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9</a:t>
            </a:r>
            <a:endParaRPr lang="en-US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186710" y="1364439"/>
            <a:ext cx="0" cy="498832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5. Source"/>
          <p:cNvSpPr>
            <a:spLocks noChangeArrowheads="1"/>
          </p:cNvSpPr>
          <p:nvPr/>
        </p:nvSpPr>
        <p:spPr bwMode="auto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/>
          <a:p>
            <a:pPr marL="493713" indent="-493713" defTabSz="895350">
              <a:tabLst>
                <a:tab pos="612775" algn="l"/>
              </a:tabLst>
            </a:pPr>
            <a:r>
              <a:rPr lang="en-US" altLang="zh-CN" sz="800" dirty="0">
                <a:solidFill>
                  <a:schemeClr val="accent6"/>
                </a:solidFill>
                <a:latin typeface="+mn-lt"/>
              </a:rPr>
              <a:t>SOURCE: </a:t>
            </a:r>
            <a:r>
              <a:rPr lang="en-US" altLang="zh-CN" sz="800" dirty="0" smtClean="0">
                <a:solidFill>
                  <a:schemeClr val="accent6"/>
                </a:solidFill>
                <a:latin typeface="+mn-lt"/>
              </a:rPr>
              <a:t>Team analysis</a:t>
            </a:r>
            <a:endParaRPr lang="en-US" altLang="zh-CN" sz="800" dirty="0">
              <a:solidFill>
                <a:schemeClr val="accent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4060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01581461"/>
              </p:ext>
            </p:extLst>
          </p:nvPr>
        </p:nvGraphicFramePr>
        <p:xfrm>
          <a:off x="1495426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02" name="think-cell Slide" r:id="rId27" imgW="360" imgH="360" progId="TCLayout.ActiveDocument.1">
                  <p:embed/>
                </p:oleObj>
              </mc:Choice>
              <mc:Fallback>
                <p:oleObj name="think-cell Slide" r:id="rId27" imgW="360" imgH="36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6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 bwMode="auto">
          <a:xfrm>
            <a:off x="1493837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gray">
          <a:xfrm>
            <a:off x="158759" y="230189"/>
            <a:ext cx="11491891" cy="7386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/>
              <a:t>It is estimated annualized EVA in the amount of RMB ~2.6 </a:t>
            </a:r>
            <a:r>
              <a:rPr lang="en-US" altLang="zh-CN" dirty="0" err="1"/>
              <a:t>BN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may be created through pertinent “quick-win” initiatives</a:t>
            </a:r>
            <a:endParaRPr lang="en-US" dirty="0"/>
          </a:p>
        </p:txBody>
      </p:sp>
      <p:sp>
        <p:nvSpPr>
          <p:cNvPr id="49" name="Rectangle 2"/>
          <p:cNvSpPr>
            <a:spLocks/>
          </p:cNvSpPr>
          <p:nvPr/>
        </p:nvSpPr>
        <p:spPr bwMode="gray">
          <a:xfrm>
            <a:off x="158759" y="1104511"/>
            <a:ext cx="11491891" cy="50657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ea typeface="楷体" pitchFamily="49" charset="-122"/>
              <a:cs typeface="Arial" pitchFamily="34" charset="0"/>
            </a:endParaRPr>
          </a:p>
        </p:txBody>
      </p:sp>
      <p:sp>
        <p:nvSpPr>
          <p:cNvPr id="41" name="AutoShape 250"/>
          <p:cNvSpPr>
            <a:spLocks noChangeArrowheads="1"/>
          </p:cNvSpPr>
          <p:nvPr/>
        </p:nvSpPr>
        <p:spPr bwMode="gray">
          <a:xfrm>
            <a:off x="158759" y="1104511"/>
            <a:ext cx="11491891" cy="677108"/>
          </a:xfrm>
          <a:prstGeom prst="leftRightArrow">
            <a:avLst>
              <a:gd name="adj1" fmla="val 100000"/>
              <a:gd name="adj2" fmla="val 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square" lIns="91440" tIns="91440" rIns="91440" bIns="91440" anchor="ctr" anchorCtr="0">
            <a:no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+mn-lt"/>
                <a:ea typeface="楷体" pitchFamily="49" charset="-122"/>
                <a:cs typeface="Arial" pitchFamily="34" charset="0"/>
              </a:rPr>
              <a:t>Anti-leakage quick-win initiatives respectively focus on loan and non-loan customers with leakage, expected to create RMB 2.6 BN annualized EVA increment</a:t>
            </a:r>
            <a:r>
              <a:rPr lang="en-US" altLang="zh-CN" b="1" baseline="30000" dirty="0">
                <a:solidFill>
                  <a:schemeClr val="bg1"/>
                </a:solidFill>
                <a:latin typeface="+mn-lt"/>
                <a:ea typeface="楷体" pitchFamily="49" charset="-122"/>
                <a:cs typeface="Arial" pitchFamily="34" charset="0"/>
              </a:rPr>
              <a:t>1</a:t>
            </a:r>
            <a:r>
              <a:rPr lang="en-US" altLang="zh-CN" b="1" dirty="0">
                <a:solidFill>
                  <a:schemeClr val="bg1"/>
                </a:solidFill>
                <a:latin typeface="+mn-lt"/>
                <a:ea typeface="楷体" pitchFamily="49" charset="-122"/>
                <a:cs typeface="Arial" pitchFamily="34" charset="0"/>
              </a:rPr>
              <a:t> </a:t>
            </a:r>
            <a:endParaRPr lang="zh-CN" altLang="en-US" b="1" dirty="0">
              <a:solidFill>
                <a:schemeClr val="bg1"/>
              </a:solidFill>
              <a:latin typeface="+mn-lt"/>
              <a:ea typeface="楷体" pitchFamily="49" charset="-122"/>
              <a:cs typeface="Arial" pitchFamily="34" charset="0"/>
            </a:endParaRPr>
          </a:p>
        </p:txBody>
      </p:sp>
      <p:sp>
        <p:nvSpPr>
          <p:cNvPr id="55" name="4. Footnote"/>
          <p:cNvSpPr txBox="1">
            <a:spLocks noChangeArrowheads="1"/>
          </p:cNvSpPr>
          <p:nvPr/>
        </p:nvSpPr>
        <p:spPr bwMode="auto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>
            <a:defPPr>
              <a:defRPr lang="en-US"/>
            </a:defPPr>
            <a:lvl1pPr marL="104775" indent="-104775" defTabSz="895350">
              <a:defRPr sz="1000">
                <a:solidFill>
                  <a:srgbClr val="000000"/>
                </a:solidFill>
              </a:defRPr>
            </a:lvl1pPr>
            <a:lvl2pPr marL="1031875" defTabSz="895350">
              <a:defRPr sz="2400"/>
            </a:lvl2pPr>
            <a:lvl3pPr marL="1217613" defTabSz="895350">
              <a:defRPr sz="2400"/>
            </a:lvl3pPr>
            <a:lvl4pPr marL="1404938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pPr marL="85725" indent="-85725"/>
            <a:r>
              <a:rPr lang="en-US" altLang="zh-CN" sz="800" dirty="0">
                <a:solidFill>
                  <a:schemeClr val="accent6"/>
                </a:solidFill>
                <a:latin typeface="+mn-lt"/>
              </a:rPr>
              <a:t>1 In the figure above, expected increment is derived based on business data from Jan to Jun 2015 </a:t>
            </a:r>
          </a:p>
        </p:txBody>
      </p:sp>
      <p:grpSp>
        <p:nvGrpSpPr>
          <p:cNvPr id="31" name="Group 9"/>
          <p:cNvGrpSpPr>
            <a:grpSpLocks/>
          </p:cNvGrpSpPr>
          <p:nvPr/>
        </p:nvGrpSpPr>
        <p:grpSpPr bwMode="auto">
          <a:xfrm>
            <a:off x="261142" y="1848176"/>
            <a:ext cx="8130383" cy="511176"/>
            <a:chOff x="915" y="708"/>
            <a:chExt cx="2686" cy="322"/>
          </a:xfrm>
        </p:grpSpPr>
        <p:cxnSp>
          <p:nvCxnSpPr>
            <p:cNvPr id="32" name="AutoShape 249"/>
            <p:cNvCxnSpPr>
              <a:cxnSpLocks noChangeShapeType="1"/>
              <a:stCxn id="33" idx="4"/>
              <a:endCxn id="33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AutoShape 250"/>
            <p:cNvSpPr>
              <a:spLocks noChangeArrowheads="1"/>
            </p:cNvSpPr>
            <p:nvPr/>
          </p:nvSpPr>
          <p:spPr bwMode="auto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altLang="zh-CN" b="1" dirty="0">
                  <a:solidFill>
                    <a:schemeClr val="tx2"/>
                  </a:solidFill>
                  <a:latin typeface="+mn-lt"/>
                </a:rPr>
                <a:t>Estimate of impact from anti-leakage quick-wins</a:t>
              </a:r>
            </a:p>
            <a:p>
              <a:r>
                <a:rPr lang="en-US" altLang="zh-CN" dirty="0" err="1">
                  <a:solidFill>
                    <a:srgbClr val="808080"/>
                  </a:solidFill>
                  <a:latin typeface="+mn-lt"/>
                </a:rPr>
                <a:t>RMB</a:t>
              </a:r>
              <a:r>
                <a:rPr lang="en-US" altLang="zh-CN" dirty="0">
                  <a:solidFill>
                    <a:srgbClr val="808080"/>
                  </a:solidFill>
                  <a:latin typeface="+mn-lt"/>
                </a:rPr>
                <a:t> </a:t>
              </a:r>
              <a:r>
                <a:rPr lang="en-US" altLang="zh-CN" dirty="0" err="1">
                  <a:solidFill>
                    <a:srgbClr val="808080"/>
                  </a:solidFill>
                  <a:latin typeface="+mn-lt"/>
                </a:rPr>
                <a:t>BN</a:t>
              </a:r>
              <a:endParaRPr lang="en-US" altLang="zh-CN" dirty="0">
                <a:solidFill>
                  <a:srgbClr val="808080"/>
                </a:solidFill>
                <a:latin typeface="+mn-lt"/>
              </a:endParaRPr>
            </a:p>
          </p:txBody>
        </p:sp>
      </p:grpSp>
      <p:cxnSp>
        <p:nvCxnSpPr>
          <p:cNvPr id="96" name="Straight Connector 95"/>
          <p:cNvCxnSpPr/>
          <p:nvPr>
            <p:custDataLst>
              <p:tags r:id="rId4"/>
            </p:custDataLst>
          </p:nvPr>
        </p:nvCxnSpPr>
        <p:spPr bwMode="auto">
          <a:xfrm>
            <a:off x="2452688" y="4051300"/>
            <a:ext cx="730250" cy="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>
            <p:custDataLst>
              <p:tags r:id="rId5"/>
            </p:custDataLst>
          </p:nvPr>
        </p:nvCxnSpPr>
        <p:spPr bwMode="auto">
          <a:xfrm>
            <a:off x="5011738" y="2705100"/>
            <a:ext cx="730250" cy="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Chart 70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932858773"/>
              </p:ext>
            </p:extLst>
          </p:nvPr>
        </p:nvGraphicFramePr>
        <p:xfrm>
          <a:off x="177800" y="2622550"/>
          <a:ext cx="7839075" cy="321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sp useBgFill="1">
        <p:nvSpPr>
          <p:cNvPr id="34" name="Freeform 33"/>
          <p:cNvSpPr/>
          <p:nvPr>
            <p:custDataLst>
              <p:tags r:id="rId7"/>
            </p:custDataLst>
          </p:nvPr>
        </p:nvSpPr>
        <p:spPr bwMode="auto">
          <a:xfrm>
            <a:off x="547688" y="4862513"/>
            <a:ext cx="1981201" cy="79376"/>
          </a:xfrm>
          <a:custGeom>
            <a:avLst/>
            <a:gdLst/>
            <a:ahLst/>
            <a:cxnLst/>
            <a:rect l="0" t="0" r="0" b="0"/>
            <a:pathLst>
              <a:path w="1981201" h="79376">
                <a:moveTo>
                  <a:pt x="0" y="22225"/>
                </a:moveTo>
                <a:lnTo>
                  <a:pt x="82550" y="0"/>
                </a:lnTo>
                <a:lnTo>
                  <a:pt x="165100" y="22225"/>
                </a:lnTo>
                <a:lnTo>
                  <a:pt x="247650" y="0"/>
                </a:lnTo>
                <a:lnTo>
                  <a:pt x="330200" y="22225"/>
                </a:lnTo>
                <a:lnTo>
                  <a:pt x="412750" y="0"/>
                </a:lnTo>
                <a:lnTo>
                  <a:pt x="495300" y="22225"/>
                </a:lnTo>
                <a:lnTo>
                  <a:pt x="577850" y="0"/>
                </a:lnTo>
                <a:lnTo>
                  <a:pt x="660400" y="22225"/>
                </a:lnTo>
                <a:lnTo>
                  <a:pt x="742950" y="0"/>
                </a:lnTo>
                <a:lnTo>
                  <a:pt x="825500" y="22225"/>
                </a:lnTo>
                <a:lnTo>
                  <a:pt x="908050" y="0"/>
                </a:lnTo>
                <a:lnTo>
                  <a:pt x="990600" y="22225"/>
                </a:lnTo>
                <a:lnTo>
                  <a:pt x="1073150" y="0"/>
                </a:lnTo>
                <a:lnTo>
                  <a:pt x="1155700" y="22225"/>
                </a:lnTo>
                <a:lnTo>
                  <a:pt x="1238250" y="0"/>
                </a:lnTo>
                <a:lnTo>
                  <a:pt x="1320800" y="22225"/>
                </a:lnTo>
                <a:lnTo>
                  <a:pt x="1403350" y="0"/>
                </a:lnTo>
                <a:lnTo>
                  <a:pt x="1485900" y="22225"/>
                </a:lnTo>
                <a:lnTo>
                  <a:pt x="1568450" y="0"/>
                </a:lnTo>
                <a:lnTo>
                  <a:pt x="1651000" y="22225"/>
                </a:lnTo>
                <a:lnTo>
                  <a:pt x="1733550" y="0"/>
                </a:lnTo>
                <a:lnTo>
                  <a:pt x="1816100" y="22225"/>
                </a:lnTo>
                <a:lnTo>
                  <a:pt x="1898650" y="0"/>
                </a:lnTo>
                <a:lnTo>
                  <a:pt x="1981200" y="22225"/>
                </a:lnTo>
                <a:lnTo>
                  <a:pt x="1981200" y="79375"/>
                </a:lnTo>
                <a:lnTo>
                  <a:pt x="1898650" y="57150"/>
                </a:lnTo>
                <a:lnTo>
                  <a:pt x="1816100" y="79375"/>
                </a:lnTo>
                <a:lnTo>
                  <a:pt x="1733550" y="57150"/>
                </a:lnTo>
                <a:lnTo>
                  <a:pt x="1651000" y="79375"/>
                </a:lnTo>
                <a:lnTo>
                  <a:pt x="1568450" y="57150"/>
                </a:lnTo>
                <a:lnTo>
                  <a:pt x="1485900" y="79375"/>
                </a:lnTo>
                <a:lnTo>
                  <a:pt x="1403350" y="57150"/>
                </a:lnTo>
                <a:lnTo>
                  <a:pt x="1320800" y="79375"/>
                </a:lnTo>
                <a:lnTo>
                  <a:pt x="1238250" y="57150"/>
                </a:lnTo>
                <a:lnTo>
                  <a:pt x="1155700" y="79375"/>
                </a:lnTo>
                <a:lnTo>
                  <a:pt x="1073150" y="57150"/>
                </a:lnTo>
                <a:lnTo>
                  <a:pt x="990600" y="79375"/>
                </a:lnTo>
                <a:lnTo>
                  <a:pt x="908050" y="57150"/>
                </a:lnTo>
                <a:lnTo>
                  <a:pt x="825500" y="79375"/>
                </a:lnTo>
                <a:lnTo>
                  <a:pt x="742950" y="57150"/>
                </a:lnTo>
                <a:lnTo>
                  <a:pt x="660400" y="79375"/>
                </a:lnTo>
                <a:lnTo>
                  <a:pt x="577850" y="57150"/>
                </a:lnTo>
                <a:lnTo>
                  <a:pt x="495300" y="79375"/>
                </a:lnTo>
                <a:lnTo>
                  <a:pt x="412750" y="57150"/>
                </a:lnTo>
                <a:lnTo>
                  <a:pt x="330200" y="79375"/>
                </a:lnTo>
                <a:lnTo>
                  <a:pt x="247650" y="57150"/>
                </a:lnTo>
                <a:lnTo>
                  <a:pt x="165100" y="79375"/>
                </a:lnTo>
                <a:lnTo>
                  <a:pt x="82550" y="57150"/>
                </a:lnTo>
                <a:lnTo>
                  <a:pt x="0" y="79375"/>
                </a:lnTo>
                <a:close/>
              </a:path>
            </a:pathLst>
          </a:custGeom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 useBgFill="1">
        <p:nvSpPr>
          <p:cNvPr id="37" name="Freeform 36"/>
          <p:cNvSpPr/>
          <p:nvPr>
            <p:custDataLst>
              <p:tags r:id="rId8"/>
            </p:custDataLst>
          </p:nvPr>
        </p:nvSpPr>
        <p:spPr bwMode="auto">
          <a:xfrm>
            <a:off x="5664200" y="4862513"/>
            <a:ext cx="1981201" cy="79376"/>
          </a:xfrm>
          <a:custGeom>
            <a:avLst/>
            <a:gdLst/>
            <a:ahLst/>
            <a:cxnLst/>
            <a:rect l="0" t="0" r="0" b="0"/>
            <a:pathLst>
              <a:path w="1981201" h="79376">
                <a:moveTo>
                  <a:pt x="0" y="22225"/>
                </a:moveTo>
                <a:lnTo>
                  <a:pt x="82550" y="0"/>
                </a:lnTo>
                <a:lnTo>
                  <a:pt x="165100" y="22225"/>
                </a:lnTo>
                <a:lnTo>
                  <a:pt x="247650" y="0"/>
                </a:lnTo>
                <a:lnTo>
                  <a:pt x="330200" y="22225"/>
                </a:lnTo>
                <a:lnTo>
                  <a:pt x="412750" y="0"/>
                </a:lnTo>
                <a:lnTo>
                  <a:pt x="495300" y="22225"/>
                </a:lnTo>
                <a:lnTo>
                  <a:pt x="577850" y="0"/>
                </a:lnTo>
                <a:lnTo>
                  <a:pt x="660400" y="22225"/>
                </a:lnTo>
                <a:lnTo>
                  <a:pt x="742950" y="0"/>
                </a:lnTo>
                <a:lnTo>
                  <a:pt x="825500" y="22225"/>
                </a:lnTo>
                <a:lnTo>
                  <a:pt x="908050" y="0"/>
                </a:lnTo>
                <a:lnTo>
                  <a:pt x="990600" y="22225"/>
                </a:lnTo>
                <a:lnTo>
                  <a:pt x="1073150" y="0"/>
                </a:lnTo>
                <a:lnTo>
                  <a:pt x="1155700" y="22225"/>
                </a:lnTo>
                <a:lnTo>
                  <a:pt x="1238250" y="0"/>
                </a:lnTo>
                <a:lnTo>
                  <a:pt x="1320800" y="22225"/>
                </a:lnTo>
                <a:lnTo>
                  <a:pt x="1403350" y="0"/>
                </a:lnTo>
                <a:lnTo>
                  <a:pt x="1485900" y="22225"/>
                </a:lnTo>
                <a:lnTo>
                  <a:pt x="1568450" y="0"/>
                </a:lnTo>
                <a:lnTo>
                  <a:pt x="1651000" y="22225"/>
                </a:lnTo>
                <a:lnTo>
                  <a:pt x="1733550" y="0"/>
                </a:lnTo>
                <a:lnTo>
                  <a:pt x="1816100" y="22225"/>
                </a:lnTo>
                <a:lnTo>
                  <a:pt x="1898650" y="0"/>
                </a:lnTo>
                <a:lnTo>
                  <a:pt x="1981200" y="22225"/>
                </a:lnTo>
                <a:lnTo>
                  <a:pt x="1981200" y="79375"/>
                </a:lnTo>
                <a:lnTo>
                  <a:pt x="1898650" y="57150"/>
                </a:lnTo>
                <a:lnTo>
                  <a:pt x="1816100" y="79375"/>
                </a:lnTo>
                <a:lnTo>
                  <a:pt x="1733550" y="57150"/>
                </a:lnTo>
                <a:lnTo>
                  <a:pt x="1651000" y="79375"/>
                </a:lnTo>
                <a:lnTo>
                  <a:pt x="1568450" y="57150"/>
                </a:lnTo>
                <a:lnTo>
                  <a:pt x="1485900" y="79375"/>
                </a:lnTo>
                <a:lnTo>
                  <a:pt x="1403350" y="57150"/>
                </a:lnTo>
                <a:lnTo>
                  <a:pt x="1320800" y="79375"/>
                </a:lnTo>
                <a:lnTo>
                  <a:pt x="1238250" y="57150"/>
                </a:lnTo>
                <a:lnTo>
                  <a:pt x="1155700" y="79375"/>
                </a:lnTo>
                <a:lnTo>
                  <a:pt x="1073150" y="57150"/>
                </a:lnTo>
                <a:lnTo>
                  <a:pt x="990600" y="79375"/>
                </a:lnTo>
                <a:lnTo>
                  <a:pt x="908050" y="57150"/>
                </a:lnTo>
                <a:lnTo>
                  <a:pt x="825500" y="79375"/>
                </a:lnTo>
                <a:lnTo>
                  <a:pt x="742950" y="57150"/>
                </a:lnTo>
                <a:lnTo>
                  <a:pt x="660400" y="79375"/>
                </a:lnTo>
                <a:lnTo>
                  <a:pt x="577850" y="57150"/>
                </a:lnTo>
                <a:lnTo>
                  <a:pt x="495300" y="79375"/>
                </a:lnTo>
                <a:lnTo>
                  <a:pt x="412750" y="57150"/>
                </a:lnTo>
                <a:lnTo>
                  <a:pt x="330200" y="79375"/>
                </a:lnTo>
                <a:lnTo>
                  <a:pt x="247650" y="57150"/>
                </a:lnTo>
                <a:lnTo>
                  <a:pt x="165100" y="79375"/>
                </a:lnTo>
                <a:lnTo>
                  <a:pt x="82550" y="57150"/>
                </a:lnTo>
                <a:lnTo>
                  <a:pt x="0" y="79375"/>
                </a:lnTo>
                <a:close/>
              </a:path>
            </a:pathLst>
          </a:custGeom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29" name="Freeform 28"/>
          <p:cNvSpPr/>
          <p:nvPr>
            <p:custDataLst>
              <p:tags r:id="rId9"/>
            </p:custDataLst>
          </p:nvPr>
        </p:nvSpPr>
        <p:spPr bwMode="auto">
          <a:xfrm>
            <a:off x="547688" y="4862513"/>
            <a:ext cx="1981201" cy="22226"/>
          </a:xfrm>
          <a:custGeom>
            <a:avLst/>
            <a:gdLst/>
            <a:ahLst/>
            <a:cxnLst/>
            <a:rect l="0" t="0" r="0" b="0"/>
            <a:pathLst>
              <a:path w="1981201" h="22226">
                <a:moveTo>
                  <a:pt x="0" y="22225"/>
                </a:moveTo>
                <a:lnTo>
                  <a:pt x="82550" y="0"/>
                </a:lnTo>
                <a:lnTo>
                  <a:pt x="165100" y="22225"/>
                </a:lnTo>
                <a:lnTo>
                  <a:pt x="247650" y="0"/>
                </a:lnTo>
                <a:lnTo>
                  <a:pt x="330200" y="22225"/>
                </a:lnTo>
                <a:lnTo>
                  <a:pt x="412750" y="0"/>
                </a:lnTo>
                <a:lnTo>
                  <a:pt x="495300" y="22225"/>
                </a:lnTo>
                <a:lnTo>
                  <a:pt x="577850" y="0"/>
                </a:lnTo>
                <a:lnTo>
                  <a:pt x="660400" y="22225"/>
                </a:lnTo>
                <a:lnTo>
                  <a:pt x="742950" y="0"/>
                </a:lnTo>
                <a:lnTo>
                  <a:pt x="825500" y="22225"/>
                </a:lnTo>
                <a:lnTo>
                  <a:pt x="908050" y="0"/>
                </a:lnTo>
                <a:lnTo>
                  <a:pt x="990600" y="22225"/>
                </a:lnTo>
                <a:lnTo>
                  <a:pt x="1073150" y="0"/>
                </a:lnTo>
                <a:lnTo>
                  <a:pt x="1155700" y="22225"/>
                </a:lnTo>
                <a:lnTo>
                  <a:pt x="1238250" y="0"/>
                </a:lnTo>
                <a:lnTo>
                  <a:pt x="1320800" y="22225"/>
                </a:lnTo>
                <a:lnTo>
                  <a:pt x="1403350" y="0"/>
                </a:lnTo>
                <a:lnTo>
                  <a:pt x="1485900" y="22225"/>
                </a:lnTo>
                <a:lnTo>
                  <a:pt x="1568450" y="0"/>
                </a:lnTo>
                <a:lnTo>
                  <a:pt x="1651000" y="22225"/>
                </a:lnTo>
                <a:lnTo>
                  <a:pt x="1733550" y="0"/>
                </a:lnTo>
                <a:lnTo>
                  <a:pt x="1816100" y="22225"/>
                </a:lnTo>
                <a:lnTo>
                  <a:pt x="1898650" y="0"/>
                </a:lnTo>
                <a:lnTo>
                  <a:pt x="1981200" y="22225"/>
                </a:lnTo>
              </a:path>
            </a:pathLst>
          </a:custGeom>
          <a:noFill/>
          <a:ln w="9525">
            <a:solidFill>
              <a:schemeClr val="accent6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>
            <p:custDataLst>
              <p:tags r:id="rId10"/>
            </p:custDataLst>
          </p:nvPr>
        </p:nvSpPr>
        <p:spPr bwMode="auto">
          <a:xfrm>
            <a:off x="547688" y="4919663"/>
            <a:ext cx="1981201" cy="22226"/>
          </a:xfrm>
          <a:custGeom>
            <a:avLst/>
            <a:gdLst/>
            <a:ahLst/>
            <a:cxnLst/>
            <a:rect l="0" t="0" r="0" b="0"/>
            <a:pathLst>
              <a:path w="1981201" h="22226">
                <a:moveTo>
                  <a:pt x="0" y="22225"/>
                </a:moveTo>
                <a:lnTo>
                  <a:pt x="82550" y="0"/>
                </a:lnTo>
                <a:lnTo>
                  <a:pt x="165100" y="22225"/>
                </a:lnTo>
                <a:lnTo>
                  <a:pt x="247650" y="0"/>
                </a:lnTo>
                <a:lnTo>
                  <a:pt x="330200" y="22225"/>
                </a:lnTo>
                <a:lnTo>
                  <a:pt x="412750" y="0"/>
                </a:lnTo>
                <a:lnTo>
                  <a:pt x="495300" y="22225"/>
                </a:lnTo>
                <a:lnTo>
                  <a:pt x="577850" y="0"/>
                </a:lnTo>
                <a:lnTo>
                  <a:pt x="660400" y="22225"/>
                </a:lnTo>
                <a:lnTo>
                  <a:pt x="742950" y="0"/>
                </a:lnTo>
                <a:lnTo>
                  <a:pt x="825500" y="22225"/>
                </a:lnTo>
                <a:lnTo>
                  <a:pt x="908050" y="0"/>
                </a:lnTo>
                <a:lnTo>
                  <a:pt x="990600" y="22225"/>
                </a:lnTo>
                <a:lnTo>
                  <a:pt x="1073150" y="0"/>
                </a:lnTo>
                <a:lnTo>
                  <a:pt x="1155700" y="22225"/>
                </a:lnTo>
                <a:lnTo>
                  <a:pt x="1238250" y="0"/>
                </a:lnTo>
                <a:lnTo>
                  <a:pt x="1320800" y="22225"/>
                </a:lnTo>
                <a:lnTo>
                  <a:pt x="1403350" y="0"/>
                </a:lnTo>
                <a:lnTo>
                  <a:pt x="1485900" y="22225"/>
                </a:lnTo>
                <a:lnTo>
                  <a:pt x="1568450" y="0"/>
                </a:lnTo>
                <a:lnTo>
                  <a:pt x="1651000" y="22225"/>
                </a:lnTo>
                <a:lnTo>
                  <a:pt x="1733550" y="0"/>
                </a:lnTo>
                <a:lnTo>
                  <a:pt x="1816100" y="22225"/>
                </a:lnTo>
                <a:lnTo>
                  <a:pt x="1898650" y="0"/>
                </a:lnTo>
                <a:lnTo>
                  <a:pt x="1981200" y="22225"/>
                </a:lnTo>
              </a:path>
            </a:pathLst>
          </a:custGeom>
          <a:noFill/>
          <a:ln w="9525">
            <a:solidFill>
              <a:schemeClr val="accent6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>
            <p:custDataLst>
              <p:tags r:id="rId11"/>
            </p:custDataLst>
          </p:nvPr>
        </p:nvSpPr>
        <p:spPr bwMode="auto">
          <a:xfrm>
            <a:off x="5664200" y="4862513"/>
            <a:ext cx="1981201" cy="22226"/>
          </a:xfrm>
          <a:custGeom>
            <a:avLst/>
            <a:gdLst/>
            <a:ahLst/>
            <a:cxnLst/>
            <a:rect l="0" t="0" r="0" b="0"/>
            <a:pathLst>
              <a:path w="1981201" h="22226">
                <a:moveTo>
                  <a:pt x="0" y="22225"/>
                </a:moveTo>
                <a:lnTo>
                  <a:pt x="82550" y="0"/>
                </a:lnTo>
                <a:lnTo>
                  <a:pt x="165100" y="22225"/>
                </a:lnTo>
                <a:lnTo>
                  <a:pt x="247650" y="0"/>
                </a:lnTo>
                <a:lnTo>
                  <a:pt x="330200" y="22225"/>
                </a:lnTo>
                <a:lnTo>
                  <a:pt x="412750" y="0"/>
                </a:lnTo>
                <a:lnTo>
                  <a:pt x="495300" y="22225"/>
                </a:lnTo>
                <a:lnTo>
                  <a:pt x="577850" y="0"/>
                </a:lnTo>
                <a:lnTo>
                  <a:pt x="660400" y="22225"/>
                </a:lnTo>
                <a:lnTo>
                  <a:pt x="742950" y="0"/>
                </a:lnTo>
                <a:lnTo>
                  <a:pt x="825500" y="22225"/>
                </a:lnTo>
                <a:lnTo>
                  <a:pt x="908050" y="0"/>
                </a:lnTo>
                <a:lnTo>
                  <a:pt x="990600" y="22225"/>
                </a:lnTo>
                <a:lnTo>
                  <a:pt x="1073150" y="0"/>
                </a:lnTo>
                <a:lnTo>
                  <a:pt x="1155700" y="22225"/>
                </a:lnTo>
                <a:lnTo>
                  <a:pt x="1238250" y="0"/>
                </a:lnTo>
                <a:lnTo>
                  <a:pt x="1320800" y="22225"/>
                </a:lnTo>
                <a:lnTo>
                  <a:pt x="1403350" y="0"/>
                </a:lnTo>
                <a:lnTo>
                  <a:pt x="1485900" y="22225"/>
                </a:lnTo>
                <a:lnTo>
                  <a:pt x="1568450" y="0"/>
                </a:lnTo>
                <a:lnTo>
                  <a:pt x="1651000" y="22225"/>
                </a:lnTo>
                <a:lnTo>
                  <a:pt x="1733550" y="0"/>
                </a:lnTo>
                <a:lnTo>
                  <a:pt x="1816100" y="22225"/>
                </a:lnTo>
                <a:lnTo>
                  <a:pt x="1898650" y="0"/>
                </a:lnTo>
                <a:lnTo>
                  <a:pt x="1981200" y="22225"/>
                </a:lnTo>
              </a:path>
            </a:pathLst>
          </a:custGeom>
          <a:noFill/>
          <a:ln w="9525">
            <a:solidFill>
              <a:schemeClr val="accent6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>
            <p:custDataLst>
              <p:tags r:id="rId12"/>
            </p:custDataLst>
          </p:nvPr>
        </p:nvSpPr>
        <p:spPr bwMode="auto">
          <a:xfrm>
            <a:off x="5664200" y="4919663"/>
            <a:ext cx="1981201" cy="22226"/>
          </a:xfrm>
          <a:custGeom>
            <a:avLst/>
            <a:gdLst/>
            <a:ahLst/>
            <a:cxnLst/>
            <a:rect l="0" t="0" r="0" b="0"/>
            <a:pathLst>
              <a:path w="1981201" h="22226">
                <a:moveTo>
                  <a:pt x="0" y="22225"/>
                </a:moveTo>
                <a:lnTo>
                  <a:pt x="82550" y="0"/>
                </a:lnTo>
                <a:lnTo>
                  <a:pt x="165100" y="22225"/>
                </a:lnTo>
                <a:lnTo>
                  <a:pt x="247650" y="0"/>
                </a:lnTo>
                <a:lnTo>
                  <a:pt x="330200" y="22225"/>
                </a:lnTo>
                <a:lnTo>
                  <a:pt x="412750" y="0"/>
                </a:lnTo>
                <a:lnTo>
                  <a:pt x="495300" y="22225"/>
                </a:lnTo>
                <a:lnTo>
                  <a:pt x="577850" y="0"/>
                </a:lnTo>
                <a:lnTo>
                  <a:pt x="660400" y="22225"/>
                </a:lnTo>
                <a:lnTo>
                  <a:pt x="742950" y="0"/>
                </a:lnTo>
                <a:lnTo>
                  <a:pt x="825500" y="22225"/>
                </a:lnTo>
                <a:lnTo>
                  <a:pt x="908050" y="0"/>
                </a:lnTo>
                <a:lnTo>
                  <a:pt x="990600" y="22225"/>
                </a:lnTo>
                <a:lnTo>
                  <a:pt x="1073150" y="0"/>
                </a:lnTo>
                <a:lnTo>
                  <a:pt x="1155700" y="22225"/>
                </a:lnTo>
                <a:lnTo>
                  <a:pt x="1238250" y="0"/>
                </a:lnTo>
                <a:lnTo>
                  <a:pt x="1320800" y="22225"/>
                </a:lnTo>
                <a:lnTo>
                  <a:pt x="1403350" y="0"/>
                </a:lnTo>
                <a:lnTo>
                  <a:pt x="1485900" y="22225"/>
                </a:lnTo>
                <a:lnTo>
                  <a:pt x="1568450" y="0"/>
                </a:lnTo>
                <a:lnTo>
                  <a:pt x="1651000" y="22225"/>
                </a:lnTo>
                <a:lnTo>
                  <a:pt x="1733550" y="0"/>
                </a:lnTo>
                <a:lnTo>
                  <a:pt x="1816100" y="22225"/>
                </a:lnTo>
                <a:lnTo>
                  <a:pt x="1898650" y="0"/>
                </a:lnTo>
                <a:lnTo>
                  <a:pt x="1981200" y="22225"/>
                </a:lnTo>
              </a:path>
            </a:pathLst>
          </a:custGeom>
          <a:noFill/>
          <a:ln w="9525">
            <a:solidFill>
              <a:schemeClr val="accent6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/>
          <p:nvPr>
            <p:custDataLst>
              <p:tags r:id="rId13"/>
            </p:custDataLst>
          </p:nvPr>
        </p:nvCxnSpPr>
        <p:spPr bwMode="auto">
          <a:xfrm>
            <a:off x="7570788" y="2705100"/>
            <a:ext cx="503238" cy="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>
            <p:custDataLst>
              <p:tags r:id="rId14"/>
            </p:custDataLst>
          </p:nvPr>
        </p:nvCxnSpPr>
        <p:spPr bwMode="gray">
          <a:xfrm>
            <a:off x="5011738" y="4051300"/>
            <a:ext cx="3062288" cy="0"/>
          </a:xfrm>
          <a:prstGeom prst="line">
            <a:avLst/>
          </a:prstGeom>
          <a:ln w="3175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>
            <p:custDataLst>
              <p:tags r:id="rId15"/>
            </p:custDataLst>
          </p:nvPr>
        </p:nvCxnSpPr>
        <p:spPr bwMode="gray">
          <a:xfrm flipV="1">
            <a:off x="8016875" y="2701925"/>
            <a:ext cx="0" cy="1352550"/>
          </a:xfrm>
          <a:prstGeom prst="line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>
            <p:custDataLst>
              <p:tags r:id="rId16"/>
            </p:custDataLst>
          </p:nvPr>
        </p:nvCxnSpPr>
        <p:spPr bwMode="gray">
          <a:xfrm>
            <a:off x="1538288" y="4025900"/>
            <a:ext cx="0" cy="101600"/>
          </a:xfrm>
          <a:prstGeom prst="line">
            <a:avLst/>
          </a:prstGeom>
          <a:ln w="317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>
            <p:custDataLst>
              <p:tags r:id="rId17"/>
            </p:custDataLst>
          </p:nvPr>
        </p:nvCxnSpPr>
        <p:spPr bwMode="gray">
          <a:xfrm>
            <a:off x="6654800" y="2679700"/>
            <a:ext cx="0" cy="101600"/>
          </a:xfrm>
          <a:prstGeom prst="line">
            <a:avLst/>
          </a:prstGeom>
          <a:ln w="317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3030538" y="5821363"/>
            <a:ext cx="21351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Arial"/>
                <a:cs typeface="Arial"/>
                <a:sym typeface="Arial"/>
              </a:rPr>
              <a:t>Quick-win improvement</a:t>
            </a:r>
            <a:endParaRPr lang="en-US" dirty="0">
              <a:latin typeface="Arial"/>
              <a:cs typeface="Arial"/>
              <a:sym typeface="Arial"/>
            </a:endParaRPr>
          </a:p>
        </p:txBody>
      </p:sp>
      <p:sp>
        <p:nvSpPr>
          <p:cNvPr id="54" name="Text Placeholder 53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1316038" y="3781425"/>
            <a:ext cx="4460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400" tIns="0" rIns="25400" bIns="0" numCol="1" spcCol="0" anchor="b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09A944F4-B7B8-4F6B-B79C-A51E8E268B55}" type="datetime'''''''''2''0''''''''''''''.''''''''''''''''''''''''''2'">
              <a:rPr lang="en-US">
                <a:cs typeface="Arial"/>
              </a:rPr>
              <a:pPr/>
              <a:t>20.2</a:t>
            </a:fld>
            <a:endParaRPr lang="en-US" dirty="0">
              <a:latin typeface="Arial"/>
              <a:ea typeface="楷体"/>
              <a:cs typeface="Arial"/>
              <a:sym typeface="Arial"/>
            </a:endParaRPr>
          </a:p>
        </p:txBody>
      </p:sp>
      <p:sp>
        <p:nvSpPr>
          <p:cNvPr id="117" name="Text Placeholder 1"/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920750" y="5821363"/>
            <a:ext cx="12366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Arial"/>
                <a:cs typeface="Arial"/>
                <a:sym typeface="Arial"/>
              </a:rPr>
              <a:t>Baseline EVA</a:t>
            </a:r>
            <a:endParaRPr lang="en-US" dirty="0">
              <a:latin typeface="Arial"/>
              <a:cs typeface="Arial"/>
              <a:sym typeface="Arial"/>
            </a:endParaRPr>
          </a:p>
        </p:txBody>
      </p:sp>
      <p:sp>
        <p:nvSpPr>
          <p:cNvPr id="56" name="Text Placeholder 54"/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6432550" y="2435225"/>
            <a:ext cx="4460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400" tIns="0" rIns="25400" bIns="0" numCol="1" spcCol="0" anchor="b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0D6F827C-92B8-4E60-B781-AD55B3EBD086}" type="datetime'''''22''.''''''''''''''''''''''''''''''''''''''''''''''8'">
              <a:rPr lang="en-US">
                <a:cs typeface="Arial"/>
              </a:rPr>
              <a:pPr/>
              <a:t>22.8</a:t>
            </a:fld>
            <a:endParaRPr lang="en-US">
              <a:latin typeface="Arial"/>
              <a:ea typeface="楷体"/>
              <a:cs typeface="Arial"/>
              <a:sym typeface="Arial"/>
            </a:endParaRPr>
          </a:p>
        </p:txBody>
      </p:sp>
      <p:sp>
        <p:nvSpPr>
          <p:cNvPr id="114" name="Text Placeholder 17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6030913" y="5821363"/>
            <a:ext cx="12493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Arial"/>
                <a:cs typeface="Arial"/>
                <a:sym typeface="Arial"/>
              </a:rPr>
              <a:t>Potential EVA</a:t>
            </a:r>
            <a:endParaRPr lang="en-US" dirty="0">
              <a:latin typeface="Arial"/>
              <a:cs typeface="Arial"/>
              <a:sym typeface="Arial"/>
            </a:endParaRPr>
          </a:p>
        </p:txBody>
      </p:sp>
      <p:sp>
        <p:nvSpPr>
          <p:cNvPr id="112" name="Text Placeholder 18"/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7645400" y="3262313"/>
            <a:ext cx="744538" cy="346075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65BF89BD-B951-4854-8509-2F72AD14C26D}" type="datetime'''''''''+1''3''''''''''''''''''%'''''''''''''''''''''''">
              <a:rPr lang="en-US" b="1">
                <a:solidFill>
                  <a:schemeClr val="bg1"/>
                </a:solidFill>
                <a:cs typeface="Arial"/>
              </a:rPr>
              <a:pPr/>
              <a:t>+13%</a:t>
            </a:fld>
            <a:endParaRPr lang="en-US" b="1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3" name="TextBox 44"/>
          <p:cNvSpPr txBox="1"/>
          <p:nvPr>
            <p:custDataLst>
              <p:tags r:id="rId24"/>
            </p:custDataLst>
          </p:nvPr>
        </p:nvSpPr>
        <p:spPr>
          <a:xfrm>
            <a:off x="8531217" y="2511425"/>
            <a:ext cx="3029056" cy="3053144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73152" tIns="73152" rIns="73152" bIns="73152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>
              <a:spcBef>
                <a:spcPct val="40000"/>
              </a:spcBef>
            </a:pPr>
            <a:r>
              <a:rPr lang="en-US" altLang="zh-CN" b="1" dirty="0">
                <a:solidFill>
                  <a:schemeClr val="bg1"/>
                </a:solidFill>
              </a:rPr>
              <a:t>Overview of estimation method:</a:t>
            </a:r>
          </a:p>
          <a:p>
            <a:pPr marL="233363" indent="-233363">
              <a:spcBef>
                <a:spcPct val="40000"/>
              </a:spcBef>
              <a:buClr>
                <a:schemeClr val="bg1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EVA improvement estimation is based on 5 initiatives that can calculate financial impacts quantitatively from anti-leakage quick-wins </a:t>
            </a:r>
          </a:p>
          <a:p>
            <a:pPr marL="233363" indent="-233363">
              <a:spcBef>
                <a:spcPct val="40000"/>
              </a:spcBef>
              <a:buClr>
                <a:schemeClr val="bg1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Caliber of estimation is half-year financial impact and the potential of </a:t>
            </a:r>
            <a:r>
              <a:rPr lang="en-US" altLang="zh-CN" dirty="0" err="1">
                <a:solidFill>
                  <a:schemeClr val="bg1"/>
                </a:solidFill>
              </a:rPr>
              <a:t>RMB</a:t>
            </a:r>
            <a:r>
              <a:rPr lang="en-US" altLang="zh-CN" dirty="0">
                <a:solidFill>
                  <a:schemeClr val="bg1"/>
                </a:solidFill>
              </a:rPr>
              <a:t> 2.6 BN is annualized result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8327695" y="1859407"/>
            <a:ext cx="3246851" cy="212366"/>
            <a:chOff x="7341349" y="285750"/>
            <a:chExt cx="2951693" cy="212366"/>
          </a:xfrm>
        </p:grpSpPr>
        <p:sp>
          <p:nvSpPr>
            <p:cNvPr id="42" name="StickerRectangle"/>
            <p:cNvSpPr>
              <a:spLocks noChangeArrowheads="1"/>
            </p:cNvSpPr>
            <p:nvPr/>
          </p:nvSpPr>
          <p:spPr bwMode="auto">
            <a:xfrm>
              <a:off x="7341349" y="285750"/>
              <a:ext cx="2951693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altLang="zh-CN" sz="1200" dirty="0" smtClean="0">
                  <a:solidFill>
                    <a:srgbClr val="808080"/>
                  </a:solidFill>
                  <a:latin typeface="+mn-lt"/>
                </a:rPr>
                <a:t>PRELIMINARY ESTIMATE, HALF-YEAR DATA</a:t>
              </a:r>
              <a:endParaRPr lang="en-US" sz="1200" dirty="0">
                <a:solidFill>
                  <a:srgbClr val="808080"/>
                </a:solidFill>
                <a:latin typeface="+mn-lt"/>
              </a:endParaRPr>
            </a:p>
          </p:txBody>
        </p:sp>
        <p:cxnSp>
          <p:nvCxnSpPr>
            <p:cNvPr id="44" name="AutoShape 31"/>
            <p:cNvCxnSpPr>
              <a:cxnSpLocks noChangeShapeType="1"/>
              <a:stCxn id="42" idx="2"/>
              <a:endCxn id="42" idx="4"/>
            </p:cNvCxnSpPr>
            <p:nvPr/>
          </p:nvCxnSpPr>
          <p:spPr bwMode="auto">
            <a:xfrm>
              <a:off x="7341349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2" idx="4"/>
              <a:endCxn id="42" idx="6"/>
            </p:cNvCxnSpPr>
            <p:nvPr/>
          </p:nvCxnSpPr>
          <p:spPr bwMode="auto">
            <a:xfrm>
              <a:off x="7341349" y="498116"/>
              <a:ext cx="2951693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6" name="5. Source"/>
          <p:cNvSpPr>
            <a:spLocks noChangeArrowheads="1"/>
          </p:cNvSpPr>
          <p:nvPr/>
        </p:nvSpPr>
        <p:spPr bwMode="auto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/>
          <a:p>
            <a:pPr marL="493713" indent="-493713" defTabSz="895350">
              <a:tabLst>
                <a:tab pos="612775" algn="l"/>
              </a:tabLst>
            </a:pPr>
            <a:r>
              <a:rPr lang="en-US" altLang="zh-CN" sz="800" dirty="0">
                <a:solidFill>
                  <a:schemeClr val="accent6"/>
                </a:solidFill>
                <a:latin typeface="+mn-lt"/>
              </a:rPr>
              <a:t>SOURCE: </a:t>
            </a:r>
            <a:r>
              <a:rPr lang="en-US" altLang="zh-CN" sz="800" dirty="0" smtClean="0">
                <a:solidFill>
                  <a:schemeClr val="accent6"/>
                </a:solidFill>
                <a:latin typeface="+mn-lt"/>
              </a:rPr>
              <a:t>Team analysis</a:t>
            </a:r>
            <a:endParaRPr lang="en-US" altLang="zh-CN" sz="8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" name="BainBulletsConfiguration" hidden="1"/>
          <p:cNvSpPr txBox="1"/>
          <p:nvPr/>
        </p:nvSpPr>
        <p:spPr>
          <a:xfrm>
            <a:off x="1506537" y="12700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">
              <a:solidFill>
                <a:srgbClr val="FFFFFF"/>
              </a:solidFill>
            </a:endParaRPr>
          </a:p>
        </p:txBody>
      </p:sp>
      <p:grpSp>
        <p:nvGrpSpPr>
          <p:cNvPr id="12" name="sticker"/>
          <p:cNvGrpSpPr/>
          <p:nvPr/>
        </p:nvGrpSpPr>
        <p:grpSpPr>
          <a:xfrm>
            <a:off x="10382210" y="285750"/>
            <a:ext cx="1268424" cy="150811"/>
            <a:chOff x="10382211" y="285750"/>
            <a:chExt cx="1268424" cy="150811"/>
          </a:xfrm>
        </p:grpSpPr>
        <p:sp>
          <p:nvSpPr>
            <p:cNvPr id="53" name="StickerRectangle"/>
            <p:cNvSpPr>
              <a:spLocks noChangeArrowheads="1"/>
            </p:cNvSpPr>
            <p:nvPr/>
          </p:nvSpPr>
          <p:spPr bwMode="gray">
            <a:xfrm>
              <a:off x="10382211" y="285750"/>
              <a:ext cx="1268424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smtClean="0">
                  <a:solidFill>
                    <a:schemeClr val="accent6"/>
                  </a:solidFill>
                  <a:latin typeface="+mn-lt"/>
                  <a:ea typeface="+mn-ea"/>
                </a:rPr>
                <a:t>PRELIMINARY ESTIMATE</a:t>
              </a:r>
              <a:endParaRPr lang="en-US" sz="800" baseline="0" dirty="0">
                <a:solidFill>
                  <a:schemeClr val="accent6"/>
                </a:solidFill>
                <a:latin typeface="+mn-lt"/>
                <a:ea typeface="+mn-ea"/>
              </a:endParaRPr>
            </a:p>
          </p:txBody>
        </p:sp>
        <p:cxnSp>
          <p:nvCxnSpPr>
            <p:cNvPr id="57" name="AutoShape 31"/>
            <p:cNvCxnSpPr>
              <a:cxnSpLocks noChangeShapeType="1"/>
              <a:stCxn id="53" idx="2"/>
              <a:endCxn id="53" idx="4"/>
            </p:cNvCxnSpPr>
            <p:nvPr/>
          </p:nvCxnSpPr>
          <p:spPr bwMode="gray">
            <a:xfrm>
              <a:off x="10382211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AutoShape 32"/>
            <p:cNvCxnSpPr>
              <a:cxnSpLocks noChangeShapeType="1"/>
              <a:stCxn id="53" idx="4"/>
              <a:endCxn id="53" idx="6"/>
            </p:cNvCxnSpPr>
            <p:nvPr/>
          </p:nvCxnSpPr>
          <p:spPr bwMode="gray">
            <a:xfrm>
              <a:off x="10382211" y="436561"/>
              <a:ext cx="1268424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85174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9565034"/>
              </p:ext>
            </p:extLst>
          </p:nvPr>
        </p:nvGraphicFramePr>
        <p:xfrm>
          <a:off x="1495426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22" name="think-cell Slide" r:id="rId12" imgW="360" imgH="360" progId="TCLayout.ActiveDocument.1">
                  <p:embed/>
                </p:oleObj>
              </mc:Choice>
              <mc:Fallback>
                <p:oleObj name="think-cell Slide" r:id="rId12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6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230189"/>
            <a:ext cx="11491891" cy="7386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/>
              <a:t>Long-term anti-leakage mechanism should contain three components, ‘monitoring-action-evaluation’</a:t>
            </a:r>
            <a:endParaRPr lang="en-US" dirty="0"/>
          </a:p>
        </p:txBody>
      </p:sp>
      <p:sp>
        <p:nvSpPr>
          <p:cNvPr id="3" name="BainBulletsConfiguration" hidden="1"/>
          <p:cNvSpPr txBox="1"/>
          <p:nvPr/>
        </p:nvSpPr>
        <p:spPr>
          <a:xfrm>
            <a:off x="1506537" y="12700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">
              <a:solidFill>
                <a:srgbClr val="FFFFFF"/>
              </a:solidFill>
            </a:endParaRPr>
          </a:p>
        </p:txBody>
      </p:sp>
      <p:sp>
        <p:nvSpPr>
          <p:cNvPr id="84" name="5. Source"/>
          <p:cNvSpPr>
            <a:spLocks noChangeArrowheads="1"/>
          </p:cNvSpPr>
          <p:nvPr/>
        </p:nvSpPr>
        <p:spPr bwMode="auto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/>
          <a:p>
            <a:pPr marL="493713" indent="-493713" defTabSz="895350">
              <a:tabLst>
                <a:tab pos="612775" algn="l"/>
              </a:tabLst>
            </a:pPr>
            <a:r>
              <a:rPr lang="en-US" altLang="zh-CN" sz="800" dirty="0">
                <a:solidFill>
                  <a:schemeClr val="accent6"/>
                </a:solidFill>
                <a:latin typeface="+mn-lt"/>
              </a:rPr>
              <a:t>SOURCE: </a:t>
            </a:r>
            <a:r>
              <a:rPr lang="en-US" sz="800" dirty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altLang="zh-CN" sz="800" dirty="0">
                <a:solidFill>
                  <a:schemeClr val="accent6"/>
                </a:solidFill>
                <a:latin typeface="+mn-lt"/>
              </a:rPr>
              <a:t>Team analysis</a:t>
            </a:r>
            <a:endParaRPr lang="en-US" sz="8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76" name="Chevron 75"/>
          <p:cNvSpPr/>
          <p:nvPr>
            <p:custDataLst>
              <p:tags r:id="rId4"/>
            </p:custDataLst>
          </p:nvPr>
        </p:nvSpPr>
        <p:spPr bwMode="auto">
          <a:xfrm>
            <a:off x="4660832" y="1140612"/>
            <a:ext cx="3552994" cy="411569"/>
          </a:xfrm>
          <a:prstGeom prst="chevron">
            <a:avLst>
              <a:gd name="adj" fmla="val 18199"/>
            </a:avLst>
          </a:prstGeom>
          <a:solidFill>
            <a:schemeClr val="tx2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en-US" sz="10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8" name="TextBox 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837825" y="1269452"/>
            <a:ext cx="319253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175"/>
            <a:r>
              <a:rPr lang="en-US" altLang="zh-CN" sz="1000" b="1" dirty="0">
                <a:solidFill>
                  <a:schemeClr val="bg1"/>
                </a:solidFill>
              </a:rPr>
              <a:t>Implement anti-leakage working mechanism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90" name="Pentagon 89"/>
          <p:cNvSpPr/>
          <p:nvPr>
            <p:custDataLst>
              <p:tags r:id="rId6"/>
            </p:custDataLst>
          </p:nvPr>
        </p:nvSpPr>
        <p:spPr bwMode="auto">
          <a:xfrm>
            <a:off x="1224006" y="1140612"/>
            <a:ext cx="3552994" cy="411569"/>
          </a:xfrm>
          <a:prstGeom prst="homePlate">
            <a:avLst>
              <a:gd name="adj" fmla="val 18199"/>
            </a:avLst>
          </a:prstGeom>
          <a:solidFill>
            <a:schemeClr val="tx2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en-US" sz="10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1" name="TextBox 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318032" y="1269452"/>
            <a:ext cx="326084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175"/>
            <a:r>
              <a:rPr lang="en-US" altLang="zh-CN" sz="1000" b="1" dirty="0">
                <a:solidFill>
                  <a:schemeClr val="bg1"/>
                </a:solidFill>
              </a:rPr>
              <a:t>Build long-term leakage monitoring system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94" name="Chevron 93"/>
          <p:cNvSpPr/>
          <p:nvPr>
            <p:custDataLst>
              <p:tags r:id="rId8"/>
            </p:custDataLst>
          </p:nvPr>
        </p:nvSpPr>
        <p:spPr bwMode="auto">
          <a:xfrm>
            <a:off x="8097656" y="1140612"/>
            <a:ext cx="3552994" cy="411569"/>
          </a:xfrm>
          <a:prstGeom prst="chevron">
            <a:avLst>
              <a:gd name="adj" fmla="val 18199"/>
            </a:avLst>
          </a:prstGeom>
          <a:solidFill>
            <a:schemeClr val="tx2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en-US" sz="10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5" name="TextBox 9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302167" y="1269451"/>
            <a:ext cx="312963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175"/>
            <a:r>
              <a:rPr lang="en-US" altLang="zh-CN" sz="1000" b="1" dirty="0">
                <a:solidFill>
                  <a:schemeClr val="bg1"/>
                </a:solidFill>
              </a:rPr>
              <a:t>Add relevant KPIs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158759" y="3632458"/>
            <a:ext cx="11279459" cy="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85"/>
          <p:cNvSpPr>
            <a:spLocks noChangeArrowheads="1"/>
          </p:cNvSpPr>
          <p:nvPr/>
        </p:nvSpPr>
        <p:spPr bwMode="gray">
          <a:xfrm>
            <a:off x="158760" y="3735813"/>
            <a:ext cx="922097" cy="237163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76200" tIns="76200" rIns="76200" bIns="76200" numCol="1" anchor="ctr" anchorCtr="0" compatLnSpc="1">
            <a:prstTxWarp prst="textNoShape">
              <a:avLst/>
            </a:prstTxWarp>
            <a:noAutofit/>
          </a:bodyPr>
          <a:lstStyle/>
          <a:p>
            <a:pPr defTabSz="895350">
              <a:buClr>
                <a:schemeClr val="tx2"/>
              </a:buClr>
            </a:pPr>
            <a:r>
              <a:rPr lang="en-US" altLang="zh-CN" sz="1000" b="1" dirty="0">
                <a:solidFill>
                  <a:schemeClr val="bg1"/>
                </a:solidFill>
                <a:latin typeface="+mn-lt"/>
              </a:rPr>
              <a:t>Main outputs</a:t>
            </a:r>
            <a:endParaRPr lang="en-GB" sz="1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7" name="Rectangle 85"/>
          <p:cNvSpPr>
            <a:spLocks noChangeArrowheads="1"/>
          </p:cNvSpPr>
          <p:nvPr/>
        </p:nvSpPr>
        <p:spPr bwMode="gray">
          <a:xfrm>
            <a:off x="1318032" y="3735813"/>
            <a:ext cx="3260841" cy="188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895350">
              <a:buClr>
                <a:schemeClr val="tx2"/>
              </a:buClr>
            </a:pPr>
            <a:r>
              <a:rPr lang="en-US" sz="1000" b="1" dirty="0">
                <a:solidFill>
                  <a:schemeClr val="tx2"/>
                </a:solidFill>
                <a:latin typeface="+mn-lt"/>
              </a:rPr>
              <a:t>Reporting view system for different internal users </a:t>
            </a:r>
            <a:endParaRPr lang="en-GB" sz="10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19" name="Rectangle 85"/>
          <p:cNvSpPr>
            <a:spLocks noChangeArrowheads="1"/>
          </p:cNvSpPr>
          <p:nvPr/>
        </p:nvSpPr>
        <p:spPr bwMode="gray">
          <a:xfrm>
            <a:off x="4837825" y="3735813"/>
            <a:ext cx="3192539" cy="376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895350">
              <a:buClr>
                <a:schemeClr val="tx2"/>
              </a:buClr>
            </a:pPr>
            <a:r>
              <a:rPr lang="en-US" altLang="zh-CN" sz="1000" b="1" dirty="0">
                <a:solidFill>
                  <a:schemeClr val="tx2"/>
                </a:solidFill>
                <a:latin typeface="+mn-lt"/>
              </a:rPr>
              <a:t>“Repricing” work plan and ex-post </a:t>
            </a:r>
            <a:r>
              <a:rPr lang="en-US" altLang="zh-CN" sz="1000" b="1" dirty="0" smtClean="0">
                <a:solidFill>
                  <a:schemeClr val="tx2"/>
                </a:solidFill>
                <a:latin typeface="+mn-lt"/>
              </a:rPr>
              <a:t/>
            </a:r>
            <a:br>
              <a:rPr lang="en-US" altLang="zh-CN" sz="1000" b="1" dirty="0" smtClean="0">
                <a:solidFill>
                  <a:schemeClr val="tx2"/>
                </a:solidFill>
                <a:latin typeface="+mn-lt"/>
              </a:rPr>
            </a:br>
            <a:r>
              <a:rPr lang="en-US" altLang="zh-CN" sz="1000" b="1" dirty="0" smtClean="0">
                <a:solidFill>
                  <a:schemeClr val="tx2"/>
                </a:solidFill>
                <a:latin typeface="+mn-lt"/>
              </a:rPr>
              <a:t>supervision </a:t>
            </a:r>
            <a:r>
              <a:rPr lang="en-US" altLang="zh-CN" sz="1000" b="1" dirty="0">
                <a:solidFill>
                  <a:schemeClr val="tx2"/>
                </a:solidFill>
                <a:latin typeface="+mn-lt"/>
              </a:rPr>
              <a:t>process</a:t>
            </a:r>
            <a:endParaRPr lang="en-GB" sz="10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20" name="Rectangle 85"/>
          <p:cNvSpPr>
            <a:spLocks noChangeArrowheads="1"/>
          </p:cNvSpPr>
          <p:nvPr/>
        </p:nvSpPr>
        <p:spPr bwMode="gray">
          <a:xfrm>
            <a:off x="8302166" y="3735813"/>
            <a:ext cx="3129636" cy="376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895350">
              <a:buClr>
                <a:schemeClr val="tx2"/>
              </a:buClr>
            </a:pPr>
            <a:r>
              <a:rPr lang="en-US" altLang="zh-CN" sz="1000" b="1" dirty="0">
                <a:solidFill>
                  <a:schemeClr val="tx2"/>
                </a:solidFill>
                <a:latin typeface="+mn-lt"/>
              </a:rPr>
              <a:t>Pricing related KPI measurement and consequence mgmt execution mechanism</a:t>
            </a:r>
            <a:endParaRPr lang="en-GB" sz="1000" b="1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28" name="Picture 2"/>
          <p:cNvPicPr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190" y="4192001"/>
            <a:ext cx="3102526" cy="1915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0"/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979" y="4192001"/>
            <a:ext cx="2798233" cy="1915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8"/>
          <p:cNvPicPr>
            <a:picLocks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075" y="4192001"/>
            <a:ext cx="2885818" cy="1915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" name="Rectangle 85"/>
          <p:cNvSpPr>
            <a:spLocks noChangeArrowheads="1"/>
          </p:cNvSpPr>
          <p:nvPr/>
        </p:nvSpPr>
        <p:spPr bwMode="gray">
          <a:xfrm>
            <a:off x="158760" y="1605499"/>
            <a:ext cx="922097" cy="1923604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76200" tIns="76200" rIns="76200" bIns="76200" numCol="1" anchor="ctr" anchorCtr="0" compatLnSpc="1">
            <a:prstTxWarp prst="textNoShape">
              <a:avLst/>
            </a:prstTxWarp>
            <a:noAutofit/>
          </a:bodyPr>
          <a:lstStyle/>
          <a:p>
            <a:pPr defTabSz="895350">
              <a:buClr>
                <a:schemeClr val="tx2"/>
              </a:buClr>
            </a:pPr>
            <a:r>
              <a:rPr lang="en-US" altLang="zh-CN" sz="1000" b="1" dirty="0">
                <a:solidFill>
                  <a:schemeClr val="bg1"/>
                </a:solidFill>
                <a:latin typeface="+mn-lt"/>
              </a:rPr>
              <a:t>Specific activities </a:t>
            </a:r>
            <a:endParaRPr lang="en-GB" sz="1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angle 7"/>
          <p:cNvSpPr txBox="1">
            <a:spLocks/>
          </p:cNvSpPr>
          <p:nvPr/>
        </p:nvSpPr>
        <p:spPr>
          <a:xfrm>
            <a:off x="1318032" y="1605500"/>
            <a:ext cx="3260841" cy="167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30000"/>
              </a:spcBef>
            </a:pPr>
            <a:r>
              <a:rPr lang="en-US" altLang="zh-CN" sz="1000" dirty="0"/>
              <a:t>Develop analytic </a:t>
            </a:r>
            <a:r>
              <a:rPr lang="en-US" altLang="zh-CN" sz="1000" b="1" dirty="0">
                <a:solidFill>
                  <a:schemeClr val="tx2"/>
                </a:solidFill>
              </a:rPr>
              <a:t>models and system </a:t>
            </a:r>
            <a:r>
              <a:rPr lang="en-US" altLang="zh-CN" sz="1000" dirty="0"/>
              <a:t>required for leakage monitoring</a:t>
            </a:r>
          </a:p>
          <a:p>
            <a:pPr lvl="1">
              <a:spcBef>
                <a:spcPct val="30000"/>
              </a:spcBef>
            </a:pPr>
            <a:r>
              <a:rPr lang="en-US" altLang="zh-CN" sz="1000" dirty="0"/>
              <a:t>Design corresponding </a:t>
            </a:r>
            <a:r>
              <a:rPr lang="en-US" altLang="zh-CN" sz="1000" b="1" dirty="0">
                <a:solidFill>
                  <a:schemeClr val="tx2"/>
                </a:solidFill>
              </a:rPr>
              <a:t>leakage monitoring dashboard</a:t>
            </a:r>
            <a:r>
              <a:rPr lang="en-US" altLang="zh-CN" sz="1000" b="1" dirty="0"/>
              <a:t> </a:t>
            </a:r>
            <a:r>
              <a:rPr lang="en-US" altLang="zh-CN" sz="1000" dirty="0"/>
              <a:t>based on functional difference across departments in the pricing process</a:t>
            </a:r>
          </a:p>
          <a:p>
            <a:pPr lvl="1">
              <a:spcBef>
                <a:spcPct val="30000"/>
              </a:spcBef>
            </a:pPr>
            <a:r>
              <a:rPr lang="en-US" altLang="zh-CN" sz="1000" b="1" dirty="0">
                <a:solidFill>
                  <a:schemeClr val="tx2"/>
                </a:solidFill>
              </a:rPr>
              <a:t>Define frequency for leakage monitoring and assessment </a:t>
            </a:r>
            <a:r>
              <a:rPr lang="en-US" altLang="zh-CN" sz="1000" dirty="0"/>
              <a:t>and embed in daily activities of relevant </a:t>
            </a:r>
            <a:r>
              <a:rPr lang="en-US" altLang="zh-CN" sz="1000" dirty="0" err="1"/>
              <a:t>depts</a:t>
            </a:r>
            <a:endParaRPr lang="en-US" altLang="zh-CN" sz="1000" dirty="0"/>
          </a:p>
          <a:p>
            <a:pPr lvl="1">
              <a:spcBef>
                <a:spcPct val="30000"/>
              </a:spcBef>
            </a:pPr>
            <a:r>
              <a:rPr lang="en-US" altLang="zh-CN" sz="1000" dirty="0"/>
              <a:t>Set up leakage reporting (esp. leakage warning)</a:t>
            </a:r>
            <a:r>
              <a:rPr lang="zh-CN" altLang="en-US" sz="1000" dirty="0"/>
              <a:t> </a:t>
            </a:r>
            <a:r>
              <a:rPr lang="en-US" altLang="zh-CN" sz="1000" dirty="0"/>
              <a:t>“principal review &amp; explanation” system</a:t>
            </a:r>
            <a:endParaRPr lang="en-US" sz="1000" dirty="0"/>
          </a:p>
        </p:txBody>
      </p:sp>
      <p:sp>
        <p:nvSpPr>
          <p:cNvPr id="12" name="Rectangle 12"/>
          <p:cNvSpPr txBox="1">
            <a:spLocks/>
          </p:cNvSpPr>
          <p:nvPr/>
        </p:nvSpPr>
        <p:spPr>
          <a:xfrm>
            <a:off x="4837825" y="1605499"/>
            <a:ext cx="3192539" cy="1923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30000"/>
              </a:spcBef>
            </a:pPr>
            <a:r>
              <a:rPr lang="en-US" altLang="zh-CN" sz="1000" dirty="0"/>
              <a:t>Screen customers in need of </a:t>
            </a:r>
            <a:r>
              <a:rPr lang="en-US" altLang="zh-CN" sz="1000" dirty="0" err="1"/>
              <a:t>repricing</a:t>
            </a:r>
            <a:r>
              <a:rPr lang="en-US" altLang="zh-CN" sz="1000" dirty="0"/>
              <a:t>; </a:t>
            </a:r>
            <a:r>
              <a:rPr lang="en-US" altLang="zh-CN" sz="1000" b="1" dirty="0" err="1">
                <a:solidFill>
                  <a:schemeClr val="tx2"/>
                </a:solidFill>
              </a:rPr>
              <a:t>screeing</a:t>
            </a:r>
            <a:r>
              <a:rPr lang="en-US" altLang="zh-CN" sz="1000" b="1" dirty="0">
                <a:solidFill>
                  <a:schemeClr val="tx2"/>
                </a:solidFill>
              </a:rPr>
              <a:t> criteria </a:t>
            </a:r>
            <a:r>
              <a:rPr lang="en-US" altLang="zh-CN" sz="1000" dirty="0"/>
              <a:t>include:</a:t>
            </a:r>
          </a:p>
          <a:p>
            <a:pPr lvl="2">
              <a:spcBef>
                <a:spcPct val="15000"/>
              </a:spcBef>
            </a:pPr>
            <a:r>
              <a:rPr lang="en-US" altLang="zh-CN" sz="1000" dirty="0"/>
              <a:t>Large negative </a:t>
            </a:r>
            <a:r>
              <a:rPr lang="en-US" sz="1000" dirty="0"/>
              <a:t>EVA</a:t>
            </a:r>
          </a:p>
          <a:p>
            <a:pPr lvl="2">
              <a:spcBef>
                <a:spcPct val="15000"/>
              </a:spcBef>
            </a:pPr>
            <a:r>
              <a:rPr lang="en-US" altLang="zh-CN" sz="1000" dirty="0"/>
              <a:t>Low comprehensive </a:t>
            </a:r>
            <a:r>
              <a:rPr lang="en-US" altLang="zh-CN" sz="1000" dirty="0" err="1"/>
              <a:t>IRR</a:t>
            </a:r>
            <a:endParaRPr lang="en-US" altLang="zh-CN" sz="1000" dirty="0"/>
          </a:p>
          <a:p>
            <a:pPr lvl="2">
              <a:spcBef>
                <a:spcPct val="15000"/>
              </a:spcBef>
            </a:pPr>
            <a:r>
              <a:rPr lang="en-US" altLang="zh-CN" sz="1000" dirty="0"/>
              <a:t>Business promise unfulfilled</a:t>
            </a:r>
          </a:p>
          <a:p>
            <a:pPr lvl="2">
              <a:spcBef>
                <a:spcPct val="15000"/>
              </a:spcBef>
            </a:pPr>
            <a:r>
              <a:rPr lang="en-US" altLang="zh-CN" sz="1000" dirty="0"/>
              <a:t>Risk rating downgraded</a:t>
            </a:r>
          </a:p>
          <a:p>
            <a:pPr lvl="1">
              <a:spcBef>
                <a:spcPct val="30000"/>
              </a:spcBef>
            </a:pPr>
            <a:r>
              <a:rPr lang="en-US" altLang="zh-CN" sz="1000" b="1" dirty="0">
                <a:solidFill>
                  <a:schemeClr val="tx2"/>
                </a:solidFill>
              </a:rPr>
              <a:t>Set</a:t>
            </a:r>
            <a:r>
              <a:rPr lang="en-US" altLang="zh-CN" sz="1000" b="1" dirty="0"/>
              <a:t> </a:t>
            </a:r>
            <a:r>
              <a:rPr lang="en-US" altLang="zh-CN" sz="1000" b="1" dirty="0">
                <a:solidFill>
                  <a:schemeClr val="tx2"/>
                </a:solidFill>
              </a:rPr>
              <a:t>up the contents of </a:t>
            </a:r>
            <a:r>
              <a:rPr lang="en-US" altLang="zh-CN" sz="1000" b="1" dirty="0" err="1">
                <a:solidFill>
                  <a:schemeClr val="tx2"/>
                </a:solidFill>
              </a:rPr>
              <a:t>repricing</a:t>
            </a:r>
            <a:r>
              <a:rPr lang="en-US" altLang="zh-CN" sz="1000" b="1" dirty="0">
                <a:solidFill>
                  <a:schemeClr val="tx2"/>
                </a:solidFill>
              </a:rPr>
              <a:t> </a:t>
            </a:r>
            <a:r>
              <a:rPr lang="en-US" altLang="zh-CN" sz="1000" dirty="0"/>
              <a:t>through internal and external benchmarking</a:t>
            </a:r>
          </a:p>
          <a:p>
            <a:pPr lvl="1">
              <a:spcBef>
                <a:spcPct val="30000"/>
              </a:spcBef>
            </a:pPr>
            <a:r>
              <a:rPr lang="en-US" altLang="zh-CN" sz="1000" dirty="0"/>
              <a:t>Coordinate </a:t>
            </a:r>
            <a:r>
              <a:rPr lang="en-US" altLang="zh-CN" sz="1000" dirty="0" err="1"/>
              <a:t>RMs</a:t>
            </a:r>
            <a:r>
              <a:rPr lang="en-US" altLang="zh-CN" sz="1000" dirty="0"/>
              <a:t> and product managers to develop </a:t>
            </a:r>
            <a:r>
              <a:rPr lang="en-US" altLang="zh-CN" sz="1000" b="1" dirty="0">
                <a:solidFill>
                  <a:schemeClr val="tx2"/>
                </a:solidFill>
              </a:rPr>
              <a:t>account </a:t>
            </a:r>
            <a:r>
              <a:rPr lang="en-US" altLang="zh-CN" sz="1000" b="1" dirty="0" err="1">
                <a:solidFill>
                  <a:schemeClr val="tx2"/>
                </a:solidFill>
              </a:rPr>
              <a:t>repricing</a:t>
            </a:r>
            <a:r>
              <a:rPr lang="en-US" altLang="zh-CN" sz="1000" b="1" dirty="0">
                <a:solidFill>
                  <a:schemeClr val="tx2"/>
                </a:solidFill>
              </a:rPr>
              <a:t> plan</a:t>
            </a:r>
          </a:p>
          <a:p>
            <a:pPr lvl="1">
              <a:spcBef>
                <a:spcPct val="30000"/>
              </a:spcBef>
            </a:pPr>
            <a:r>
              <a:rPr lang="en-US" altLang="zh-CN" sz="1000" b="1" dirty="0">
                <a:solidFill>
                  <a:schemeClr val="tx2"/>
                </a:solidFill>
              </a:rPr>
              <a:t>Monitor the result of </a:t>
            </a:r>
            <a:r>
              <a:rPr lang="en-US" altLang="zh-CN" sz="1000" b="1" dirty="0" err="1">
                <a:solidFill>
                  <a:schemeClr val="tx2"/>
                </a:solidFill>
              </a:rPr>
              <a:t>repricing</a:t>
            </a:r>
            <a:r>
              <a:rPr lang="en-US" altLang="zh-CN" sz="1000" b="1" dirty="0">
                <a:solidFill>
                  <a:schemeClr val="tx2"/>
                </a:solidFill>
              </a:rPr>
              <a:t> execution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16" name="Rectangle 16"/>
          <p:cNvSpPr txBox="1">
            <a:spLocks/>
          </p:cNvSpPr>
          <p:nvPr/>
        </p:nvSpPr>
        <p:spPr>
          <a:xfrm>
            <a:off x="8302167" y="1605499"/>
            <a:ext cx="3129636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30000"/>
              </a:spcBef>
            </a:pPr>
            <a:r>
              <a:rPr lang="en-US" altLang="zh-CN" sz="1000" dirty="0"/>
              <a:t>Define </a:t>
            </a:r>
            <a:r>
              <a:rPr lang="en-US" altLang="zh-CN" sz="1000" b="1" dirty="0">
                <a:solidFill>
                  <a:schemeClr val="tx2"/>
                </a:solidFill>
              </a:rPr>
              <a:t>major responsibilities and supporting measurement mechanism </a:t>
            </a:r>
            <a:r>
              <a:rPr lang="en-US" altLang="zh-CN" sz="1000" dirty="0"/>
              <a:t>for all pricing functions and </a:t>
            </a:r>
            <a:r>
              <a:rPr lang="en-US" altLang="zh-CN" sz="1000" dirty="0" err="1"/>
              <a:t>RMs</a:t>
            </a:r>
            <a:endParaRPr lang="en-US" altLang="zh-CN" sz="1000" dirty="0"/>
          </a:p>
          <a:p>
            <a:pPr lvl="1">
              <a:spcBef>
                <a:spcPct val="30000"/>
              </a:spcBef>
            </a:pPr>
            <a:r>
              <a:rPr lang="en-US" altLang="zh-CN" sz="1000" dirty="0"/>
              <a:t>Set up relevant </a:t>
            </a:r>
            <a:r>
              <a:rPr lang="en-US" altLang="zh-CN" sz="1000" b="1" dirty="0">
                <a:solidFill>
                  <a:schemeClr val="tx2"/>
                </a:solidFill>
              </a:rPr>
              <a:t>consequence </a:t>
            </a:r>
            <a:r>
              <a:rPr lang="en-US" altLang="zh-CN" sz="1000" b="1" dirty="0" err="1">
                <a:solidFill>
                  <a:schemeClr val="tx2"/>
                </a:solidFill>
              </a:rPr>
              <a:t>mgmt</a:t>
            </a:r>
            <a:r>
              <a:rPr lang="en-US" altLang="zh-CN" sz="1000" b="1" dirty="0">
                <a:solidFill>
                  <a:schemeClr val="tx2"/>
                </a:solidFill>
              </a:rPr>
              <a:t> system</a:t>
            </a:r>
            <a:r>
              <a:rPr lang="en-US" altLang="zh-CN" sz="1000" dirty="0"/>
              <a:t>, including:</a:t>
            </a:r>
          </a:p>
          <a:p>
            <a:pPr lvl="2">
              <a:spcBef>
                <a:spcPct val="15000"/>
              </a:spcBef>
            </a:pPr>
            <a:r>
              <a:rPr lang="en-US" altLang="zh-CN" sz="1000" dirty="0"/>
              <a:t>Rating and</a:t>
            </a:r>
            <a:r>
              <a:rPr lang="zh-CN" altLang="en-US" sz="1000" dirty="0"/>
              <a:t> </a:t>
            </a:r>
            <a:r>
              <a:rPr lang="en-US" altLang="zh-CN" sz="1000" dirty="0"/>
              <a:t>promotion</a:t>
            </a:r>
          </a:p>
          <a:p>
            <a:pPr lvl="2">
              <a:spcBef>
                <a:spcPct val="15000"/>
              </a:spcBef>
            </a:pPr>
            <a:r>
              <a:rPr lang="en-US" altLang="zh-CN" sz="1000" dirty="0"/>
              <a:t>Bonus</a:t>
            </a:r>
          </a:p>
          <a:p>
            <a:pPr lvl="2">
              <a:spcBef>
                <a:spcPct val="15000"/>
              </a:spcBef>
            </a:pPr>
            <a:r>
              <a:rPr lang="en-US" altLang="zh-CN" sz="1000" dirty="0"/>
              <a:t>Expenses</a:t>
            </a:r>
          </a:p>
          <a:p>
            <a:pPr lvl="2">
              <a:spcBef>
                <a:spcPct val="15000"/>
              </a:spcBef>
            </a:pPr>
            <a:r>
              <a:rPr lang="en-US" altLang="zh-CN" sz="1000" dirty="0"/>
              <a:t>Discount authority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07357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60996221"/>
              </p:ext>
            </p:extLst>
          </p:nvPr>
        </p:nvGraphicFramePr>
        <p:xfrm>
          <a:off x="1495426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937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95426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1493837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dirty="0" err="1">
              <a:solidFill>
                <a:schemeClr val="tx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158750" y="2533650"/>
            <a:ext cx="4672013" cy="711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75" tIns="142875" rIns="0" bIns="141288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Clr>
                <a:schemeClr val="bg1"/>
              </a:buClr>
            </a:pPr>
            <a:r>
              <a:rPr lang="en-US" sz="2800" b="1" dirty="0">
                <a:solidFill>
                  <a:schemeClr val="bg1"/>
                </a:solidFill>
              </a:rPr>
              <a:t>Study background</a:t>
            </a:r>
          </a:p>
        </p:txBody>
      </p:sp>
      <p:sp>
        <p:nvSpPr>
          <p:cNvPr id="26" name="Text Placeholder 2">
            <a:hlinkClick r:id="rId10" action="ppaction://hlinksldjump"/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158750" y="3244850"/>
            <a:ext cx="4672013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75" tIns="142875" rIns="0" bIns="142875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</a:rPr>
              <a:t>Methodology walk-through</a:t>
            </a:r>
          </a:p>
        </p:txBody>
      </p:sp>
      <p:sp>
        <p:nvSpPr>
          <p:cNvPr id="39" name="Text Placeholder 2">
            <a:hlinkClick r:id="rId11" action="ppaction://hlinksldjump"/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158750" y="3957638"/>
            <a:ext cx="4672013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75" tIns="141288" rIns="0" bIns="142875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</a:rPr>
              <a:t>Important findings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45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Object 6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14955086"/>
              </p:ext>
            </p:extLst>
          </p:nvPr>
        </p:nvGraphicFramePr>
        <p:xfrm>
          <a:off x="1495426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964" name="think-cell Slide" r:id="rId14" imgW="360" imgH="360" progId="TCLayout.ActiveDocument.1">
                  <p:embed/>
                </p:oleObj>
              </mc:Choice>
              <mc:Fallback>
                <p:oleObj name="think-cell Slide" r:id="rId1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6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230189"/>
            <a:ext cx="11491891" cy="36933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Why is the pricing of banking more challenging than other industries?</a:t>
            </a:r>
          </a:p>
        </p:txBody>
      </p:sp>
      <p:sp>
        <p:nvSpPr>
          <p:cNvPr id="7" name="5. Source"/>
          <p:cNvSpPr>
            <a:spLocks noChangeArrowheads="1"/>
          </p:cNvSpPr>
          <p:nvPr/>
        </p:nvSpPr>
        <p:spPr bwMode="auto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/>
          <a:p>
            <a:pPr marL="493713" indent="-493713" defTabSz="895350">
              <a:tabLst>
                <a:tab pos="612775" algn="l"/>
              </a:tabLst>
            </a:pPr>
            <a:r>
              <a:rPr lang="en-US" altLang="zh-CN" sz="800" dirty="0">
                <a:solidFill>
                  <a:schemeClr val="accent6"/>
                </a:solidFill>
                <a:latin typeface="+mn-lt"/>
              </a:rPr>
              <a:t>SOURCE: </a:t>
            </a:r>
            <a:r>
              <a:rPr lang="en-US" altLang="zh-CN" sz="800" dirty="0" smtClean="0">
                <a:solidFill>
                  <a:schemeClr val="accent6"/>
                </a:solidFill>
                <a:latin typeface="+mn-lt"/>
              </a:rPr>
              <a:t>Team analysis</a:t>
            </a:r>
            <a:endParaRPr lang="en-US" altLang="zh-CN" sz="8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4" name="BainBulletsConfiguration" hidden="1"/>
          <p:cNvSpPr txBox="1"/>
          <p:nvPr/>
        </p:nvSpPr>
        <p:spPr>
          <a:xfrm>
            <a:off x="1506537" y="12700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>
            <a:spLocks/>
          </p:cNvSpPr>
          <p:nvPr/>
        </p:nvSpPr>
        <p:spPr>
          <a:xfrm>
            <a:off x="158759" y="801325"/>
            <a:ext cx="11491891" cy="5504429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27" name="TextBox 5"/>
          <p:cNvSpPr txBox="1"/>
          <p:nvPr>
            <p:custDataLst>
              <p:tags r:id="rId4"/>
            </p:custDataLst>
          </p:nvPr>
        </p:nvSpPr>
        <p:spPr>
          <a:xfrm>
            <a:off x="158759" y="801325"/>
            <a:ext cx="11491891" cy="369332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76200" tIns="76200" rIns="76200" bIns="76200" numCol="1" anchor="ctr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</a:rPr>
              <a:t>The general business model of banking makes pricing more customer-oriented rather than product-oriented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39925" y="1611126"/>
            <a:ext cx="10609147" cy="1703176"/>
            <a:chOff x="225632" y="2220688"/>
            <a:chExt cx="5854516" cy="1907131"/>
          </a:xfrm>
          <a:solidFill>
            <a:schemeClr val="tx2"/>
          </a:solidFill>
        </p:grpSpPr>
        <p:sp>
          <p:nvSpPr>
            <p:cNvPr id="11" name="Striped Right Arrow 10"/>
            <p:cNvSpPr/>
            <p:nvPr/>
          </p:nvSpPr>
          <p:spPr>
            <a:xfrm>
              <a:off x="225632" y="2220688"/>
              <a:ext cx="1579420" cy="1900052"/>
            </a:xfrm>
            <a:prstGeom prst="stripedRightArrow">
              <a:avLst>
                <a:gd name="adj1" fmla="val 73750"/>
                <a:gd name="adj2" fmla="val 32075"/>
              </a:avLst>
            </a:prstGeom>
            <a:grp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Deposit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1958644" y="2241204"/>
              <a:ext cx="0" cy="1886615"/>
            </a:xfrm>
            <a:prstGeom prst="line">
              <a:avLst/>
            </a:prstGeom>
            <a:grpFill/>
            <a:ln w="381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354549" y="2241204"/>
              <a:ext cx="0" cy="1886615"/>
            </a:xfrm>
            <a:prstGeom prst="line">
              <a:avLst/>
            </a:prstGeom>
            <a:grpFill/>
            <a:ln w="381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Striped Right Arrow 39"/>
            <p:cNvSpPr/>
            <p:nvPr/>
          </p:nvSpPr>
          <p:spPr>
            <a:xfrm>
              <a:off x="4500728" y="2220688"/>
              <a:ext cx="1579420" cy="1900052"/>
            </a:xfrm>
            <a:prstGeom prst="stripedRightArrow">
              <a:avLst>
                <a:gd name="adj1" fmla="val 73750"/>
                <a:gd name="adj2" fmla="val 32075"/>
              </a:avLst>
            </a:prstGeom>
            <a:grp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Loan</a:t>
              </a:r>
            </a:p>
          </p:txBody>
        </p:sp>
      </p:grpSp>
      <p:sp>
        <p:nvSpPr>
          <p:cNvPr id="34" name="TextBox 44"/>
          <p:cNvSpPr txBox="1"/>
          <p:nvPr>
            <p:custDataLst>
              <p:tags r:id="rId5"/>
            </p:custDataLst>
          </p:nvPr>
        </p:nvSpPr>
        <p:spPr>
          <a:xfrm>
            <a:off x="4090633" y="1806268"/>
            <a:ext cx="3901374" cy="13641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76200" tIns="76200" rIns="76200" bIns="7620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285750" indent="-285750">
              <a:spcBef>
                <a:spcPct val="100000"/>
              </a:spcBef>
              <a:buFont typeface="Wingdings" pitchFamily="2" charset="2"/>
              <a:buChar char="§"/>
            </a:pPr>
            <a:r>
              <a:rPr lang="en-US" sz="1400" dirty="0"/>
              <a:t>Sell </a:t>
            </a:r>
            <a:r>
              <a:rPr lang="en-US" sz="1400" b="1" dirty="0">
                <a:solidFill>
                  <a:schemeClr val="tx2"/>
                </a:solidFill>
              </a:rPr>
              <a:t>the surplus deposit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/>
              <a:t>to inter-bank exchange market</a:t>
            </a:r>
          </a:p>
          <a:p>
            <a:pPr marL="285750" indent="-285750">
              <a:spcBef>
                <a:spcPct val="100000"/>
              </a:spcBef>
              <a:buFont typeface="Wingdings" pitchFamily="2" charset="2"/>
              <a:buChar char="§"/>
            </a:pPr>
            <a:r>
              <a:rPr lang="en-US" sz="1400" dirty="0"/>
              <a:t>Buy money externally if </a:t>
            </a:r>
            <a:r>
              <a:rPr lang="en-US" sz="1400" b="1" dirty="0">
                <a:solidFill>
                  <a:schemeClr val="tx2"/>
                </a:solidFill>
              </a:rPr>
              <a:t>deposit is not sufficient </a:t>
            </a:r>
            <a:r>
              <a:rPr lang="en-US" sz="1400" dirty="0"/>
              <a:t>to meet capital requirement</a:t>
            </a:r>
          </a:p>
        </p:txBody>
      </p:sp>
      <p:grpSp>
        <p:nvGrpSpPr>
          <p:cNvPr id="48" name="Group 46"/>
          <p:cNvGrpSpPr>
            <a:grpSpLocks/>
          </p:cNvGrpSpPr>
          <p:nvPr/>
        </p:nvGrpSpPr>
        <p:grpSpPr bwMode="auto">
          <a:xfrm>
            <a:off x="249481" y="1274388"/>
            <a:ext cx="11298413" cy="233363"/>
            <a:chOff x="915" y="883"/>
            <a:chExt cx="2686" cy="147"/>
          </a:xfrm>
        </p:grpSpPr>
        <p:cxnSp>
          <p:nvCxnSpPr>
            <p:cNvPr id="49" name="AutoShape 249"/>
            <p:cNvCxnSpPr>
              <a:cxnSpLocks noChangeShapeType="1"/>
              <a:stCxn id="50" idx="4"/>
              <a:endCxn id="50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AutoShape 250"/>
            <p:cNvSpPr>
              <a:spLocks noChangeArrowheads="1"/>
            </p:cNvSpPr>
            <p:nvPr/>
          </p:nvSpPr>
          <p:spPr bwMode="auto">
            <a:xfrm>
              <a:off x="915" y="883"/>
              <a:ext cx="2686" cy="147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altLang="zh-CN" sz="1400" b="1" dirty="0">
                  <a:solidFill>
                    <a:schemeClr val="tx2"/>
                  </a:solidFill>
                </a:rPr>
                <a:t>Simplified business model </a:t>
              </a:r>
            </a:p>
          </p:txBody>
        </p:sp>
      </p:grpSp>
      <p:sp>
        <p:nvSpPr>
          <p:cNvPr id="51" name="TextBox 52"/>
          <p:cNvSpPr txBox="1"/>
          <p:nvPr>
            <p:custDataLst>
              <p:tags r:id="rId6"/>
            </p:custDataLst>
          </p:nvPr>
        </p:nvSpPr>
        <p:spPr>
          <a:xfrm>
            <a:off x="948667" y="3337353"/>
            <a:ext cx="2211511" cy="59814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76200" tIns="76200" rIns="76200" bIns="7620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</a:rPr>
              <a:t>Deposit cost</a:t>
            </a:r>
          </a:p>
        </p:txBody>
      </p:sp>
      <p:sp>
        <p:nvSpPr>
          <p:cNvPr id="56" name="TextBox 52"/>
          <p:cNvSpPr txBox="1"/>
          <p:nvPr>
            <p:custDataLst>
              <p:tags r:id="rId7"/>
            </p:custDataLst>
          </p:nvPr>
        </p:nvSpPr>
        <p:spPr>
          <a:xfrm>
            <a:off x="3408515" y="3337353"/>
            <a:ext cx="951253" cy="59814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vert="horz" wrap="square" lIns="76200" tIns="76200" rIns="76200" bIns="7620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</a:rPr>
              <a:t>Fund value</a:t>
            </a:r>
          </a:p>
        </p:txBody>
      </p:sp>
      <p:sp>
        <p:nvSpPr>
          <p:cNvPr id="57" name="TextBox 52"/>
          <p:cNvSpPr txBox="1"/>
          <p:nvPr>
            <p:custDataLst>
              <p:tags r:id="rId8"/>
            </p:custDataLst>
          </p:nvPr>
        </p:nvSpPr>
        <p:spPr>
          <a:xfrm>
            <a:off x="7754003" y="3337353"/>
            <a:ext cx="951253" cy="59814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vert="horz" wrap="square" lIns="76200" tIns="76200" rIns="76200" bIns="7620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</a:rPr>
              <a:t>Fund cost</a:t>
            </a:r>
          </a:p>
        </p:txBody>
      </p:sp>
      <p:sp>
        <p:nvSpPr>
          <p:cNvPr id="58" name="TextBox 52"/>
          <p:cNvSpPr txBox="1"/>
          <p:nvPr>
            <p:custDataLst>
              <p:tags r:id="rId9"/>
            </p:custDataLst>
          </p:nvPr>
        </p:nvSpPr>
        <p:spPr>
          <a:xfrm>
            <a:off x="8953592" y="3337353"/>
            <a:ext cx="2211511" cy="59814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76200" tIns="76200" rIns="76200" bIns="7620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</a:rPr>
              <a:t>Loan value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2054419" y="3947372"/>
            <a:ext cx="8004928" cy="292098"/>
            <a:chOff x="1142509" y="3248991"/>
            <a:chExt cx="5438912" cy="517476"/>
          </a:xfrm>
        </p:grpSpPr>
        <p:cxnSp>
          <p:nvCxnSpPr>
            <p:cNvPr id="59" name="Elbow Connector 58"/>
            <p:cNvCxnSpPr>
              <a:stCxn id="51" idx="2"/>
            </p:cNvCxnSpPr>
            <p:nvPr/>
          </p:nvCxnSpPr>
          <p:spPr>
            <a:xfrm rot="16200000" flipH="1">
              <a:off x="3603227" y="788273"/>
              <a:ext cx="517476" cy="5438911"/>
            </a:xfrm>
            <a:prstGeom prst="bentConnector2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8" idx="2"/>
            </p:cNvCxnSpPr>
            <p:nvPr/>
          </p:nvCxnSpPr>
          <p:spPr>
            <a:xfrm>
              <a:off x="6581421" y="3248992"/>
              <a:ext cx="0" cy="517475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52"/>
          <p:cNvSpPr txBox="1"/>
          <p:nvPr>
            <p:custDataLst>
              <p:tags r:id="rId10"/>
            </p:custDataLst>
          </p:nvPr>
        </p:nvSpPr>
        <p:spPr>
          <a:xfrm>
            <a:off x="2627513" y="4043964"/>
            <a:ext cx="6921241" cy="590699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76200" tIns="76200" rIns="76200" bIns="7620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</a:rPr>
              <a:t>On the aggregated level, loan and deposit customers are the same entity</a:t>
            </a:r>
          </a:p>
        </p:txBody>
      </p:sp>
      <p:sp>
        <p:nvSpPr>
          <p:cNvPr id="64" name="Isosceles Triangle 63"/>
          <p:cNvSpPr/>
          <p:nvPr/>
        </p:nvSpPr>
        <p:spPr>
          <a:xfrm rot="10800000">
            <a:off x="4097261" y="4698646"/>
            <a:ext cx="3950021" cy="277744"/>
          </a:xfrm>
          <a:prstGeom prst="triangle">
            <a:avLst/>
          </a:prstGeom>
          <a:solidFill>
            <a:schemeClr val="tx2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67" name="TextBox 52"/>
          <p:cNvSpPr txBox="1"/>
          <p:nvPr>
            <p:custDataLst>
              <p:tags r:id="rId11"/>
            </p:custDataLst>
          </p:nvPr>
        </p:nvSpPr>
        <p:spPr>
          <a:xfrm>
            <a:off x="6245574" y="5000141"/>
            <a:ext cx="4910459" cy="1113177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vert="horz" wrap="square" lIns="76200" tIns="76200" rIns="76200" bIns="7620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285750" indent="-285750"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1400" b="1" dirty="0">
                <a:solidFill>
                  <a:schemeClr val="bg1"/>
                </a:solidFill>
              </a:rPr>
              <a:t>Loan pricing: </a:t>
            </a:r>
          </a:p>
          <a:p>
            <a:pPr lvl="2" indent="0">
              <a:buClr>
                <a:schemeClr val="bg1"/>
              </a:buClr>
              <a:buNone/>
            </a:pPr>
            <a:r>
              <a:rPr lang="en-US" sz="1400" b="1" dirty="0">
                <a:solidFill>
                  <a:schemeClr val="bg1"/>
                </a:solidFill>
              </a:rPr>
              <a:t>- maximize the profit</a:t>
            </a:r>
          </a:p>
          <a:p>
            <a:pPr marL="511175" lvl="2" indent="-53975">
              <a:buClr>
                <a:schemeClr val="bg1"/>
              </a:buClr>
              <a:buNone/>
            </a:pPr>
            <a:r>
              <a:rPr lang="en-US" sz="1400" b="1" dirty="0">
                <a:solidFill>
                  <a:schemeClr val="bg1"/>
                </a:solidFill>
              </a:rPr>
              <a:t>- boost the cross-sell of deposit and fee product</a:t>
            </a:r>
          </a:p>
        </p:txBody>
      </p:sp>
      <p:sp>
        <p:nvSpPr>
          <p:cNvPr id="70" name="TextBox 52"/>
          <p:cNvSpPr txBox="1"/>
          <p:nvPr>
            <p:custDataLst>
              <p:tags r:id="rId12"/>
            </p:custDataLst>
          </p:nvPr>
        </p:nvSpPr>
        <p:spPr>
          <a:xfrm>
            <a:off x="945078" y="5000141"/>
            <a:ext cx="4910459" cy="1113177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vert="horz" wrap="square" lIns="76200" tIns="76200" rIns="76200" bIns="7620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285750" indent="-285750"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1400" b="1" dirty="0">
                <a:solidFill>
                  <a:schemeClr val="bg1"/>
                </a:solidFill>
              </a:rPr>
              <a:t>Deposit pricing: </a:t>
            </a:r>
          </a:p>
          <a:p>
            <a:pPr marL="352425" lvl="3" indent="0">
              <a:buClr>
                <a:schemeClr val="bg1"/>
              </a:buClr>
              <a:buNone/>
            </a:pPr>
            <a:r>
              <a:rPr lang="en-US" sz="1400" b="1" dirty="0">
                <a:solidFill>
                  <a:schemeClr val="bg1"/>
                </a:solidFill>
              </a:rPr>
              <a:t>  - maximize the profit</a:t>
            </a:r>
          </a:p>
          <a:p>
            <a:pPr marL="511175" lvl="3" indent="-158750">
              <a:buClr>
                <a:schemeClr val="bg1"/>
              </a:buClr>
              <a:buNone/>
            </a:pPr>
            <a:r>
              <a:rPr lang="en-US" sz="1400" b="1" dirty="0">
                <a:solidFill>
                  <a:schemeClr val="bg1"/>
                </a:solidFill>
              </a:rPr>
              <a:t>  - meet the capital requirement (keep pace with </a:t>
            </a:r>
            <a:r>
              <a:rPr lang="en-US" sz="1400" b="1" dirty="0" smtClean="0">
                <a:solidFill>
                  <a:schemeClr val="bg1"/>
                </a:solidFill>
              </a:rPr>
              <a:t/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loan </a:t>
            </a:r>
            <a:r>
              <a:rPr lang="en-US" sz="1400" b="1" dirty="0">
                <a:solidFill>
                  <a:schemeClr val="bg1"/>
                </a:solidFill>
              </a:rPr>
              <a:t>growth)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479463" y="1258488"/>
            <a:ext cx="2869610" cy="223099"/>
            <a:chOff x="7835905" y="276625"/>
            <a:chExt cx="1949743" cy="184666"/>
          </a:xfrm>
        </p:grpSpPr>
        <p:sp>
          <p:nvSpPr>
            <p:cNvPr id="30" name="Legend1"/>
            <p:cNvSpPr>
              <a:spLocks noChangeArrowheads="1"/>
            </p:cNvSpPr>
            <p:nvPr/>
          </p:nvSpPr>
          <p:spPr bwMode="auto">
            <a:xfrm>
              <a:off x="8089905" y="276625"/>
              <a:ext cx="64921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 err="1">
                  <a:latin typeface="+mn-lt"/>
                </a:rPr>
                <a:t>ALM</a:t>
              </a:r>
              <a:r>
                <a:rPr lang="en-US" sz="1200" dirty="0">
                  <a:latin typeface="+mn-lt"/>
                </a:rPr>
                <a:t> duty</a:t>
              </a:r>
            </a:p>
          </p:txBody>
        </p:sp>
        <p:sp>
          <p:nvSpPr>
            <p:cNvPr id="31" name="LegendRectangle1"/>
            <p:cNvSpPr>
              <a:spLocks noChangeArrowheads="1"/>
            </p:cNvSpPr>
            <p:nvPr/>
          </p:nvSpPr>
          <p:spPr bwMode="auto">
            <a:xfrm>
              <a:off x="7835905" y="276625"/>
              <a:ext cx="165100" cy="160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9239023" y="276625"/>
              <a:ext cx="54662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BU duty</a:t>
              </a:r>
            </a:p>
          </p:txBody>
        </p:sp>
        <p:sp>
          <p:nvSpPr>
            <p:cNvPr id="35" name="LegendRectangle2"/>
            <p:cNvSpPr>
              <a:spLocks noChangeArrowheads="1"/>
            </p:cNvSpPr>
            <p:nvPr/>
          </p:nvSpPr>
          <p:spPr bwMode="auto">
            <a:xfrm>
              <a:off x="8985023" y="276625"/>
              <a:ext cx="165100" cy="16033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696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Object 6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6201232"/>
              </p:ext>
            </p:extLst>
          </p:nvPr>
        </p:nvGraphicFramePr>
        <p:xfrm>
          <a:off x="1495426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87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6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230189"/>
            <a:ext cx="11491891" cy="36933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/>
              <a:t>This study mainly covers four pricing topics</a:t>
            </a:r>
            <a:endParaRPr lang="en-US" dirty="0"/>
          </a:p>
        </p:txBody>
      </p:sp>
      <p:sp>
        <p:nvSpPr>
          <p:cNvPr id="7" name="5. Source"/>
          <p:cNvSpPr>
            <a:spLocks noChangeArrowheads="1"/>
          </p:cNvSpPr>
          <p:nvPr/>
        </p:nvSpPr>
        <p:spPr bwMode="auto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/>
          <a:p>
            <a:pPr marL="493713" indent="-493713" defTabSz="895350">
              <a:tabLst>
                <a:tab pos="612775" algn="l"/>
              </a:tabLst>
            </a:pPr>
            <a:r>
              <a:rPr lang="en-US" altLang="zh-CN" sz="800" dirty="0">
                <a:solidFill>
                  <a:schemeClr val="accent6"/>
                </a:solidFill>
                <a:latin typeface="+mn-lt"/>
              </a:rPr>
              <a:t>SOURCE: team analysis</a:t>
            </a:r>
          </a:p>
        </p:txBody>
      </p:sp>
      <p:sp>
        <p:nvSpPr>
          <p:cNvPr id="4" name="BainBulletsConfiguration" hidden="1"/>
          <p:cNvSpPr txBox="1"/>
          <p:nvPr/>
        </p:nvSpPr>
        <p:spPr>
          <a:xfrm>
            <a:off x="1506537" y="12700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">
              <a:solidFill>
                <a:srgbClr val="FFFFFF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9684573" y="330217"/>
            <a:ext cx="1966077" cy="169277"/>
            <a:chOff x="7207539" y="297038"/>
            <a:chExt cx="1966077" cy="169277"/>
          </a:xfrm>
        </p:grpSpPr>
        <p:sp>
          <p:nvSpPr>
            <p:cNvPr id="23" name="LegendRectangle3"/>
            <p:cNvSpPr>
              <a:spLocks noChangeArrowheads="1"/>
            </p:cNvSpPr>
            <p:nvPr/>
          </p:nvSpPr>
          <p:spPr bwMode="gray">
            <a:xfrm>
              <a:off x="7207539" y="302366"/>
              <a:ext cx="220898" cy="136204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sz="1100">
                <a:latin typeface="+mn-lt"/>
              </a:endParaRPr>
            </a:p>
          </p:txBody>
        </p:sp>
        <p:sp>
          <p:nvSpPr>
            <p:cNvPr id="24" name="TextBox 23"/>
            <p:cNvSpPr txBox="1">
              <a:spLocks/>
            </p:cNvSpPr>
            <p:nvPr/>
          </p:nvSpPr>
          <p:spPr>
            <a:xfrm>
              <a:off x="7549774" y="297038"/>
              <a:ext cx="1623842" cy="169277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altLang="zh-CN" sz="1100" dirty="0"/>
                <a:t>Analytics-driven approach</a:t>
              </a:r>
              <a:endParaRPr lang="zh-CN" altLang="en-US" sz="1100" dirty="0"/>
            </a:p>
          </p:txBody>
        </p:sp>
      </p:grpSp>
      <p:cxnSp>
        <p:nvCxnSpPr>
          <p:cNvPr id="39" name="Straight Connector 38"/>
          <p:cNvCxnSpPr>
            <a:cxnSpLocks/>
          </p:cNvCxnSpPr>
          <p:nvPr/>
        </p:nvCxnSpPr>
        <p:spPr>
          <a:xfrm>
            <a:off x="1739350" y="2183579"/>
            <a:ext cx="9898614" cy="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9"/>
          <p:cNvSpPr txBox="1">
            <a:spLocks/>
          </p:cNvSpPr>
          <p:nvPr/>
        </p:nvSpPr>
        <p:spPr>
          <a:xfrm>
            <a:off x="214492" y="3693805"/>
            <a:ext cx="1385286" cy="129045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72009" tIns="72009" rIns="72009" bIns="72009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altLang="zh-CN" sz="1300" b="1" dirty="0">
                <a:solidFill>
                  <a:schemeClr val="bg1"/>
                </a:solidFill>
              </a:rPr>
              <a:t>Deposits list pricing</a:t>
            </a:r>
            <a:endParaRPr lang="en-US" sz="13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4179989" y="3693805"/>
            <a:ext cx="7449389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Aft>
                <a:spcPts val="300"/>
              </a:spcAft>
            </a:pPr>
            <a:r>
              <a:rPr lang="en-US" altLang="zh-CN" sz="1300" b="1" dirty="0">
                <a:solidFill>
                  <a:schemeClr val="tx2"/>
                </a:solidFill>
              </a:rPr>
              <a:t>Comprehensive analysis of multiple available list pricing strategy options</a:t>
            </a:r>
            <a:r>
              <a:rPr lang="en-US" altLang="zh-CN" sz="1300" dirty="0">
                <a:solidFill>
                  <a:schemeClr val="tx2"/>
                </a:solidFill>
              </a:rPr>
              <a:t>, </a:t>
            </a:r>
            <a:r>
              <a:rPr lang="en-US" altLang="zh-CN" sz="1300" dirty="0"/>
              <a:t>including several deposit list rate case studies home and abroad</a:t>
            </a:r>
          </a:p>
          <a:p>
            <a:pPr lvl="1">
              <a:spcAft>
                <a:spcPts val="300"/>
              </a:spcAft>
            </a:pPr>
            <a:r>
              <a:rPr lang="en-US" altLang="zh-CN" sz="1300" dirty="0"/>
              <a:t>Preliminary suggestions on </a:t>
            </a:r>
            <a:r>
              <a:rPr lang="en-US" altLang="zh-CN" sz="1300" dirty="0" smtClean="0"/>
              <a:t>CLIENT’s </a:t>
            </a:r>
            <a:r>
              <a:rPr lang="en-US" altLang="zh-CN" sz="1300" dirty="0"/>
              <a:t>list rate strategy: </a:t>
            </a:r>
            <a:r>
              <a:rPr lang="en-US" altLang="zh-CN" sz="1300" b="1" dirty="0"/>
              <a:t>“</a:t>
            </a:r>
            <a:r>
              <a:rPr lang="en-US" altLang="zh-CN" sz="1300" b="1" dirty="0">
                <a:solidFill>
                  <a:schemeClr val="tx2"/>
                </a:solidFill>
              </a:rPr>
              <a:t>pyramid” deposit list rate strategy</a:t>
            </a:r>
            <a:r>
              <a:rPr lang="en-US" altLang="zh-CN" sz="1300" dirty="0">
                <a:solidFill>
                  <a:schemeClr val="tx2"/>
                </a:solidFill>
              </a:rPr>
              <a:t> </a:t>
            </a:r>
            <a:r>
              <a:rPr lang="zh-CN" altLang="en-US" sz="1300" dirty="0">
                <a:solidFill>
                  <a:schemeClr val="tx2"/>
                </a:solidFill>
              </a:rPr>
              <a:t> </a:t>
            </a:r>
            <a:endParaRPr lang="en-US" altLang="zh-CN" sz="1300" b="1" dirty="0">
              <a:solidFill>
                <a:schemeClr val="tx2"/>
              </a:solidFill>
            </a:endParaRPr>
          </a:p>
          <a:p>
            <a:pPr lvl="1">
              <a:spcAft>
                <a:spcPts val="300"/>
              </a:spcAft>
            </a:pPr>
            <a:r>
              <a:rPr lang="en-US" altLang="zh-CN" sz="1300" b="1" dirty="0">
                <a:solidFill>
                  <a:schemeClr val="tx2"/>
                </a:solidFill>
              </a:rPr>
              <a:t>Preliminary suggestions on </a:t>
            </a:r>
            <a:r>
              <a:rPr lang="en-US" altLang="zh-CN" sz="1300" b="1" dirty="0" smtClean="0">
                <a:solidFill>
                  <a:schemeClr val="tx2"/>
                </a:solidFill>
              </a:rPr>
              <a:t>CLIENT’s </a:t>
            </a:r>
            <a:r>
              <a:rPr lang="en-US" altLang="zh-CN" sz="1300" b="1" dirty="0">
                <a:solidFill>
                  <a:schemeClr val="tx2"/>
                </a:solidFill>
              </a:rPr>
              <a:t>list rate mgmt mechanism </a:t>
            </a:r>
            <a:endParaRPr lang="zh-TW" altLang="en-US" sz="1300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30762" y="3693805"/>
            <a:ext cx="2385611" cy="1290452"/>
          </a:xfrm>
          <a:prstGeom prst="rect">
            <a:avLst/>
          </a:prstGeom>
        </p:spPr>
      </p:pic>
      <p:sp>
        <p:nvSpPr>
          <p:cNvPr id="30" name="Rectangle 9"/>
          <p:cNvSpPr txBox="1">
            <a:spLocks/>
          </p:cNvSpPr>
          <p:nvPr/>
        </p:nvSpPr>
        <p:spPr>
          <a:xfrm>
            <a:off x="223076" y="2280861"/>
            <a:ext cx="1385286" cy="129045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72009" tIns="72009" rIns="72009" bIns="72009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altLang="zh-CN" sz="1300" b="1" dirty="0">
                <a:solidFill>
                  <a:schemeClr val="bg1"/>
                </a:solidFill>
              </a:rPr>
              <a:t>Pricing governance system</a:t>
            </a:r>
            <a:endParaRPr lang="en-US" sz="1300" b="1" dirty="0">
              <a:solidFill>
                <a:schemeClr val="bg1"/>
              </a:solidFill>
            </a:endParaRPr>
          </a:p>
        </p:txBody>
      </p:sp>
      <p:sp>
        <p:nvSpPr>
          <p:cNvPr id="12" name="Rectangle 12"/>
          <p:cNvSpPr txBox="1">
            <a:spLocks/>
          </p:cNvSpPr>
          <p:nvPr/>
        </p:nvSpPr>
        <p:spPr>
          <a:xfrm>
            <a:off x="4188573" y="2280861"/>
            <a:ext cx="7449389" cy="1115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Aft>
                <a:spcPts val="300"/>
              </a:spcAft>
            </a:pPr>
            <a:r>
              <a:rPr lang="en-US" altLang="zh-CN" sz="1300" b="1" dirty="0">
                <a:solidFill>
                  <a:schemeClr val="tx2"/>
                </a:solidFill>
              </a:rPr>
              <a:t>High-level pricing org structure for </a:t>
            </a:r>
            <a:r>
              <a:rPr lang="en-US" altLang="zh-CN" sz="1300" b="1" dirty="0" smtClean="0">
                <a:solidFill>
                  <a:schemeClr val="tx2"/>
                </a:solidFill>
              </a:rPr>
              <a:t>CLIENT, </a:t>
            </a:r>
            <a:r>
              <a:rPr lang="en-US" altLang="zh-CN" sz="1300" dirty="0"/>
              <a:t>including board, </a:t>
            </a:r>
            <a:r>
              <a:rPr lang="en-US" altLang="zh-CN" sz="1300" dirty="0" err="1"/>
              <a:t>ALCo</a:t>
            </a:r>
            <a:r>
              <a:rPr lang="en-US" altLang="zh-CN" sz="1300" dirty="0"/>
              <a:t>, ALM, SBU pricing committee and pricing center etc.</a:t>
            </a:r>
            <a:r>
              <a:rPr lang="en-US" altLang="zh-CN" sz="1300" b="1" dirty="0"/>
              <a:t> </a:t>
            </a:r>
            <a:endParaRPr lang="en-US" altLang="zh-CN" sz="1300" dirty="0"/>
          </a:p>
          <a:p>
            <a:pPr lvl="1">
              <a:spcAft>
                <a:spcPts val="300"/>
              </a:spcAft>
            </a:pPr>
            <a:r>
              <a:rPr lang="en-US" altLang="zh-CN" sz="1300" b="1" dirty="0">
                <a:solidFill>
                  <a:schemeClr val="tx2"/>
                </a:solidFill>
              </a:rPr>
              <a:t>Definition and description of roles &amp; responsibilities for different departments (committees)</a:t>
            </a:r>
            <a:r>
              <a:rPr lang="zh-CN" altLang="en-US" sz="1300" b="1" dirty="0">
                <a:solidFill>
                  <a:schemeClr val="tx2"/>
                </a:solidFill>
              </a:rPr>
              <a:t> </a:t>
            </a:r>
            <a:endParaRPr lang="en-US" altLang="zh-CN" sz="1300" b="1" dirty="0">
              <a:solidFill>
                <a:schemeClr val="tx2"/>
              </a:solidFill>
            </a:endParaRPr>
          </a:p>
          <a:p>
            <a:pPr lvl="1">
              <a:spcAft>
                <a:spcPts val="300"/>
              </a:spcAft>
            </a:pPr>
            <a:r>
              <a:rPr lang="en-US" altLang="zh-CN" sz="1300" dirty="0"/>
              <a:t>Defined and designed </a:t>
            </a:r>
            <a:r>
              <a:rPr lang="en-US" altLang="zh-CN" sz="1300" b="1" dirty="0">
                <a:solidFill>
                  <a:schemeClr val="tx2"/>
                </a:solidFill>
              </a:rPr>
              <a:t>8</a:t>
            </a:r>
            <a:r>
              <a:rPr lang="zh-CN" altLang="en-US" sz="1300" b="1" dirty="0">
                <a:solidFill>
                  <a:schemeClr val="tx2"/>
                </a:solidFill>
              </a:rPr>
              <a:t> </a:t>
            </a:r>
            <a:r>
              <a:rPr lang="en-US" altLang="zh-CN" sz="1300" b="1" dirty="0">
                <a:solidFill>
                  <a:schemeClr val="tx2"/>
                </a:solidFill>
              </a:rPr>
              <a:t>pricing core processes (flow chart)</a:t>
            </a:r>
          </a:p>
          <a:p>
            <a:pPr lvl="1">
              <a:spcAft>
                <a:spcPts val="300"/>
              </a:spcAft>
            </a:pPr>
            <a:r>
              <a:rPr lang="en-US" altLang="zh-CN" sz="1300" dirty="0"/>
              <a:t>Put forward </a:t>
            </a:r>
            <a:r>
              <a:rPr lang="en-US" altLang="zh-CN" sz="1300" b="1" dirty="0">
                <a:solidFill>
                  <a:schemeClr val="tx2"/>
                </a:solidFill>
              </a:rPr>
              <a:t>main supporting mechanism &amp; capabilities </a:t>
            </a:r>
            <a:r>
              <a:rPr lang="en-US" altLang="zh-CN" sz="1300" dirty="0"/>
              <a:t>for pricing implementation</a:t>
            </a:r>
            <a:endParaRPr lang="en-US" altLang="zh-CN" sz="1300" b="1" dirty="0"/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39348" y="2280861"/>
            <a:ext cx="2385611" cy="1290452"/>
          </a:xfrm>
          <a:prstGeom prst="rect">
            <a:avLst/>
          </a:prstGeom>
        </p:spPr>
      </p:pic>
      <p:cxnSp>
        <p:nvCxnSpPr>
          <p:cNvPr id="18" name="Straight Connector 38"/>
          <p:cNvCxnSpPr>
            <a:cxnSpLocks/>
          </p:cNvCxnSpPr>
          <p:nvPr/>
        </p:nvCxnSpPr>
        <p:spPr>
          <a:xfrm>
            <a:off x="1739350" y="5026356"/>
            <a:ext cx="9898614" cy="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9"/>
          <p:cNvSpPr txBox="1">
            <a:spLocks/>
          </p:cNvSpPr>
          <p:nvPr/>
        </p:nvSpPr>
        <p:spPr>
          <a:xfrm>
            <a:off x="223076" y="821057"/>
            <a:ext cx="1385287" cy="129045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72009" tIns="72009" rIns="72009" bIns="72009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altLang="zh-CN" sz="1300" b="1" dirty="0">
                <a:solidFill>
                  <a:schemeClr val="bg1"/>
                </a:solidFill>
              </a:rPr>
              <a:t>Pricing leakage analysis</a:t>
            </a:r>
            <a:endParaRPr lang="en-US" sz="1300" b="1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16873" y="821057"/>
            <a:ext cx="2385611" cy="1290452"/>
          </a:xfrm>
          <a:prstGeom prst="rect">
            <a:avLst/>
          </a:prstGeom>
        </p:spPr>
      </p:pic>
      <p:sp>
        <p:nvSpPr>
          <p:cNvPr id="19" name="Rectangle 3"/>
          <p:cNvSpPr txBox="1">
            <a:spLocks/>
          </p:cNvSpPr>
          <p:nvPr/>
        </p:nvSpPr>
        <p:spPr>
          <a:xfrm>
            <a:off x="4197157" y="821057"/>
            <a:ext cx="7449390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Aft>
                <a:spcPts val="300"/>
              </a:spcAft>
            </a:pPr>
            <a:r>
              <a:rPr lang="en-US" altLang="zh-CN" sz="1300" dirty="0"/>
              <a:t>Analyzed </a:t>
            </a:r>
            <a:r>
              <a:rPr lang="en-US" altLang="zh-CN" sz="1300" b="1" dirty="0">
                <a:solidFill>
                  <a:schemeClr val="tx2"/>
                </a:solidFill>
              </a:rPr>
              <a:t>pricing data for</a:t>
            </a:r>
            <a:r>
              <a:rPr lang="en-US" altLang="zh-CN" sz="1300" dirty="0">
                <a:solidFill>
                  <a:schemeClr val="tx2"/>
                </a:solidFill>
              </a:rPr>
              <a:t> </a:t>
            </a:r>
            <a:r>
              <a:rPr lang="en-US" altLang="zh-CN" sz="1300" b="1" dirty="0">
                <a:solidFill>
                  <a:schemeClr val="tx2"/>
                </a:solidFill>
              </a:rPr>
              <a:t>500K corporate clients YTD 2015</a:t>
            </a:r>
            <a:r>
              <a:rPr lang="zh-CN" altLang="en-US" sz="1300" dirty="0">
                <a:solidFill>
                  <a:schemeClr val="tx2"/>
                </a:solidFill>
              </a:rPr>
              <a:t> </a:t>
            </a:r>
            <a:r>
              <a:rPr lang="en-US" altLang="zh-CN" sz="1300" dirty="0"/>
              <a:t>(totally 200 million items of data)</a:t>
            </a:r>
          </a:p>
          <a:p>
            <a:pPr lvl="1">
              <a:spcAft>
                <a:spcPts val="300"/>
              </a:spcAft>
            </a:pPr>
            <a:r>
              <a:rPr lang="en-US" altLang="zh-CN" sz="1300" dirty="0"/>
              <a:t>Applied mature pricing leakage analysis model to review current pricing level from </a:t>
            </a:r>
            <a:r>
              <a:rPr lang="en-US" altLang="zh-CN" sz="1300" b="1" dirty="0">
                <a:solidFill>
                  <a:schemeClr val="tx2"/>
                </a:solidFill>
              </a:rPr>
              <a:t>bank-wide, comprehensive customer relationship and single product </a:t>
            </a:r>
            <a:r>
              <a:rPr lang="en-US" altLang="zh-CN" sz="1300" dirty="0"/>
              <a:t>perspective</a:t>
            </a:r>
          </a:p>
          <a:p>
            <a:pPr lvl="1">
              <a:spcAft>
                <a:spcPts val="300"/>
              </a:spcAft>
            </a:pPr>
            <a:r>
              <a:rPr lang="en-US" altLang="zh-CN" sz="1300" b="1" dirty="0">
                <a:solidFill>
                  <a:schemeClr val="tx2"/>
                </a:solidFill>
              </a:rPr>
              <a:t>Long-term mechanism and short-term quick-wins based on leakage analysis</a:t>
            </a:r>
            <a:endParaRPr lang="zh-CN" altLang="en-US" sz="1300" b="1" dirty="0">
              <a:solidFill>
                <a:schemeClr val="tx2"/>
              </a:solidFill>
            </a:endParaRPr>
          </a:p>
        </p:txBody>
      </p:sp>
      <p:sp>
        <p:nvSpPr>
          <p:cNvPr id="25" name="LegendRectangle3"/>
          <p:cNvSpPr>
            <a:spLocks noChangeArrowheads="1"/>
          </p:cNvSpPr>
          <p:nvPr/>
        </p:nvSpPr>
        <p:spPr bwMode="gray">
          <a:xfrm>
            <a:off x="158759" y="786398"/>
            <a:ext cx="11491891" cy="133771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300">
              <a:latin typeface="+mn-lt"/>
            </a:endParaRPr>
          </a:p>
        </p:txBody>
      </p:sp>
      <p:cxnSp>
        <p:nvCxnSpPr>
          <p:cNvPr id="43" name="Straight Connector 38"/>
          <p:cNvCxnSpPr>
            <a:cxnSpLocks/>
          </p:cNvCxnSpPr>
          <p:nvPr/>
        </p:nvCxnSpPr>
        <p:spPr>
          <a:xfrm>
            <a:off x="1608363" y="3646947"/>
            <a:ext cx="9898615" cy="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9"/>
          <p:cNvSpPr txBox="1">
            <a:spLocks/>
          </p:cNvSpPr>
          <p:nvPr/>
        </p:nvSpPr>
        <p:spPr>
          <a:xfrm>
            <a:off x="214492" y="5120078"/>
            <a:ext cx="1385287" cy="117580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72009" tIns="72009" rIns="72009" bIns="72009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altLang="zh-CN" sz="1300" b="1" dirty="0">
                <a:solidFill>
                  <a:schemeClr val="bg1"/>
                </a:solidFill>
              </a:rPr>
              <a:t>Relationship pricing model</a:t>
            </a:r>
            <a:endParaRPr lang="en-US" sz="1300" b="1" dirty="0">
              <a:solidFill>
                <a:schemeClr val="bg1"/>
              </a:solidFill>
            </a:endParaRPr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188573" y="5120078"/>
            <a:ext cx="744939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Aft>
                <a:spcPts val="300"/>
              </a:spcAft>
              <a:buFont typeface="Arial" pitchFamily="34" charset="0"/>
              <a:buChar char="▪"/>
            </a:pPr>
            <a:r>
              <a:rPr lang="en-US" altLang="zh-CN" sz="1300" dirty="0"/>
              <a:t>Developed a relationship pricing model based on </a:t>
            </a:r>
            <a:r>
              <a:rPr lang="en-US" altLang="zh-CN" sz="1300" b="1" dirty="0">
                <a:solidFill>
                  <a:schemeClr val="tx2"/>
                </a:solidFill>
              </a:rPr>
              <a:t>customer clustering and </a:t>
            </a:r>
            <a:r>
              <a:rPr lang="en-US" altLang="zh-CN" sz="1300" b="1" dirty="0" smtClean="0">
                <a:solidFill>
                  <a:schemeClr val="tx2"/>
                </a:solidFill>
              </a:rPr>
              <a:t/>
            </a:r>
            <a:br>
              <a:rPr lang="en-US" altLang="zh-CN" sz="1300" b="1" dirty="0" smtClean="0">
                <a:solidFill>
                  <a:schemeClr val="tx2"/>
                </a:solidFill>
              </a:rPr>
            </a:br>
            <a:r>
              <a:rPr lang="en-US" altLang="zh-CN" sz="1300" b="1" dirty="0" smtClean="0">
                <a:solidFill>
                  <a:schemeClr val="tx2"/>
                </a:solidFill>
              </a:rPr>
              <a:t>internal </a:t>
            </a:r>
            <a:r>
              <a:rPr lang="en-US" altLang="zh-CN" sz="1300" b="1" dirty="0">
                <a:solidFill>
                  <a:schemeClr val="tx2"/>
                </a:solidFill>
              </a:rPr>
              <a:t>benchmarking</a:t>
            </a:r>
          </a:p>
          <a:p>
            <a:pPr lvl="1">
              <a:spcAft>
                <a:spcPts val="300"/>
              </a:spcAft>
              <a:buFont typeface="Arial" pitchFamily="34" charset="0"/>
              <a:buChar char="▪"/>
            </a:pPr>
            <a:r>
              <a:rPr lang="en-US" altLang="zh-CN" sz="1300" dirty="0"/>
              <a:t>Leveraged the </a:t>
            </a:r>
            <a:r>
              <a:rPr lang="en-US" altLang="zh-CN" sz="1300" b="1" dirty="0">
                <a:solidFill>
                  <a:schemeClr val="tx2"/>
                </a:solidFill>
              </a:rPr>
              <a:t>risk-based pricing model and Excel calculator for lending</a:t>
            </a:r>
          </a:p>
          <a:p>
            <a:pPr lvl="1">
              <a:spcAft>
                <a:spcPts val="300"/>
              </a:spcAft>
              <a:buFont typeface="Arial" pitchFamily="34" charset="0"/>
              <a:buChar char="▪"/>
            </a:pPr>
            <a:r>
              <a:rPr lang="en-US" altLang="zh-CN" sz="1300" b="1" dirty="0">
                <a:solidFill>
                  <a:schemeClr val="tx2"/>
                </a:solidFill>
              </a:rPr>
              <a:t>Piloted risk-based pricing model </a:t>
            </a:r>
            <a:r>
              <a:rPr lang="en-US" altLang="zh-CN" sz="1300" dirty="0"/>
              <a:t>in some branches and </a:t>
            </a:r>
            <a:r>
              <a:rPr lang="en-US" altLang="zh-CN" sz="1300" b="1" dirty="0">
                <a:solidFill>
                  <a:schemeClr val="tx2"/>
                </a:solidFill>
              </a:rPr>
              <a:t>did data calculation and analysis</a:t>
            </a:r>
            <a:r>
              <a:rPr lang="zh-CN" altLang="en-US" sz="1300" b="1" dirty="0">
                <a:solidFill>
                  <a:schemeClr val="tx2"/>
                </a:solidFill>
              </a:rPr>
              <a:t> </a:t>
            </a:r>
            <a:r>
              <a:rPr lang="en-US" altLang="zh-CN" sz="1300" b="1" dirty="0" smtClean="0">
                <a:solidFill>
                  <a:schemeClr val="tx2"/>
                </a:solidFill>
              </a:rPr>
              <a:t/>
            </a:r>
            <a:br>
              <a:rPr lang="en-US" altLang="zh-CN" sz="1300" b="1" dirty="0" smtClean="0">
                <a:solidFill>
                  <a:schemeClr val="tx2"/>
                </a:solidFill>
              </a:rPr>
            </a:br>
            <a:r>
              <a:rPr lang="en-US" altLang="zh-CN" sz="1300" b="1" dirty="0" smtClean="0">
                <a:solidFill>
                  <a:schemeClr val="tx2"/>
                </a:solidFill>
              </a:rPr>
              <a:t>in </a:t>
            </a:r>
            <a:r>
              <a:rPr lang="en-US" altLang="zh-CN" sz="1300" b="1" dirty="0">
                <a:solidFill>
                  <a:schemeClr val="tx2"/>
                </a:solidFill>
              </a:rPr>
              <a:t>batch</a:t>
            </a:r>
          </a:p>
        </p:txBody>
      </p:sp>
      <p:pic>
        <p:nvPicPr>
          <p:cNvPr id="465927" name="Picture 7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2" r="1995" b="5540"/>
          <a:stretch/>
        </p:blipFill>
        <p:spPr bwMode="auto">
          <a:xfrm>
            <a:off x="1708289" y="5120079"/>
            <a:ext cx="2434110" cy="1175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LegendRectangle3"/>
          <p:cNvSpPr>
            <a:spLocks noChangeArrowheads="1"/>
          </p:cNvSpPr>
          <p:nvPr/>
        </p:nvSpPr>
        <p:spPr bwMode="gray">
          <a:xfrm>
            <a:off x="158759" y="5082668"/>
            <a:ext cx="11491891" cy="123801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3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003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78697338"/>
              </p:ext>
            </p:extLst>
          </p:nvPr>
        </p:nvGraphicFramePr>
        <p:xfrm>
          <a:off x="1495426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009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95426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1493837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40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Text Placeholder 2">
            <a:hlinkClick r:id="rId10" action="ppaction://hlinksldjump"/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158750" y="2533650"/>
            <a:ext cx="5040313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75" tIns="142875" rIns="0" bIns="141288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</a:rPr>
              <a:t>Study background</a:t>
            </a:r>
          </a:p>
        </p:txBody>
      </p:sp>
      <p:sp>
        <p:nvSpPr>
          <p:cNvPr id="16" name="Text Placeholder 2"/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158750" y="3244850"/>
            <a:ext cx="5040313" cy="7127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75" tIns="142875" rIns="0" bIns="142875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Clr>
                <a:schemeClr val="bg1"/>
              </a:buClr>
            </a:pPr>
            <a:r>
              <a:rPr lang="en-US" sz="2800" b="1" dirty="0">
                <a:solidFill>
                  <a:schemeClr val="bg1"/>
                </a:solidFill>
              </a:rPr>
              <a:t>Methodology walk-through</a:t>
            </a:r>
          </a:p>
        </p:txBody>
      </p:sp>
      <p:sp>
        <p:nvSpPr>
          <p:cNvPr id="17" name="Text Placeholder 2">
            <a:hlinkClick r:id="rId11" action="ppaction://hlinksldjump"/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158750" y="3957638"/>
            <a:ext cx="5040313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75" tIns="141288" rIns="0" bIns="142875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</a:rPr>
              <a:t>Important findings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369332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15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5" name="Rectangle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7186859"/>
              </p:ext>
            </p:extLst>
          </p:nvPr>
        </p:nvGraphicFramePr>
        <p:xfrm>
          <a:off x="1493837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44" name="think-cell Slide" r:id="rId27" imgW="0" imgH="0" progId="TCLayout.ActiveDocument.1">
                  <p:embed/>
                </p:oleObj>
              </mc:Choice>
              <mc:Fallback>
                <p:oleObj name="think-cell Slide" r:id="rId27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7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3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93837" y="0"/>
            <a:ext cx="158750" cy="158750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342900" indent="-342900" algn="l" defTabSz="895350" eaLnBrk="0" hangingPunct="0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377825" indent="-142875" algn="l" defTabSz="895350" eaLnBrk="0" hangingPunct="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377825" indent="-149225" algn="l" defTabSz="895350" eaLnBrk="0" hangingPunct="0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377825" indent="-134938" algn="l" defTabSz="895350" eaLnBrk="0" hangingPunct="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377825" indent="-149225" algn="l" defTabSz="895350" eaLnBrk="0" hangingPunct="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835025" indent="-149225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292225" indent="-149225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1749425" indent="-149225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206625" indent="-149225" defTabSz="89535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 eaLnBrk="1" hangingPunct="1">
              <a:buSzTx/>
            </a:pPr>
            <a:endParaRPr lang="en-US" altLang="zh-CN" sz="11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440" name="Rectangle 145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>
          <a:xfrm>
            <a:off x="158759" y="230189"/>
            <a:ext cx="11491891" cy="1107996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>
                <a:latin typeface="+mn-lt"/>
              </a:rPr>
              <a:t>Core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concept in pricing diagnostic: Focus on the overall EVA (economic value added) of a customer rather than single product pricing; Take risk cost and capital cost into full account in pricing process</a:t>
            </a:r>
            <a:endParaRPr lang="en-US" dirty="0">
              <a:latin typeface="+mn-lt"/>
            </a:endParaRPr>
          </a:p>
        </p:txBody>
      </p:sp>
      <p:graphicFrame>
        <p:nvGraphicFramePr>
          <p:cNvPr id="121" name="Chart 120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328472362"/>
              </p:ext>
            </p:extLst>
          </p:nvPr>
        </p:nvGraphicFramePr>
        <p:xfrm>
          <a:off x="5492750" y="3860800"/>
          <a:ext cx="1298575" cy="1233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8"/>
          </a:graphicData>
        </a:graphic>
      </p:graphicFrame>
      <p:sp>
        <p:nvSpPr>
          <p:cNvPr id="147" name="Text Placeholder 15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5024438" y="4819650"/>
            <a:ext cx="77788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4A10EEC8-C034-4344-A8EA-98F89D1D6D77}" type="datetime'5'''''''''''''''''''''''''''''''''''''''''''''''''''''''">
              <a:rPr lang="en-US" sz="1100">
                <a:latin typeface="Arial"/>
                <a:cs typeface="Arial"/>
                <a:sym typeface="Arial"/>
              </a:rPr>
              <a:pPr/>
              <a:t>5</a:t>
            </a:fld>
            <a:endParaRPr lang="en-GB" sz="1100" dirty="0">
              <a:latin typeface="Arial"/>
              <a:ea typeface="楷体" pitchFamily="49" charset="-122"/>
              <a:cs typeface="Arial"/>
              <a:sym typeface="Arial"/>
            </a:endParaRPr>
          </a:p>
        </p:txBody>
      </p:sp>
      <p:sp>
        <p:nvSpPr>
          <p:cNvPr id="146" name="Text Placeholder 14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5024438" y="4606925"/>
            <a:ext cx="77788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03C4D27C-E1A4-4480-BC48-711E8EF8E7B5}" type="datetime'''''''''''''''''4'''''''''''''''''''''''''''''">
              <a:rPr lang="en-US" sz="1100">
                <a:latin typeface="Arial"/>
                <a:cs typeface="Arial"/>
                <a:sym typeface="Arial"/>
              </a:rPr>
              <a:pPr/>
              <a:t>4</a:t>
            </a:fld>
            <a:endParaRPr lang="en-GB" sz="1100" dirty="0">
              <a:latin typeface="Arial"/>
              <a:ea typeface="楷体" pitchFamily="49" charset="-122"/>
              <a:cs typeface="Arial"/>
              <a:sym typeface="Arial"/>
            </a:endParaRPr>
          </a:p>
        </p:txBody>
      </p:sp>
      <p:sp>
        <p:nvSpPr>
          <p:cNvPr id="149" name="Text Placeholder 6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5024438" y="4179888"/>
            <a:ext cx="458788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027FF933-9B8C-4B28-8A28-6F2D2C6206DC}" type="datetime'''''''''''''''''''''''''2'''''''''">
              <a:rPr lang="en-US" sz="1100" smtClean="0">
                <a:latin typeface="Arial"/>
                <a:cs typeface="Arial"/>
                <a:sym typeface="Arial"/>
              </a:rPr>
              <a:pPr/>
              <a:t>2</a:t>
            </a:fld>
            <a:r>
              <a:rPr lang="en-US" sz="1100" dirty="0" smtClean="0">
                <a:latin typeface="Arial"/>
                <a:cs typeface="Arial"/>
                <a:sym typeface="Arial"/>
              </a:rPr>
              <a:t>          </a:t>
            </a:r>
            <a:endParaRPr lang="en-GB" sz="1100" dirty="0">
              <a:latin typeface="Arial"/>
              <a:ea typeface="楷体" pitchFamily="49" charset="-122"/>
              <a:cs typeface="Arial"/>
              <a:sym typeface="Arial"/>
            </a:endParaRPr>
          </a:p>
        </p:txBody>
      </p:sp>
      <p:sp>
        <p:nvSpPr>
          <p:cNvPr id="150" name="Text Placeholder 5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5043488" y="3965575"/>
            <a:ext cx="420688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5D0ED0AD-B3B2-4B07-AD91-CF946D34DE84}" type="datetime'''''''''''''''''''''''''''''''''''''''''''''''''''''''1'''''''">
              <a:rPr lang="en-US" sz="1100" smtClean="0">
                <a:latin typeface="Arial"/>
                <a:cs typeface="Arial"/>
                <a:sym typeface="Arial"/>
              </a:rPr>
              <a:pPr algn="ctr"/>
              <a:t>1</a:t>
            </a:fld>
            <a:r>
              <a:rPr lang="en-US" sz="1100" dirty="0" smtClean="0">
                <a:latin typeface="Arial"/>
                <a:cs typeface="Arial"/>
                <a:sym typeface="Arial"/>
              </a:rPr>
              <a:t>        </a:t>
            </a:r>
            <a:r>
              <a:rPr lang="en-US" sz="1100" dirty="0" smtClean="0">
                <a:latin typeface="Arial"/>
                <a:ea typeface="楷体" pitchFamily="49" charset="-122"/>
                <a:cs typeface="Arial"/>
                <a:sym typeface="Arial"/>
              </a:rPr>
              <a:t> </a:t>
            </a:r>
            <a:endParaRPr lang="en-US" sz="1100" dirty="0">
              <a:latin typeface="Arial"/>
              <a:ea typeface="楷体" pitchFamily="49" charset="-122"/>
              <a:cs typeface="Arial"/>
              <a:sym typeface="Arial"/>
            </a:endParaRPr>
          </a:p>
        </p:txBody>
      </p:sp>
      <p:sp>
        <p:nvSpPr>
          <p:cNvPr id="148" name="Text Placeholder 7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5024438" y="4392613"/>
            <a:ext cx="77788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76CD6567-AD5E-4188-B32C-0FCD16AD1315}" type="datetime'''''''''''''''''''''''''''''''''''''''3'''''''''''''''">
              <a:rPr lang="en-US" sz="1100">
                <a:latin typeface="Arial"/>
                <a:cs typeface="Arial"/>
                <a:sym typeface="Arial"/>
              </a:rPr>
              <a:pPr/>
              <a:t>3</a:t>
            </a:fld>
            <a:endParaRPr lang="en-GB" sz="1100" dirty="0">
              <a:latin typeface="Arial"/>
              <a:ea typeface="楷体" pitchFamily="49" charset="-122"/>
              <a:cs typeface="Arial"/>
              <a:sym typeface="Arial"/>
            </a:endParaRPr>
          </a:p>
        </p:txBody>
      </p:sp>
      <p:sp>
        <p:nvSpPr>
          <p:cNvPr id="70" name="5. Source"/>
          <p:cNvSpPr>
            <a:spLocks noChangeArrowheads="1"/>
          </p:cNvSpPr>
          <p:nvPr/>
        </p:nvSpPr>
        <p:spPr bwMode="auto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/>
          <a:p>
            <a:pPr marL="493713" indent="-493713" defTabSz="895350">
              <a:tabLst>
                <a:tab pos="612775" algn="l"/>
              </a:tabLst>
            </a:pPr>
            <a:r>
              <a:rPr lang="en-US" altLang="zh-CN" sz="800" dirty="0">
                <a:solidFill>
                  <a:schemeClr val="accent6"/>
                </a:solidFill>
                <a:latin typeface="+mn-lt"/>
              </a:rPr>
              <a:t>SOURCE: </a:t>
            </a:r>
            <a:r>
              <a:rPr lang="en-US" altLang="zh-CN" sz="800" dirty="0" smtClean="0">
                <a:solidFill>
                  <a:schemeClr val="accent6"/>
                </a:solidFill>
                <a:latin typeface="+mn-lt"/>
              </a:rPr>
              <a:t>Team analysis</a:t>
            </a:r>
            <a:endParaRPr lang="en-US" altLang="zh-CN" sz="8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5" name="BainBulletsConfiguration" hidden="1"/>
          <p:cNvSpPr txBox="1"/>
          <p:nvPr/>
        </p:nvSpPr>
        <p:spPr>
          <a:xfrm>
            <a:off x="1506537" y="12700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">
              <a:solidFill>
                <a:srgbClr val="FFFFFF"/>
              </a:solidFill>
            </a:endParaRPr>
          </a:p>
        </p:txBody>
      </p:sp>
      <p:sp>
        <p:nvSpPr>
          <p:cNvPr id="82" name="Rectangle 81"/>
          <p:cNvSpPr>
            <a:spLocks/>
          </p:cNvSpPr>
          <p:nvPr/>
        </p:nvSpPr>
        <p:spPr>
          <a:xfrm>
            <a:off x="2291419" y="1559538"/>
            <a:ext cx="6885558" cy="4902521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3" name="TextBox 5"/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2368779" y="5288241"/>
            <a:ext cx="884003" cy="110560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76200" tIns="76200" rIns="76200" bIns="7620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r>
              <a:rPr lang="en-US" altLang="zh-CN" sz="1100" b="1" dirty="0" smtClean="0">
                <a:solidFill>
                  <a:schemeClr val="bg1"/>
                </a:solidFill>
              </a:rPr>
              <a:t>Technical </a:t>
            </a:r>
            <a:r>
              <a:rPr lang="en-US" altLang="zh-CN" sz="1100" b="1" dirty="0">
                <a:solidFill>
                  <a:schemeClr val="bg1"/>
                </a:solidFill>
              </a:rPr>
              <a:t>leakage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2368779" y="5250892"/>
            <a:ext cx="6722995" cy="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5"/>
          <p:cNvSpPr txBox="1"/>
          <p:nvPr/>
        </p:nvSpPr>
        <p:spPr bwMode="auto">
          <a:xfrm>
            <a:off x="3378655" y="2463703"/>
            <a:ext cx="147269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255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55" lvl="1" indent="-192067" defTabSz="895255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151" lvl="2" indent="-261910" defTabSz="895255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298" lvl="3" indent="-155558" defTabSz="895255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728" lvl="4" indent="-130162" defTabSz="895255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altLang="zh-CN" sz="1100" dirty="0">
                <a:ea typeface="楷体" pitchFamily="49" charset="-122"/>
                <a:cs typeface="Arial" pitchFamily="34" charset="0"/>
              </a:rPr>
              <a:t>Identify most influential variables and perform customer clustering via statistical regression</a:t>
            </a:r>
          </a:p>
        </p:txBody>
      </p:sp>
      <p:sp>
        <p:nvSpPr>
          <p:cNvPr id="98" name="Rectangle 9"/>
          <p:cNvSpPr txBox="1"/>
          <p:nvPr/>
        </p:nvSpPr>
        <p:spPr bwMode="auto">
          <a:xfrm>
            <a:off x="4973967" y="2463703"/>
            <a:ext cx="200090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255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55" lvl="1" indent="-192067" defTabSz="895255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151" lvl="2" indent="-261910" defTabSz="895255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298" lvl="3" indent="-155558" defTabSz="895255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728" lvl="4" indent="-130162" defTabSz="895255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17475" lvl="1" indent="-115888"/>
            <a:r>
              <a:rPr lang="en-US" altLang="zh-CN" sz="1100" dirty="0">
                <a:ea typeface="楷体" pitchFamily="49" charset="-122"/>
                <a:cs typeface="Arial" pitchFamily="34" charset="0"/>
              </a:rPr>
              <a:t>Understand individual product pricing distribution within each cluster and take customer EVA into full account; perform internal benchmarking on </a:t>
            </a:r>
            <a:r>
              <a:rPr lang="en-US" altLang="zh-CN" sz="1100" dirty="0" smtClean="0">
                <a:ea typeface="楷体" pitchFamily="49" charset="-122"/>
                <a:cs typeface="Arial" pitchFamily="34" charset="0"/>
              </a:rPr>
              <a:t/>
            </a:r>
            <a:br>
              <a:rPr lang="en-US" altLang="zh-CN" sz="1100" dirty="0" smtClean="0">
                <a:ea typeface="楷体" pitchFamily="49" charset="-122"/>
                <a:cs typeface="Arial" pitchFamily="34" charset="0"/>
              </a:rPr>
            </a:br>
            <a:r>
              <a:rPr lang="en-US" altLang="zh-CN" sz="1100" dirty="0" smtClean="0">
                <a:ea typeface="楷体" pitchFamily="49" charset="-122"/>
                <a:cs typeface="Arial" pitchFamily="34" charset="0"/>
              </a:rPr>
              <a:t>this </a:t>
            </a:r>
            <a:r>
              <a:rPr lang="en-US" altLang="zh-CN" sz="1100" dirty="0">
                <a:ea typeface="楷体" pitchFamily="49" charset="-122"/>
                <a:cs typeface="Arial" pitchFamily="34" charset="0"/>
              </a:rPr>
              <a:t>basis </a:t>
            </a:r>
          </a:p>
        </p:txBody>
      </p:sp>
      <p:sp>
        <p:nvSpPr>
          <p:cNvPr id="100" name="Rectangle 17"/>
          <p:cNvSpPr txBox="1"/>
          <p:nvPr/>
        </p:nvSpPr>
        <p:spPr bwMode="auto">
          <a:xfrm>
            <a:off x="7265531" y="2463703"/>
            <a:ext cx="167051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255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55" lvl="1" indent="-192067" defTabSz="895255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151" lvl="2" indent="-261910" defTabSz="895255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298" lvl="3" indent="-155558" defTabSz="895255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728" lvl="4" indent="-130162" defTabSz="895255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17475" lvl="1" indent="-115888"/>
            <a:r>
              <a:rPr lang="en-US" altLang="zh-CN" sz="1100" dirty="0">
                <a:ea typeface="楷体" pitchFamily="49" charset="-122"/>
                <a:cs typeface="Arial" pitchFamily="34" charset="0"/>
              </a:rPr>
              <a:t>Within each cluster, analyze EVA distribution of different customer and understand impact of individual product pricing on EVA</a:t>
            </a:r>
            <a:endParaRPr lang="en-US" sz="1100" dirty="0">
              <a:ea typeface="楷体" pitchFamily="49" charset="-122"/>
              <a:cs typeface="Arial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274115" y="3943350"/>
            <a:ext cx="1492729" cy="1225949"/>
            <a:chOff x="9508821" y="3997948"/>
            <a:chExt cx="1230854" cy="1256954"/>
          </a:xfrm>
        </p:grpSpPr>
        <p:sp>
          <p:nvSpPr>
            <p:cNvPr id="102" name="Line 3"/>
            <p:cNvSpPr>
              <a:spLocks noChangeShapeType="1"/>
            </p:cNvSpPr>
            <p:nvPr/>
          </p:nvSpPr>
          <p:spPr bwMode="auto">
            <a:xfrm>
              <a:off x="9848850" y="5081588"/>
              <a:ext cx="890561" cy="0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 type="none" w="sm" len="sm"/>
              <a:tailEnd type="none" w="sm" len="sm"/>
            </a:ln>
          </p:spPr>
          <p:txBody>
            <a:bodyPr wrap="none" anchor="t" anchorCtr="0"/>
            <a:lstStyle/>
            <a:p>
              <a:endParaRPr lang="en-US" sz="1100" dirty="0">
                <a:latin typeface="+mn-lt"/>
                <a:ea typeface="楷体" pitchFamily="49" charset="-122"/>
                <a:cs typeface="Arial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10145713" y="4295775"/>
              <a:ext cx="296731" cy="2974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100" b="1" dirty="0">
                <a:latin typeface="+mn-lt"/>
                <a:ea typeface="楷体" pitchFamily="49" charset="-122"/>
                <a:cs typeface="Arial" pitchFamily="34" charset="0"/>
              </a:endParaRPr>
            </a:p>
          </p:txBody>
        </p:sp>
        <p:sp>
          <p:nvSpPr>
            <p:cNvPr id="104" name="Rectangle 9"/>
            <p:cNvSpPr>
              <a:spLocks noChangeArrowheads="1"/>
            </p:cNvSpPr>
            <p:nvPr/>
          </p:nvSpPr>
          <p:spPr bwMode="auto">
            <a:xfrm>
              <a:off x="10442575" y="4295775"/>
              <a:ext cx="297100" cy="2974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100" b="1" dirty="0">
                <a:latin typeface="+mn-lt"/>
                <a:ea typeface="楷体" pitchFamily="49" charset="-122"/>
                <a:cs typeface="Arial" pitchFamily="34" charset="0"/>
              </a:endParaRPr>
            </a:p>
          </p:txBody>
        </p:sp>
        <p:sp>
          <p:nvSpPr>
            <p:cNvPr id="105" name="Rectangle 10"/>
            <p:cNvSpPr>
              <a:spLocks noChangeArrowheads="1"/>
            </p:cNvSpPr>
            <p:nvPr/>
          </p:nvSpPr>
          <p:spPr bwMode="auto">
            <a:xfrm>
              <a:off x="10145713" y="4592638"/>
              <a:ext cx="296731" cy="2971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100" b="1" dirty="0">
                <a:latin typeface="+mn-lt"/>
                <a:ea typeface="楷体" pitchFamily="49" charset="-122"/>
                <a:cs typeface="Arial" pitchFamily="34" charset="0"/>
              </a:endParaRPr>
            </a:p>
          </p:txBody>
        </p:sp>
        <p:sp>
          <p:nvSpPr>
            <p:cNvPr id="106" name="Rectangle 11"/>
            <p:cNvSpPr>
              <a:spLocks noChangeArrowheads="1"/>
            </p:cNvSpPr>
            <p:nvPr/>
          </p:nvSpPr>
          <p:spPr bwMode="auto">
            <a:xfrm>
              <a:off x="10442575" y="4592638"/>
              <a:ext cx="297100" cy="2971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100" b="1" dirty="0">
                <a:latin typeface="+mn-lt"/>
                <a:ea typeface="楷体" pitchFamily="49" charset="-122"/>
                <a:cs typeface="Arial" pitchFamily="34" charset="0"/>
              </a:endParaRPr>
            </a:p>
          </p:txBody>
        </p:sp>
        <p:sp>
          <p:nvSpPr>
            <p:cNvPr id="107" name="Rectangle 12"/>
            <p:cNvSpPr>
              <a:spLocks noChangeArrowheads="1"/>
            </p:cNvSpPr>
            <p:nvPr/>
          </p:nvSpPr>
          <p:spPr bwMode="auto">
            <a:xfrm>
              <a:off x="9848850" y="4295775"/>
              <a:ext cx="297100" cy="2974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100" b="1" dirty="0">
                <a:latin typeface="+mn-lt"/>
                <a:ea typeface="楷体" pitchFamily="49" charset="-122"/>
                <a:cs typeface="Arial" pitchFamily="34" charset="0"/>
              </a:endParaRPr>
            </a:p>
          </p:txBody>
        </p:sp>
        <p:sp>
          <p:nvSpPr>
            <p:cNvPr id="108" name="Rectangle 13"/>
            <p:cNvSpPr>
              <a:spLocks noChangeArrowheads="1"/>
            </p:cNvSpPr>
            <p:nvPr/>
          </p:nvSpPr>
          <p:spPr bwMode="auto">
            <a:xfrm>
              <a:off x="9848850" y="4592638"/>
              <a:ext cx="297100" cy="2971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100" b="1" dirty="0">
                <a:latin typeface="+mn-lt"/>
                <a:ea typeface="楷体" pitchFamily="49" charset="-122"/>
                <a:cs typeface="Arial" pitchFamily="34" charset="0"/>
              </a:endParaRPr>
            </a:p>
          </p:txBody>
        </p:sp>
        <p:sp>
          <p:nvSpPr>
            <p:cNvPr id="109" name="Rectangle 14"/>
            <p:cNvSpPr>
              <a:spLocks noChangeArrowheads="1"/>
            </p:cNvSpPr>
            <p:nvPr/>
          </p:nvSpPr>
          <p:spPr bwMode="auto">
            <a:xfrm>
              <a:off x="10145713" y="3998913"/>
              <a:ext cx="296731" cy="2971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100" b="1" dirty="0">
                <a:latin typeface="+mn-lt"/>
                <a:ea typeface="楷体" pitchFamily="49" charset="-122"/>
                <a:cs typeface="Arial" pitchFamily="34" charset="0"/>
              </a:endParaRPr>
            </a:p>
          </p:txBody>
        </p:sp>
        <p:sp>
          <p:nvSpPr>
            <p:cNvPr id="110" name="Rectangle 15"/>
            <p:cNvSpPr>
              <a:spLocks noChangeArrowheads="1"/>
            </p:cNvSpPr>
            <p:nvPr/>
          </p:nvSpPr>
          <p:spPr bwMode="auto">
            <a:xfrm>
              <a:off x="10442575" y="3998913"/>
              <a:ext cx="297100" cy="2971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100" b="1" dirty="0">
                <a:latin typeface="+mn-lt"/>
                <a:ea typeface="楷体" pitchFamily="49" charset="-122"/>
                <a:cs typeface="Arial" pitchFamily="34" charset="0"/>
              </a:endParaRPr>
            </a:p>
          </p:txBody>
        </p:sp>
        <p:sp>
          <p:nvSpPr>
            <p:cNvPr id="111" name="Rectangle 16"/>
            <p:cNvSpPr>
              <a:spLocks noChangeArrowheads="1"/>
            </p:cNvSpPr>
            <p:nvPr/>
          </p:nvSpPr>
          <p:spPr bwMode="auto">
            <a:xfrm>
              <a:off x="9848850" y="3998913"/>
              <a:ext cx="297100" cy="2971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100" b="1" dirty="0">
                <a:latin typeface="+mn-lt"/>
                <a:ea typeface="楷体" pitchFamily="49" charset="-122"/>
                <a:cs typeface="Arial" pitchFamily="34" charset="0"/>
              </a:endParaRPr>
            </a:p>
          </p:txBody>
        </p:sp>
        <p:sp>
          <p:nvSpPr>
            <p:cNvPr id="112" name="Line 29"/>
            <p:cNvSpPr>
              <a:spLocks noChangeShapeType="1"/>
            </p:cNvSpPr>
            <p:nvPr/>
          </p:nvSpPr>
          <p:spPr bwMode="auto">
            <a:xfrm rot="5400000" flipH="1">
              <a:off x="9250363" y="4443413"/>
              <a:ext cx="890929" cy="0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100" dirty="0">
                <a:latin typeface="+mn-lt"/>
                <a:ea typeface="楷体" pitchFamily="49" charset="-122"/>
                <a:cs typeface="Arial" pitchFamily="34" charset="0"/>
              </a:endParaRPr>
            </a:p>
          </p:txBody>
        </p:sp>
        <p:sp>
          <p:nvSpPr>
            <p:cNvPr id="113" name="Rectangle 286"/>
            <p:cNvSpPr txBox="1">
              <a:spLocks noChangeArrowheads="1"/>
            </p:cNvSpPr>
            <p:nvPr/>
          </p:nvSpPr>
          <p:spPr bwMode="auto">
            <a:xfrm rot="16200000">
              <a:off x="9360676" y="4352481"/>
              <a:ext cx="480125" cy="183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746125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US" altLang="zh-CN" sz="1100" b="1" dirty="0">
                  <a:solidFill>
                    <a:schemeClr val="tx2"/>
                  </a:solidFill>
                  <a:ea typeface="楷体" pitchFamily="49" charset="-122"/>
                  <a:cs typeface="Arial" pitchFamily="34" charset="0"/>
                </a:rPr>
                <a:t>Rating </a:t>
              </a:r>
              <a:endParaRPr lang="en-US" sz="1100" b="1" dirty="0">
                <a:solidFill>
                  <a:schemeClr val="tx2"/>
                </a:solidFill>
                <a:ea typeface="楷体" pitchFamily="49" charset="-122"/>
                <a:cs typeface="Arial" pitchFamily="34" charset="0"/>
              </a:endParaRPr>
            </a:p>
          </p:txBody>
        </p:sp>
        <p:sp>
          <p:nvSpPr>
            <p:cNvPr id="114" name="Rectangle 286"/>
            <p:cNvSpPr txBox="1">
              <a:spLocks noChangeArrowheads="1"/>
            </p:cNvSpPr>
            <p:nvPr/>
          </p:nvSpPr>
          <p:spPr bwMode="auto">
            <a:xfrm>
              <a:off x="9721850" y="4060881"/>
              <a:ext cx="85304" cy="170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746125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US" sz="1100" dirty="0">
                  <a:ea typeface="楷体" pitchFamily="49" charset="-122"/>
                  <a:cs typeface="Arial" pitchFamily="34" charset="0"/>
                </a:rPr>
                <a:t>1</a:t>
              </a:r>
            </a:p>
          </p:txBody>
        </p:sp>
        <p:sp>
          <p:nvSpPr>
            <p:cNvPr id="115" name="Rectangle 286"/>
            <p:cNvSpPr txBox="1">
              <a:spLocks noChangeArrowheads="1"/>
            </p:cNvSpPr>
            <p:nvPr/>
          </p:nvSpPr>
          <p:spPr bwMode="auto">
            <a:xfrm>
              <a:off x="9721850" y="4359330"/>
              <a:ext cx="85304" cy="170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746125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US" sz="1100" dirty="0">
                  <a:ea typeface="楷体" pitchFamily="49" charset="-122"/>
                  <a:cs typeface="Arial" pitchFamily="34" charset="0"/>
                </a:rPr>
                <a:t>2</a:t>
              </a:r>
            </a:p>
          </p:txBody>
        </p:sp>
        <p:sp>
          <p:nvSpPr>
            <p:cNvPr id="116" name="Rectangle 286"/>
            <p:cNvSpPr txBox="1">
              <a:spLocks noChangeArrowheads="1"/>
            </p:cNvSpPr>
            <p:nvPr/>
          </p:nvSpPr>
          <p:spPr bwMode="auto">
            <a:xfrm>
              <a:off x="9721850" y="4656193"/>
              <a:ext cx="85304" cy="170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746125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US" sz="1100" dirty="0">
                  <a:ea typeface="楷体" pitchFamily="49" charset="-122"/>
                  <a:cs typeface="Arial" pitchFamily="34" charset="0"/>
                </a:rPr>
                <a:t>3</a:t>
              </a:r>
            </a:p>
          </p:txBody>
        </p:sp>
        <p:sp>
          <p:nvSpPr>
            <p:cNvPr id="117" name="Rectangle 286"/>
            <p:cNvSpPr txBox="1">
              <a:spLocks noChangeArrowheads="1"/>
            </p:cNvSpPr>
            <p:nvPr/>
          </p:nvSpPr>
          <p:spPr bwMode="auto">
            <a:xfrm>
              <a:off x="9945506" y="4894263"/>
              <a:ext cx="102712" cy="170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746125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algn="ctr"/>
              <a:r>
                <a:rPr lang="en-US" sz="1100" dirty="0">
                  <a:ea typeface="楷体" pitchFamily="49" charset="-122"/>
                  <a:cs typeface="Arial" pitchFamily="34" charset="0"/>
                </a:rPr>
                <a:t>A</a:t>
              </a:r>
            </a:p>
          </p:txBody>
        </p:sp>
        <p:sp>
          <p:nvSpPr>
            <p:cNvPr id="118" name="Rectangle 286"/>
            <p:cNvSpPr txBox="1">
              <a:spLocks noChangeArrowheads="1"/>
            </p:cNvSpPr>
            <p:nvPr/>
          </p:nvSpPr>
          <p:spPr bwMode="auto">
            <a:xfrm>
              <a:off x="10243955" y="4894263"/>
              <a:ext cx="102712" cy="170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746125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algn="ctr"/>
              <a:r>
                <a:rPr lang="en-US" sz="1100" dirty="0">
                  <a:ea typeface="楷体" pitchFamily="49" charset="-122"/>
                  <a:cs typeface="Arial" pitchFamily="34" charset="0"/>
                </a:rPr>
                <a:t>B</a:t>
              </a:r>
            </a:p>
          </p:txBody>
        </p:sp>
        <p:sp>
          <p:nvSpPr>
            <p:cNvPr id="119" name="Rectangle 286"/>
            <p:cNvSpPr txBox="1">
              <a:spLocks noChangeArrowheads="1"/>
            </p:cNvSpPr>
            <p:nvPr/>
          </p:nvSpPr>
          <p:spPr bwMode="auto">
            <a:xfrm>
              <a:off x="10534908" y="4894263"/>
              <a:ext cx="111416" cy="170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746125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algn="ctr"/>
              <a:r>
                <a:rPr lang="en-US" sz="1100" dirty="0">
                  <a:ea typeface="楷体" pitchFamily="49" charset="-122"/>
                  <a:cs typeface="Arial" pitchFamily="34" charset="0"/>
                </a:rPr>
                <a:t>C</a:t>
              </a:r>
            </a:p>
          </p:txBody>
        </p:sp>
        <p:sp>
          <p:nvSpPr>
            <p:cNvPr id="120" name="Rectangle 286"/>
            <p:cNvSpPr txBox="1">
              <a:spLocks noChangeArrowheads="1"/>
            </p:cNvSpPr>
            <p:nvPr/>
          </p:nvSpPr>
          <p:spPr bwMode="auto">
            <a:xfrm>
              <a:off x="9971545" y="5084764"/>
              <a:ext cx="645864" cy="170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746125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algn="ctr"/>
              <a:r>
                <a:rPr lang="en-US" altLang="zh-CN" sz="1100" b="1" dirty="0">
                  <a:solidFill>
                    <a:schemeClr val="tx2"/>
                  </a:solidFill>
                  <a:ea typeface="楷体" pitchFamily="49" charset="-122"/>
                  <a:cs typeface="Arial" pitchFamily="34" charset="0"/>
                </a:rPr>
                <a:t>Industry </a:t>
              </a:r>
              <a:endParaRPr lang="en-US" sz="1100" b="1" dirty="0">
                <a:solidFill>
                  <a:schemeClr val="tx2"/>
                </a:solidFill>
                <a:ea typeface="楷体" pitchFamily="49" charset="-122"/>
                <a:cs typeface="Arial" pitchFamily="34" charset="0"/>
              </a:endParaRPr>
            </a:p>
          </p:txBody>
        </p:sp>
      </p:grpSp>
      <p:grpSp>
        <p:nvGrpSpPr>
          <p:cNvPr id="170" name="Group 79"/>
          <p:cNvGrpSpPr>
            <a:grpSpLocks/>
          </p:cNvGrpSpPr>
          <p:nvPr/>
        </p:nvGrpSpPr>
        <p:grpSpPr bwMode="auto">
          <a:xfrm>
            <a:off x="7399344" y="4075113"/>
            <a:ext cx="1414568" cy="1019563"/>
            <a:chOff x="1576" y="1972"/>
            <a:chExt cx="1122" cy="613"/>
          </a:xfrm>
        </p:grpSpPr>
        <p:pic>
          <p:nvPicPr>
            <p:cNvPr id="171" name="Picture 80"/>
            <p:cNvPicPr>
              <a:picLocks noChangeArrowheads="1"/>
            </p:cNvPicPr>
            <p:nvPr>
              <p:custDataLst>
                <p:tags r:id="rId23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651" y="1972"/>
              <a:ext cx="1047" cy="54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2" name="Picture 81"/>
            <p:cNvPicPr preferRelativeResize="0">
              <a:picLocks noChangeAspect="1" noChangeArrowheads="1"/>
            </p:cNvPicPr>
            <p:nvPr>
              <p:custDataLst>
                <p:tags r:id="rId24"/>
              </p:custDataLst>
            </p:nvPr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576" y="2045"/>
              <a:ext cx="1047" cy="54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89" name="Rectangle 5"/>
          <p:cNvSpPr txBox="1"/>
          <p:nvPr/>
        </p:nvSpPr>
        <p:spPr bwMode="auto">
          <a:xfrm>
            <a:off x="3395383" y="5706864"/>
            <a:ext cx="5418531" cy="66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255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55" lvl="1" indent="-192067" defTabSz="895255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151" lvl="2" indent="-261910" defTabSz="895255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298" lvl="3" indent="-155558" defTabSz="895255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728" lvl="4" indent="-130162" defTabSz="895255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altLang="zh-CN" sz="1100" dirty="0">
                <a:ea typeface="楷体" pitchFamily="49" charset="-122"/>
                <a:cs typeface="Arial" pitchFamily="34" charset="0"/>
              </a:rPr>
              <a:t>Through interview and other qualitative analysis methods, sift through end-to-end pricing process and identify potential technical leakages</a:t>
            </a:r>
          </a:p>
          <a:p>
            <a:pPr lvl="1"/>
            <a:r>
              <a:rPr lang="en-US" altLang="zh-CN" sz="1100" dirty="0">
                <a:ea typeface="楷体" pitchFamily="49" charset="-122"/>
                <a:cs typeface="Arial" pitchFamily="34" charset="0"/>
              </a:rPr>
              <a:t>Propose tentative anti-leakage advice</a:t>
            </a:r>
          </a:p>
        </p:txBody>
      </p:sp>
      <p:sp>
        <p:nvSpPr>
          <p:cNvPr id="191" name="TextBox 26"/>
          <p:cNvSpPr txBox="1"/>
          <p:nvPr>
            <p:custDataLst>
              <p:tags r:id="rId12"/>
            </p:custDataLst>
          </p:nvPr>
        </p:nvSpPr>
        <p:spPr>
          <a:xfrm>
            <a:off x="6301654" y="5353603"/>
            <a:ext cx="260651" cy="18352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3810" tIns="0" rIns="3810" bIns="0" numCol="1" anchor="ctr" anchorCtr="1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algn="ctr"/>
            <a:r>
              <a:rPr lang="en-US" altLang="zh-CN" sz="1100" b="1" dirty="0">
                <a:solidFill>
                  <a:schemeClr val="bg1"/>
                </a:solidFill>
              </a:rPr>
              <a:t>4</a:t>
            </a:r>
            <a:endParaRPr lang="en-US" sz="1100" b="1" dirty="0">
              <a:solidFill>
                <a:schemeClr val="bg1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297113" y="5291353"/>
            <a:ext cx="5829479" cy="348893"/>
            <a:chOff x="1433447" y="5064147"/>
            <a:chExt cx="7086005" cy="355906"/>
          </a:xfrm>
          <a:solidFill>
            <a:schemeClr val="tx2"/>
          </a:solidFill>
        </p:grpSpPr>
        <p:sp>
          <p:nvSpPr>
            <p:cNvPr id="192" name="Freeform 191"/>
            <p:cNvSpPr/>
            <p:nvPr>
              <p:custDataLst>
                <p:tags r:id="rId20"/>
              </p:custDataLst>
            </p:nvPr>
          </p:nvSpPr>
          <p:spPr bwMode="auto">
            <a:xfrm>
              <a:off x="1433447" y="5064147"/>
              <a:ext cx="6927416" cy="355906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9400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1"/>
                <a:gd name="connsiteX1" fmla="*/ 1749400 w 1828800"/>
                <a:gd name="connsiteY1" fmla="*/ 0 h 914401"/>
                <a:gd name="connsiteX2" fmla="*/ 1828800 w 1828800"/>
                <a:gd name="connsiteY2" fmla="*/ 457200 h 914401"/>
                <a:gd name="connsiteX3" fmla="*/ 1749400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200 h 914401"/>
                <a:gd name="connsiteX0" fmla="*/ 0 w 1828800"/>
                <a:gd name="connsiteY0" fmla="*/ 0 h 914401"/>
                <a:gd name="connsiteX1" fmla="*/ 1749400 w 1828800"/>
                <a:gd name="connsiteY1" fmla="*/ 0 h 914401"/>
                <a:gd name="connsiteX2" fmla="*/ 1828800 w 1828800"/>
                <a:gd name="connsiteY2" fmla="*/ 457200 h 914401"/>
                <a:gd name="connsiteX3" fmla="*/ 1749400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200 h 914401"/>
                <a:gd name="connsiteX0" fmla="*/ 0 w 1828800"/>
                <a:gd name="connsiteY0" fmla="*/ 0 h 914401"/>
                <a:gd name="connsiteX1" fmla="*/ 1720808 w 1828800"/>
                <a:gd name="connsiteY1" fmla="*/ 0 h 914401"/>
                <a:gd name="connsiteX2" fmla="*/ 1828800 w 1828800"/>
                <a:gd name="connsiteY2" fmla="*/ 457200 h 914401"/>
                <a:gd name="connsiteX3" fmla="*/ 1749400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200 h 914401"/>
                <a:gd name="connsiteX0" fmla="*/ 0 w 1828800"/>
                <a:gd name="connsiteY0" fmla="*/ 0 h 914401"/>
                <a:gd name="connsiteX1" fmla="*/ 1720808 w 1828800"/>
                <a:gd name="connsiteY1" fmla="*/ 0 h 914401"/>
                <a:gd name="connsiteX2" fmla="*/ 1828800 w 1828800"/>
                <a:gd name="connsiteY2" fmla="*/ 457200 h 914401"/>
                <a:gd name="connsiteX3" fmla="*/ 1720808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200 h 914401"/>
                <a:gd name="connsiteX0" fmla="*/ 0 w 1828800"/>
                <a:gd name="connsiteY0" fmla="*/ 0 h 914401"/>
                <a:gd name="connsiteX1" fmla="*/ 1720808 w 1828800"/>
                <a:gd name="connsiteY1" fmla="*/ 0 h 914401"/>
                <a:gd name="connsiteX2" fmla="*/ 1828800 w 1828800"/>
                <a:gd name="connsiteY2" fmla="*/ 457200 h 914401"/>
                <a:gd name="connsiteX3" fmla="*/ 1720808 w 1828800"/>
                <a:gd name="connsiteY3" fmla="*/ 914401 h 914401"/>
                <a:gd name="connsiteX4" fmla="*/ 0 w 1828800"/>
                <a:gd name="connsiteY4" fmla="*/ 914400 h 914401"/>
                <a:gd name="connsiteX5" fmla="*/ 116561 w 1828800"/>
                <a:gd name="connsiteY5" fmla="*/ 457201 h 914401"/>
                <a:gd name="connsiteX0" fmla="*/ 0 w 1828800"/>
                <a:gd name="connsiteY0" fmla="*/ 0 h 914401"/>
                <a:gd name="connsiteX1" fmla="*/ 1712239 w 1828800"/>
                <a:gd name="connsiteY1" fmla="*/ 0 h 914401"/>
                <a:gd name="connsiteX2" fmla="*/ 1828800 w 1828800"/>
                <a:gd name="connsiteY2" fmla="*/ 457200 h 914401"/>
                <a:gd name="connsiteX3" fmla="*/ 1720808 w 1828800"/>
                <a:gd name="connsiteY3" fmla="*/ 914401 h 914401"/>
                <a:gd name="connsiteX4" fmla="*/ 0 w 1828800"/>
                <a:gd name="connsiteY4" fmla="*/ 914400 h 914401"/>
                <a:gd name="connsiteX5" fmla="*/ 116561 w 1828800"/>
                <a:gd name="connsiteY5" fmla="*/ 457201 h 914401"/>
                <a:gd name="connsiteX0" fmla="*/ 0 w 1828800"/>
                <a:gd name="connsiteY0" fmla="*/ 0 h 914401"/>
                <a:gd name="connsiteX1" fmla="*/ 1712239 w 1828800"/>
                <a:gd name="connsiteY1" fmla="*/ 0 h 914401"/>
                <a:gd name="connsiteX2" fmla="*/ 1828800 w 1828800"/>
                <a:gd name="connsiteY2" fmla="*/ 457200 h 914401"/>
                <a:gd name="connsiteX3" fmla="*/ 1712239 w 1828800"/>
                <a:gd name="connsiteY3" fmla="*/ 914401 h 914401"/>
                <a:gd name="connsiteX4" fmla="*/ 0 w 1828800"/>
                <a:gd name="connsiteY4" fmla="*/ 914400 h 914401"/>
                <a:gd name="connsiteX5" fmla="*/ 116561 w 1828800"/>
                <a:gd name="connsiteY5" fmla="*/ 457201 h 914401"/>
                <a:gd name="connsiteX0" fmla="*/ 0 w 1828800"/>
                <a:gd name="connsiteY0" fmla="*/ 0 h 914401"/>
                <a:gd name="connsiteX1" fmla="*/ 1712239 w 1828800"/>
                <a:gd name="connsiteY1" fmla="*/ 0 h 914401"/>
                <a:gd name="connsiteX2" fmla="*/ 1828800 w 1828800"/>
                <a:gd name="connsiteY2" fmla="*/ 457200 h 914401"/>
                <a:gd name="connsiteX3" fmla="*/ 1712239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201 h 914401"/>
                <a:gd name="connsiteX0" fmla="*/ 0 w 1828800"/>
                <a:gd name="connsiteY0" fmla="*/ 0 h 914401"/>
                <a:gd name="connsiteX1" fmla="*/ 1712239 w 1828800"/>
                <a:gd name="connsiteY1" fmla="*/ 0 h 914401"/>
                <a:gd name="connsiteX2" fmla="*/ 1828800 w 1828800"/>
                <a:gd name="connsiteY2" fmla="*/ 457200 h 914401"/>
                <a:gd name="connsiteX3" fmla="*/ 1712239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201 h 914401"/>
                <a:gd name="connsiteX0" fmla="*/ 0 w 1828800"/>
                <a:gd name="connsiteY0" fmla="*/ 0 h 914401"/>
                <a:gd name="connsiteX1" fmla="*/ 1712239 w 1828800"/>
                <a:gd name="connsiteY1" fmla="*/ 0 h 914401"/>
                <a:gd name="connsiteX2" fmla="*/ 1828800 w 1828800"/>
                <a:gd name="connsiteY2" fmla="*/ 457200 h 914401"/>
                <a:gd name="connsiteX3" fmla="*/ 1712239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201 h 914401"/>
                <a:gd name="connsiteX0" fmla="*/ 0 w 1828800"/>
                <a:gd name="connsiteY0" fmla="*/ 0 h 914401"/>
                <a:gd name="connsiteX1" fmla="*/ 1712239 w 1828800"/>
                <a:gd name="connsiteY1" fmla="*/ 0 h 914401"/>
                <a:gd name="connsiteX2" fmla="*/ 1828800 w 1828800"/>
                <a:gd name="connsiteY2" fmla="*/ 457200 h 914401"/>
                <a:gd name="connsiteX3" fmla="*/ 1712239 w 1828800"/>
                <a:gd name="connsiteY3" fmla="*/ 914401 h 914401"/>
                <a:gd name="connsiteX4" fmla="*/ 0 w 1828800"/>
                <a:gd name="connsiteY4" fmla="*/ 914400 h 914401"/>
                <a:gd name="connsiteX5" fmla="*/ 116780 w 1828800"/>
                <a:gd name="connsiteY5" fmla="*/ 457201 h 914401"/>
                <a:gd name="connsiteX0" fmla="*/ 0 w 1828800"/>
                <a:gd name="connsiteY0" fmla="*/ 0 h 914401"/>
                <a:gd name="connsiteX1" fmla="*/ 1712020 w 1828800"/>
                <a:gd name="connsiteY1" fmla="*/ 0 h 914401"/>
                <a:gd name="connsiteX2" fmla="*/ 1828800 w 1828800"/>
                <a:gd name="connsiteY2" fmla="*/ 457200 h 914401"/>
                <a:gd name="connsiteX3" fmla="*/ 1712239 w 1828800"/>
                <a:gd name="connsiteY3" fmla="*/ 914401 h 914401"/>
                <a:gd name="connsiteX4" fmla="*/ 0 w 1828800"/>
                <a:gd name="connsiteY4" fmla="*/ 914400 h 914401"/>
                <a:gd name="connsiteX5" fmla="*/ 116780 w 1828800"/>
                <a:gd name="connsiteY5" fmla="*/ 457201 h 914401"/>
                <a:gd name="connsiteX0" fmla="*/ 0 w 1828800"/>
                <a:gd name="connsiteY0" fmla="*/ 0 h 914401"/>
                <a:gd name="connsiteX1" fmla="*/ 1712020 w 1828800"/>
                <a:gd name="connsiteY1" fmla="*/ 0 h 914401"/>
                <a:gd name="connsiteX2" fmla="*/ 1828800 w 1828800"/>
                <a:gd name="connsiteY2" fmla="*/ 457200 h 914401"/>
                <a:gd name="connsiteX3" fmla="*/ 1712020 w 1828800"/>
                <a:gd name="connsiteY3" fmla="*/ 914401 h 914401"/>
                <a:gd name="connsiteX4" fmla="*/ 0 w 1828800"/>
                <a:gd name="connsiteY4" fmla="*/ 914400 h 914401"/>
                <a:gd name="connsiteX5" fmla="*/ 116780 w 1828800"/>
                <a:gd name="connsiteY5" fmla="*/ 457201 h 914401"/>
                <a:gd name="connsiteX0" fmla="*/ 0 w 1828800"/>
                <a:gd name="connsiteY0" fmla="*/ 0 h 914401"/>
                <a:gd name="connsiteX1" fmla="*/ 1712020 w 1828800"/>
                <a:gd name="connsiteY1" fmla="*/ 0 h 914401"/>
                <a:gd name="connsiteX2" fmla="*/ 1828800 w 1828800"/>
                <a:gd name="connsiteY2" fmla="*/ 457200 h 914401"/>
                <a:gd name="connsiteX3" fmla="*/ 1712020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201 h 914401"/>
                <a:gd name="connsiteX0" fmla="*/ 0 w 1828800"/>
                <a:gd name="connsiteY0" fmla="*/ 0 h 914401"/>
                <a:gd name="connsiteX1" fmla="*/ 1712020 w 1828800"/>
                <a:gd name="connsiteY1" fmla="*/ 0 h 914401"/>
                <a:gd name="connsiteX2" fmla="*/ 1828800 w 1828800"/>
                <a:gd name="connsiteY2" fmla="*/ 457200 h 914401"/>
                <a:gd name="connsiteX3" fmla="*/ 1712020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201 h 914401"/>
                <a:gd name="connsiteX0" fmla="*/ 0 w 1828800"/>
                <a:gd name="connsiteY0" fmla="*/ 0 h 914401"/>
                <a:gd name="connsiteX1" fmla="*/ 1712020 w 1828800"/>
                <a:gd name="connsiteY1" fmla="*/ 0 h 914401"/>
                <a:gd name="connsiteX2" fmla="*/ 1828800 w 1828800"/>
                <a:gd name="connsiteY2" fmla="*/ 457200 h 914401"/>
                <a:gd name="connsiteX3" fmla="*/ 1712020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201 h 914401"/>
                <a:gd name="connsiteX0" fmla="*/ 0 w 1828800"/>
                <a:gd name="connsiteY0" fmla="*/ 0 h 914401"/>
                <a:gd name="connsiteX1" fmla="*/ 1712020 w 1828800"/>
                <a:gd name="connsiteY1" fmla="*/ 0 h 914401"/>
                <a:gd name="connsiteX2" fmla="*/ 1828800 w 1828800"/>
                <a:gd name="connsiteY2" fmla="*/ 457200 h 914401"/>
                <a:gd name="connsiteX3" fmla="*/ 1712020 w 1828800"/>
                <a:gd name="connsiteY3" fmla="*/ 914401 h 914401"/>
                <a:gd name="connsiteX4" fmla="*/ 0 w 1828800"/>
                <a:gd name="connsiteY4" fmla="*/ 914400 h 914401"/>
                <a:gd name="connsiteX5" fmla="*/ 116780 w 1828800"/>
                <a:gd name="connsiteY5" fmla="*/ 457201 h 914401"/>
                <a:gd name="connsiteX0" fmla="*/ 0 w 1828800"/>
                <a:gd name="connsiteY0" fmla="*/ 0 h 914401"/>
                <a:gd name="connsiteX1" fmla="*/ 1712020 w 1828800"/>
                <a:gd name="connsiteY1" fmla="*/ 0 h 914401"/>
                <a:gd name="connsiteX2" fmla="*/ 1828800 w 1828800"/>
                <a:gd name="connsiteY2" fmla="*/ 457200 h 914401"/>
                <a:gd name="connsiteX3" fmla="*/ 1712020 w 1828800"/>
                <a:gd name="connsiteY3" fmla="*/ 914401 h 914401"/>
                <a:gd name="connsiteX4" fmla="*/ 0 w 1828800"/>
                <a:gd name="connsiteY4" fmla="*/ 914400 h 914401"/>
                <a:gd name="connsiteX5" fmla="*/ 116780 w 1828800"/>
                <a:gd name="connsiteY5" fmla="*/ 457201 h 914401"/>
                <a:gd name="connsiteX0" fmla="*/ 0 w 1828800"/>
                <a:gd name="connsiteY0" fmla="*/ 0 h 914401"/>
                <a:gd name="connsiteX1" fmla="*/ 1712020 w 1828800"/>
                <a:gd name="connsiteY1" fmla="*/ 0 h 914401"/>
                <a:gd name="connsiteX2" fmla="*/ 1828800 w 1828800"/>
                <a:gd name="connsiteY2" fmla="*/ 457200 h 914401"/>
                <a:gd name="connsiteX3" fmla="*/ 1712020 w 1828800"/>
                <a:gd name="connsiteY3" fmla="*/ 914401 h 914401"/>
                <a:gd name="connsiteX4" fmla="*/ 0 w 1828800"/>
                <a:gd name="connsiteY4" fmla="*/ 914400 h 914401"/>
                <a:gd name="connsiteX5" fmla="*/ 116780 w 1828800"/>
                <a:gd name="connsiteY5" fmla="*/ 457201 h 914401"/>
                <a:gd name="connsiteX0" fmla="*/ 0 w 1828800"/>
                <a:gd name="connsiteY0" fmla="*/ 0 h 914401"/>
                <a:gd name="connsiteX1" fmla="*/ 1712020 w 1828800"/>
                <a:gd name="connsiteY1" fmla="*/ 0 h 914401"/>
                <a:gd name="connsiteX2" fmla="*/ 1828800 w 1828800"/>
                <a:gd name="connsiteY2" fmla="*/ 457200 h 914401"/>
                <a:gd name="connsiteX3" fmla="*/ 1712020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201 h 914401"/>
                <a:gd name="connsiteX0" fmla="*/ 0 w 1828800"/>
                <a:gd name="connsiteY0" fmla="*/ 0 h 914401"/>
                <a:gd name="connsiteX1" fmla="*/ 1712020 w 1828800"/>
                <a:gd name="connsiteY1" fmla="*/ 0 h 914401"/>
                <a:gd name="connsiteX2" fmla="*/ 1828800 w 1828800"/>
                <a:gd name="connsiteY2" fmla="*/ 457200 h 914401"/>
                <a:gd name="connsiteX3" fmla="*/ 1712020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201 h 914401"/>
                <a:gd name="connsiteX0" fmla="*/ 0 w 1828800"/>
                <a:gd name="connsiteY0" fmla="*/ 0 h 914401"/>
                <a:gd name="connsiteX1" fmla="*/ 1712020 w 1828800"/>
                <a:gd name="connsiteY1" fmla="*/ 0 h 914401"/>
                <a:gd name="connsiteX2" fmla="*/ 1828800 w 1828800"/>
                <a:gd name="connsiteY2" fmla="*/ 457200 h 914401"/>
                <a:gd name="connsiteX3" fmla="*/ 1712020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201 h 914401"/>
                <a:gd name="connsiteX0" fmla="*/ 0 w 1828800"/>
                <a:gd name="connsiteY0" fmla="*/ 0 h 914401"/>
                <a:gd name="connsiteX1" fmla="*/ 1712020 w 1828800"/>
                <a:gd name="connsiteY1" fmla="*/ 0 h 914401"/>
                <a:gd name="connsiteX2" fmla="*/ 1828800 w 1828800"/>
                <a:gd name="connsiteY2" fmla="*/ 457200 h 914401"/>
                <a:gd name="connsiteX3" fmla="*/ 1712020 w 1828800"/>
                <a:gd name="connsiteY3" fmla="*/ 914401 h 914401"/>
                <a:gd name="connsiteX4" fmla="*/ 0 w 1828800"/>
                <a:gd name="connsiteY4" fmla="*/ 914400 h 914401"/>
                <a:gd name="connsiteX5" fmla="*/ 116780 w 1828800"/>
                <a:gd name="connsiteY5" fmla="*/ 457201 h 914401"/>
                <a:gd name="connsiteX0" fmla="*/ 0 w 1828800"/>
                <a:gd name="connsiteY0" fmla="*/ 0 h 914401"/>
                <a:gd name="connsiteX1" fmla="*/ 1712020 w 1828800"/>
                <a:gd name="connsiteY1" fmla="*/ 0 h 914401"/>
                <a:gd name="connsiteX2" fmla="*/ 1828800 w 1828800"/>
                <a:gd name="connsiteY2" fmla="*/ 457200 h 914401"/>
                <a:gd name="connsiteX3" fmla="*/ 1712020 w 1828800"/>
                <a:gd name="connsiteY3" fmla="*/ 914401 h 914401"/>
                <a:gd name="connsiteX4" fmla="*/ 0 w 1828800"/>
                <a:gd name="connsiteY4" fmla="*/ 914400 h 914401"/>
                <a:gd name="connsiteX5" fmla="*/ 116780 w 1828800"/>
                <a:gd name="connsiteY5" fmla="*/ 457201 h 914401"/>
                <a:gd name="connsiteX0" fmla="*/ 0 w 1828800"/>
                <a:gd name="connsiteY0" fmla="*/ 0 h 914401"/>
                <a:gd name="connsiteX1" fmla="*/ 1712020 w 1828800"/>
                <a:gd name="connsiteY1" fmla="*/ 0 h 914401"/>
                <a:gd name="connsiteX2" fmla="*/ 1828800 w 1828800"/>
                <a:gd name="connsiteY2" fmla="*/ 457200 h 914401"/>
                <a:gd name="connsiteX3" fmla="*/ 1712020 w 1828800"/>
                <a:gd name="connsiteY3" fmla="*/ 914401 h 914401"/>
                <a:gd name="connsiteX4" fmla="*/ 0 w 1828800"/>
                <a:gd name="connsiteY4" fmla="*/ 914400 h 914401"/>
                <a:gd name="connsiteX5" fmla="*/ 116780 w 1828800"/>
                <a:gd name="connsiteY5" fmla="*/ 457201 h 914401"/>
                <a:gd name="connsiteX0" fmla="*/ 0 w 1828800"/>
                <a:gd name="connsiteY0" fmla="*/ 0 h 914401"/>
                <a:gd name="connsiteX1" fmla="*/ 1712020 w 1828800"/>
                <a:gd name="connsiteY1" fmla="*/ 0 h 914401"/>
                <a:gd name="connsiteX2" fmla="*/ 1828800 w 1828800"/>
                <a:gd name="connsiteY2" fmla="*/ 457200 h 914401"/>
                <a:gd name="connsiteX3" fmla="*/ 1712020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201 h 914401"/>
                <a:gd name="connsiteX0" fmla="*/ 0 w 1828800"/>
                <a:gd name="connsiteY0" fmla="*/ 0 h 914401"/>
                <a:gd name="connsiteX1" fmla="*/ 1712020 w 1828800"/>
                <a:gd name="connsiteY1" fmla="*/ 0 h 914401"/>
                <a:gd name="connsiteX2" fmla="*/ 1828800 w 1828800"/>
                <a:gd name="connsiteY2" fmla="*/ 457200 h 914401"/>
                <a:gd name="connsiteX3" fmla="*/ 1712020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201 h 914401"/>
                <a:gd name="connsiteX0" fmla="*/ 0 w 1828800"/>
                <a:gd name="connsiteY0" fmla="*/ 0 h 914401"/>
                <a:gd name="connsiteX1" fmla="*/ 1712020 w 1828800"/>
                <a:gd name="connsiteY1" fmla="*/ 0 h 914401"/>
                <a:gd name="connsiteX2" fmla="*/ 1828800 w 1828800"/>
                <a:gd name="connsiteY2" fmla="*/ 457200 h 914401"/>
                <a:gd name="connsiteX3" fmla="*/ 1712020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201 h 91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1">
                  <a:moveTo>
                    <a:pt x="0" y="0"/>
                  </a:moveTo>
                  <a:lnTo>
                    <a:pt x="1712020" y="0"/>
                  </a:lnTo>
                  <a:lnTo>
                    <a:pt x="1828800" y="457200"/>
                  </a:lnTo>
                  <a:lnTo>
                    <a:pt x="1712020" y="914401"/>
                  </a:lnTo>
                  <a:lnTo>
                    <a:pt x="0" y="914400"/>
                  </a:lnTo>
                  <a:lnTo>
                    <a:pt x="0" y="45720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93" name="Rectangle 4"/>
            <p:cNvSpPr txBox="1"/>
            <p:nvPr>
              <p:custDataLst>
                <p:tags r:id="rId21"/>
              </p:custDataLst>
            </p:nvPr>
          </p:nvSpPr>
          <p:spPr>
            <a:xfrm>
              <a:off x="1552881" y="5106555"/>
              <a:ext cx="6065966" cy="2710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>
                  <a:latin typeface="+mn-lt"/>
                </a:defRPr>
              </a:lvl4pPr>
              <a:lvl5pPr marL="746125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9pPr>
            </a:lstStyle>
            <a:p>
              <a:pPr algn="ctr"/>
              <a:r>
                <a:rPr lang="en-US" altLang="zh-CN" sz="1100" b="1" dirty="0">
                  <a:solidFill>
                    <a:schemeClr val="bg1"/>
                  </a:solidFill>
                </a:rPr>
                <a:t>End-to-end technical leakage diagnostic</a:t>
              </a:r>
            </a:p>
          </p:txBody>
        </p:sp>
        <p:sp>
          <p:nvSpPr>
            <p:cNvPr id="194" name="Freeform 193"/>
            <p:cNvSpPr/>
            <p:nvPr>
              <p:custDataLst>
                <p:tags r:id="rId22"/>
              </p:custDataLst>
            </p:nvPr>
          </p:nvSpPr>
          <p:spPr bwMode="auto">
            <a:xfrm>
              <a:off x="6947423" y="5064147"/>
              <a:ext cx="1572029" cy="355906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9400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1"/>
                <a:gd name="connsiteX1" fmla="*/ 1749400 w 1828800"/>
                <a:gd name="connsiteY1" fmla="*/ 0 h 914401"/>
                <a:gd name="connsiteX2" fmla="*/ 1828800 w 1828800"/>
                <a:gd name="connsiteY2" fmla="*/ 457200 h 914401"/>
                <a:gd name="connsiteX3" fmla="*/ 1749400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200 h 914401"/>
                <a:gd name="connsiteX0" fmla="*/ 0 w 1828800"/>
                <a:gd name="connsiteY0" fmla="*/ 0 h 914401"/>
                <a:gd name="connsiteX1" fmla="*/ 1749400 w 1828800"/>
                <a:gd name="connsiteY1" fmla="*/ 0 h 914401"/>
                <a:gd name="connsiteX2" fmla="*/ 1828800 w 1828800"/>
                <a:gd name="connsiteY2" fmla="*/ 457200 h 914401"/>
                <a:gd name="connsiteX3" fmla="*/ 1749400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200 h 914401"/>
                <a:gd name="connsiteX0" fmla="*/ 0 w 1828800"/>
                <a:gd name="connsiteY0" fmla="*/ 0 h 914401"/>
                <a:gd name="connsiteX1" fmla="*/ 1720808 w 1828800"/>
                <a:gd name="connsiteY1" fmla="*/ 0 h 914401"/>
                <a:gd name="connsiteX2" fmla="*/ 1828800 w 1828800"/>
                <a:gd name="connsiteY2" fmla="*/ 457200 h 914401"/>
                <a:gd name="connsiteX3" fmla="*/ 1749400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200 h 914401"/>
                <a:gd name="connsiteX0" fmla="*/ 0 w 1828800"/>
                <a:gd name="connsiteY0" fmla="*/ 0 h 914401"/>
                <a:gd name="connsiteX1" fmla="*/ 1720808 w 1828800"/>
                <a:gd name="connsiteY1" fmla="*/ 0 h 914401"/>
                <a:gd name="connsiteX2" fmla="*/ 1828800 w 1828800"/>
                <a:gd name="connsiteY2" fmla="*/ 457200 h 914401"/>
                <a:gd name="connsiteX3" fmla="*/ 1720808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200 h 914401"/>
                <a:gd name="connsiteX0" fmla="*/ 0 w 1828800"/>
                <a:gd name="connsiteY0" fmla="*/ 0 h 914401"/>
                <a:gd name="connsiteX1" fmla="*/ 1720808 w 1828800"/>
                <a:gd name="connsiteY1" fmla="*/ 0 h 914401"/>
                <a:gd name="connsiteX2" fmla="*/ 1828800 w 1828800"/>
                <a:gd name="connsiteY2" fmla="*/ 457200 h 914401"/>
                <a:gd name="connsiteX3" fmla="*/ 1720808 w 1828800"/>
                <a:gd name="connsiteY3" fmla="*/ 914401 h 914401"/>
                <a:gd name="connsiteX4" fmla="*/ 0 w 1828800"/>
                <a:gd name="connsiteY4" fmla="*/ 914400 h 914401"/>
                <a:gd name="connsiteX5" fmla="*/ 116561 w 1828800"/>
                <a:gd name="connsiteY5" fmla="*/ 457201 h 914401"/>
                <a:gd name="connsiteX0" fmla="*/ 0 w 1828800"/>
                <a:gd name="connsiteY0" fmla="*/ 0 h 914401"/>
                <a:gd name="connsiteX1" fmla="*/ 1712239 w 1828800"/>
                <a:gd name="connsiteY1" fmla="*/ 0 h 914401"/>
                <a:gd name="connsiteX2" fmla="*/ 1828800 w 1828800"/>
                <a:gd name="connsiteY2" fmla="*/ 457200 h 914401"/>
                <a:gd name="connsiteX3" fmla="*/ 1720808 w 1828800"/>
                <a:gd name="connsiteY3" fmla="*/ 914401 h 914401"/>
                <a:gd name="connsiteX4" fmla="*/ 0 w 1828800"/>
                <a:gd name="connsiteY4" fmla="*/ 914400 h 914401"/>
                <a:gd name="connsiteX5" fmla="*/ 116561 w 1828800"/>
                <a:gd name="connsiteY5" fmla="*/ 457201 h 914401"/>
                <a:gd name="connsiteX0" fmla="*/ 0 w 1828800"/>
                <a:gd name="connsiteY0" fmla="*/ 0 h 914401"/>
                <a:gd name="connsiteX1" fmla="*/ 1712239 w 1828800"/>
                <a:gd name="connsiteY1" fmla="*/ 0 h 914401"/>
                <a:gd name="connsiteX2" fmla="*/ 1828800 w 1828800"/>
                <a:gd name="connsiteY2" fmla="*/ 457200 h 914401"/>
                <a:gd name="connsiteX3" fmla="*/ 1712239 w 1828800"/>
                <a:gd name="connsiteY3" fmla="*/ 914401 h 914401"/>
                <a:gd name="connsiteX4" fmla="*/ 0 w 1828800"/>
                <a:gd name="connsiteY4" fmla="*/ 914400 h 914401"/>
                <a:gd name="connsiteX5" fmla="*/ 116561 w 1828800"/>
                <a:gd name="connsiteY5" fmla="*/ 457201 h 914401"/>
                <a:gd name="connsiteX0" fmla="*/ 0 w 1828800"/>
                <a:gd name="connsiteY0" fmla="*/ 0 h 914401"/>
                <a:gd name="connsiteX1" fmla="*/ 1712239 w 1828800"/>
                <a:gd name="connsiteY1" fmla="*/ 0 h 914401"/>
                <a:gd name="connsiteX2" fmla="*/ 1828800 w 1828800"/>
                <a:gd name="connsiteY2" fmla="*/ 457200 h 914401"/>
                <a:gd name="connsiteX3" fmla="*/ 1712239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201 h 914401"/>
                <a:gd name="connsiteX0" fmla="*/ 0 w 1828800"/>
                <a:gd name="connsiteY0" fmla="*/ 0 h 914401"/>
                <a:gd name="connsiteX1" fmla="*/ 1712239 w 1828800"/>
                <a:gd name="connsiteY1" fmla="*/ 0 h 914401"/>
                <a:gd name="connsiteX2" fmla="*/ 1828800 w 1828800"/>
                <a:gd name="connsiteY2" fmla="*/ 457200 h 914401"/>
                <a:gd name="connsiteX3" fmla="*/ 1712239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201 h 914401"/>
                <a:gd name="connsiteX0" fmla="*/ 0 w 1828800"/>
                <a:gd name="connsiteY0" fmla="*/ 0 h 914401"/>
                <a:gd name="connsiteX1" fmla="*/ 1712239 w 1828800"/>
                <a:gd name="connsiteY1" fmla="*/ 0 h 914401"/>
                <a:gd name="connsiteX2" fmla="*/ 1828800 w 1828800"/>
                <a:gd name="connsiteY2" fmla="*/ 457200 h 914401"/>
                <a:gd name="connsiteX3" fmla="*/ 1712239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201 h 914401"/>
                <a:gd name="connsiteX0" fmla="*/ 0 w 1828800"/>
                <a:gd name="connsiteY0" fmla="*/ 0 h 914401"/>
                <a:gd name="connsiteX1" fmla="*/ 1712239 w 1828800"/>
                <a:gd name="connsiteY1" fmla="*/ 0 h 914401"/>
                <a:gd name="connsiteX2" fmla="*/ 1828800 w 1828800"/>
                <a:gd name="connsiteY2" fmla="*/ 457200 h 914401"/>
                <a:gd name="connsiteX3" fmla="*/ 1712239 w 1828800"/>
                <a:gd name="connsiteY3" fmla="*/ 914401 h 914401"/>
                <a:gd name="connsiteX4" fmla="*/ 0 w 1828800"/>
                <a:gd name="connsiteY4" fmla="*/ 914400 h 914401"/>
                <a:gd name="connsiteX5" fmla="*/ 116780 w 1828800"/>
                <a:gd name="connsiteY5" fmla="*/ 457201 h 914401"/>
                <a:gd name="connsiteX0" fmla="*/ 0 w 1828800"/>
                <a:gd name="connsiteY0" fmla="*/ 0 h 914401"/>
                <a:gd name="connsiteX1" fmla="*/ 1712020 w 1828800"/>
                <a:gd name="connsiteY1" fmla="*/ 0 h 914401"/>
                <a:gd name="connsiteX2" fmla="*/ 1828800 w 1828800"/>
                <a:gd name="connsiteY2" fmla="*/ 457200 h 914401"/>
                <a:gd name="connsiteX3" fmla="*/ 1712239 w 1828800"/>
                <a:gd name="connsiteY3" fmla="*/ 914401 h 914401"/>
                <a:gd name="connsiteX4" fmla="*/ 0 w 1828800"/>
                <a:gd name="connsiteY4" fmla="*/ 914400 h 914401"/>
                <a:gd name="connsiteX5" fmla="*/ 116780 w 1828800"/>
                <a:gd name="connsiteY5" fmla="*/ 457201 h 914401"/>
                <a:gd name="connsiteX0" fmla="*/ 0 w 1828800"/>
                <a:gd name="connsiteY0" fmla="*/ 0 h 914401"/>
                <a:gd name="connsiteX1" fmla="*/ 1712020 w 1828800"/>
                <a:gd name="connsiteY1" fmla="*/ 0 h 914401"/>
                <a:gd name="connsiteX2" fmla="*/ 1828800 w 1828800"/>
                <a:gd name="connsiteY2" fmla="*/ 457200 h 914401"/>
                <a:gd name="connsiteX3" fmla="*/ 1712020 w 1828800"/>
                <a:gd name="connsiteY3" fmla="*/ 914401 h 914401"/>
                <a:gd name="connsiteX4" fmla="*/ 0 w 1828800"/>
                <a:gd name="connsiteY4" fmla="*/ 914400 h 914401"/>
                <a:gd name="connsiteX5" fmla="*/ 116780 w 1828800"/>
                <a:gd name="connsiteY5" fmla="*/ 457201 h 914401"/>
                <a:gd name="connsiteX0" fmla="*/ 0 w 1828800"/>
                <a:gd name="connsiteY0" fmla="*/ 0 h 914401"/>
                <a:gd name="connsiteX1" fmla="*/ 1712020 w 1828800"/>
                <a:gd name="connsiteY1" fmla="*/ 0 h 914401"/>
                <a:gd name="connsiteX2" fmla="*/ 1828800 w 1828800"/>
                <a:gd name="connsiteY2" fmla="*/ 457200 h 914401"/>
                <a:gd name="connsiteX3" fmla="*/ 1712020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201 h 914401"/>
                <a:gd name="connsiteX0" fmla="*/ 0 w 1828800"/>
                <a:gd name="connsiteY0" fmla="*/ 0 h 914401"/>
                <a:gd name="connsiteX1" fmla="*/ 1712020 w 1828800"/>
                <a:gd name="connsiteY1" fmla="*/ 0 h 914401"/>
                <a:gd name="connsiteX2" fmla="*/ 1828800 w 1828800"/>
                <a:gd name="connsiteY2" fmla="*/ 457200 h 914401"/>
                <a:gd name="connsiteX3" fmla="*/ 1712020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201 h 914401"/>
                <a:gd name="connsiteX0" fmla="*/ 0 w 1828800"/>
                <a:gd name="connsiteY0" fmla="*/ 0 h 914401"/>
                <a:gd name="connsiteX1" fmla="*/ 1712020 w 1828800"/>
                <a:gd name="connsiteY1" fmla="*/ 0 h 914401"/>
                <a:gd name="connsiteX2" fmla="*/ 1828800 w 1828800"/>
                <a:gd name="connsiteY2" fmla="*/ 457200 h 914401"/>
                <a:gd name="connsiteX3" fmla="*/ 1712020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201 h 914401"/>
                <a:gd name="connsiteX0" fmla="*/ 0 w 1828800"/>
                <a:gd name="connsiteY0" fmla="*/ 0 h 914401"/>
                <a:gd name="connsiteX1" fmla="*/ 1712020 w 1828800"/>
                <a:gd name="connsiteY1" fmla="*/ 0 h 914401"/>
                <a:gd name="connsiteX2" fmla="*/ 1828800 w 1828800"/>
                <a:gd name="connsiteY2" fmla="*/ 457200 h 914401"/>
                <a:gd name="connsiteX3" fmla="*/ 1712020 w 1828800"/>
                <a:gd name="connsiteY3" fmla="*/ 914401 h 914401"/>
                <a:gd name="connsiteX4" fmla="*/ 0 w 1828800"/>
                <a:gd name="connsiteY4" fmla="*/ 914400 h 914401"/>
                <a:gd name="connsiteX5" fmla="*/ 116780 w 1828800"/>
                <a:gd name="connsiteY5" fmla="*/ 457201 h 914401"/>
                <a:gd name="connsiteX0" fmla="*/ 0 w 1828800"/>
                <a:gd name="connsiteY0" fmla="*/ 0 h 914401"/>
                <a:gd name="connsiteX1" fmla="*/ 1712020 w 1828800"/>
                <a:gd name="connsiteY1" fmla="*/ 0 h 914401"/>
                <a:gd name="connsiteX2" fmla="*/ 1828800 w 1828800"/>
                <a:gd name="connsiteY2" fmla="*/ 457200 h 914401"/>
                <a:gd name="connsiteX3" fmla="*/ 1712020 w 1828800"/>
                <a:gd name="connsiteY3" fmla="*/ 914401 h 914401"/>
                <a:gd name="connsiteX4" fmla="*/ 0 w 1828800"/>
                <a:gd name="connsiteY4" fmla="*/ 914400 h 914401"/>
                <a:gd name="connsiteX5" fmla="*/ 116780 w 1828800"/>
                <a:gd name="connsiteY5" fmla="*/ 457201 h 914401"/>
                <a:gd name="connsiteX0" fmla="*/ 0 w 1828800"/>
                <a:gd name="connsiteY0" fmla="*/ 0 h 914401"/>
                <a:gd name="connsiteX1" fmla="*/ 1712020 w 1828800"/>
                <a:gd name="connsiteY1" fmla="*/ 0 h 914401"/>
                <a:gd name="connsiteX2" fmla="*/ 1828800 w 1828800"/>
                <a:gd name="connsiteY2" fmla="*/ 457200 h 914401"/>
                <a:gd name="connsiteX3" fmla="*/ 1712020 w 1828800"/>
                <a:gd name="connsiteY3" fmla="*/ 914401 h 914401"/>
                <a:gd name="connsiteX4" fmla="*/ 0 w 1828800"/>
                <a:gd name="connsiteY4" fmla="*/ 914400 h 914401"/>
                <a:gd name="connsiteX5" fmla="*/ 116780 w 1828800"/>
                <a:gd name="connsiteY5" fmla="*/ 457201 h 914401"/>
                <a:gd name="connsiteX0" fmla="*/ 0 w 1828800"/>
                <a:gd name="connsiteY0" fmla="*/ 0 h 914401"/>
                <a:gd name="connsiteX1" fmla="*/ 1712020 w 1828800"/>
                <a:gd name="connsiteY1" fmla="*/ 0 h 914401"/>
                <a:gd name="connsiteX2" fmla="*/ 1828800 w 1828800"/>
                <a:gd name="connsiteY2" fmla="*/ 457200 h 914401"/>
                <a:gd name="connsiteX3" fmla="*/ 1712020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201 h 914401"/>
                <a:gd name="connsiteX0" fmla="*/ 0 w 1828800"/>
                <a:gd name="connsiteY0" fmla="*/ 0 h 914401"/>
                <a:gd name="connsiteX1" fmla="*/ 1712020 w 1828800"/>
                <a:gd name="connsiteY1" fmla="*/ 0 h 914401"/>
                <a:gd name="connsiteX2" fmla="*/ 1828800 w 1828800"/>
                <a:gd name="connsiteY2" fmla="*/ 457200 h 914401"/>
                <a:gd name="connsiteX3" fmla="*/ 1712020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201 h 914401"/>
                <a:gd name="connsiteX0" fmla="*/ 0 w 1828800"/>
                <a:gd name="connsiteY0" fmla="*/ 0 h 914401"/>
                <a:gd name="connsiteX1" fmla="*/ 1712020 w 1828800"/>
                <a:gd name="connsiteY1" fmla="*/ 0 h 914401"/>
                <a:gd name="connsiteX2" fmla="*/ 1828800 w 1828800"/>
                <a:gd name="connsiteY2" fmla="*/ 457200 h 914401"/>
                <a:gd name="connsiteX3" fmla="*/ 1712020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201 h 914401"/>
                <a:gd name="connsiteX0" fmla="*/ 0 w 1828800"/>
                <a:gd name="connsiteY0" fmla="*/ 0 h 914401"/>
                <a:gd name="connsiteX1" fmla="*/ 1712020 w 1828800"/>
                <a:gd name="connsiteY1" fmla="*/ 0 h 914401"/>
                <a:gd name="connsiteX2" fmla="*/ 1828800 w 1828800"/>
                <a:gd name="connsiteY2" fmla="*/ 457200 h 914401"/>
                <a:gd name="connsiteX3" fmla="*/ 1712020 w 1828800"/>
                <a:gd name="connsiteY3" fmla="*/ 914401 h 914401"/>
                <a:gd name="connsiteX4" fmla="*/ 0 w 1828800"/>
                <a:gd name="connsiteY4" fmla="*/ 914400 h 914401"/>
                <a:gd name="connsiteX5" fmla="*/ 116780 w 1828800"/>
                <a:gd name="connsiteY5" fmla="*/ 457201 h 914401"/>
                <a:gd name="connsiteX0" fmla="*/ 0 w 1828800"/>
                <a:gd name="connsiteY0" fmla="*/ 0 h 914401"/>
                <a:gd name="connsiteX1" fmla="*/ 1712020 w 1828800"/>
                <a:gd name="connsiteY1" fmla="*/ 0 h 914401"/>
                <a:gd name="connsiteX2" fmla="*/ 1828800 w 1828800"/>
                <a:gd name="connsiteY2" fmla="*/ 457200 h 914401"/>
                <a:gd name="connsiteX3" fmla="*/ 1712020 w 1828800"/>
                <a:gd name="connsiteY3" fmla="*/ 914401 h 914401"/>
                <a:gd name="connsiteX4" fmla="*/ 0 w 1828800"/>
                <a:gd name="connsiteY4" fmla="*/ 914400 h 914401"/>
                <a:gd name="connsiteX5" fmla="*/ 116780 w 1828800"/>
                <a:gd name="connsiteY5" fmla="*/ 457201 h 914401"/>
                <a:gd name="connsiteX0" fmla="*/ 0 w 1828800"/>
                <a:gd name="connsiteY0" fmla="*/ 0 h 914401"/>
                <a:gd name="connsiteX1" fmla="*/ 1712020 w 1828800"/>
                <a:gd name="connsiteY1" fmla="*/ 0 h 914401"/>
                <a:gd name="connsiteX2" fmla="*/ 1828800 w 1828800"/>
                <a:gd name="connsiteY2" fmla="*/ 457200 h 914401"/>
                <a:gd name="connsiteX3" fmla="*/ 1712020 w 1828800"/>
                <a:gd name="connsiteY3" fmla="*/ 914401 h 914401"/>
                <a:gd name="connsiteX4" fmla="*/ 0 w 1828800"/>
                <a:gd name="connsiteY4" fmla="*/ 914400 h 914401"/>
                <a:gd name="connsiteX5" fmla="*/ 116780 w 1828800"/>
                <a:gd name="connsiteY5" fmla="*/ 457201 h 914401"/>
                <a:gd name="connsiteX0" fmla="*/ 0 w 1828800"/>
                <a:gd name="connsiteY0" fmla="*/ 0 h 914401"/>
                <a:gd name="connsiteX1" fmla="*/ 1712020 w 1828800"/>
                <a:gd name="connsiteY1" fmla="*/ 0 h 914401"/>
                <a:gd name="connsiteX2" fmla="*/ 1828800 w 1828800"/>
                <a:gd name="connsiteY2" fmla="*/ 457200 h 914401"/>
                <a:gd name="connsiteX3" fmla="*/ 1712020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201 h 914401"/>
                <a:gd name="connsiteX0" fmla="*/ 0 w 1828800"/>
                <a:gd name="connsiteY0" fmla="*/ 0 h 914401"/>
                <a:gd name="connsiteX1" fmla="*/ 1712020 w 1828800"/>
                <a:gd name="connsiteY1" fmla="*/ 0 h 914401"/>
                <a:gd name="connsiteX2" fmla="*/ 1828800 w 1828800"/>
                <a:gd name="connsiteY2" fmla="*/ 457200 h 914401"/>
                <a:gd name="connsiteX3" fmla="*/ 1712020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201 h 914401"/>
                <a:gd name="connsiteX0" fmla="*/ 0 w 1828800"/>
                <a:gd name="connsiteY0" fmla="*/ 0 h 914401"/>
                <a:gd name="connsiteX1" fmla="*/ 1712020 w 1828800"/>
                <a:gd name="connsiteY1" fmla="*/ 0 h 914401"/>
                <a:gd name="connsiteX2" fmla="*/ 1828800 w 1828800"/>
                <a:gd name="connsiteY2" fmla="*/ 457200 h 914401"/>
                <a:gd name="connsiteX3" fmla="*/ 1712020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201 h 91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1">
                  <a:moveTo>
                    <a:pt x="0" y="0"/>
                  </a:moveTo>
                  <a:lnTo>
                    <a:pt x="1712020" y="0"/>
                  </a:lnTo>
                  <a:lnTo>
                    <a:pt x="1828800" y="457200"/>
                  </a:lnTo>
                  <a:lnTo>
                    <a:pt x="1712020" y="914401"/>
                  </a:lnTo>
                  <a:lnTo>
                    <a:pt x="0" y="914400"/>
                  </a:lnTo>
                  <a:lnTo>
                    <a:pt x="0" y="45720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34" name="Pentagon 133"/>
          <p:cNvSpPr/>
          <p:nvPr>
            <p:custDataLst>
              <p:tags r:id="rId13"/>
            </p:custDataLst>
          </p:nvPr>
        </p:nvSpPr>
        <p:spPr bwMode="auto">
          <a:xfrm>
            <a:off x="3288750" y="2012398"/>
            <a:ext cx="2145383" cy="418739"/>
          </a:xfrm>
          <a:prstGeom prst="homePlate">
            <a:avLst>
              <a:gd name="adj" fmla="val 18199"/>
            </a:avLst>
          </a:prstGeom>
          <a:solidFill>
            <a:schemeClr val="accent2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5" name="Rectangle 4"/>
          <p:cNvSpPr txBox="1"/>
          <p:nvPr>
            <p:custDataLst>
              <p:tags r:id="rId14"/>
            </p:custDataLst>
          </p:nvPr>
        </p:nvSpPr>
        <p:spPr>
          <a:xfrm>
            <a:off x="3366110" y="2145057"/>
            <a:ext cx="1771896" cy="169277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746125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r>
              <a:rPr lang="en-US" altLang="zh-CN" sz="1100" b="1" dirty="0">
                <a:solidFill>
                  <a:schemeClr val="bg1"/>
                </a:solidFill>
              </a:rPr>
              <a:t>Customer clustering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36" name="Chevron 135"/>
          <p:cNvSpPr/>
          <p:nvPr>
            <p:custDataLst>
              <p:tags r:id="rId15"/>
            </p:custDataLst>
          </p:nvPr>
        </p:nvSpPr>
        <p:spPr bwMode="auto">
          <a:xfrm>
            <a:off x="4810881" y="2012398"/>
            <a:ext cx="2783969" cy="418739"/>
          </a:xfrm>
          <a:prstGeom prst="chevron">
            <a:avLst>
              <a:gd name="adj" fmla="val 18199"/>
            </a:avLst>
          </a:prstGeom>
          <a:solidFill>
            <a:schemeClr val="accent2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7" name="Rectangle 4"/>
          <p:cNvSpPr txBox="1"/>
          <p:nvPr>
            <p:custDataLst>
              <p:tags r:id="rId16"/>
            </p:custDataLst>
          </p:nvPr>
        </p:nvSpPr>
        <p:spPr>
          <a:xfrm>
            <a:off x="4988604" y="2145057"/>
            <a:ext cx="2027765" cy="169277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746125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r>
              <a:rPr lang="en-US" altLang="zh-CN" sz="1100" b="1" dirty="0">
                <a:solidFill>
                  <a:schemeClr val="bg1"/>
                </a:solidFill>
                <a:ea typeface="楷体" pitchFamily="49" charset="-122"/>
                <a:cs typeface="Arial" pitchFamily="34" charset="0"/>
              </a:rPr>
              <a:t>Individual product pricing</a:t>
            </a:r>
          </a:p>
        </p:txBody>
      </p:sp>
      <p:sp>
        <p:nvSpPr>
          <p:cNvPr id="3" name="TextBox 5"/>
          <p:cNvSpPr txBox="1">
            <a:spLocks/>
          </p:cNvSpPr>
          <p:nvPr>
            <p:custDataLst>
              <p:tags r:id="rId17"/>
            </p:custDataLst>
          </p:nvPr>
        </p:nvSpPr>
        <p:spPr>
          <a:xfrm>
            <a:off x="2368779" y="2012399"/>
            <a:ext cx="884003" cy="319045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76200" tIns="76200" rIns="76200" bIns="7620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r>
              <a:rPr lang="en-US" altLang="zh-CN" sz="1100" b="1" dirty="0">
                <a:solidFill>
                  <a:schemeClr val="bg1"/>
                </a:solidFill>
              </a:rPr>
              <a:t>Com-</a:t>
            </a:r>
            <a:r>
              <a:rPr lang="en-US" altLang="zh-CN" sz="1100" b="1" dirty="0" err="1">
                <a:solidFill>
                  <a:schemeClr val="bg1"/>
                </a:solidFill>
              </a:rPr>
              <a:t>mercial</a:t>
            </a:r>
            <a:r>
              <a:rPr lang="en-US" altLang="zh-CN" sz="1100" b="1" dirty="0">
                <a:solidFill>
                  <a:schemeClr val="bg1"/>
                </a:solidFill>
              </a:rPr>
              <a:t> leakage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38" name="Chevron 137"/>
          <p:cNvSpPr/>
          <p:nvPr>
            <p:custDataLst>
              <p:tags r:id="rId18"/>
            </p:custDataLst>
          </p:nvPr>
        </p:nvSpPr>
        <p:spPr bwMode="auto">
          <a:xfrm>
            <a:off x="7089900" y="2012398"/>
            <a:ext cx="2002328" cy="418739"/>
          </a:xfrm>
          <a:prstGeom prst="chevron">
            <a:avLst>
              <a:gd name="adj" fmla="val 18199"/>
            </a:avLst>
          </a:prstGeom>
          <a:solidFill>
            <a:schemeClr val="accent2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9" name="Rectangle 4"/>
          <p:cNvSpPr txBox="1"/>
          <p:nvPr>
            <p:custDataLst>
              <p:tags r:id="rId19"/>
            </p:custDataLst>
          </p:nvPr>
        </p:nvSpPr>
        <p:spPr>
          <a:xfrm>
            <a:off x="7265531" y="2145057"/>
            <a:ext cx="1670517" cy="169277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746125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r>
              <a:rPr lang="en-US" altLang="zh-CN" sz="1100" b="1" dirty="0">
                <a:solidFill>
                  <a:schemeClr val="bg1"/>
                </a:solidFill>
                <a:ea typeface="楷体" pitchFamily="49" charset="-122"/>
                <a:cs typeface="Arial" pitchFamily="34" charset="0"/>
              </a:rPr>
              <a:t>Multi-product pricing </a:t>
            </a:r>
            <a:endParaRPr lang="en-US" sz="1100" b="1" dirty="0">
              <a:solidFill>
                <a:schemeClr val="bg1"/>
              </a:solidFill>
              <a:ea typeface="楷体" pitchFamily="49" charset="-122"/>
              <a:cs typeface="Arial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005330" y="3660775"/>
            <a:ext cx="1964500" cy="184047"/>
            <a:chOff x="5005330" y="3811388"/>
            <a:chExt cx="1964500" cy="184047"/>
          </a:xfrm>
        </p:grpSpPr>
        <p:grpSp>
          <p:nvGrpSpPr>
            <p:cNvPr id="10" name="Group 9"/>
            <p:cNvGrpSpPr/>
            <p:nvPr/>
          </p:nvGrpSpPr>
          <p:grpSpPr>
            <a:xfrm>
              <a:off x="5005330" y="3811388"/>
              <a:ext cx="512415" cy="184045"/>
              <a:chOff x="3744913" y="3455490"/>
              <a:chExt cx="321535" cy="187744"/>
            </a:xfrm>
          </p:grpSpPr>
          <p:cxnSp>
            <p:nvCxnSpPr>
              <p:cNvPr id="141" name="AutoShape 249"/>
              <p:cNvCxnSpPr>
                <a:cxnSpLocks noChangeShapeType="1"/>
              </p:cNvCxnSpPr>
              <p:nvPr/>
            </p:nvCxnSpPr>
            <p:spPr bwMode="auto">
              <a:xfrm>
                <a:off x="3744913" y="3643234"/>
                <a:ext cx="321535" cy="0"/>
              </a:xfrm>
              <a:prstGeom prst="straightConnector1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2" name="AutoShape 250"/>
              <p:cNvSpPr>
                <a:spLocks noChangeArrowheads="1"/>
              </p:cNvSpPr>
              <p:nvPr/>
            </p:nvSpPr>
            <p:spPr bwMode="auto">
              <a:xfrm>
                <a:off x="3744913" y="3455490"/>
                <a:ext cx="321535" cy="187744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18288" anchor="b">
                <a:spAutoFit/>
              </a:bodyPr>
              <a:lstStyle/>
              <a:p>
                <a:r>
                  <a:rPr lang="en-US" altLang="zh-CN" sz="1100" b="1" dirty="0">
                    <a:solidFill>
                      <a:schemeClr val="tx2"/>
                    </a:solidFill>
                    <a:latin typeface="+mn-lt"/>
                    <a:ea typeface="楷体" pitchFamily="49" charset="-122"/>
                    <a:cs typeface="Arial" pitchFamily="34" charset="0"/>
                  </a:rPr>
                  <a:t>Client </a:t>
                </a:r>
                <a:endParaRPr lang="en-US" sz="1100" b="1" dirty="0">
                  <a:solidFill>
                    <a:schemeClr val="tx2"/>
                  </a:solidFill>
                  <a:latin typeface="+mn-lt"/>
                  <a:ea typeface="楷体" pitchFamily="49" charset="-122"/>
                  <a:cs typeface="Arial" pitchFamily="34" charset="0"/>
                </a:endParaRPr>
              </a:p>
            </p:txBody>
          </p:sp>
        </p:grpSp>
        <p:cxnSp>
          <p:nvCxnSpPr>
            <p:cNvPr id="143" name="AutoShape 249"/>
            <p:cNvCxnSpPr>
              <a:cxnSpLocks noChangeShapeType="1"/>
              <a:stCxn id="144" idx="4"/>
              <a:endCxn id="144" idx="6"/>
            </p:cNvCxnSpPr>
            <p:nvPr/>
          </p:nvCxnSpPr>
          <p:spPr bwMode="auto">
            <a:xfrm>
              <a:off x="5567767" y="3995434"/>
              <a:ext cx="1402063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4" name="AutoShape 250"/>
            <p:cNvSpPr>
              <a:spLocks noChangeArrowheads="1"/>
            </p:cNvSpPr>
            <p:nvPr/>
          </p:nvSpPr>
          <p:spPr bwMode="auto">
            <a:xfrm>
              <a:off x="5567767" y="3811389"/>
              <a:ext cx="1402063" cy="18404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altLang="zh-CN" sz="1100" b="1" dirty="0">
                  <a:solidFill>
                    <a:schemeClr val="tx2"/>
                  </a:solidFill>
                  <a:latin typeface="+mn-lt"/>
                  <a:ea typeface="楷体" pitchFamily="49" charset="-122"/>
                  <a:cs typeface="Arial" pitchFamily="34" charset="0"/>
                </a:rPr>
                <a:t>Pricing </a:t>
              </a:r>
              <a:endParaRPr lang="en-US" sz="1100" b="1" dirty="0">
                <a:solidFill>
                  <a:schemeClr val="tx2"/>
                </a:solidFill>
                <a:latin typeface="+mn-lt"/>
                <a:ea typeface="楷体" pitchFamily="49" charset="-122"/>
                <a:cs typeface="Arial" pitchFamily="34" charset="0"/>
              </a:endParaRPr>
            </a:p>
          </p:txBody>
        </p:sp>
      </p:grpSp>
      <p:sp>
        <p:nvSpPr>
          <p:cNvPr id="72" name="Rectangle 71"/>
          <p:cNvSpPr>
            <a:spLocks noChangeArrowheads="1"/>
          </p:cNvSpPr>
          <p:nvPr/>
        </p:nvSpPr>
        <p:spPr bwMode="gray">
          <a:xfrm>
            <a:off x="2291419" y="1559538"/>
            <a:ext cx="6885558" cy="3934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  <a:extLst/>
        </p:spPr>
        <p:txBody>
          <a:bodyPr lIns="72009" tIns="72009" rIns="72009" bIns="72009" anchor="ctr">
            <a:noAutofit/>
          </a:bodyPr>
          <a:lstStyle/>
          <a:p>
            <a:pPr>
              <a:buClr>
                <a:schemeClr val="lt1"/>
              </a:buClr>
            </a:pPr>
            <a:r>
              <a:rPr lang="en-US" altLang="zh-CN" sz="1100" b="1" dirty="0">
                <a:solidFill>
                  <a:schemeClr val="bg1"/>
                </a:solidFill>
                <a:latin typeface="+mn-lt"/>
              </a:rPr>
              <a:t>Methodology </a:t>
            </a:r>
            <a:endParaRPr lang="en-US" sz="11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8" name="Freeform 77"/>
          <p:cNvSpPr>
            <a:spLocks/>
          </p:cNvSpPr>
          <p:nvPr/>
        </p:nvSpPr>
        <p:spPr bwMode="gray">
          <a:xfrm>
            <a:off x="2291419" y="1383685"/>
            <a:ext cx="6885558" cy="122941"/>
          </a:xfrm>
          <a:custGeom>
            <a:avLst/>
            <a:gdLst>
              <a:gd name="T0" fmla="*/ 0 w 2664"/>
              <a:gd name="T1" fmla="*/ 78 h 79"/>
              <a:gd name="T2" fmla="*/ 0 w 2664"/>
              <a:gd name="T3" fmla="*/ 50 h 79"/>
              <a:gd name="T4" fmla="*/ 2526 w 2664"/>
              <a:gd name="T5" fmla="*/ 48 h 79"/>
              <a:gd name="T6" fmla="*/ 2520 w 2664"/>
              <a:gd name="T7" fmla="*/ 0 h 79"/>
              <a:gd name="T8" fmla="*/ 2664 w 2664"/>
              <a:gd name="T9" fmla="*/ 79 h 79"/>
              <a:gd name="T10" fmla="*/ 0 w 2664"/>
              <a:gd name="T11" fmla="*/ 7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64" h="79">
                <a:moveTo>
                  <a:pt x="0" y="78"/>
                </a:moveTo>
                <a:lnTo>
                  <a:pt x="0" y="50"/>
                </a:lnTo>
                <a:lnTo>
                  <a:pt x="2526" y="48"/>
                </a:lnTo>
                <a:lnTo>
                  <a:pt x="2520" y="0"/>
                </a:lnTo>
                <a:lnTo>
                  <a:pt x="2664" y="79"/>
                </a:lnTo>
                <a:lnTo>
                  <a:pt x="0" y="7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>
              <a:latin typeface="+mn-lt"/>
              <a:ea typeface="楷体" pitchFamily="49" charset="-122"/>
            </a:endParaRPr>
          </a:p>
        </p:txBody>
      </p:sp>
      <p:sp>
        <p:nvSpPr>
          <p:cNvPr id="79" name="Rectangle 5"/>
          <p:cNvSpPr>
            <a:spLocks noChangeArrowheads="1"/>
          </p:cNvSpPr>
          <p:nvPr/>
        </p:nvSpPr>
        <p:spPr bwMode="gray">
          <a:xfrm>
            <a:off x="9256012" y="1559538"/>
            <a:ext cx="2394638" cy="4902521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noAutofit/>
          </a:bodyPr>
          <a:lstStyle/>
          <a:p>
            <a:endParaRPr lang="en-US" sz="1100" dirty="0">
              <a:latin typeface="+mn-lt"/>
            </a:endParaRP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gray">
          <a:xfrm>
            <a:off x="9256012" y="1559538"/>
            <a:ext cx="2394638" cy="39340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 lIns="72009" tIns="72009" rIns="72009" bIns="72009" anchor="ctr"/>
          <a:lstStyle/>
          <a:p>
            <a:pPr>
              <a:buClr>
                <a:schemeClr val="lt1"/>
              </a:buClr>
            </a:pPr>
            <a:r>
              <a:rPr lang="en-US" altLang="zh-CN" sz="1100" b="1" dirty="0">
                <a:solidFill>
                  <a:schemeClr val="lt1"/>
                </a:solidFill>
                <a:latin typeface="+mn-lt"/>
              </a:rPr>
              <a:t>Challenges in application</a:t>
            </a:r>
            <a:endParaRPr lang="en-US" sz="1100" b="1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gray">
          <a:xfrm>
            <a:off x="9256012" y="1450603"/>
            <a:ext cx="2394638" cy="5612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endParaRPr lang="en-US" sz="1100">
              <a:latin typeface="+mn-lt"/>
              <a:ea typeface="楷体" pitchFamily="49" charset="-122"/>
            </a:endParaRPr>
          </a:p>
        </p:txBody>
      </p:sp>
      <p:sp>
        <p:nvSpPr>
          <p:cNvPr id="83" name="TextBox 82"/>
          <p:cNvSpPr txBox="1">
            <a:spLocks/>
          </p:cNvSpPr>
          <p:nvPr/>
        </p:nvSpPr>
        <p:spPr>
          <a:xfrm>
            <a:off x="9352191" y="2012398"/>
            <a:ext cx="2177999" cy="829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altLang="zh-CN" sz="1100" b="1" dirty="0">
                <a:solidFill>
                  <a:schemeClr val="accent4"/>
                </a:solidFill>
              </a:rPr>
              <a:t>Frequent change of FTP curve: </a:t>
            </a:r>
            <a:r>
              <a:rPr lang="en-US" altLang="zh-CN" sz="1100" dirty="0"/>
              <a:t>FTP has been reduced for multi times this year with large variations </a:t>
            </a:r>
            <a:endParaRPr lang="en-US" sz="1100" dirty="0"/>
          </a:p>
        </p:txBody>
      </p:sp>
      <p:sp>
        <p:nvSpPr>
          <p:cNvPr id="84" name="TextBox 83"/>
          <p:cNvSpPr txBox="1">
            <a:spLocks/>
          </p:cNvSpPr>
          <p:nvPr/>
        </p:nvSpPr>
        <p:spPr>
          <a:xfrm>
            <a:off x="9352191" y="3120426"/>
            <a:ext cx="2177999" cy="829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altLang="zh-CN" sz="1100" b="1" dirty="0">
                <a:solidFill>
                  <a:schemeClr val="accent4"/>
                </a:solidFill>
              </a:rPr>
              <a:t>Lack of accurate measurement of risk cost: </a:t>
            </a:r>
            <a:r>
              <a:rPr lang="en-US" altLang="zh-CN" sz="1100" dirty="0"/>
              <a:t>we create proxies by revising “provision” field</a:t>
            </a:r>
            <a:endParaRPr lang="en-US" sz="1100" dirty="0"/>
          </a:p>
        </p:txBody>
      </p:sp>
      <p:sp>
        <p:nvSpPr>
          <p:cNvPr id="85" name="TextBox 84"/>
          <p:cNvSpPr txBox="1">
            <a:spLocks/>
          </p:cNvSpPr>
          <p:nvPr/>
        </p:nvSpPr>
        <p:spPr>
          <a:xfrm>
            <a:off x="9352191" y="4226899"/>
            <a:ext cx="2177999" cy="66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altLang="zh-CN" sz="1100" b="1" dirty="0">
                <a:solidFill>
                  <a:schemeClr val="accent4"/>
                </a:solidFill>
              </a:rPr>
              <a:t>Higher cost of fund: </a:t>
            </a:r>
            <a:r>
              <a:rPr lang="en-US" altLang="zh-CN" sz="1100" dirty="0"/>
              <a:t>coefficient for cost of fund is up to 14%, higher than peers</a:t>
            </a:r>
            <a:endParaRPr lang="en-US" sz="1100" dirty="0"/>
          </a:p>
        </p:txBody>
      </p:sp>
      <p:sp>
        <p:nvSpPr>
          <p:cNvPr id="86" name="TextBox 85"/>
          <p:cNvSpPr txBox="1">
            <a:spLocks/>
          </p:cNvSpPr>
          <p:nvPr/>
        </p:nvSpPr>
        <p:spPr>
          <a:xfrm>
            <a:off x="9352191" y="5168411"/>
            <a:ext cx="2177999" cy="829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altLang="zh-CN" sz="1100" b="1" dirty="0">
                <a:solidFill>
                  <a:schemeClr val="accent4"/>
                </a:solidFill>
              </a:rPr>
              <a:t>Inaccurate data record: </a:t>
            </a:r>
            <a:r>
              <a:rPr lang="en-US" altLang="zh-CN" sz="1100" dirty="0"/>
              <a:t>some income accounting cannot be attributed to customers and products</a:t>
            </a:r>
            <a:endParaRPr lang="en-US" sz="1100" dirty="0"/>
          </a:p>
        </p:txBody>
      </p:sp>
      <p:sp>
        <p:nvSpPr>
          <p:cNvPr id="87" name="Rectangle 5"/>
          <p:cNvSpPr>
            <a:spLocks noChangeArrowheads="1"/>
          </p:cNvSpPr>
          <p:nvPr/>
        </p:nvSpPr>
        <p:spPr bwMode="gray">
          <a:xfrm>
            <a:off x="158760" y="1559538"/>
            <a:ext cx="2065255" cy="4902521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noAutofit/>
          </a:bodyPr>
          <a:lstStyle/>
          <a:p>
            <a:endParaRPr lang="en-US" sz="1100" dirty="0">
              <a:latin typeface="+mn-lt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gray">
          <a:xfrm>
            <a:off x="158760" y="1559538"/>
            <a:ext cx="2065255" cy="3934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  <a:extLst/>
        </p:spPr>
        <p:txBody>
          <a:bodyPr lIns="72009" tIns="72009" rIns="72009" bIns="72009" anchor="ctr">
            <a:noAutofit/>
          </a:bodyPr>
          <a:lstStyle/>
          <a:p>
            <a:pPr>
              <a:buClr>
                <a:schemeClr val="tx2"/>
              </a:buClr>
            </a:pPr>
            <a:r>
              <a:rPr lang="en-US" altLang="zh-CN" sz="1100" b="1" dirty="0">
                <a:solidFill>
                  <a:schemeClr val="tx2"/>
                </a:solidFill>
                <a:latin typeface="+mn-lt"/>
              </a:rPr>
              <a:t>Basic concept</a:t>
            </a:r>
            <a:endParaRPr lang="en-US" sz="11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4" name="Freeform 93"/>
          <p:cNvSpPr>
            <a:spLocks/>
          </p:cNvSpPr>
          <p:nvPr/>
        </p:nvSpPr>
        <p:spPr bwMode="gray">
          <a:xfrm>
            <a:off x="158759" y="1407029"/>
            <a:ext cx="2048801" cy="94877"/>
          </a:xfrm>
          <a:custGeom>
            <a:avLst/>
            <a:gdLst>
              <a:gd name="T0" fmla="*/ 0 w 2664"/>
              <a:gd name="T1" fmla="*/ 78 h 79"/>
              <a:gd name="T2" fmla="*/ 0 w 2664"/>
              <a:gd name="T3" fmla="*/ 50 h 79"/>
              <a:gd name="T4" fmla="*/ 2526 w 2664"/>
              <a:gd name="T5" fmla="*/ 48 h 79"/>
              <a:gd name="T6" fmla="*/ 2520 w 2664"/>
              <a:gd name="T7" fmla="*/ 0 h 79"/>
              <a:gd name="T8" fmla="*/ 2664 w 2664"/>
              <a:gd name="T9" fmla="*/ 79 h 79"/>
              <a:gd name="T10" fmla="*/ 0 w 2664"/>
              <a:gd name="T11" fmla="*/ 7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64" h="79">
                <a:moveTo>
                  <a:pt x="0" y="78"/>
                </a:moveTo>
                <a:lnTo>
                  <a:pt x="0" y="50"/>
                </a:lnTo>
                <a:lnTo>
                  <a:pt x="2526" y="48"/>
                </a:lnTo>
                <a:lnTo>
                  <a:pt x="2520" y="0"/>
                </a:lnTo>
                <a:lnTo>
                  <a:pt x="2664" y="79"/>
                </a:lnTo>
                <a:lnTo>
                  <a:pt x="0" y="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>
              <a:latin typeface="+mn-lt"/>
              <a:ea typeface="楷体" pitchFamily="49" charset="-122"/>
            </a:endParaRPr>
          </a:p>
        </p:txBody>
      </p:sp>
      <p:sp>
        <p:nvSpPr>
          <p:cNvPr id="6" name="Rectangle 6"/>
          <p:cNvSpPr txBox="1"/>
          <p:nvPr/>
        </p:nvSpPr>
        <p:spPr>
          <a:xfrm>
            <a:off x="198486" y="2012399"/>
            <a:ext cx="1960643" cy="282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altLang="zh-CN" sz="1100" b="1" dirty="0">
                <a:solidFill>
                  <a:schemeClr val="tx2"/>
                </a:solidFill>
              </a:rPr>
              <a:t>Leakage definition:</a:t>
            </a:r>
          </a:p>
          <a:p>
            <a:pPr lvl="2"/>
            <a:r>
              <a:rPr lang="en-US" altLang="zh-CN" sz="1100" dirty="0"/>
              <a:t>Customer’s overall EVA&lt;0</a:t>
            </a:r>
          </a:p>
          <a:p>
            <a:pPr lvl="2"/>
            <a:r>
              <a:rPr lang="en-US" altLang="zh-CN" sz="1100" dirty="0"/>
              <a:t>Single product pricing is lower average within the cluster</a:t>
            </a:r>
          </a:p>
          <a:p>
            <a:pPr marL="195262" lvl="2" indent="0">
              <a:buNone/>
            </a:pPr>
            <a:endParaRPr lang="en-US" altLang="zh-CN" sz="1100" dirty="0"/>
          </a:p>
          <a:p>
            <a:pPr lvl="1"/>
            <a:r>
              <a:rPr lang="en-US" altLang="zh-CN" sz="1100" dirty="0"/>
              <a:t>Leakage takes </a:t>
            </a:r>
            <a:r>
              <a:rPr lang="en-US" altLang="zh-CN" sz="1100" b="1" dirty="0">
                <a:solidFill>
                  <a:schemeClr val="tx2"/>
                </a:solidFill>
              </a:rPr>
              <a:t>customer overall EVA and product pricing </a:t>
            </a:r>
            <a:r>
              <a:rPr lang="en-US" altLang="zh-CN" sz="1100" dirty="0"/>
              <a:t>as two important metrics, fully considering profit transfer in the process of multiple product sales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2625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Rectangle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94973618"/>
              </p:ext>
            </p:extLst>
          </p:nvPr>
        </p:nvGraphicFramePr>
        <p:xfrm>
          <a:off x="1493837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59" name="think-cell Slide" r:id="rId49" imgW="0" imgH="0" progId="TCLayout.ActiveDocument.1">
                  <p:embed/>
                </p:oleObj>
              </mc:Choice>
              <mc:Fallback>
                <p:oleObj name="think-cell Slide" r:id="rId49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7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Rectangle 3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93837" y="0"/>
            <a:ext cx="158750" cy="158750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/>
          <a:p>
            <a:pPr algn="ctr" defTabSz="895350"/>
            <a:endParaRPr lang="en-US" altLang="zh-CN" sz="24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3556" name="Rectangle 145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/>
          <a:p>
            <a:pPr>
              <a:tabLst/>
            </a:pPr>
            <a:r>
              <a:rPr lang="en-US" altLang="zh-CN" dirty="0">
                <a:latin typeface="+mn-lt"/>
              </a:rPr>
              <a:t>Customer clustering methods and main results</a:t>
            </a:r>
          </a:p>
        </p:txBody>
      </p:sp>
      <p:sp>
        <p:nvSpPr>
          <p:cNvPr id="109" name="5. Source"/>
          <p:cNvSpPr>
            <a:spLocks noChangeArrowheads="1"/>
          </p:cNvSpPr>
          <p:nvPr/>
        </p:nvSpPr>
        <p:spPr bwMode="auto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/>
          <a:p>
            <a:pPr marL="493713" indent="-493713" defTabSz="895350" eaLnBrk="0" hangingPunct="0">
              <a:buSzPct val="100000"/>
              <a:tabLst>
                <a:tab pos="612775" algn="l"/>
              </a:tabLst>
            </a:pPr>
            <a:r>
              <a:rPr lang="en-US" altLang="zh-CN" sz="800" dirty="0" smtClean="0">
                <a:solidFill>
                  <a:schemeClr val="accent6"/>
                </a:solidFill>
                <a:latin typeface="+mn-lt"/>
                <a:ea typeface="楷体" pitchFamily="49" charset="-122"/>
              </a:rPr>
              <a:t>SOURCE:  </a:t>
            </a:r>
            <a:r>
              <a:rPr lang="en-US" altLang="zh-CN" sz="800" dirty="0">
                <a:solidFill>
                  <a:schemeClr val="accent6"/>
                </a:solidFill>
                <a:latin typeface="+mn-lt"/>
                <a:ea typeface="楷体" pitchFamily="49" charset="-122"/>
              </a:rPr>
              <a:t>McKinsey analysis</a:t>
            </a:r>
          </a:p>
        </p:txBody>
      </p:sp>
      <p:grpSp>
        <p:nvGrpSpPr>
          <p:cNvPr id="23558" name="Group 3"/>
          <p:cNvGrpSpPr>
            <a:grpSpLocks/>
          </p:cNvGrpSpPr>
          <p:nvPr/>
        </p:nvGrpSpPr>
        <p:grpSpPr bwMode="auto">
          <a:xfrm>
            <a:off x="1837093" y="1115972"/>
            <a:ext cx="3174401" cy="5097945"/>
            <a:chOff x="1488222" y="1094658"/>
            <a:chExt cx="3221072" cy="4899259"/>
          </a:xfrm>
        </p:grpSpPr>
        <p:sp>
          <p:nvSpPr>
            <p:cNvPr id="3" name="Rectangle 2"/>
            <p:cNvSpPr/>
            <p:nvPr/>
          </p:nvSpPr>
          <p:spPr>
            <a:xfrm>
              <a:off x="1488222" y="1105771"/>
              <a:ext cx="1637857" cy="4861157"/>
            </a:xfrm>
            <a:prstGeom prst="rect">
              <a:avLst/>
            </a:prstGeom>
            <a:gradFill>
              <a:gsLst>
                <a:gs pos="0">
                  <a:schemeClr val="accent1">
                    <a:alpha val="50000"/>
                  </a:schemeClr>
                </a:gs>
                <a:gs pos="100000">
                  <a:schemeClr val="bg1"/>
                </a:gs>
              </a:gsLst>
              <a:lin ang="108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 dirty="0" err="1">
                <a:solidFill>
                  <a:schemeClr val="tx1"/>
                </a:solidFill>
              </a:endParaRPr>
            </a:p>
          </p:txBody>
        </p:sp>
        <p:sp>
          <p:nvSpPr>
            <p:cNvPr id="256" name="Freeform 5"/>
            <p:cNvSpPr>
              <a:spLocks/>
            </p:cNvSpPr>
            <p:nvPr/>
          </p:nvSpPr>
          <p:spPr bwMode="auto">
            <a:xfrm>
              <a:off x="3111351" y="1094658"/>
              <a:ext cx="1597943" cy="4899259"/>
            </a:xfrm>
            <a:custGeom>
              <a:avLst/>
              <a:gdLst>
                <a:gd name="connsiteX0" fmla="*/ 6181 w 5678581"/>
                <a:gd name="connsiteY0" fmla="*/ 0 h 3575050"/>
                <a:gd name="connsiteX1" fmla="*/ 3095726 w 5678581"/>
                <a:gd name="connsiteY1" fmla="*/ 1170153 h 3575050"/>
                <a:gd name="connsiteX2" fmla="*/ 5434504 w 5678581"/>
                <a:gd name="connsiteY2" fmla="*/ 1422476 h 3575050"/>
                <a:gd name="connsiteX3" fmla="*/ 5434504 w 5678581"/>
                <a:gd name="connsiteY3" fmla="*/ 1188247 h 3575050"/>
                <a:gd name="connsiteX4" fmla="*/ 5678581 w 5678581"/>
                <a:gd name="connsiteY4" fmla="*/ 1797055 h 3575050"/>
                <a:gd name="connsiteX5" fmla="*/ 5434504 w 5678581"/>
                <a:gd name="connsiteY5" fmla="*/ 2386805 h 3575050"/>
                <a:gd name="connsiteX6" fmla="*/ 5434504 w 5678581"/>
                <a:gd name="connsiteY6" fmla="*/ 2165453 h 3575050"/>
                <a:gd name="connsiteX7" fmla="*/ 3098564 w 5678581"/>
                <a:gd name="connsiteY7" fmla="*/ 2374906 h 3575050"/>
                <a:gd name="connsiteX8" fmla="*/ 0 w 5678581"/>
                <a:gd name="connsiteY8" fmla="*/ 3575050 h 3575050"/>
                <a:gd name="connsiteX9" fmla="*/ 6181 w 5678581"/>
                <a:gd name="connsiteY9" fmla="*/ 0 h 3575050"/>
                <a:gd name="connsiteX0" fmla="*/ 6181 w 5678581"/>
                <a:gd name="connsiteY0" fmla="*/ 0 h 3575050"/>
                <a:gd name="connsiteX1" fmla="*/ 3095726 w 5678581"/>
                <a:gd name="connsiteY1" fmla="*/ 1170153 h 3575050"/>
                <a:gd name="connsiteX2" fmla="*/ 5434504 w 5678581"/>
                <a:gd name="connsiteY2" fmla="*/ 1422476 h 3575050"/>
                <a:gd name="connsiteX3" fmla="*/ 5434504 w 5678581"/>
                <a:gd name="connsiteY3" fmla="*/ 1188247 h 3575050"/>
                <a:gd name="connsiteX4" fmla="*/ 5678581 w 5678581"/>
                <a:gd name="connsiteY4" fmla="*/ 1797055 h 3575050"/>
                <a:gd name="connsiteX5" fmla="*/ 5434504 w 5678581"/>
                <a:gd name="connsiteY5" fmla="*/ 2386805 h 3575050"/>
                <a:gd name="connsiteX6" fmla="*/ 5434504 w 5678581"/>
                <a:gd name="connsiteY6" fmla="*/ 2165453 h 3575050"/>
                <a:gd name="connsiteX7" fmla="*/ 3108089 w 5678581"/>
                <a:gd name="connsiteY7" fmla="*/ 2417768 h 3575050"/>
                <a:gd name="connsiteX8" fmla="*/ 0 w 5678581"/>
                <a:gd name="connsiteY8" fmla="*/ 3575050 h 3575050"/>
                <a:gd name="connsiteX9" fmla="*/ 6181 w 5678581"/>
                <a:gd name="connsiteY9" fmla="*/ 0 h 3575050"/>
                <a:gd name="connsiteX0" fmla="*/ 6181 w 5678581"/>
                <a:gd name="connsiteY0" fmla="*/ 0 h 3575050"/>
                <a:gd name="connsiteX1" fmla="*/ 3119539 w 5678581"/>
                <a:gd name="connsiteY1" fmla="*/ 1122528 h 3575050"/>
                <a:gd name="connsiteX2" fmla="*/ 5434504 w 5678581"/>
                <a:gd name="connsiteY2" fmla="*/ 1422476 h 3575050"/>
                <a:gd name="connsiteX3" fmla="*/ 5434504 w 5678581"/>
                <a:gd name="connsiteY3" fmla="*/ 1188247 h 3575050"/>
                <a:gd name="connsiteX4" fmla="*/ 5678581 w 5678581"/>
                <a:gd name="connsiteY4" fmla="*/ 1797055 h 3575050"/>
                <a:gd name="connsiteX5" fmla="*/ 5434504 w 5678581"/>
                <a:gd name="connsiteY5" fmla="*/ 2386805 h 3575050"/>
                <a:gd name="connsiteX6" fmla="*/ 5434504 w 5678581"/>
                <a:gd name="connsiteY6" fmla="*/ 2165453 h 3575050"/>
                <a:gd name="connsiteX7" fmla="*/ 3108089 w 5678581"/>
                <a:gd name="connsiteY7" fmla="*/ 2417768 h 3575050"/>
                <a:gd name="connsiteX8" fmla="*/ 0 w 5678581"/>
                <a:gd name="connsiteY8" fmla="*/ 3575050 h 3575050"/>
                <a:gd name="connsiteX9" fmla="*/ 6181 w 5678581"/>
                <a:gd name="connsiteY9" fmla="*/ 0 h 3575050"/>
                <a:gd name="connsiteX0" fmla="*/ 6181 w 5678581"/>
                <a:gd name="connsiteY0" fmla="*/ 0 h 3575050"/>
                <a:gd name="connsiteX1" fmla="*/ 3119539 w 5678581"/>
                <a:gd name="connsiteY1" fmla="*/ 1122528 h 3575050"/>
                <a:gd name="connsiteX2" fmla="*/ 5434504 w 5678581"/>
                <a:gd name="connsiteY2" fmla="*/ 1422476 h 3575050"/>
                <a:gd name="connsiteX3" fmla="*/ 5434504 w 5678581"/>
                <a:gd name="connsiteY3" fmla="*/ 1188247 h 3575050"/>
                <a:gd name="connsiteX4" fmla="*/ 5678581 w 5678581"/>
                <a:gd name="connsiteY4" fmla="*/ 1797055 h 3575050"/>
                <a:gd name="connsiteX5" fmla="*/ 5434504 w 5678581"/>
                <a:gd name="connsiteY5" fmla="*/ 2386805 h 3575050"/>
                <a:gd name="connsiteX6" fmla="*/ 5434504 w 5678581"/>
                <a:gd name="connsiteY6" fmla="*/ 2165453 h 3575050"/>
                <a:gd name="connsiteX7" fmla="*/ 3108089 w 5678581"/>
                <a:gd name="connsiteY7" fmla="*/ 2470155 h 3575050"/>
                <a:gd name="connsiteX8" fmla="*/ 0 w 5678581"/>
                <a:gd name="connsiteY8" fmla="*/ 3575050 h 3575050"/>
                <a:gd name="connsiteX9" fmla="*/ 6181 w 5678581"/>
                <a:gd name="connsiteY9" fmla="*/ 0 h 3575050"/>
                <a:gd name="connsiteX0" fmla="*/ 6181 w 5678581"/>
                <a:gd name="connsiteY0" fmla="*/ 0 h 3575050"/>
                <a:gd name="connsiteX1" fmla="*/ 3119539 w 5678581"/>
                <a:gd name="connsiteY1" fmla="*/ 1122528 h 3575050"/>
                <a:gd name="connsiteX2" fmla="*/ 5434504 w 5678581"/>
                <a:gd name="connsiteY2" fmla="*/ 1422476 h 3575050"/>
                <a:gd name="connsiteX3" fmla="*/ 5434504 w 5678581"/>
                <a:gd name="connsiteY3" fmla="*/ 1188247 h 3575050"/>
                <a:gd name="connsiteX4" fmla="*/ 5678581 w 5678581"/>
                <a:gd name="connsiteY4" fmla="*/ 1797055 h 3575050"/>
                <a:gd name="connsiteX5" fmla="*/ 5434504 w 5678581"/>
                <a:gd name="connsiteY5" fmla="*/ 2386805 h 3575050"/>
                <a:gd name="connsiteX6" fmla="*/ 5434504 w 5678581"/>
                <a:gd name="connsiteY6" fmla="*/ 2165453 h 3575050"/>
                <a:gd name="connsiteX7" fmla="*/ 3108089 w 5678581"/>
                <a:gd name="connsiteY7" fmla="*/ 2470155 h 3575050"/>
                <a:gd name="connsiteX8" fmla="*/ 0 w 5678581"/>
                <a:gd name="connsiteY8" fmla="*/ 3575050 h 3575050"/>
                <a:gd name="connsiteX9" fmla="*/ 6181 w 5678581"/>
                <a:gd name="connsiteY9" fmla="*/ 0 h 3575050"/>
                <a:gd name="connsiteX0" fmla="*/ 6181 w 5678581"/>
                <a:gd name="connsiteY0" fmla="*/ 0 h 3575050"/>
                <a:gd name="connsiteX1" fmla="*/ 3119539 w 5678581"/>
                <a:gd name="connsiteY1" fmla="*/ 1122528 h 3575050"/>
                <a:gd name="connsiteX2" fmla="*/ 5434504 w 5678581"/>
                <a:gd name="connsiteY2" fmla="*/ 1422476 h 3575050"/>
                <a:gd name="connsiteX3" fmla="*/ 5434504 w 5678581"/>
                <a:gd name="connsiteY3" fmla="*/ 1188247 h 3575050"/>
                <a:gd name="connsiteX4" fmla="*/ 5678581 w 5678581"/>
                <a:gd name="connsiteY4" fmla="*/ 1797055 h 3575050"/>
                <a:gd name="connsiteX5" fmla="*/ 5434504 w 5678581"/>
                <a:gd name="connsiteY5" fmla="*/ 2386805 h 3575050"/>
                <a:gd name="connsiteX6" fmla="*/ 5434504 w 5678581"/>
                <a:gd name="connsiteY6" fmla="*/ 2165453 h 3575050"/>
                <a:gd name="connsiteX7" fmla="*/ 3108089 w 5678581"/>
                <a:gd name="connsiteY7" fmla="*/ 2470155 h 3575050"/>
                <a:gd name="connsiteX8" fmla="*/ 0 w 5678581"/>
                <a:gd name="connsiteY8" fmla="*/ 3575050 h 3575050"/>
                <a:gd name="connsiteX9" fmla="*/ 6181 w 5678581"/>
                <a:gd name="connsiteY9" fmla="*/ 0 h 3575050"/>
                <a:gd name="connsiteX0" fmla="*/ 6181 w 5678581"/>
                <a:gd name="connsiteY0" fmla="*/ 0 h 3575050"/>
                <a:gd name="connsiteX1" fmla="*/ 3119539 w 5678581"/>
                <a:gd name="connsiteY1" fmla="*/ 1122528 h 3575050"/>
                <a:gd name="connsiteX2" fmla="*/ 5434504 w 5678581"/>
                <a:gd name="connsiteY2" fmla="*/ 1422476 h 3575050"/>
                <a:gd name="connsiteX3" fmla="*/ 5434504 w 5678581"/>
                <a:gd name="connsiteY3" fmla="*/ 1188247 h 3575050"/>
                <a:gd name="connsiteX4" fmla="*/ 5678581 w 5678581"/>
                <a:gd name="connsiteY4" fmla="*/ 1797055 h 3575050"/>
                <a:gd name="connsiteX5" fmla="*/ 5434504 w 5678581"/>
                <a:gd name="connsiteY5" fmla="*/ 2386805 h 3575050"/>
                <a:gd name="connsiteX6" fmla="*/ 5434504 w 5678581"/>
                <a:gd name="connsiteY6" fmla="*/ 2165453 h 3575050"/>
                <a:gd name="connsiteX7" fmla="*/ 3108089 w 5678581"/>
                <a:gd name="connsiteY7" fmla="*/ 2470155 h 3575050"/>
                <a:gd name="connsiteX8" fmla="*/ 0 w 5678581"/>
                <a:gd name="connsiteY8" fmla="*/ 3575050 h 3575050"/>
                <a:gd name="connsiteX9" fmla="*/ 6181 w 5678581"/>
                <a:gd name="connsiteY9" fmla="*/ 0 h 3575050"/>
                <a:gd name="connsiteX0" fmla="*/ 6181 w 5678581"/>
                <a:gd name="connsiteY0" fmla="*/ 0 h 3575050"/>
                <a:gd name="connsiteX1" fmla="*/ 3119539 w 5678581"/>
                <a:gd name="connsiteY1" fmla="*/ 1122528 h 3575050"/>
                <a:gd name="connsiteX2" fmla="*/ 5434504 w 5678581"/>
                <a:gd name="connsiteY2" fmla="*/ 1422476 h 3575050"/>
                <a:gd name="connsiteX3" fmla="*/ 5434504 w 5678581"/>
                <a:gd name="connsiteY3" fmla="*/ 1188247 h 3575050"/>
                <a:gd name="connsiteX4" fmla="*/ 5678581 w 5678581"/>
                <a:gd name="connsiteY4" fmla="*/ 1797055 h 3575050"/>
                <a:gd name="connsiteX5" fmla="*/ 5434504 w 5678581"/>
                <a:gd name="connsiteY5" fmla="*/ 2386805 h 3575050"/>
                <a:gd name="connsiteX6" fmla="*/ 5434504 w 5678581"/>
                <a:gd name="connsiteY6" fmla="*/ 2165453 h 3575050"/>
                <a:gd name="connsiteX7" fmla="*/ 3108089 w 5678581"/>
                <a:gd name="connsiteY7" fmla="*/ 2455867 h 3575050"/>
                <a:gd name="connsiteX8" fmla="*/ 0 w 5678581"/>
                <a:gd name="connsiteY8" fmla="*/ 3575050 h 3575050"/>
                <a:gd name="connsiteX9" fmla="*/ 6181 w 5678581"/>
                <a:gd name="connsiteY9" fmla="*/ 0 h 357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78581" h="3575050">
                  <a:moveTo>
                    <a:pt x="6181" y="0"/>
                  </a:moveTo>
                  <a:cubicBezTo>
                    <a:pt x="863148" y="438301"/>
                    <a:pt x="2493505" y="996826"/>
                    <a:pt x="3119539" y="1122528"/>
                  </a:cubicBezTo>
                  <a:cubicBezTo>
                    <a:pt x="3749664" y="1249052"/>
                    <a:pt x="4729318" y="1409535"/>
                    <a:pt x="5434504" y="1422476"/>
                  </a:cubicBezTo>
                  <a:lnTo>
                    <a:pt x="5434504" y="1188247"/>
                  </a:lnTo>
                  <a:lnTo>
                    <a:pt x="5678581" y="1797055"/>
                  </a:lnTo>
                  <a:lnTo>
                    <a:pt x="5434504" y="2386805"/>
                  </a:lnTo>
                  <a:lnTo>
                    <a:pt x="5434504" y="2165453"/>
                  </a:lnTo>
                  <a:cubicBezTo>
                    <a:pt x="4438100" y="2190892"/>
                    <a:pt x="3570092" y="2351064"/>
                    <a:pt x="3108089" y="2455867"/>
                  </a:cubicBezTo>
                  <a:cubicBezTo>
                    <a:pt x="2650666" y="2565455"/>
                    <a:pt x="1466676" y="2889356"/>
                    <a:pt x="0" y="3575050"/>
                  </a:cubicBezTo>
                  <a:cubicBezTo>
                    <a:pt x="1686" y="2383486"/>
                    <a:pt x="4496" y="1191564"/>
                    <a:pt x="61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chemeClr val="accent1">
                    <a:alpha val="50000"/>
                  </a:schemeClr>
                </a:gs>
              </a:gsLst>
              <a:lin ang="10800000" scaled="1"/>
              <a:tileRect/>
            </a:gradFill>
            <a:ln w="9525">
              <a:noFill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 sz="1100" dirty="0"/>
            </a:p>
          </p:txBody>
        </p:sp>
      </p:grpSp>
      <p:grpSp>
        <p:nvGrpSpPr>
          <p:cNvPr id="23561" name="Group 4"/>
          <p:cNvGrpSpPr>
            <a:grpSpLocks/>
          </p:cNvGrpSpPr>
          <p:nvPr/>
        </p:nvGrpSpPr>
        <p:grpSpPr bwMode="auto">
          <a:xfrm>
            <a:off x="7967045" y="1135796"/>
            <a:ext cx="1919809" cy="5058298"/>
            <a:chOff x="5966803" y="1054562"/>
            <a:chExt cx="1407898" cy="4860747"/>
          </a:xfrm>
        </p:grpSpPr>
        <p:sp>
          <p:nvSpPr>
            <p:cNvPr id="108" name="Rectangle 107"/>
            <p:cNvSpPr/>
            <p:nvPr/>
          </p:nvSpPr>
          <p:spPr>
            <a:xfrm>
              <a:off x="5966803" y="1054562"/>
              <a:ext cx="967731" cy="4860747"/>
            </a:xfrm>
            <a:prstGeom prst="rect">
              <a:avLst/>
            </a:prstGeom>
            <a:gradFill>
              <a:gsLst>
                <a:gs pos="0">
                  <a:schemeClr val="accent1">
                    <a:alpha val="50000"/>
                  </a:schemeClr>
                </a:gs>
                <a:gs pos="100000">
                  <a:schemeClr val="bg1"/>
                </a:gs>
              </a:gsLst>
              <a:lin ang="108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 dirty="0" err="1">
                <a:solidFill>
                  <a:schemeClr val="tx1"/>
                </a:solidFill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6928178" y="2672165"/>
              <a:ext cx="446523" cy="1625540"/>
            </a:xfrm>
            <a:prstGeom prst="rightArrow">
              <a:avLst>
                <a:gd name="adj1" fmla="val 65226"/>
                <a:gd name="adj2" fmla="val 35704"/>
              </a:avLst>
            </a:prstGeom>
            <a:gradFill flip="none" rotWithShape="1">
              <a:gsLst>
                <a:gs pos="0">
                  <a:schemeClr val="accent3"/>
                </a:gs>
                <a:gs pos="50000">
                  <a:schemeClr val="accent3">
                    <a:alpha val="76000"/>
                    <a:lumMod val="54000"/>
                    <a:lumOff val="46000"/>
                  </a:schemeClr>
                </a:gs>
                <a:gs pos="99000">
                  <a:schemeClr val="accent1">
                    <a:alpha val="5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23562" name="Text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1094" y="1140750"/>
            <a:ext cx="1065483" cy="761554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76200" tIns="76200" rIns="76200" bIns="76200" anchor="ctr"/>
          <a:lstStyle>
            <a:lvl1pPr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9pPr>
          </a:lstStyle>
          <a:p>
            <a:pPr>
              <a:buSzPct val="100000"/>
            </a:pPr>
            <a:r>
              <a:rPr lang="en-US" altLang="zh-CN" sz="1100" b="1" dirty="0">
                <a:solidFill>
                  <a:schemeClr val="bg1"/>
                </a:solidFill>
              </a:rPr>
              <a:t>Account transaction details</a:t>
            </a:r>
          </a:p>
        </p:txBody>
      </p:sp>
      <p:sp>
        <p:nvSpPr>
          <p:cNvPr id="23563" name="TextBox 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61094" y="1993161"/>
            <a:ext cx="1065483" cy="761554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76200" tIns="76200" rIns="76200" bIns="76200" anchor="ctr"/>
          <a:lstStyle>
            <a:lvl1pPr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9pPr>
          </a:lstStyle>
          <a:p>
            <a:pPr>
              <a:buSzPct val="100000"/>
            </a:pPr>
            <a:r>
              <a:rPr lang="en-US" altLang="zh-CN" sz="1100" b="1">
                <a:solidFill>
                  <a:schemeClr val="bg1"/>
                </a:solidFill>
              </a:rPr>
              <a:t>Customer basic info</a:t>
            </a:r>
          </a:p>
        </p:txBody>
      </p:sp>
      <p:sp>
        <p:nvSpPr>
          <p:cNvPr id="23564" name="TextBox 5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61094" y="2843921"/>
            <a:ext cx="1065483" cy="763205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76200" tIns="76200" rIns="76200" bIns="76200" anchor="ctr"/>
          <a:lstStyle>
            <a:lvl1pPr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9pPr>
          </a:lstStyle>
          <a:p>
            <a:pPr>
              <a:buSzPct val="100000"/>
            </a:pPr>
            <a:r>
              <a:rPr lang="en-US" altLang="zh-CN" sz="1100" b="1">
                <a:solidFill>
                  <a:schemeClr val="bg1"/>
                </a:solidFill>
              </a:rPr>
              <a:t>Customer risk data</a:t>
            </a:r>
          </a:p>
        </p:txBody>
      </p:sp>
      <p:sp>
        <p:nvSpPr>
          <p:cNvPr id="23565" name="TextBox 5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61094" y="3696332"/>
            <a:ext cx="1065483" cy="763205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76200" tIns="76200" rIns="76200" bIns="76200" anchor="ctr"/>
          <a:lstStyle>
            <a:lvl1pPr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9pPr>
          </a:lstStyle>
          <a:p>
            <a:pPr>
              <a:buSzPct val="100000"/>
            </a:pPr>
            <a:r>
              <a:rPr lang="en-US" altLang="zh-CN" sz="1100" b="1">
                <a:solidFill>
                  <a:schemeClr val="bg1"/>
                </a:solidFill>
              </a:rPr>
              <a:t>RM data</a:t>
            </a:r>
          </a:p>
        </p:txBody>
      </p:sp>
      <p:sp>
        <p:nvSpPr>
          <p:cNvPr id="23566" name="TextBox 5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61094" y="4548743"/>
            <a:ext cx="1065483" cy="761552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76200" tIns="76200" rIns="76200" bIns="76200" anchor="ctr"/>
          <a:lstStyle>
            <a:lvl1pPr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9pPr>
          </a:lstStyle>
          <a:p>
            <a:pPr>
              <a:buSzPct val="100000"/>
            </a:pPr>
            <a:r>
              <a:rPr lang="en-US" altLang="zh-CN" sz="1100" b="1">
                <a:solidFill>
                  <a:schemeClr val="bg1"/>
                </a:solidFill>
              </a:rPr>
              <a:t>Customer value data</a:t>
            </a:r>
          </a:p>
        </p:txBody>
      </p:sp>
      <p:sp>
        <p:nvSpPr>
          <p:cNvPr id="23567" name="TextBox 5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61094" y="5401153"/>
            <a:ext cx="1065483" cy="761552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76200" tIns="76200" rIns="76200" bIns="76200" anchor="ctr"/>
          <a:lstStyle>
            <a:lvl1pPr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9pPr>
          </a:lstStyle>
          <a:p>
            <a:pPr>
              <a:buSzPct val="100000"/>
            </a:pPr>
            <a:r>
              <a:rPr lang="en-US" altLang="zh-CN" sz="1100" b="1">
                <a:solidFill>
                  <a:schemeClr val="bg1"/>
                </a:solidFill>
              </a:rPr>
              <a:t>Industrial cluster data</a:t>
            </a:r>
          </a:p>
        </p:txBody>
      </p:sp>
      <p:sp>
        <p:nvSpPr>
          <p:cNvPr id="23568" name="TextBox 5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209241" y="1063109"/>
            <a:ext cx="2379176" cy="79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200" tIns="76200" rIns="76200" bIns="76200"/>
          <a:lstStyle>
            <a:lvl1pPr marL="119063" indent="-119063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9pPr>
          </a:lstStyle>
          <a:p>
            <a:pPr>
              <a:buClr>
                <a:srgbClr val="002960"/>
              </a:buClr>
              <a:buFont typeface="Wingdings" pitchFamily="2" charset="2"/>
              <a:buChar char="§"/>
            </a:pPr>
            <a:r>
              <a:rPr lang="en-US" altLang="zh-CN" sz="1100" dirty="0">
                <a:solidFill>
                  <a:srgbClr val="000000"/>
                </a:solidFill>
              </a:rPr>
              <a:t>Details on deposit/loan/fee-based operations</a:t>
            </a:r>
          </a:p>
          <a:p>
            <a:pPr>
              <a:buClr>
                <a:srgbClr val="002960"/>
              </a:buClr>
              <a:buFont typeface="Wingdings" pitchFamily="2" charset="2"/>
              <a:buChar char="§"/>
            </a:pPr>
            <a:r>
              <a:rPr lang="en-US" altLang="zh-CN" sz="1100" dirty="0">
                <a:solidFill>
                  <a:srgbClr val="000000"/>
                </a:solidFill>
              </a:rPr>
              <a:t>Breakdown on part of off-balance sheet (OBS) activities and off OBS activities</a:t>
            </a:r>
          </a:p>
        </p:txBody>
      </p:sp>
      <p:sp>
        <p:nvSpPr>
          <p:cNvPr id="23569" name="TextBox 5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209241" y="1918823"/>
            <a:ext cx="2379176" cy="79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200" tIns="76200" rIns="76200" bIns="76200"/>
          <a:lstStyle>
            <a:lvl1pPr marL="119063" indent="-119063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9pPr>
          </a:lstStyle>
          <a:p>
            <a:pPr>
              <a:buClr>
                <a:srgbClr val="002960"/>
              </a:buClr>
              <a:buFont typeface="Wingdings" pitchFamily="2" charset="2"/>
              <a:buChar char="§"/>
            </a:pPr>
            <a:r>
              <a:rPr lang="en-US" altLang="zh-CN" sz="1100" dirty="0">
                <a:solidFill>
                  <a:srgbClr val="000000"/>
                </a:solidFill>
              </a:rPr>
              <a:t>Operating performance</a:t>
            </a:r>
          </a:p>
          <a:p>
            <a:pPr>
              <a:buClr>
                <a:srgbClr val="002960"/>
              </a:buClr>
              <a:buFont typeface="Wingdings" pitchFamily="2" charset="2"/>
              <a:buChar char="§"/>
            </a:pPr>
            <a:r>
              <a:rPr lang="en-US" altLang="zh-CN" sz="1100" dirty="0">
                <a:solidFill>
                  <a:srgbClr val="000000"/>
                </a:solidFill>
              </a:rPr>
              <a:t>Industry Category</a:t>
            </a:r>
          </a:p>
          <a:p>
            <a:pPr>
              <a:buClr>
                <a:srgbClr val="002960"/>
              </a:buClr>
              <a:buFont typeface="Wingdings" pitchFamily="2" charset="2"/>
              <a:buChar char="§"/>
            </a:pPr>
            <a:r>
              <a:rPr lang="en-US" altLang="zh-CN" sz="1100" dirty="0">
                <a:solidFill>
                  <a:srgbClr val="000000"/>
                </a:solidFill>
              </a:rPr>
              <a:t>Region</a:t>
            </a:r>
          </a:p>
        </p:txBody>
      </p:sp>
      <p:sp>
        <p:nvSpPr>
          <p:cNvPr id="23570" name="TextBox 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209241" y="2774538"/>
            <a:ext cx="2379176" cy="79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200" tIns="76200" rIns="76200" bIns="76200"/>
          <a:lstStyle>
            <a:lvl1pPr marL="119063" indent="-119063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9pPr>
          </a:lstStyle>
          <a:p>
            <a:pPr>
              <a:buClr>
                <a:srgbClr val="002960"/>
              </a:buClr>
              <a:buFont typeface="Wingdings" pitchFamily="2" charset="2"/>
              <a:buChar char="§"/>
            </a:pPr>
            <a:r>
              <a:rPr lang="en-US" altLang="zh-CN" sz="1100" dirty="0">
                <a:solidFill>
                  <a:srgbClr val="000000"/>
                </a:solidFill>
              </a:rPr>
              <a:t>Risk rating</a:t>
            </a:r>
          </a:p>
          <a:p>
            <a:pPr>
              <a:buClr>
                <a:srgbClr val="002960"/>
              </a:buClr>
              <a:buFont typeface="Wingdings" pitchFamily="2" charset="2"/>
              <a:buChar char="§"/>
            </a:pPr>
            <a:r>
              <a:rPr lang="en-US" altLang="zh-CN" sz="1100" dirty="0">
                <a:solidFill>
                  <a:srgbClr val="000000"/>
                </a:solidFill>
              </a:rPr>
              <a:t>Debt rating</a:t>
            </a:r>
          </a:p>
          <a:p>
            <a:pPr>
              <a:buClr>
                <a:srgbClr val="002960"/>
              </a:buClr>
              <a:buFont typeface="Wingdings" pitchFamily="2" charset="2"/>
              <a:buChar char="§"/>
            </a:pPr>
            <a:r>
              <a:rPr lang="en-US" altLang="zh-CN" sz="1100" dirty="0">
                <a:solidFill>
                  <a:srgbClr val="000000"/>
                </a:solidFill>
              </a:rPr>
              <a:t>Default and Overdue</a:t>
            </a:r>
          </a:p>
        </p:txBody>
      </p:sp>
      <p:sp>
        <p:nvSpPr>
          <p:cNvPr id="23571" name="TextBox 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209241" y="3613733"/>
            <a:ext cx="2379176" cy="79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200" tIns="76200" rIns="76200" bIns="76200"/>
          <a:lstStyle>
            <a:lvl1pPr marL="119063" indent="-119063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9pPr>
          </a:lstStyle>
          <a:p>
            <a:pPr>
              <a:buClr>
                <a:srgbClr val="002960"/>
              </a:buClr>
              <a:buFont typeface="Wingdings" pitchFamily="2" charset="2"/>
              <a:buChar char="§"/>
            </a:pPr>
            <a:r>
              <a:rPr lang="en-US" altLang="zh-CN" sz="1100">
                <a:solidFill>
                  <a:srgbClr val="000000"/>
                </a:solidFill>
              </a:rPr>
              <a:t>Operating institutions</a:t>
            </a:r>
          </a:p>
          <a:p>
            <a:pPr>
              <a:buClr>
                <a:srgbClr val="002960"/>
              </a:buClr>
              <a:buFont typeface="Wingdings" pitchFamily="2" charset="2"/>
              <a:buChar char="§"/>
            </a:pPr>
            <a:r>
              <a:rPr lang="en-US" altLang="zh-CN" sz="1100">
                <a:solidFill>
                  <a:srgbClr val="000000"/>
                </a:solidFill>
              </a:rPr>
              <a:t>RM</a:t>
            </a:r>
          </a:p>
        </p:txBody>
      </p:sp>
      <p:sp>
        <p:nvSpPr>
          <p:cNvPr id="23572" name="TextBox 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209241" y="5335074"/>
            <a:ext cx="2379176" cy="79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200" tIns="76200" rIns="76200" bIns="76200"/>
          <a:lstStyle>
            <a:lvl1pPr marL="119063" indent="-119063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9pPr>
          </a:lstStyle>
          <a:p>
            <a:pPr>
              <a:buClr>
                <a:srgbClr val="002960"/>
              </a:buClr>
              <a:buFont typeface="Wingdings" pitchFamily="2" charset="2"/>
              <a:buChar char="§"/>
            </a:pPr>
            <a:r>
              <a:rPr lang="en-US" altLang="zh-CN" sz="1100">
                <a:solidFill>
                  <a:srgbClr val="000000"/>
                </a:solidFill>
              </a:rPr>
              <a:t>Group customer tags</a:t>
            </a:r>
          </a:p>
          <a:p>
            <a:pPr>
              <a:buClr>
                <a:srgbClr val="002960"/>
              </a:buClr>
              <a:buFont typeface="Wingdings" pitchFamily="2" charset="2"/>
              <a:buChar char="§"/>
            </a:pPr>
            <a:r>
              <a:rPr lang="en-US" altLang="zh-CN" sz="1100">
                <a:solidFill>
                  <a:srgbClr val="000000"/>
                </a:solidFill>
              </a:rPr>
              <a:t>Upstream &amp; downstream industrial chain tags</a:t>
            </a:r>
          </a:p>
        </p:txBody>
      </p:sp>
      <p:sp>
        <p:nvSpPr>
          <p:cNvPr id="23573" name="TextBox 5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09241" y="4447972"/>
            <a:ext cx="2379176" cy="79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200" tIns="76200" rIns="76200" bIns="76200"/>
          <a:lstStyle>
            <a:lvl1pPr marL="119063" indent="-119063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9pPr>
          </a:lstStyle>
          <a:p>
            <a:pPr>
              <a:buClr>
                <a:srgbClr val="002960"/>
              </a:buClr>
              <a:buFont typeface="Wingdings" pitchFamily="2" charset="2"/>
              <a:buChar char="§"/>
            </a:pPr>
            <a:r>
              <a:rPr lang="en-US" altLang="zh-CN" sz="1100" dirty="0">
                <a:solidFill>
                  <a:srgbClr val="000000"/>
                </a:solidFill>
              </a:rPr>
              <a:t>Info about customers’ EVA</a:t>
            </a:r>
          </a:p>
          <a:p>
            <a:pPr>
              <a:buClr>
                <a:srgbClr val="002960"/>
              </a:buClr>
              <a:buFont typeface="Wingdings" pitchFamily="2" charset="2"/>
              <a:buChar char="§"/>
            </a:pPr>
            <a:r>
              <a:rPr lang="en-US" altLang="zh-CN" sz="1100" dirty="0">
                <a:solidFill>
                  <a:srgbClr val="000000"/>
                </a:solidFill>
              </a:rPr>
              <a:t>Product holding history</a:t>
            </a:r>
          </a:p>
          <a:p>
            <a:pPr>
              <a:buClr>
                <a:srgbClr val="002960"/>
              </a:buClr>
              <a:buFont typeface="Wingdings" pitchFamily="2" charset="2"/>
              <a:buChar char="§"/>
            </a:pPr>
            <a:r>
              <a:rPr lang="en-US" altLang="zh-CN" sz="1100" dirty="0">
                <a:solidFill>
                  <a:srgbClr val="000000"/>
                </a:solidFill>
              </a:rPr>
              <a:t>Internal tags on customer value</a:t>
            </a:r>
          </a:p>
        </p:txBody>
      </p:sp>
      <p:cxnSp>
        <p:nvCxnSpPr>
          <p:cNvPr id="73" name="Straight Connector 72"/>
          <p:cNvCxnSpPr>
            <a:cxnSpLocks/>
          </p:cNvCxnSpPr>
          <p:nvPr/>
        </p:nvCxnSpPr>
        <p:spPr>
          <a:xfrm flipV="1">
            <a:off x="3847906" y="1793275"/>
            <a:ext cx="0" cy="1186106"/>
          </a:xfrm>
          <a:prstGeom prst="line">
            <a:avLst/>
          </a:prstGeom>
          <a:ln w="19050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5"/>
          <p:cNvSpPr txBox="1"/>
          <p:nvPr>
            <p:custDataLst>
              <p:tags r:id="rId17"/>
            </p:custDataLst>
          </p:nvPr>
        </p:nvSpPr>
        <p:spPr>
          <a:xfrm>
            <a:off x="5040653" y="1135796"/>
            <a:ext cx="885193" cy="1536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76200" tIns="76200" rIns="76200" bIns="76200" anchor="ctr"/>
          <a:lstStyle>
            <a:lvl1pPr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9pPr>
          </a:lstStyle>
          <a:p>
            <a:pPr>
              <a:buSzPct val="100000"/>
            </a:pPr>
            <a:r>
              <a:rPr lang="en-US" altLang="zh-CN" sz="1100" b="1" dirty="0">
                <a:solidFill>
                  <a:schemeClr val="tx2"/>
                </a:solidFill>
              </a:rPr>
              <a:t>Factors specific to non-loan customers</a:t>
            </a:r>
          </a:p>
        </p:txBody>
      </p:sp>
      <p:sp>
        <p:nvSpPr>
          <p:cNvPr id="23577" name="TextBox 5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040653" y="4368678"/>
            <a:ext cx="885193" cy="1785768"/>
          </a:xfrm>
          <a:prstGeom prst="rect">
            <a:avLst/>
          </a:prstGeom>
          <a:solidFill>
            <a:schemeClr val="accent2"/>
          </a:solidFill>
          <a:ln w="9525">
            <a:solidFill>
              <a:srgbClr val="92D050">
                <a:alpha val="50195"/>
              </a:srgbClr>
            </a:solidFill>
            <a:miter lim="800000"/>
            <a:headEnd/>
            <a:tailEnd/>
          </a:ln>
        </p:spPr>
        <p:txBody>
          <a:bodyPr lIns="76200" tIns="76200" rIns="76200" bIns="76200" anchor="ctr"/>
          <a:lstStyle>
            <a:lvl1pPr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9pPr>
          </a:lstStyle>
          <a:p>
            <a:pPr>
              <a:buSzPct val="100000"/>
            </a:pPr>
            <a:r>
              <a:rPr lang="en-US" altLang="zh-CN" sz="1100" b="1" dirty="0">
                <a:solidFill>
                  <a:schemeClr val="bg1"/>
                </a:solidFill>
              </a:rPr>
              <a:t>Factors specific to loan customers</a:t>
            </a:r>
          </a:p>
        </p:txBody>
      </p:sp>
      <p:sp>
        <p:nvSpPr>
          <p:cNvPr id="23578" name="TextBox 5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040653" y="2713416"/>
            <a:ext cx="885193" cy="1604052"/>
          </a:xfrm>
          <a:prstGeom prst="rect">
            <a:avLst/>
          </a:prstGeom>
          <a:solidFill>
            <a:schemeClr val="accent5">
              <a:alpha val="30196"/>
            </a:schemeClr>
          </a:solidFill>
          <a:ln w="9525">
            <a:solidFill>
              <a:schemeClr val="accent5">
                <a:alpha val="30196"/>
              </a:schemeClr>
            </a:solidFill>
            <a:miter lim="800000"/>
            <a:headEnd/>
            <a:tailEnd/>
          </a:ln>
        </p:spPr>
        <p:txBody>
          <a:bodyPr lIns="76200" tIns="76200" rIns="76200" bIns="76200" anchor="ctr"/>
          <a:lstStyle>
            <a:lvl1pPr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9pPr>
          </a:lstStyle>
          <a:p>
            <a:pPr>
              <a:buSzPct val="100000"/>
            </a:pPr>
            <a:r>
              <a:rPr lang="en-US" altLang="zh-CN" sz="1100" b="1">
                <a:solidFill>
                  <a:schemeClr val="tx2"/>
                </a:solidFill>
              </a:rPr>
              <a:t>Common factors</a:t>
            </a:r>
          </a:p>
        </p:txBody>
      </p:sp>
      <p:sp>
        <p:nvSpPr>
          <p:cNvPr id="23579" name="TextBox 5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958722" y="4365375"/>
            <a:ext cx="834387" cy="870583"/>
          </a:xfrm>
          <a:prstGeom prst="rect">
            <a:avLst/>
          </a:prstGeom>
          <a:solidFill>
            <a:schemeClr val="accent2"/>
          </a:solidFill>
          <a:ln w="9525">
            <a:solidFill>
              <a:srgbClr val="92D050">
                <a:alpha val="50195"/>
              </a:srgbClr>
            </a:solidFill>
            <a:miter lim="800000"/>
            <a:headEnd/>
            <a:tailEnd/>
          </a:ln>
        </p:spPr>
        <p:txBody>
          <a:bodyPr lIns="76200" tIns="76200" rIns="76200" bIns="76200" anchor="ctr"/>
          <a:lstStyle>
            <a:lvl1pPr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9pPr>
          </a:lstStyle>
          <a:p>
            <a:pPr>
              <a:buSzPct val="100000"/>
            </a:pPr>
            <a:r>
              <a:rPr lang="en-US" altLang="zh-CN" sz="1100" b="1">
                <a:solidFill>
                  <a:schemeClr val="bg1"/>
                </a:solidFill>
              </a:rPr>
              <a:t>Risk level</a:t>
            </a:r>
          </a:p>
        </p:txBody>
      </p:sp>
      <p:sp>
        <p:nvSpPr>
          <p:cNvPr id="88" name="TextBox 5"/>
          <p:cNvSpPr txBox="1"/>
          <p:nvPr>
            <p:custDataLst>
              <p:tags r:id="rId21"/>
            </p:custDataLst>
          </p:nvPr>
        </p:nvSpPr>
        <p:spPr>
          <a:xfrm>
            <a:off x="5958722" y="1137447"/>
            <a:ext cx="834387" cy="7450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76200" tIns="76200" rIns="76200" bIns="76200" anchor="ctr"/>
          <a:lstStyle>
            <a:lvl1pPr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9pPr>
          </a:lstStyle>
          <a:p>
            <a:pPr>
              <a:buSzPct val="100000"/>
            </a:pPr>
            <a:r>
              <a:rPr lang="en-US" altLang="zh-CN" sz="1100" b="1" dirty="0">
                <a:solidFill>
                  <a:schemeClr val="tx2"/>
                </a:solidFill>
              </a:rPr>
              <a:t>Deposit size</a:t>
            </a:r>
          </a:p>
        </p:txBody>
      </p:sp>
      <p:sp>
        <p:nvSpPr>
          <p:cNvPr id="23581" name="TextBox 5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958722" y="5290472"/>
            <a:ext cx="834387" cy="870583"/>
          </a:xfrm>
          <a:prstGeom prst="rect">
            <a:avLst/>
          </a:prstGeom>
          <a:solidFill>
            <a:schemeClr val="accent2"/>
          </a:solidFill>
          <a:ln w="9525">
            <a:solidFill>
              <a:srgbClr val="92D050">
                <a:alpha val="50195"/>
              </a:srgbClr>
            </a:solidFill>
            <a:miter lim="800000"/>
            <a:headEnd/>
            <a:tailEnd/>
          </a:ln>
        </p:spPr>
        <p:txBody>
          <a:bodyPr lIns="76200" tIns="76200" rIns="76200" bIns="76200" anchor="ctr"/>
          <a:lstStyle>
            <a:lvl1pPr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9pPr>
          </a:lstStyle>
          <a:p>
            <a:pPr>
              <a:buSzPct val="100000"/>
            </a:pPr>
            <a:r>
              <a:rPr lang="en-US" altLang="zh-CN" sz="1100" b="1">
                <a:solidFill>
                  <a:schemeClr val="bg1"/>
                </a:solidFill>
              </a:rPr>
              <a:t>Industry Category</a:t>
            </a:r>
          </a:p>
        </p:txBody>
      </p:sp>
      <p:sp>
        <p:nvSpPr>
          <p:cNvPr id="23582" name="TextBox 5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958722" y="2713416"/>
            <a:ext cx="834387" cy="1604052"/>
          </a:xfrm>
          <a:prstGeom prst="rect">
            <a:avLst/>
          </a:prstGeom>
          <a:solidFill>
            <a:schemeClr val="accent5">
              <a:alpha val="30196"/>
            </a:schemeClr>
          </a:solidFill>
          <a:ln w="9525">
            <a:solidFill>
              <a:schemeClr val="accent5">
                <a:alpha val="30196"/>
              </a:schemeClr>
            </a:solidFill>
            <a:miter lim="800000"/>
            <a:headEnd/>
            <a:tailEnd/>
          </a:ln>
        </p:spPr>
        <p:txBody>
          <a:bodyPr lIns="76200" tIns="76200" rIns="76200" bIns="76200" anchor="ctr"/>
          <a:lstStyle>
            <a:lvl1pPr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9pPr>
          </a:lstStyle>
          <a:p>
            <a:pPr>
              <a:buSzPct val="100000"/>
            </a:pPr>
            <a:r>
              <a:rPr lang="en-US" altLang="zh-CN" sz="1100" b="1">
                <a:solidFill>
                  <a:schemeClr val="tx2"/>
                </a:solidFill>
              </a:rPr>
              <a:t>Region</a:t>
            </a:r>
          </a:p>
        </p:txBody>
      </p:sp>
      <p:sp>
        <p:nvSpPr>
          <p:cNvPr id="94" name="TextBox 5"/>
          <p:cNvSpPr txBox="1"/>
          <p:nvPr>
            <p:custDataLst>
              <p:tags r:id="rId24"/>
            </p:custDataLst>
          </p:nvPr>
        </p:nvSpPr>
        <p:spPr>
          <a:xfrm>
            <a:off x="9936690" y="1137447"/>
            <a:ext cx="1713960" cy="2496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76200" tIns="76200" rIns="76200" bIns="76200"/>
          <a:lstStyle>
            <a:lvl1pPr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9pPr>
          </a:lstStyle>
          <a:p>
            <a:pPr>
              <a:buSzPct val="100000"/>
            </a:pPr>
            <a:r>
              <a:rPr lang="en-US" altLang="zh-CN" sz="1100" b="1" dirty="0">
                <a:solidFill>
                  <a:schemeClr val="tx2"/>
                </a:solidFill>
              </a:rPr>
              <a:t>Clustering of non-borrowers</a:t>
            </a:r>
          </a:p>
          <a:p>
            <a:pPr>
              <a:buSzPct val="100000"/>
            </a:pPr>
            <a:endParaRPr lang="en-US" altLang="zh-CN" sz="1100" b="1" dirty="0">
              <a:solidFill>
                <a:schemeClr val="tx2"/>
              </a:solidFill>
            </a:endParaRPr>
          </a:p>
          <a:p>
            <a:pPr marL="117475" indent="-117475">
              <a:buClr>
                <a:srgbClr val="002960"/>
              </a:buClr>
              <a:buFont typeface="Wingdings" pitchFamily="2" charset="2"/>
              <a:buChar char="§"/>
            </a:pPr>
            <a:r>
              <a:rPr lang="en-US" altLang="zh-CN" sz="1100" b="1" dirty="0">
                <a:solidFill>
                  <a:schemeClr val="tx2"/>
                </a:solidFill>
              </a:rPr>
              <a:t>Clusters:  412</a:t>
            </a:r>
          </a:p>
          <a:p>
            <a:pPr marL="117475" indent="-117475">
              <a:buClr>
                <a:srgbClr val="002960"/>
              </a:buClr>
              <a:buFont typeface="Wingdings" pitchFamily="2" charset="2"/>
              <a:buChar char="§"/>
            </a:pPr>
            <a:r>
              <a:rPr lang="en-US" altLang="zh-CN" sz="1100" dirty="0">
                <a:solidFill>
                  <a:srgbClr val="000000"/>
                </a:solidFill>
              </a:rPr>
              <a:t>Maximum number of customers in a cluster:  3,423</a:t>
            </a:r>
          </a:p>
          <a:p>
            <a:pPr marL="117475" indent="-117475">
              <a:buClr>
                <a:srgbClr val="002960"/>
              </a:buClr>
              <a:buFont typeface="Wingdings" pitchFamily="2" charset="2"/>
              <a:buChar char="§"/>
            </a:pPr>
            <a:r>
              <a:rPr lang="en-US" altLang="zh-CN" sz="1100" dirty="0">
                <a:solidFill>
                  <a:srgbClr val="000000"/>
                </a:solidFill>
              </a:rPr>
              <a:t>Minimum number of customers in a </a:t>
            </a:r>
            <a:r>
              <a:rPr lang="en-US" altLang="zh-CN" sz="1100" dirty="0" smtClean="0">
                <a:solidFill>
                  <a:srgbClr val="000000"/>
                </a:solidFill>
              </a:rPr>
              <a:t/>
            </a:r>
            <a:br>
              <a:rPr lang="en-US" altLang="zh-CN" sz="1100" dirty="0" smtClean="0">
                <a:solidFill>
                  <a:srgbClr val="000000"/>
                </a:solidFill>
              </a:rPr>
            </a:br>
            <a:r>
              <a:rPr lang="en-US" altLang="zh-CN" sz="1100" dirty="0" smtClean="0">
                <a:solidFill>
                  <a:srgbClr val="000000"/>
                </a:solidFill>
              </a:rPr>
              <a:t>cluster</a:t>
            </a:r>
            <a:r>
              <a:rPr lang="en-US" altLang="zh-CN" sz="1100" dirty="0">
                <a:solidFill>
                  <a:srgbClr val="000000"/>
                </a:solidFill>
              </a:rPr>
              <a:t>:  5</a:t>
            </a:r>
          </a:p>
          <a:p>
            <a:pPr marL="117475" indent="-117475">
              <a:buClr>
                <a:srgbClr val="002960"/>
              </a:buClr>
              <a:buFont typeface="Wingdings" pitchFamily="2" charset="2"/>
              <a:buChar char="§"/>
            </a:pPr>
            <a:r>
              <a:rPr lang="en-US" altLang="zh-CN" sz="1100" dirty="0">
                <a:solidFill>
                  <a:srgbClr val="000000"/>
                </a:solidFill>
              </a:rPr>
              <a:t>Average number of customers in a </a:t>
            </a:r>
            <a:r>
              <a:rPr lang="en-US" altLang="zh-CN" sz="1100" dirty="0" smtClean="0">
                <a:solidFill>
                  <a:srgbClr val="000000"/>
                </a:solidFill>
              </a:rPr>
              <a:t/>
            </a:r>
            <a:br>
              <a:rPr lang="en-US" altLang="zh-CN" sz="1100" dirty="0" smtClean="0">
                <a:solidFill>
                  <a:srgbClr val="000000"/>
                </a:solidFill>
              </a:rPr>
            </a:br>
            <a:r>
              <a:rPr lang="en-US" altLang="zh-CN" sz="1100" dirty="0" smtClean="0">
                <a:solidFill>
                  <a:srgbClr val="000000"/>
                </a:solidFill>
              </a:rPr>
              <a:t>cluster:  </a:t>
            </a:r>
            <a:r>
              <a:rPr lang="en-US" altLang="zh-CN" sz="1100" dirty="0">
                <a:solidFill>
                  <a:srgbClr val="000000"/>
                </a:solidFill>
              </a:rPr>
              <a:t>631</a:t>
            </a:r>
          </a:p>
        </p:txBody>
      </p:sp>
      <p:sp>
        <p:nvSpPr>
          <p:cNvPr id="95" name="TextBox 5"/>
          <p:cNvSpPr txBox="1"/>
          <p:nvPr>
            <p:custDataLst>
              <p:tags r:id="rId25"/>
            </p:custDataLst>
          </p:nvPr>
        </p:nvSpPr>
        <p:spPr>
          <a:xfrm>
            <a:off x="9936690" y="3694679"/>
            <a:ext cx="1713960" cy="2496110"/>
          </a:xfrm>
          <a:prstGeom prst="rect">
            <a:avLst/>
          </a:prstGeom>
          <a:solidFill>
            <a:schemeClr val="accent2"/>
          </a:solidFill>
          <a:ln w="9525">
            <a:solidFill>
              <a:srgbClr val="92D050">
                <a:alpha val="50000"/>
              </a:srgbClr>
            </a:solidFill>
            <a:miter lim="800000"/>
            <a:headEnd/>
            <a:tailEnd/>
          </a:ln>
          <a:effectLst/>
        </p:spPr>
        <p:txBody>
          <a:bodyPr lIns="76200" tIns="76200" rIns="76200" bIns="76200"/>
          <a:lstStyle>
            <a:lvl1pPr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9pPr>
          </a:lstStyle>
          <a:p>
            <a:pPr>
              <a:buSzPct val="100000"/>
            </a:pPr>
            <a:r>
              <a:rPr lang="en-US" altLang="zh-CN" sz="1100" b="1" dirty="0">
                <a:solidFill>
                  <a:schemeClr val="bg1"/>
                </a:solidFill>
              </a:rPr>
              <a:t>Clustering of borrowers </a:t>
            </a:r>
          </a:p>
          <a:p>
            <a:pPr>
              <a:buSzPct val="100000"/>
            </a:pPr>
            <a:endParaRPr lang="en-US" altLang="zh-CN" sz="1100" b="1" dirty="0">
              <a:solidFill>
                <a:schemeClr val="bg1"/>
              </a:solidFill>
            </a:endParaRPr>
          </a:p>
          <a:p>
            <a:pPr marL="117475" indent="-117475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zh-CN" sz="1100" b="1" dirty="0">
                <a:solidFill>
                  <a:schemeClr val="bg1"/>
                </a:solidFill>
              </a:rPr>
              <a:t>Clusters:  120</a:t>
            </a:r>
          </a:p>
          <a:p>
            <a:pPr marL="117475" indent="-117475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zh-CN" sz="1100" dirty="0">
                <a:solidFill>
                  <a:schemeClr val="bg1"/>
                </a:solidFill>
              </a:rPr>
              <a:t>Maximum number of customers in a cluster:  961</a:t>
            </a:r>
          </a:p>
          <a:p>
            <a:pPr marL="117475" indent="-117475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zh-CN" sz="1100" dirty="0">
                <a:solidFill>
                  <a:schemeClr val="bg1"/>
                </a:solidFill>
              </a:rPr>
              <a:t>Minimum number of customers in a cluster:  1</a:t>
            </a:r>
          </a:p>
          <a:p>
            <a:pPr marL="117475" indent="-117475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zh-CN" sz="1100" dirty="0">
                <a:solidFill>
                  <a:schemeClr val="bg1"/>
                </a:solidFill>
              </a:rPr>
              <a:t>Average number of customers in a cluster:  156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10018587" y="1575154"/>
            <a:ext cx="15773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cxnSpLocks/>
          </p:cNvCxnSpPr>
          <p:nvPr/>
        </p:nvCxnSpPr>
        <p:spPr>
          <a:xfrm>
            <a:off x="10018587" y="4130688"/>
            <a:ext cx="15773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87" name="TextBox 5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813136" y="1063109"/>
            <a:ext cx="2243220" cy="561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200" tIns="76200" rIns="76200" bIns="76200"/>
          <a:lstStyle>
            <a:lvl1pPr marL="119063" indent="-119063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9pPr>
          </a:lstStyle>
          <a:p>
            <a:pPr>
              <a:buClr>
                <a:srgbClr val="002960"/>
              </a:buClr>
              <a:buFont typeface="Wingdings" pitchFamily="2" charset="2"/>
              <a:buChar char="§"/>
            </a:pPr>
            <a:r>
              <a:rPr lang="en-US" altLang="zh-CN" sz="1100">
                <a:solidFill>
                  <a:srgbClr val="000000"/>
                </a:solidFill>
              </a:rPr>
              <a:t>Divide into nine scales on the basis of deposit amount</a:t>
            </a:r>
          </a:p>
        </p:txBody>
      </p:sp>
      <p:sp>
        <p:nvSpPr>
          <p:cNvPr id="97" name="TextBox 5"/>
          <p:cNvSpPr txBox="1"/>
          <p:nvPr>
            <p:custDataLst>
              <p:tags r:id="rId27"/>
            </p:custDataLst>
          </p:nvPr>
        </p:nvSpPr>
        <p:spPr>
          <a:xfrm>
            <a:off x="5958722" y="1930387"/>
            <a:ext cx="834387" cy="7450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76200" tIns="76200" rIns="76200" bIns="76200" anchor="ctr"/>
          <a:lstStyle>
            <a:lvl1pPr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9pPr>
          </a:lstStyle>
          <a:p>
            <a:pPr>
              <a:buSzPct val="100000"/>
            </a:pPr>
            <a:r>
              <a:rPr lang="en-US" altLang="zh-CN" sz="1100" b="1">
                <a:solidFill>
                  <a:schemeClr val="tx2"/>
                </a:solidFill>
              </a:rPr>
              <a:t>Account opening time</a:t>
            </a:r>
          </a:p>
        </p:txBody>
      </p:sp>
      <p:sp>
        <p:nvSpPr>
          <p:cNvPr id="23589" name="TextBox 5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6813136" y="1834573"/>
            <a:ext cx="2243220" cy="561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200" tIns="76200" rIns="76200" bIns="76200"/>
          <a:lstStyle>
            <a:lvl1pPr marL="119063" indent="-119063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9pPr>
          </a:lstStyle>
          <a:p>
            <a:pPr>
              <a:buClr>
                <a:srgbClr val="002960"/>
              </a:buClr>
              <a:buFont typeface="Wingdings" pitchFamily="2" charset="2"/>
              <a:buChar char="§"/>
            </a:pPr>
            <a:r>
              <a:rPr lang="en-US" altLang="zh-CN" sz="1100">
                <a:solidFill>
                  <a:srgbClr val="000000"/>
                </a:solidFill>
              </a:rPr>
              <a:t>Divide into four intervals by account opening time</a:t>
            </a:r>
          </a:p>
        </p:txBody>
      </p:sp>
      <p:sp>
        <p:nvSpPr>
          <p:cNvPr id="23590" name="TextBox 5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6813136" y="2625862"/>
            <a:ext cx="2243220" cy="1709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200" tIns="76200" rIns="76200" bIns="76200"/>
          <a:lstStyle>
            <a:lvl1pPr marL="119063" indent="-119063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9pPr>
          </a:lstStyle>
          <a:p>
            <a:pPr>
              <a:buClr>
                <a:srgbClr val="002960"/>
              </a:buClr>
              <a:buFont typeface="Wingdings" pitchFamily="2" charset="2"/>
              <a:buChar char="§"/>
            </a:pPr>
            <a:r>
              <a:rPr lang="en-US" altLang="zh-CN" sz="1100" dirty="0">
                <a:solidFill>
                  <a:srgbClr val="000000"/>
                </a:solidFill>
              </a:rPr>
              <a:t>Locate the branches in China into 19 regions.</a:t>
            </a:r>
          </a:p>
        </p:txBody>
      </p:sp>
      <p:sp>
        <p:nvSpPr>
          <p:cNvPr id="23591" name="TextBox 5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813135" y="4248086"/>
            <a:ext cx="238238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200" tIns="76200" rIns="76200" bIns="76200">
            <a:spAutoFit/>
          </a:bodyPr>
          <a:lstStyle>
            <a:lvl1pPr marL="119063" indent="-119063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9pPr>
          </a:lstStyle>
          <a:p>
            <a:pPr>
              <a:buClr>
                <a:srgbClr val="002960"/>
              </a:buClr>
              <a:buFont typeface="Wingdings" pitchFamily="2" charset="2"/>
              <a:buChar char="§"/>
            </a:pPr>
            <a:r>
              <a:rPr lang="en-US" altLang="zh-CN" sz="1100" dirty="0">
                <a:solidFill>
                  <a:srgbClr val="000000"/>
                </a:solidFill>
              </a:rPr>
              <a:t>Grade corporate credits into four levels:  High-grade, </a:t>
            </a:r>
            <a:r>
              <a:rPr lang="en-US" altLang="zh-CN" sz="1100" dirty="0" smtClean="0">
                <a:solidFill>
                  <a:srgbClr val="000000"/>
                </a:solidFill>
              </a:rPr>
              <a:t/>
            </a:r>
            <a:br>
              <a:rPr lang="en-US" altLang="zh-CN" sz="1100" dirty="0" smtClean="0">
                <a:solidFill>
                  <a:srgbClr val="000000"/>
                </a:solidFill>
              </a:rPr>
            </a:br>
            <a:r>
              <a:rPr lang="en-US" altLang="zh-CN" sz="1100" dirty="0" smtClean="0">
                <a:solidFill>
                  <a:srgbClr val="000000"/>
                </a:solidFill>
              </a:rPr>
              <a:t>good-grade</a:t>
            </a:r>
            <a:r>
              <a:rPr lang="en-US" altLang="zh-CN" sz="1100" dirty="0">
                <a:solidFill>
                  <a:srgbClr val="000000"/>
                </a:solidFill>
              </a:rPr>
              <a:t>, investment-grade and other</a:t>
            </a:r>
          </a:p>
        </p:txBody>
      </p:sp>
      <p:sp>
        <p:nvSpPr>
          <p:cNvPr id="23592" name="TextBox 5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6813135" y="5173183"/>
            <a:ext cx="2382383" cy="100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200" tIns="76200" rIns="76200" bIns="76200">
            <a:spAutoFit/>
          </a:bodyPr>
          <a:lstStyle>
            <a:lvl1pPr marL="119063" indent="-119063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9pPr>
          </a:lstStyle>
          <a:p>
            <a:pPr>
              <a:buClr>
                <a:srgbClr val="002960"/>
              </a:buClr>
              <a:buFont typeface="Wingdings" pitchFamily="2" charset="2"/>
              <a:buChar char="§"/>
            </a:pPr>
            <a:r>
              <a:rPr lang="en-US" altLang="zh-CN" sz="1100" dirty="0">
                <a:solidFill>
                  <a:srgbClr val="000000"/>
                </a:solidFill>
              </a:rPr>
              <a:t>Categorized industries into eight categories: agriculture, real estate, manufacturing, high-tech, transportation, services, culture and public utilities</a:t>
            </a:r>
          </a:p>
        </p:txBody>
      </p:sp>
      <p:sp>
        <p:nvSpPr>
          <p:cNvPr id="105" name="Rectangle 12"/>
          <p:cNvSpPr txBox="1">
            <a:spLocks/>
          </p:cNvSpPr>
          <p:nvPr/>
        </p:nvSpPr>
        <p:spPr>
          <a:xfrm>
            <a:off x="3436706" y="1595915"/>
            <a:ext cx="1469109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9pPr>
          </a:lstStyle>
          <a:p>
            <a:pPr>
              <a:buSzPct val="100000"/>
            </a:pPr>
            <a:r>
              <a:rPr lang="en-US" altLang="zh-CN" sz="1100" b="1" dirty="0" err="1">
                <a:solidFill>
                  <a:schemeClr val="tx2"/>
                </a:solidFill>
              </a:rPr>
              <a:t>Multicollinearity</a:t>
            </a:r>
            <a:endParaRPr lang="en-US" altLang="zh-CN" sz="1100" b="1" dirty="0">
              <a:solidFill>
                <a:schemeClr val="tx2"/>
              </a:solidFill>
            </a:endParaRPr>
          </a:p>
        </p:txBody>
      </p:sp>
      <p:cxnSp>
        <p:nvCxnSpPr>
          <p:cNvPr id="106" name="Straight Connector 74"/>
          <p:cNvCxnSpPr>
            <a:cxnSpLocks/>
          </p:cNvCxnSpPr>
          <p:nvPr/>
        </p:nvCxnSpPr>
        <p:spPr>
          <a:xfrm>
            <a:off x="3451218" y="1778406"/>
            <a:ext cx="146910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00" name="AutoShape 249"/>
          <p:cNvCxnSpPr>
            <a:cxnSpLocks noChangeShapeType="1"/>
            <a:stCxn id="23601" idx="4"/>
            <a:endCxn id="23601" idx="6"/>
          </p:cNvCxnSpPr>
          <p:nvPr/>
        </p:nvCxnSpPr>
        <p:spPr bwMode="auto">
          <a:xfrm>
            <a:off x="158759" y="1056500"/>
            <a:ext cx="3355981" cy="0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601" name="AutoShape 250"/>
          <p:cNvSpPr>
            <a:spLocks noChangeArrowheads="1"/>
          </p:cNvSpPr>
          <p:nvPr/>
        </p:nvSpPr>
        <p:spPr bwMode="auto">
          <a:xfrm>
            <a:off x="158759" y="868756"/>
            <a:ext cx="3355981" cy="187744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pPr eaLnBrk="0" hangingPunct="0">
              <a:buSzPct val="100000"/>
            </a:pPr>
            <a:r>
              <a:rPr lang="en-US" altLang="zh-CN" sz="1100" b="1">
                <a:solidFill>
                  <a:srgbClr val="002960"/>
                </a:solidFill>
                <a:ea typeface="楷体" pitchFamily="49" charset="-122"/>
              </a:rPr>
              <a:t>Basic variables</a:t>
            </a:r>
          </a:p>
        </p:txBody>
      </p:sp>
      <p:cxnSp>
        <p:nvCxnSpPr>
          <p:cNvPr id="23602" name="AutoShape 249"/>
          <p:cNvCxnSpPr>
            <a:cxnSpLocks noChangeShapeType="1"/>
            <a:stCxn id="23603" idx="4"/>
            <a:endCxn id="23603" idx="6"/>
          </p:cNvCxnSpPr>
          <p:nvPr/>
        </p:nvCxnSpPr>
        <p:spPr bwMode="auto">
          <a:xfrm>
            <a:off x="5054714" y="1056500"/>
            <a:ext cx="4140805" cy="0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603" name="AutoShape 250"/>
          <p:cNvSpPr>
            <a:spLocks noChangeArrowheads="1"/>
          </p:cNvSpPr>
          <p:nvPr/>
        </p:nvSpPr>
        <p:spPr bwMode="auto">
          <a:xfrm>
            <a:off x="5054714" y="868756"/>
            <a:ext cx="4140805" cy="187744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pPr eaLnBrk="0" hangingPunct="0">
              <a:buSzPct val="100000"/>
            </a:pPr>
            <a:r>
              <a:rPr lang="en-US" altLang="zh-CN" sz="1100" b="1" dirty="0">
                <a:solidFill>
                  <a:srgbClr val="002960"/>
                </a:solidFill>
                <a:ea typeface="楷体" pitchFamily="49" charset="-122"/>
              </a:rPr>
              <a:t>Key factors in the clustering model </a:t>
            </a:r>
          </a:p>
        </p:txBody>
      </p:sp>
      <p:cxnSp>
        <p:nvCxnSpPr>
          <p:cNvPr id="23604" name="AutoShape 249"/>
          <p:cNvCxnSpPr>
            <a:cxnSpLocks noChangeShapeType="1"/>
            <a:stCxn id="23605" idx="4"/>
            <a:endCxn id="23605" idx="6"/>
          </p:cNvCxnSpPr>
          <p:nvPr/>
        </p:nvCxnSpPr>
        <p:spPr bwMode="auto">
          <a:xfrm>
            <a:off x="9951859" y="1056500"/>
            <a:ext cx="1683623" cy="0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605" name="AutoShape 250"/>
          <p:cNvSpPr>
            <a:spLocks noChangeArrowheads="1"/>
          </p:cNvSpPr>
          <p:nvPr/>
        </p:nvSpPr>
        <p:spPr bwMode="auto">
          <a:xfrm>
            <a:off x="9951859" y="868756"/>
            <a:ext cx="1683623" cy="187744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pPr eaLnBrk="0" hangingPunct="0">
              <a:buSzPct val="100000"/>
            </a:pPr>
            <a:r>
              <a:rPr lang="en-US" altLang="zh-CN" sz="1100" b="1">
                <a:solidFill>
                  <a:srgbClr val="002960"/>
                </a:solidFill>
                <a:ea typeface="楷体" pitchFamily="49" charset="-122"/>
              </a:rPr>
              <a:t>Clustering results</a:t>
            </a:r>
          </a:p>
        </p:txBody>
      </p:sp>
      <p:grpSp>
        <p:nvGrpSpPr>
          <p:cNvPr id="23559" name="Group 256"/>
          <p:cNvGrpSpPr>
            <a:grpSpLocks/>
          </p:cNvGrpSpPr>
          <p:nvPr/>
        </p:nvGrpSpPr>
        <p:grpSpPr bwMode="auto">
          <a:xfrm rot="16200000">
            <a:off x="3088391" y="2862619"/>
            <a:ext cx="1727048" cy="1640993"/>
            <a:chOff x="65102" y="1396327"/>
            <a:chExt cx="1738652" cy="4271977"/>
          </a:xfrm>
        </p:grpSpPr>
        <p:sp>
          <p:nvSpPr>
            <p:cNvPr id="266" name="Freeform 102"/>
            <p:cNvSpPr>
              <a:spLocks/>
            </p:cNvSpPr>
            <p:nvPr>
              <p:custDataLst>
                <p:tags r:id="rId32"/>
              </p:custDataLst>
            </p:nvPr>
          </p:nvSpPr>
          <p:spPr bwMode="gray">
            <a:xfrm rot="5400000">
              <a:off x="517586" y="4853840"/>
              <a:ext cx="830662" cy="798268"/>
            </a:xfrm>
            <a:custGeom>
              <a:avLst/>
              <a:gdLst>
                <a:gd name="T0" fmla="*/ 40 w 913"/>
                <a:gd name="T1" fmla="*/ 6125 h 865"/>
                <a:gd name="T2" fmla="*/ 3890 w 913"/>
                <a:gd name="T3" fmla="*/ 5218 h 865"/>
                <a:gd name="T4" fmla="*/ 4388 w 913"/>
                <a:gd name="T5" fmla="*/ 2917 h 865"/>
                <a:gd name="T6" fmla="*/ 3850 w 913"/>
                <a:gd name="T7" fmla="*/ 886 h 865"/>
                <a:gd name="T8" fmla="*/ 0 w 913"/>
                <a:gd name="T9" fmla="*/ 0 h 865"/>
                <a:gd name="T10" fmla="*/ 579 w 913"/>
                <a:gd name="T11" fmla="*/ 3150 h 865"/>
                <a:gd name="T12" fmla="*/ 40 w 913"/>
                <a:gd name="T13" fmla="*/ 6125 h 8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3"/>
                <a:gd name="T22" fmla="*/ 0 h 865"/>
                <a:gd name="T23" fmla="*/ 913 w 913"/>
                <a:gd name="T24" fmla="*/ 865 h 8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3" h="865">
                  <a:moveTo>
                    <a:pt x="8" y="865"/>
                  </a:moveTo>
                  <a:cubicBezTo>
                    <a:pt x="536" y="793"/>
                    <a:pt x="775" y="743"/>
                    <a:pt x="809" y="737"/>
                  </a:cubicBezTo>
                  <a:cubicBezTo>
                    <a:pt x="873" y="644"/>
                    <a:pt x="913" y="514"/>
                    <a:pt x="912" y="412"/>
                  </a:cubicBezTo>
                  <a:cubicBezTo>
                    <a:pt x="911" y="310"/>
                    <a:pt x="897" y="213"/>
                    <a:pt x="801" y="125"/>
                  </a:cubicBezTo>
                  <a:cubicBezTo>
                    <a:pt x="401" y="63"/>
                    <a:pt x="0" y="0"/>
                    <a:pt x="0" y="0"/>
                  </a:cubicBezTo>
                  <a:cubicBezTo>
                    <a:pt x="96" y="54"/>
                    <a:pt x="119" y="301"/>
                    <a:pt x="120" y="445"/>
                  </a:cubicBezTo>
                  <a:cubicBezTo>
                    <a:pt x="121" y="589"/>
                    <a:pt x="99" y="774"/>
                    <a:pt x="8" y="86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ln>
              <a:noFill/>
            </a:ln>
            <a:effectLst>
              <a:prstShdw prst="shdw17" dist="17961" dir="2700000">
                <a:srgbClr val="B2B2B2"/>
              </a:prstShdw>
            </a:effectLst>
          </p:spPr>
          <p:txBody>
            <a:bodyPr wrap="none" lIns="144000" tIns="144000" rIns="144000" bIns="144000" anchor="ctr"/>
            <a:lstStyle/>
            <a:p>
              <a:pPr>
                <a:defRPr/>
              </a:pPr>
              <a:endParaRPr lang="en-US" sz="1100" dirty="0">
                <a:latin typeface="+mj-lt"/>
                <a:ea typeface="+mj-ea"/>
              </a:endParaRPr>
            </a:p>
          </p:txBody>
        </p:sp>
        <p:sp>
          <p:nvSpPr>
            <p:cNvPr id="267" name="Freeform 103"/>
            <p:cNvSpPr>
              <a:spLocks/>
            </p:cNvSpPr>
            <p:nvPr>
              <p:custDataLst>
                <p:tags r:id="rId33"/>
              </p:custDataLst>
            </p:nvPr>
          </p:nvSpPr>
          <p:spPr bwMode="gray">
            <a:xfrm rot="5400000">
              <a:off x="865239" y="5165137"/>
              <a:ext cx="699283" cy="179913"/>
            </a:xfrm>
            <a:custGeom>
              <a:avLst/>
              <a:gdLst>
                <a:gd name="T0" fmla="*/ 131 w 924"/>
                <a:gd name="T1" fmla="*/ 302 h 276"/>
                <a:gd name="T2" fmla="*/ 111 w 924"/>
                <a:gd name="T3" fmla="*/ 218 h 276"/>
                <a:gd name="T4" fmla="*/ 70 w 924"/>
                <a:gd name="T5" fmla="*/ 122 h 276"/>
                <a:gd name="T6" fmla="*/ 21 w 924"/>
                <a:gd name="T7" fmla="*/ 59 h 276"/>
                <a:gd name="T8" fmla="*/ 0 w 924"/>
                <a:gd name="T9" fmla="*/ 0 h 276"/>
                <a:gd name="T10" fmla="*/ 1974 w 924"/>
                <a:gd name="T11" fmla="*/ 270 h 276"/>
                <a:gd name="T12" fmla="*/ 2036 w 924"/>
                <a:gd name="T13" fmla="*/ 312 h 276"/>
                <a:gd name="T14" fmla="*/ 2105 w 924"/>
                <a:gd name="T15" fmla="*/ 395 h 276"/>
                <a:gd name="T16" fmla="*/ 2141 w 924"/>
                <a:gd name="T17" fmla="*/ 486 h 276"/>
                <a:gd name="T18" fmla="*/ 131 w 924"/>
                <a:gd name="T19" fmla="*/ 302 h 2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24"/>
                <a:gd name="T31" fmla="*/ 0 h 276"/>
                <a:gd name="T32" fmla="*/ 924 w 924"/>
                <a:gd name="T33" fmla="*/ 276 h 2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24" h="276">
                  <a:moveTo>
                    <a:pt x="57" y="171"/>
                  </a:moveTo>
                  <a:lnTo>
                    <a:pt x="48" y="123"/>
                  </a:lnTo>
                  <a:lnTo>
                    <a:pt x="30" y="69"/>
                  </a:lnTo>
                  <a:lnTo>
                    <a:pt x="9" y="33"/>
                  </a:lnTo>
                  <a:lnTo>
                    <a:pt x="0" y="0"/>
                  </a:lnTo>
                  <a:lnTo>
                    <a:pt x="852" y="153"/>
                  </a:lnTo>
                  <a:lnTo>
                    <a:pt x="879" y="177"/>
                  </a:lnTo>
                  <a:lnTo>
                    <a:pt x="909" y="225"/>
                  </a:lnTo>
                  <a:lnTo>
                    <a:pt x="924" y="276"/>
                  </a:lnTo>
                  <a:lnTo>
                    <a:pt x="57" y="17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0000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lIns="144000" tIns="144000" rIns="144000" bIns="144000" anchor="ctr"/>
            <a:lstStyle/>
            <a:p>
              <a:pPr>
                <a:defRPr/>
              </a:pPr>
              <a:endParaRPr lang="en-US" sz="1100" dirty="0">
                <a:latin typeface="+mj-lt"/>
                <a:ea typeface="+mj-ea"/>
              </a:endParaRPr>
            </a:p>
          </p:txBody>
        </p:sp>
        <p:sp>
          <p:nvSpPr>
            <p:cNvPr id="268" name="Oval 104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 rot="5400000">
              <a:off x="806380" y="4427915"/>
              <a:ext cx="250048" cy="798268"/>
            </a:xfrm>
            <a:prstGeom prst="ellipse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44000" tIns="144000" rIns="144000" bIns="144000" anchor="ctr"/>
            <a:lstStyle/>
            <a:p>
              <a:pPr algn="ctr">
                <a:defRPr/>
              </a:pPr>
              <a:endParaRPr lang="en-US" sz="1100" dirty="0">
                <a:latin typeface="+mj-lt"/>
                <a:ea typeface="+mj-ea"/>
                <a:cs typeface="Arial" pitchFamily="34" charset="0"/>
              </a:endParaRPr>
            </a:p>
          </p:txBody>
        </p:sp>
        <p:sp>
          <p:nvSpPr>
            <p:cNvPr id="271" name="Oval 105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gray">
            <a:xfrm rot="5400000">
              <a:off x="806380" y="4427915"/>
              <a:ext cx="250048" cy="798268"/>
            </a:xfrm>
            <a:prstGeom prst="ellipse">
              <a:avLst/>
            </a:prstGeom>
            <a:noFill/>
            <a:ln w="19050" algn="ctr">
              <a:solidFill>
                <a:srgbClr val="C0C0C0"/>
              </a:solidFill>
              <a:round/>
              <a:headEnd/>
              <a:tailEnd/>
            </a:ln>
            <a:effectLst>
              <a:prstShdw prst="shdw17" dist="17961" dir="2700000">
                <a:srgbClr val="B2B2B2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100" dirty="0">
                <a:latin typeface="+mj-lt"/>
                <a:ea typeface="+mj-ea"/>
                <a:cs typeface="Arial" pitchFamily="34" charset="0"/>
              </a:endParaRPr>
            </a:p>
          </p:txBody>
        </p:sp>
        <p:sp>
          <p:nvSpPr>
            <p:cNvPr id="272" name="Oval 119" descr="Small grid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gray">
            <a:xfrm rot="5400000">
              <a:off x="830435" y="4381432"/>
              <a:ext cx="224617" cy="772567"/>
            </a:xfrm>
            <a:prstGeom prst="ellipse">
              <a:avLst/>
            </a:prstGeom>
            <a:pattFill prst="smGrid">
              <a:fgClr>
                <a:schemeClr val="accent3"/>
              </a:fgClr>
              <a:bgClr>
                <a:srgbClr val="EAEAEA"/>
              </a:bgClr>
            </a:pattFill>
            <a:ln>
              <a:solidFill>
                <a:schemeClr val="accent3"/>
              </a:solidFill>
            </a:ln>
          </p:spPr>
          <p:txBody>
            <a:bodyPr wrap="none" anchor="ctr"/>
            <a:lstStyle/>
            <a:p>
              <a:pPr>
                <a:defRPr/>
              </a:pPr>
              <a:endParaRPr lang="en-US" sz="1100" dirty="0">
                <a:latin typeface="+mj-lt"/>
                <a:ea typeface="+mj-ea"/>
                <a:cs typeface="Arial" pitchFamily="34" charset="0"/>
              </a:endParaRPr>
            </a:p>
          </p:txBody>
        </p:sp>
        <p:sp>
          <p:nvSpPr>
            <p:cNvPr id="273" name="Freeform 97"/>
            <p:cNvSpPr>
              <a:spLocks/>
            </p:cNvSpPr>
            <p:nvPr>
              <p:custDataLst>
                <p:tags r:id="rId37"/>
              </p:custDataLst>
            </p:nvPr>
          </p:nvSpPr>
          <p:spPr bwMode="gray">
            <a:xfrm rot="5400000">
              <a:off x="339734" y="3523131"/>
              <a:ext cx="1190900" cy="1141462"/>
            </a:xfrm>
            <a:custGeom>
              <a:avLst/>
              <a:gdLst>
                <a:gd name="T0" fmla="*/ 40 w 913"/>
                <a:gd name="T1" fmla="*/ 6125 h 865"/>
                <a:gd name="T2" fmla="*/ 3890 w 913"/>
                <a:gd name="T3" fmla="*/ 5218 h 865"/>
                <a:gd name="T4" fmla="*/ 4388 w 913"/>
                <a:gd name="T5" fmla="*/ 2917 h 865"/>
                <a:gd name="T6" fmla="*/ 3850 w 913"/>
                <a:gd name="T7" fmla="*/ 886 h 865"/>
                <a:gd name="T8" fmla="*/ 0 w 913"/>
                <a:gd name="T9" fmla="*/ 0 h 865"/>
                <a:gd name="T10" fmla="*/ 579 w 913"/>
                <a:gd name="T11" fmla="*/ 3150 h 865"/>
                <a:gd name="T12" fmla="*/ 40 w 913"/>
                <a:gd name="T13" fmla="*/ 6125 h 8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3"/>
                <a:gd name="T22" fmla="*/ 0 h 865"/>
                <a:gd name="T23" fmla="*/ 913 w 913"/>
                <a:gd name="T24" fmla="*/ 865 h 8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3" h="865">
                  <a:moveTo>
                    <a:pt x="8" y="865"/>
                  </a:moveTo>
                  <a:cubicBezTo>
                    <a:pt x="536" y="793"/>
                    <a:pt x="775" y="743"/>
                    <a:pt x="809" y="737"/>
                  </a:cubicBezTo>
                  <a:cubicBezTo>
                    <a:pt x="873" y="644"/>
                    <a:pt x="913" y="514"/>
                    <a:pt x="912" y="412"/>
                  </a:cubicBezTo>
                  <a:cubicBezTo>
                    <a:pt x="911" y="310"/>
                    <a:pt x="897" y="213"/>
                    <a:pt x="801" y="125"/>
                  </a:cubicBezTo>
                  <a:cubicBezTo>
                    <a:pt x="401" y="63"/>
                    <a:pt x="0" y="0"/>
                    <a:pt x="0" y="0"/>
                  </a:cubicBezTo>
                  <a:cubicBezTo>
                    <a:pt x="96" y="54"/>
                    <a:pt x="119" y="301"/>
                    <a:pt x="120" y="445"/>
                  </a:cubicBezTo>
                  <a:cubicBezTo>
                    <a:pt x="121" y="589"/>
                    <a:pt x="99" y="774"/>
                    <a:pt x="8" y="86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ln>
              <a:noFill/>
            </a:ln>
            <a:effectLst>
              <a:prstShdw prst="shdw17" dist="17961" dir="2700000">
                <a:srgbClr val="B2B2B2"/>
              </a:prstShdw>
            </a:effectLst>
          </p:spPr>
          <p:txBody>
            <a:bodyPr wrap="none" lIns="144000" tIns="144000" rIns="144000" bIns="144000" anchor="ctr"/>
            <a:lstStyle/>
            <a:p>
              <a:pPr>
                <a:defRPr/>
              </a:pPr>
              <a:endParaRPr lang="en-US" sz="1100" dirty="0">
                <a:latin typeface="+mj-lt"/>
                <a:ea typeface="+mj-ea"/>
              </a:endParaRPr>
            </a:p>
          </p:txBody>
        </p:sp>
        <p:sp>
          <p:nvSpPr>
            <p:cNvPr id="274" name="Freeform 98"/>
            <p:cNvSpPr>
              <a:spLocks/>
            </p:cNvSpPr>
            <p:nvPr>
              <p:custDataLst>
                <p:tags r:id="rId38"/>
              </p:custDataLst>
            </p:nvPr>
          </p:nvSpPr>
          <p:spPr bwMode="gray">
            <a:xfrm rot="5400000">
              <a:off x="828328" y="3969591"/>
              <a:ext cx="1004422" cy="257018"/>
            </a:xfrm>
            <a:custGeom>
              <a:avLst/>
              <a:gdLst>
                <a:gd name="T0" fmla="*/ 131 w 924"/>
                <a:gd name="T1" fmla="*/ 302 h 276"/>
                <a:gd name="T2" fmla="*/ 111 w 924"/>
                <a:gd name="T3" fmla="*/ 218 h 276"/>
                <a:gd name="T4" fmla="*/ 70 w 924"/>
                <a:gd name="T5" fmla="*/ 122 h 276"/>
                <a:gd name="T6" fmla="*/ 21 w 924"/>
                <a:gd name="T7" fmla="*/ 59 h 276"/>
                <a:gd name="T8" fmla="*/ 0 w 924"/>
                <a:gd name="T9" fmla="*/ 0 h 276"/>
                <a:gd name="T10" fmla="*/ 1974 w 924"/>
                <a:gd name="T11" fmla="*/ 270 h 276"/>
                <a:gd name="T12" fmla="*/ 2036 w 924"/>
                <a:gd name="T13" fmla="*/ 312 h 276"/>
                <a:gd name="T14" fmla="*/ 2105 w 924"/>
                <a:gd name="T15" fmla="*/ 395 h 276"/>
                <a:gd name="T16" fmla="*/ 2141 w 924"/>
                <a:gd name="T17" fmla="*/ 486 h 276"/>
                <a:gd name="T18" fmla="*/ 131 w 924"/>
                <a:gd name="T19" fmla="*/ 302 h 2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24"/>
                <a:gd name="T31" fmla="*/ 0 h 276"/>
                <a:gd name="T32" fmla="*/ 924 w 924"/>
                <a:gd name="T33" fmla="*/ 276 h 2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24" h="276">
                  <a:moveTo>
                    <a:pt x="57" y="171"/>
                  </a:moveTo>
                  <a:lnTo>
                    <a:pt x="48" y="123"/>
                  </a:lnTo>
                  <a:lnTo>
                    <a:pt x="30" y="69"/>
                  </a:lnTo>
                  <a:lnTo>
                    <a:pt x="9" y="33"/>
                  </a:lnTo>
                  <a:lnTo>
                    <a:pt x="0" y="0"/>
                  </a:lnTo>
                  <a:lnTo>
                    <a:pt x="852" y="153"/>
                  </a:lnTo>
                  <a:lnTo>
                    <a:pt x="879" y="177"/>
                  </a:lnTo>
                  <a:lnTo>
                    <a:pt x="909" y="225"/>
                  </a:lnTo>
                  <a:lnTo>
                    <a:pt x="924" y="276"/>
                  </a:lnTo>
                  <a:lnTo>
                    <a:pt x="57" y="17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0000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lIns="144000" tIns="144000" rIns="144000" bIns="144000" anchor="ctr"/>
            <a:lstStyle/>
            <a:p>
              <a:pPr>
                <a:defRPr/>
              </a:pPr>
              <a:endParaRPr lang="en-US" sz="1100" dirty="0">
                <a:latin typeface="+mj-lt"/>
                <a:ea typeface="+mj-ea"/>
              </a:endParaRPr>
            </a:p>
          </p:txBody>
        </p:sp>
        <p:sp>
          <p:nvSpPr>
            <p:cNvPr id="276" name="Oval 99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gray">
            <a:xfrm rot="5400000">
              <a:off x="756280" y="2917087"/>
              <a:ext cx="351761" cy="1141462"/>
            </a:xfrm>
            <a:prstGeom prst="ellipse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44000" tIns="144000" rIns="144000" bIns="144000" anchor="ctr"/>
            <a:lstStyle/>
            <a:p>
              <a:pPr algn="ctr">
                <a:defRPr/>
              </a:pPr>
              <a:endParaRPr lang="en-US" sz="1100" dirty="0">
                <a:latin typeface="+mj-lt"/>
                <a:ea typeface="+mj-ea"/>
                <a:cs typeface="Arial" pitchFamily="34" charset="0"/>
              </a:endParaRPr>
            </a:p>
          </p:txBody>
        </p:sp>
        <p:sp>
          <p:nvSpPr>
            <p:cNvPr id="288" name="Oval 100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gray">
            <a:xfrm rot="5400000">
              <a:off x="756280" y="2917087"/>
              <a:ext cx="351761" cy="1141462"/>
            </a:xfrm>
            <a:prstGeom prst="ellipse">
              <a:avLst/>
            </a:prstGeom>
            <a:noFill/>
            <a:ln w="19050" algn="ctr">
              <a:solidFill>
                <a:srgbClr val="C0C0C0"/>
              </a:solidFill>
              <a:round/>
              <a:headEnd/>
              <a:tailEnd/>
            </a:ln>
            <a:effectLst>
              <a:prstShdw prst="shdw17" dist="17961" dir="2700000">
                <a:srgbClr val="B2B2B2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100" dirty="0">
                <a:latin typeface="+mj-lt"/>
                <a:ea typeface="+mj-ea"/>
                <a:cs typeface="Arial" pitchFamily="34" charset="0"/>
              </a:endParaRPr>
            </a:p>
          </p:txBody>
        </p:sp>
        <p:sp>
          <p:nvSpPr>
            <p:cNvPr id="289" name="Oval 118" descr="Small grid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gray">
            <a:xfrm rot="5400000">
              <a:off x="772477" y="2938711"/>
              <a:ext cx="317854" cy="1106690"/>
            </a:xfrm>
            <a:prstGeom prst="ellipse">
              <a:avLst/>
            </a:prstGeom>
            <a:pattFill prst="smGrid">
              <a:fgClr>
                <a:schemeClr val="accent3"/>
              </a:fgClr>
              <a:bgClr>
                <a:srgbClr val="EAEAEA"/>
              </a:bgClr>
            </a:pattFill>
            <a:ln>
              <a:solidFill>
                <a:schemeClr val="accent3"/>
              </a:solidFill>
            </a:ln>
          </p:spPr>
          <p:txBody>
            <a:bodyPr wrap="none" anchor="ctr"/>
            <a:lstStyle/>
            <a:p>
              <a:pPr>
                <a:defRPr/>
              </a:pPr>
              <a:endParaRPr lang="en-US" sz="1100" dirty="0">
                <a:latin typeface="+mj-lt"/>
                <a:ea typeface="+mj-ea"/>
                <a:cs typeface="Arial" pitchFamily="34" charset="0"/>
              </a:endParaRPr>
            </a:p>
          </p:txBody>
        </p:sp>
        <p:sp>
          <p:nvSpPr>
            <p:cNvPr id="290" name="Freeform 92"/>
            <p:cNvSpPr>
              <a:spLocks/>
            </p:cNvSpPr>
            <p:nvPr>
              <p:custDataLst>
                <p:tags r:id="rId42"/>
              </p:custDataLst>
            </p:nvPr>
          </p:nvSpPr>
          <p:spPr bwMode="gray">
            <a:xfrm rot="5400000">
              <a:off x="103754" y="1650080"/>
              <a:ext cx="1682516" cy="1717486"/>
            </a:xfrm>
            <a:custGeom>
              <a:avLst/>
              <a:gdLst>
                <a:gd name="T0" fmla="*/ 40 w 913"/>
                <a:gd name="T1" fmla="*/ 6125 h 865"/>
                <a:gd name="T2" fmla="*/ 3890 w 913"/>
                <a:gd name="T3" fmla="*/ 5218 h 865"/>
                <a:gd name="T4" fmla="*/ 4388 w 913"/>
                <a:gd name="T5" fmla="*/ 2917 h 865"/>
                <a:gd name="T6" fmla="*/ 3850 w 913"/>
                <a:gd name="T7" fmla="*/ 886 h 865"/>
                <a:gd name="T8" fmla="*/ 0 w 913"/>
                <a:gd name="T9" fmla="*/ 0 h 865"/>
                <a:gd name="T10" fmla="*/ 579 w 913"/>
                <a:gd name="T11" fmla="*/ 3150 h 865"/>
                <a:gd name="T12" fmla="*/ 40 w 913"/>
                <a:gd name="T13" fmla="*/ 6125 h 8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3"/>
                <a:gd name="T22" fmla="*/ 0 h 865"/>
                <a:gd name="T23" fmla="*/ 913 w 913"/>
                <a:gd name="T24" fmla="*/ 865 h 8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3" h="865">
                  <a:moveTo>
                    <a:pt x="8" y="865"/>
                  </a:moveTo>
                  <a:cubicBezTo>
                    <a:pt x="536" y="793"/>
                    <a:pt x="775" y="743"/>
                    <a:pt x="809" y="737"/>
                  </a:cubicBezTo>
                  <a:cubicBezTo>
                    <a:pt x="873" y="644"/>
                    <a:pt x="913" y="514"/>
                    <a:pt x="912" y="412"/>
                  </a:cubicBezTo>
                  <a:cubicBezTo>
                    <a:pt x="911" y="310"/>
                    <a:pt x="897" y="213"/>
                    <a:pt x="801" y="125"/>
                  </a:cubicBezTo>
                  <a:cubicBezTo>
                    <a:pt x="401" y="63"/>
                    <a:pt x="0" y="0"/>
                    <a:pt x="0" y="0"/>
                  </a:cubicBezTo>
                  <a:cubicBezTo>
                    <a:pt x="96" y="54"/>
                    <a:pt x="119" y="301"/>
                    <a:pt x="120" y="445"/>
                  </a:cubicBezTo>
                  <a:cubicBezTo>
                    <a:pt x="121" y="589"/>
                    <a:pt x="99" y="774"/>
                    <a:pt x="8" y="86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ln>
              <a:noFill/>
            </a:ln>
            <a:effectLst>
              <a:prstShdw prst="shdw17" dist="17961" dir="2700000">
                <a:srgbClr val="B2B2B2"/>
              </a:prstShdw>
            </a:effectLst>
          </p:spPr>
          <p:txBody>
            <a:bodyPr wrap="none" lIns="144000" tIns="144000" rIns="144000" bIns="144000" anchor="ctr"/>
            <a:lstStyle/>
            <a:p>
              <a:pPr>
                <a:defRPr/>
              </a:pPr>
              <a:endParaRPr lang="en-US" sz="1100" dirty="0">
                <a:latin typeface="+mj-lt"/>
                <a:ea typeface="+mj-ea"/>
              </a:endParaRPr>
            </a:p>
          </p:txBody>
        </p:sp>
        <p:sp>
          <p:nvSpPr>
            <p:cNvPr id="291" name="Freeform 93"/>
            <p:cNvSpPr>
              <a:spLocks/>
            </p:cNvSpPr>
            <p:nvPr>
              <p:custDataLst>
                <p:tags r:id="rId43"/>
              </p:custDataLst>
            </p:nvPr>
          </p:nvSpPr>
          <p:spPr bwMode="gray">
            <a:xfrm rot="5400000">
              <a:off x="848953" y="2330125"/>
              <a:ext cx="1419756" cy="365873"/>
            </a:xfrm>
            <a:custGeom>
              <a:avLst/>
              <a:gdLst>
                <a:gd name="T0" fmla="*/ 131 w 924"/>
                <a:gd name="T1" fmla="*/ 302 h 276"/>
                <a:gd name="T2" fmla="*/ 111 w 924"/>
                <a:gd name="T3" fmla="*/ 218 h 276"/>
                <a:gd name="T4" fmla="*/ 70 w 924"/>
                <a:gd name="T5" fmla="*/ 122 h 276"/>
                <a:gd name="T6" fmla="*/ 21 w 924"/>
                <a:gd name="T7" fmla="*/ 59 h 276"/>
                <a:gd name="T8" fmla="*/ 0 w 924"/>
                <a:gd name="T9" fmla="*/ 0 h 276"/>
                <a:gd name="T10" fmla="*/ 1974 w 924"/>
                <a:gd name="T11" fmla="*/ 270 h 276"/>
                <a:gd name="T12" fmla="*/ 2036 w 924"/>
                <a:gd name="T13" fmla="*/ 312 h 276"/>
                <a:gd name="T14" fmla="*/ 2105 w 924"/>
                <a:gd name="T15" fmla="*/ 395 h 276"/>
                <a:gd name="T16" fmla="*/ 2141 w 924"/>
                <a:gd name="T17" fmla="*/ 486 h 276"/>
                <a:gd name="T18" fmla="*/ 131 w 924"/>
                <a:gd name="T19" fmla="*/ 302 h 2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24"/>
                <a:gd name="T31" fmla="*/ 0 h 276"/>
                <a:gd name="T32" fmla="*/ 924 w 924"/>
                <a:gd name="T33" fmla="*/ 276 h 2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24" h="276">
                  <a:moveTo>
                    <a:pt x="57" y="171"/>
                  </a:moveTo>
                  <a:lnTo>
                    <a:pt x="48" y="123"/>
                  </a:lnTo>
                  <a:lnTo>
                    <a:pt x="30" y="69"/>
                  </a:lnTo>
                  <a:lnTo>
                    <a:pt x="9" y="33"/>
                  </a:lnTo>
                  <a:lnTo>
                    <a:pt x="0" y="0"/>
                  </a:lnTo>
                  <a:lnTo>
                    <a:pt x="852" y="153"/>
                  </a:lnTo>
                  <a:lnTo>
                    <a:pt x="879" y="177"/>
                  </a:lnTo>
                  <a:lnTo>
                    <a:pt x="909" y="225"/>
                  </a:lnTo>
                  <a:lnTo>
                    <a:pt x="924" y="276"/>
                  </a:lnTo>
                  <a:lnTo>
                    <a:pt x="57" y="17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0000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lIns="144000" tIns="144000" rIns="144000" bIns="144000" anchor="ctr"/>
            <a:lstStyle/>
            <a:p>
              <a:pPr>
                <a:defRPr/>
              </a:pPr>
              <a:endParaRPr lang="en-US" sz="1100" dirty="0">
                <a:latin typeface="+mj-lt"/>
                <a:ea typeface="+mj-ea"/>
              </a:endParaRPr>
            </a:p>
          </p:txBody>
        </p:sp>
        <p:sp>
          <p:nvSpPr>
            <p:cNvPr id="292" name="Oval 94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gray">
            <a:xfrm rot="5400000">
              <a:off x="679994" y="837375"/>
              <a:ext cx="504332" cy="1622238"/>
            </a:xfrm>
            <a:prstGeom prst="ellipse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44000" tIns="144000" rIns="144000" bIns="144000" anchor="ctr"/>
            <a:lstStyle/>
            <a:p>
              <a:pPr algn="ctr">
                <a:defRPr/>
              </a:pPr>
              <a:endParaRPr lang="en-US" sz="1100" dirty="0">
                <a:latin typeface="+mj-lt"/>
                <a:ea typeface="+mj-ea"/>
                <a:cs typeface="Arial" pitchFamily="34" charset="0"/>
              </a:endParaRPr>
            </a:p>
          </p:txBody>
        </p:sp>
        <p:sp>
          <p:nvSpPr>
            <p:cNvPr id="293" name="Oval 95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gray">
            <a:xfrm rot="5400000">
              <a:off x="679994" y="837375"/>
              <a:ext cx="504332" cy="1622238"/>
            </a:xfrm>
            <a:prstGeom prst="ellipse">
              <a:avLst/>
            </a:prstGeom>
            <a:noFill/>
            <a:ln w="19050" algn="ctr">
              <a:solidFill>
                <a:srgbClr val="C0C0C0"/>
              </a:solidFill>
              <a:round/>
              <a:headEnd/>
              <a:tailEnd/>
            </a:ln>
            <a:effectLst>
              <a:prstShdw prst="shdw17" dist="17961" dir="2700000">
                <a:srgbClr val="B2B2B2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100" dirty="0">
                <a:latin typeface="+mj-lt"/>
                <a:ea typeface="+mj-ea"/>
                <a:cs typeface="Arial" pitchFamily="34" charset="0"/>
              </a:endParaRPr>
            </a:p>
          </p:txBody>
        </p:sp>
        <p:sp>
          <p:nvSpPr>
            <p:cNvPr id="294" name="Oval 117" descr="Small grid"/>
            <p:cNvSpPr>
              <a:spLocks noChangeArrowheads="1"/>
            </p:cNvSpPr>
            <p:nvPr>
              <p:custDataLst>
                <p:tags r:id="rId46"/>
              </p:custDataLst>
            </p:nvPr>
          </p:nvSpPr>
          <p:spPr bwMode="gray">
            <a:xfrm rot="5400000">
              <a:off x="713293" y="787794"/>
              <a:ext cx="440760" cy="1734117"/>
            </a:xfrm>
            <a:prstGeom prst="ellipse">
              <a:avLst/>
            </a:prstGeom>
            <a:pattFill prst="smGrid">
              <a:fgClr>
                <a:schemeClr val="accent3"/>
              </a:fgClr>
              <a:bgClr>
                <a:srgbClr val="EAEAEA"/>
              </a:bgClr>
            </a:pattFill>
            <a:ln>
              <a:solidFill>
                <a:schemeClr val="accent3"/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1100" dirty="0">
                <a:latin typeface="+mj-lt"/>
                <a:ea typeface="+mj-ea"/>
                <a:cs typeface="Arial" pitchFamily="34" charset="0"/>
              </a:endParaRPr>
            </a:p>
          </p:txBody>
        </p:sp>
      </p:grpSp>
      <p:cxnSp>
        <p:nvCxnSpPr>
          <p:cNvPr id="78" name="Straight Connector 77"/>
          <p:cNvCxnSpPr>
            <a:cxnSpLocks/>
          </p:cNvCxnSpPr>
          <p:nvPr/>
        </p:nvCxnSpPr>
        <p:spPr>
          <a:xfrm>
            <a:off x="4526124" y="4203482"/>
            <a:ext cx="2167" cy="1149763"/>
          </a:xfrm>
          <a:prstGeom prst="line">
            <a:avLst/>
          </a:prstGeom>
          <a:ln w="19050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"/>
          <p:cNvSpPr txBox="1">
            <a:spLocks/>
          </p:cNvSpPr>
          <p:nvPr/>
        </p:nvSpPr>
        <p:spPr>
          <a:xfrm>
            <a:off x="3642802" y="5351486"/>
            <a:ext cx="1408437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楷体" pitchFamily="49" charset="-122"/>
              </a:defRPr>
            </a:lvl9pPr>
          </a:lstStyle>
          <a:p>
            <a:pPr>
              <a:buSzPct val="100000"/>
            </a:pPr>
            <a:r>
              <a:rPr lang="en-US" altLang="zh-CN" sz="1100" b="1" dirty="0">
                <a:solidFill>
                  <a:schemeClr val="tx2"/>
                </a:solidFill>
              </a:rPr>
              <a:t>Factor analysis</a:t>
            </a:r>
          </a:p>
        </p:txBody>
      </p:sp>
      <p:cxnSp>
        <p:nvCxnSpPr>
          <p:cNvPr id="110" name="Straight Connector 79"/>
          <p:cNvCxnSpPr>
            <a:cxnSpLocks/>
          </p:cNvCxnSpPr>
          <p:nvPr/>
        </p:nvCxnSpPr>
        <p:spPr>
          <a:xfrm>
            <a:off x="3570437" y="5353245"/>
            <a:ext cx="140627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92790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23555470"/>
              </p:ext>
            </p:extLst>
          </p:nvPr>
        </p:nvGraphicFramePr>
        <p:xfrm>
          <a:off x="1493837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105" name="think-cell Slide" r:id="rId10" imgW="360" imgH="360" progId="TCLayout.ActiveDocument.1">
                  <p:embed/>
                </p:oleObj>
              </mc:Choice>
              <mc:Fallback>
                <p:oleObj name="think-cell Slide" r:id="rId10" imgW="360" imgH="36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7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0" name="Rectangle 569" hidden="1"/>
          <p:cNvSpPr/>
          <p:nvPr>
            <p:custDataLst>
              <p:tags r:id="rId3"/>
            </p:custDataLst>
          </p:nvPr>
        </p:nvSpPr>
        <p:spPr bwMode="auto">
          <a:xfrm>
            <a:off x="1493837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71" name="5. Source"/>
          <p:cNvSpPr>
            <a:spLocks noChangeArrowheads="1"/>
          </p:cNvSpPr>
          <p:nvPr/>
        </p:nvSpPr>
        <p:spPr bwMode="auto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/>
          <a:p>
            <a:pPr marL="493713" indent="-493713" defTabSz="895350">
              <a:tabLst>
                <a:tab pos="612775" algn="l"/>
              </a:tabLst>
            </a:pPr>
            <a:r>
              <a:rPr lang="en-US" altLang="zh-CN" sz="800" dirty="0">
                <a:solidFill>
                  <a:schemeClr val="accent6"/>
                </a:solidFill>
                <a:latin typeface="+mn-lt"/>
              </a:rPr>
              <a:t>SOURCE: </a:t>
            </a:r>
            <a:r>
              <a:rPr lang="en-US" altLang="zh-CN" sz="800" dirty="0" smtClean="0">
                <a:solidFill>
                  <a:schemeClr val="accent6"/>
                </a:solidFill>
                <a:latin typeface="+mn-lt"/>
              </a:rPr>
              <a:t>Team analysis</a:t>
            </a:r>
            <a:endParaRPr lang="en-US" altLang="zh-CN" sz="8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3" name="BainBulletsConfiguration" hidden="1"/>
          <p:cNvSpPr txBox="1"/>
          <p:nvPr/>
        </p:nvSpPr>
        <p:spPr>
          <a:xfrm>
            <a:off x="1506537" y="12700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">
              <a:solidFill>
                <a:srgbClr val="FFFFF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8759" y="230189"/>
            <a:ext cx="11491891" cy="7386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There are 412 clusters for non-loan customer and each has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631 </a:t>
            </a:r>
            <a:r>
              <a:rPr lang="en-US" dirty="0"/>
              <a:t>customers on average</a:t>
            </a:r>
          </a:p>
        </p:txBody>
      </p:sp>
      <p:graphicFrame>
        <p:nvGraphicFramePr>
          <p:cNvPr id="174" name="Chart 173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987757305"/>
              </p:ext>
            </p:extLst>
          </p:nvPr>
        </p:nvGraphicFramePr>
        <p:xfrm>
          <a:off x="9344025" y="1668463"/>
          <a:ext cx="2044700" cy="454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83" name="Rectangle 2"/>
          <p:cNvSpPr>
            <a:spLocks/>
          </p:cNvSpPr>
          <p:nvPr/>
        </p:nvSpPr>
        <p:spPr bwMode="gray">
          <a:xfrm>
            <a:off x="158759" y="1006908"/>
            <a:ext cx="11491891" cy="5280298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ea typeface="楷体" pitchFamily="49" charset="-122"/>
              <a:cs typeface="Arial" pitchFamily="34" charset="0"/>
            </a:endParaRPr>
          </a:p>
        </p:txBody>
      </p:sp>
      <p:sp>
        <p:nvSpPr>
          <p:cNvPr id="177" name="Rectangle 176"/>
          <p:cNvSpPr>
            <a:spLocks/>
          </p:cNvSpPr>
          <p:nvPr/>
        </p:nvSpPr>
        <p:spPr>
          <a:xfrm>
            <a:off x="158759" y="1006909"/>
            <a:ext cx="11491891" cy="276999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ea typeface="楷体" pitchFamily="49" charset="-122"/>
                <a:cs typeface="Arial" pitchFamily="34" charset="0"/>
              </a:rPr>
              <a:t>Example of clustering result </a:t>
            </a:r>
            <a:endParaRPr lang="en-US" sz="1200" b="1" dirty="0">
              <a:solidFill>
                <a:schemeClr val="bg1"/>
              </a:solidFill>
              <a:ea typeface="楷体" pitchFamily="49" charset="-122"/>
              <a:cs typeface="Arial" pitchFamily="34" charset="0"/>
            </a:endParaRPr>
          </a:p>
        </p:txBody>
      </p:sp>
      <p:grpSp>
        <p:nvGrpSpPr>
          <p:cNvPr id="209" name="Group 208"/>
          <p:cNvGrpSpPr/>
          <p:nvPr/>
        </p:nvGrpSpPr>
        <p:grpSpPr>
          <a:xfrm>
            <a:off x="9643877" y="1325043"/>
            <a:ext cx="1782194" cy="388163"/>
            <a:chOff x="7204075" y="961212"/>
            <a:chExt cx="1275937" cy="388163"/>
          </a:xfrm>
        </p:grpSpPr>
        <p:cxnSp>
          <p:nvCxnSpPr>
            <p:cNvPr id="210" name="AutoShape 249"/>
            <p:cNvCxnSpPr>
              <a:cxnSpLocks noChangeShapeType="1"/>
            </p:cNvCxnSpPr>
            <p:nvPr/>
          </p:nvCxnSpPr>
          <p:spPr bwMode="auto">
            <a:xfrm>
              <a:off x="7204075" y="1349375"/>
              <a:ext cx="1275937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211" name="AutoShape 250"/>
            <p:cNvSpPr>
              <a:spLocks noChangeArrowheads="1"/>
            </p:cNvSpPr>
            <p:nvPr/>
          </p:nvSpPr>
          <p:spPr bwMode="auto">
            <a:xfrm>
              <a:off x="7204075" y="961212"/>
              <a:ext cx="863529" cy="38779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/>
          </p:spPr>
          <p:txBody>
            <a:bodyPr wrap="none" lIns="0" tIns="0" rIns="0" bIns="18288" anchor="b">
              <a:spAutoFit/>
            </a:bodyPr>
            <a:lstStyle/>
            <a:p>
              <a:pPr>
                <a:defRPr/>
              </a:pPr>
              <a:r>
                <a:rPr lang="en-US" altLang="zh-CN" sz="1200" b="1" dirty="0">
                  <a:solidFill>
                    <a:schemeClr val="tx2"/>
                  </a:solidFill>
                  <a:latin typeface="+mn-lt"/>
                  <a:cs typeface="Arial" pitchFamily="34" charset="0"/>
                </a:rPr>
                <a:t># of deposit</a:t>
              </a:r>
              <a:br>
                <a:rPr lang="en-US" altLang="zh-CN" sz="1200" b="1" dirty="0">
                  <a:solidFill>
                    <a:schemeClr val="tx2"/>
                  </a:solidFill>
                  <a:latin typeface="+mn-lt"/>
                  <a:cs typeface="Arial" pitchFamily="34" charset="0"/>
                </a:rPr>
              </a:br>
              <a:r>
                <a:rPr lang="en-US" altLang="zh-CN" sz="1200" b="1" dirty="0">
                  <a:solidFill>
                    <a:schemeClr val="tx2"/>
                  </a:solidFill>
                  <a:latin typeface="+mn-lt"/>
                  <a:cs typeface="Arial" pitchFamily="34" charset="0"/>
                </a:rPr>
                <a:t>customers</a:t>
              </a:r>
              <a:endParaRPr lang="en-US" sz="1200" b="1" dirty="0">
                <a:solidFill>
                  <a:schemeClr val="tx2"/>
                </a:solidFill>
                <a:latin typeface="+mn-lt"/>
                <a:cs typeface="Arial" pitchFamily="34" charset="0"/>
              </a:endParaRP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>
          <a:xfrm>
            <a:off x="368900" y="1324683"/>
            <a:ext cx="1830921" cy="388523"/>
            <a:chOff x="324988" y="1159022"/>
            <a:chExt cx="1314000" cy="388523"/>
          </a:xfrm>
        </p:grpSpPr>
        <p:cxnSp>
          <p:nvCxnSpPr>
            <p:cNvPr id="223" name="AutoShape 249"/>
            <p:cNvCxnSpPr>
              <a:cxnSpLocks noChangeShapeType="1"/>
            </p:cNvCxnSpPr>
            <p:nvPr>
              <p:custDataLst>
                <p:tags r:id="rId6"/>
              </p:custDataLst>
            </p:nvPr>
          </p:nvCxnSpPr>
          <p:spPr bwMode="auto">
            <a:xfrm>
              <a:off x="324988" y="1547545"/>
              <a:ext cx="1314000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224" name="AutoShape 25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24988" y="1159022"/>
              <a:ext cx="1314000" cy="38779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/>
          </p:spPr>
          <p:txBody>
            <a:bodyPr lIns="0" tIns="0" rIns="0" bIns="18288" anchor="b">
              <a:spAutoFit/>
            </a:bodyPr>
            <a:lstStyle/>
            <a:p>
              <a:pPr>
                <a:defRPr/>
              </a:pPr>
              <a:r>
                <a:rPr lang="en-US" altLang="zh-CN" sz="1200" b="1" dirty="0">
                  <a:solidFill>
                    <a:schemeClr val="tx2"/>
                  </a:solidFill>
                  <a:latin typeface="+mn-lt"/>
                  <a:cs typeface="Arial" pitchFamily="34" charset="0"/>
                </a:rPr>
                <a:t>Tier 1 indicator </a:t>
              </a:r>
              <a:r>
                <a:rPr lang="en-US" altLang="zh-CN" sz="1200" b="1" dirty="0" smtClean="0">
                  <a:solidFill>
                    <a:schemeClr val="tx2"/>
                  </a:solidFill>
                  <a:latin typeface="+mn-lt"/>
                  <a:cs typeface="Arial" pitchFamily="34" charset="0"/>
                </a:rPr>
                <a:t/>
              </a:r>
              <a:br>
                <a:rPr lang="en-US" altLang="zh-CN" sz="1200" b="1" dirty="0" smtClean="0">
                  <a:solidFill>
                    <a:schemeClr val="tx2"/>
                  </a:solidFill>
                  <a:latin typeface="+mn-lt"/>
                  <a:cs typeface="Arial" pitchFamily="34" charset="0"/>
                </a:rPr>
              </a:br>
              <a:r>
                <a:rPr lang="en-US" altLang="zh-CN" sz="1200" b="1" dirty="0" smtClean="0">
                  <a:solidFill>
                    <a:schemeClr val="tx2"/>
                  </a:solidFill>
                  <a:latin typeface="+mn-lt"/>
                  <a:cs typeface="Arial" pitchFamily="34" charset="0"/>
                </a:rPr>
                <a:t>(</a:t>
              </a:r>
              <a:r>
                <a:rPr lang="en-US" altLang="zh-CN" sz="1200" b="1" dirty="0">
                  <a:solidFill>
                    <a:schemeClr val="tx2"/>
                  </a:solidFill>
                  <a:latin typeface="+mn-lt"/>
                  <a:cs typeface="Arial" pitchFamily="34" charset="0"/>
                </a:rPr>
                <a:t>geo zone)</a:t>
              </a:r>
              <a:endParaRPr lang="en-US" sz="1200" b="1" dirty="0">
                <a:solidFill>
                  <a:schemeClr val="tx2"/>
                </a:solidFill>
                <a:latin typeface="+mn-lt"/>
                <a:cs typeface="Arial" pitchFamily="34" charset="0"/>
              </a:endParaRPr>
            </a:p>
          </p:txBody>
        </p:sp>
      </p:grpSp>
      <p:grpSp>
        <p:nvGrpSpPr>
          <p:cNvPr id="544" name="Group 543"/>
          <p:cNvGrpSpPr/>
          <p:nvPr/>
        </p:nvGrpSpPr>
        <p:grpSpPr>
          <a:xfrm>
            <a:off x="5014131" y="4753720"/>
            <a:ext cx="604466" cy="237560"/>
            <a:chOff x="9765211" y="3269327"/>
            <a:chExt cx="433808" cy="281384"/>
          </a:xfrm>
          <a:solidFill>
            <a:srgbClr val="0070C0"/>
          </a:solidFill>
        </p:grpSpPr>
        <p:cxnSp>
          <p:nvCxnSpPr>
            <p:cNvPr id="545" name="Straight Arrow Connector 544"/>
            <p:cNvCxnSpPr/>
            <p:nvPr/>
          </p:nvCxnSpPr>
          <p:spPr>
            <a:xfrm>
              <a:off x="9765211" y="3269327"/>
              <a:ext cx="429757" cy="0"/>
            </a:xfrm>
            <a:prstGeom prst="straightConnector1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Elbow Connector 545"/>
            <p:cNvCxnSpPr/>
            <p:nvPr/>
          </p:nvCxnSpPr>
          <p:spPr>
            <a:xfrm>
              <a:off x="9885344" y="3275402"/>
              <a:ext cx="308882" cy="97491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Elbow Connector 546"/>
            <p:cNvCxnSpPr/>
            <p:nvPr/>
          </p:nvCxnSpPr>
          <p:spPr>
            <a:xfrm>
              <a:off x="9878282" y="3275402"/>
              <a:ext cx="320737" cy="192119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Elbow Connector 547"/>
            <p:cNvCxnSpPr/>
            <p:nvPr/>
          </p:nvCxnSpPr>
          <p:spPr>
            <a:xfrm>
              <a:off x="9877023" y="3269432"/>
              <a:ext cx="320737" cy="281279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253"/>
          <p:cNvGrpSpPr/>
          <p:nvPr/>
        </p:nvGrpSpPr>
        <p:grpSpPr>
          <a:xfrm>
            <a:off x="5014131" y="4438808"/>
            <a:ext cx="604466" cy="237560"/>
            <a:chOff x="9765211" y="3269327"/>
            <a:chExt cx="433808" cy="281384"/>
          </a:xfrm>
          <a:solidFill>
            <a:srgbClr val="0070C0"/>
          </a:solidFill>
        </p:grpSpPr>
        <p:cxnSp>
          <p:nvCxnSpPr>
            <p:cNvPr id="255" name="Straight Arrow Connector 254"/>
            <p:cNvCxnSpPr/>
            <p:nvPr/>
          </p:nvCxnSpPr>
          <p:spPr>
            <a:xfrm>
              <a:off x="9765211" y="3269327"/>
              <a:ext cx="429757" cy="0"/>
            </a:xfrm>
            <a:prstGeom prst="straightConnector1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Elbow Connector 255"/>
            <p:cNvCxnSpPr/>
            <p:nvPr/>
          </p:nvCxnSpPr>
          <p:spPr>
            <a:xfrm>
              <a:off x="9885344" y="3275402"/>
              <a:ext cx="308882" cy="97491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Elbow Connector 256"/>
            <p:cNvCxnSpPr/>
            <p:nvPr/>
          </p:nvCxnSpPr>
          <p:spPr>
            <a:xfrm>
              <a:off x="9878282" y="3275402"/>
              <a:ext cx="320737" cy="192119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Elbow Connector 257"/>
            <p:cNvCxnSpPr/>
            <p:nvPr/>
          </p:nvCxnSpPr>
          <p:spPr>
            <a:xfrm>
              <a:off x="9877023" y="3269432"/>
              <a:ext cx="320737" cy="281279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Group 258"/>
          <p:cNvGrpSpPr/>
          <p:nvPr/>
        </p:nvGrpSpPr>
        <p:grpSpPr>
          <a:xfrm>
            <a:off x="5014131" y="4097972"/>
            <a:ext cx="604466" cy="237560"/>
            <a:chOff x="9765211" y="3269327"/>
            <a:chExt cx="433808" cy="281384"/>
          </a:xfrm>
          <a:solidFill>
            <a:srgbClr val="0070C0"/>
          </a:solidFill>
        </p:grpSpPr>
        <p:cxnSp>
          <p:nvCxnSpPr>
            <p:cNvPr id="260" name="Straight Arrow Connector 259"/>
            <p:cNvCxnSpPr/>
            <p:nvPr/>
          </p:nvCxnSpPr>
          <p:spPr>
            <a:xfrm>
              <a:off x="9765211" y="3269327"/>
              <a:ext cx="429757" cy="0"/>
            </a:xfrm>
            <a:prstGeom prst="straightConnector1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Elbow Connector 260"/>
            <p:cNvCxnSpPr/>
            <p:nvPr/>
          </p:nvCxnSpPr>
          <p:spPr>
            <a:xfrm>
              <a:off x="9885344" y="3275402"/>
              <a:ext cx="308882" cy="97491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Elbow Connector 261"/>
            <p:cNvCxnSpPr/>
            <p:nvPr/>
          </p:nvCxnSpPr>
          <p:spPr>
            <a:xfrm>
              <a:off x="9878282" y="3275402"/>
              <a:ext cx="320737" cy="192119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Elbow Connector 262"/>
            <p:cNvCxnSpPr/>
            <p:nvPr/>
          </p:nvCxnSpPr>
          <p:spPr>
            <a:xfrm>
              <a:off x="9877023" y="3269432"/>
              <a:ext cx="320737" cy="281279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Group 263"/>
          <p:cNvGrpSpPr/>
          <p:nvPr/>
        </p:nvGrpSpPr>
        <p:grpSpPr>
          <a:xfrm>
            <a:off x="5014131" y="3767879"/>
            <a:ext cx="604466" cy="237560"/>
            <a:chOff x="9765211" y="3269327"/>
            <a:chExt cx="433808" cy="281384"/>
          </a:xfrm>
          <a:solidFill>
            <a:srgbClr val="0070C0"/>
          </a:solidFill>
        </p:grpSpPr>
        <p:cxnSp>
          <p:nvCxnSpPr>
            <p:cNvPr id="265" name="Straight Arrow Connector 264"/>
            <p:cNvCxnSpPr/>
            <p:nvPr/>
          </p:nvCxnSpPr>
          <p:spPr>
            <a:xfrm>
              <a:off x="9765211" y="3269327"/>
              <a:ext cx="429757" cy="0"/>
            </a:xfrm>
            <a:prstGeom prst="straightConnector1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Elbow Connector 265"/>
            <p:cNvCxnSpPr/>
            <p:nvPr/>
          </p:nvCxnSpPr>
          <p:spPr>
            <a:xfrm>
              <a:off x="9885344" y="3275402"/>
              <a:ext cx="308882" cy="97491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Elbow Connector 266"/>
            <p:cNvCxnSpPr/>
            <p:nvPr/>
          </p:nvCxnSpPr>
          <p:spPr>
            <a:xfrm>
              <a:off x="9878282" y="3275402"/>
              <a:ext cx="320737" cy="192119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Elbow Connector 267"/>
            <p:cNvCxnSpPr/>
            <p:nvPr/>
          </p:nvCxnSpPr>
          <p:spPr>
            <a:xfrm>
              <a:off x="9877023" y="3269432"/>
              <a:ext cx="320737" cy="281279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268"/>
          <p:cNvGrpSpPr/>
          <p:nvPr/>
        </p:nvGrpSpPr>
        <p:grpSpPr>
          <a:xfrm>
            <a:off x="5014131" y="3458219"/>
            <a:ext cx="604466" cy="237560"/>
            <a:chOff x="9765211" y="3269327"/>
            <a:chExt cx="433808" cy="281384"/>
          </a:xfrm>
          <a:solidFill>
            <a:srgbClr val="0070C0"/>
          </a:solidFill>
        </p:grpSpPr>
        <p:cxnSp>
          <p:nvCxnSpPr>
            <p:cNvPr id="270" name="Straight Arrow Connector 269"/>
            <p:cNvCxnSpPr/>
            <p:nvPr/>
          </p:nvCxnSpPr>
          <p:spPr>
            <a:xfrm>
              <a:off x="9765211" y="3269327"/>
              <a:ext cx="429757" cy="0"/>
            </a:xfrm>
            <a:prstGeom prst="straightConnector1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Elbow Connector 270"/>
            <p:cNvCxnSpPr/>
            <p:nvPr/>
          </p:nvCxnSpPr>
          <p:spPr>
            <a:xfrm>
              <a:off x="9885344" y="3275402"/>
              <a:ext cx="308882" cy="97491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Elbow Connector 271"/>
            <p:cNvCxnSpPr/>
            <p:nvPr/>
          </p:nvCxnSpPr>
          <p:spPr>
            <a:xfrm>
              <a:off x="9878282" y="3275402"/>
              <a:ext cx="320737" cy="192119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Elbow Connector 272"/>
            <p:cNvCxnSpPr/>
            <p:nvPr/>
          </p:nvCxnSpPr>
          <p:spPr>
            <a:xfrm>
              <a:off x="9877023" y="3269432"/>
              <a:ext cx="320737" cy="281279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5014131" y="5092591"/>
            <a:ext cx="604466" cy="237560"/>
            <a:chOff x="9765211" y="3269327"/>
            <a:chExt cx="433808" cy="281384"/>
          </a:xfrm>
          <a:solidFill>
            <a:srgbClr val="0070C0"/>
          </a:solidFill>
        </p:grpSpPr>
        <p:cxnSp>
          <p:nvCxnSpPr>
            <p:cNvPr id="285" name="Straight Arrow Connector 284"/>
            <p:cNvCxnSpPr/>
            <p:nvPr/>
          </p:nvCxnSpPr>
          <p:spPr>
            <a:xfrm>
              <a:off x="9765211" y="3269327"/>
              <a:ext cx="429757" cy="0"/>
            </a:xfrm>
            <a:prstGeom prst="straightConnector1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Elbow Connector 285"/>
            <p:cNvCxnSpPr/>
            <p:nvPr/>
          </p:nvCxnSpPr>
          <p:spPr>
            <a:xfrm>
              <a:off x="9885344" y="3275402"/>
              <a:ext cx="308882" cy="97491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Elbow Connector 286"/>
            <p:cNvCxnSpPr/>
            <p:nvPr/>
          </p:nvCxnSpPr>
          <p:spPr>
            <a:xfrm>
              <a:off x="9878282" y="3275402"/>
              <a:ext cx="320737" cy="192119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Elbow Connector 287"/>
            <p:cNvCxnSpPr/>
            <p:nvPr/>
          </p:nvCxnSpPr>
          <p:spPr>
            <a:xfrm>
              <a:off x="9877023" y="3269432"/>
              <a:ext cx="320737" cy="281279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Arrow Connector 227"/>
          <p:cNvCxnSpPr>
            <a:stCxn id="226" idx="3"/>
            <a:endCxn id="337" idx="1"/>
          </p:cNvCxnSpPr>
          <p:nvPr/>
        </p:nvCxnSpPr>
        <p:spPr>
          <a:xfrm flipV="1">
            <a:off x="5196367" y="1892725"/>
            <a:ext cx="401737" cy="10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Elbow Connector 361"/>
          <p:cNvCxnSpPr>
            <a:stCxn id="226" idx="3"/>
            <a:endCxn id="360" idx="1"/>
          </p:cNvCxnSpPr>
          <p:nvPr/>
        </p:nvCxnSpPr>
        <p:spPr>
          <a:xfrm>
            <a:off x="5196367" y="1893793"/>
            <a:ext cx="401737" cy="18422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Elbow Connector 379"/>
          <p:cNvCxnSpPr>
            <a:stCxn id="366" idx="3"/>
            <a:endCxn id="378" idx="1"/>
          </p:cNvCxnSpPr>
          <p:nvPr/>
        </p:nvCxnSpPr>
        <p:spPr>
          <a:xfrm>
            <a:off x="5196367" y="2669265"/>
            <a:ext cx="401737" cy="19530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Elbow Connector 390"/>
          <p:cNvCxnSpPr>
            <a:stCxn id="226" idx="3"/>
            <a:endCxn id="340" idx="1"/>
          </p:cNvCxnSpPr>
          <p:nvPr/>
        </p:nvCxnSpPr>
        <p:spPr>
          <a:xfrm>
            <a:off x="5196367" y="1893794"/>
            <a:ext cx="401737" cy="37960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Elbow Connector 391"/>
          <p:cNvCxnSpPr>
            <a:stCxn id="226" idx="3"/>
            <a:endCxn id="343" idx="1"/>
          </p:cNvCxnSpPr>
          <p:nvPr/>
        </p:nvCxnSpPr>
        <p:spPr>
          <a:xfrm>
            <a:off x="5196367" y="1893793"/>
            <a:ext cx="401737" cy="5746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Elbow Connector 393"/>
          <p:cNvCxnSpPr>
            <a:stCxn id="366" idx="3"/>
            <a:endCxn id="372" idx="1"/>
          </p:cNvCxnSpPr>
          <p:nvPr/>
        </p:nvCxnSpPr>
        <p:spPr>
          <a:xfrm>
            <a:off x="5196367" y="2669265"/>
            <a:ext cx="401737" cy="39068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Elbow Connector 394"/>
          <p:cNvCxnSpPr>
            <a:stCxn id="366" idx="3"/>
            <a:endCxn id="375" idx="1"/>
          </p:cNvCxnSpPr>
          <p:nvPr/>
        </p:nvCxnSpPr>
        <p:spPr>
          <a:xfrm>
            <a:off x="5196367" y="2669265"/>
            <a:ext cx="401737" cy="58569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478"/>
          <p:cNvCxnSpPr>
            <a:stCxn id="477" idx="3"/>
            <a:endCxn id="497" idx="1"/>
          </p:cNvCxnSpPr>
          <p:nvPr/>
        </p:nvCxnSpPr>
        <p:spPr>
          <a:xfrm flipV="1">
            <a:off x="5196367" y="5524741"/>
            <a:ext cx="401737" cy="10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Elbow Connector 511"/>
          <p:cNvCxnSpPr>
            <a:stCxn id="477" idx="3"/>
            <a:endCxn id="500" idx="1"/>
          </p:cNvCxnSpPr>
          <p:nvPr/>
        </p:nvCxnSpPr>
        <p:spPr>
          <a:xfrm>
            <a:off x="5196367" y="5525810"/>
            <a:ext cx="401737" cy="39068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Elbow Connector 513"/>
          <p:cNvCxnSpPr>
            <a:stCxn id="477" idx="3"/>
            <a:endCxn id="503" idx="1"/>
          </p:cNvCxnSpPr>
          <p:nvPr/>
        </p:nvCxnSpPr>
        <p:spPr>
          <a:xfrm>
            <a:off x="5196367" y="5525810"/>
            <a:ext cx="401737" cy="58569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477" idx="3"/>
            <a:endCxn id="497" idx="1"/>
          </p:cNvCxnSpPr>
          <p:nvPr/>
        </p:nvCxnSpPr>
        <p:spPr>
          <a:xfrm flipV="1">
            <a:off x="5196367" y="5524741"/>
            <a:ext cx="401737" cy="106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477" idx="3"/>
            <a:endCxn id="506" idx="1"/>
          </p:cNvCxnSpPr>
          <p:nvPr/>
        </p:nvCxnSpPr>
        <p:spPr>
          <a:xfrm>
            <a:off x="5196367" y="5525810"/>
            <a:ext cx="401737" cy="19530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Elbow Connector 198"/>
          <p:cNvCxnSpPr>
            <a:stCxn id="366" idx="3"/>
            <a:endCxn id="369" idx="1"/>
          </p:cNvCxnSpPr>
          <p:nvPr/>
        </p:nvCxnSpPr>
        <p:spPr>
          <a:xfrm flipV="1">
            <a:off x="5196367" y="2668196"/>
            <a:ext cx="401737" cy="106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/>
          <p:cNvSpPr>
            <a:spLocks/>
          </p:cNvSpPr>
          <p:nvPr/>
        </p:nvSpPr>
        <p:spPr>
          <a:xfrm>
            <a:off x="368900" y="1811899"/>
            <a:ext cx="1830921" cy="16378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cs typeface="Arial" pitchFamily="34" charset="0"/>
              </a:rPr>
              <a:t>Beijing</a:t>
            </a:r>
            <a:endParaRPr lang="en-GB" sz="1200" dirty="0">
              <a:cs typeface="Arial" pitchFamily="34" charset="0"/>
            </a:endParaRPr>
          </a:p>
        </p:txBody>
      </p:sp>
      <p:cxnSp>
        <p:nvCxnSpPr>
          <p:cNvPr id="227" name="Straight Arrow Connector 226"/>
          <p:cNvCxnSpPr>
            <a:stCxn id="225" idx="3"/>
            <a:endCxn id="226" idx="1"/>
          </p:cNvCxnSpPr>
          <p:nvPr/>
        </p:nvCxnSpPr>
        <p:spPr>
          <a:xfrm>
            <a:off x="2199821" y="1893793"/>
            <a:ext cx="39879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248"/>
          <p:cNvCxnSpPr>
            <a:stCxn id="225" idx="3"/>
            <a:endCxn id="366" idx="1"/>
          </p:cNvCxnSpPr>
          <p:nvPr/>
        </p:nvCxnSpPr>
        <p:spPr>
          <a:xfrm>
            <a:off x="2199821" y="1893794"/>
            <a:ext cx="398790" cy="77547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>
            <a:stCxn id="360" idx="3"/>
            <a:endCxn id="338" idx="1"/>
          </p:cNvCxnSpPr>
          <p:nvPr/>
        </p:nvCxnSpPr>
        <p:spPr>
          <a:xfrm>
            <a:off x="7927353" y="2078021"/>
            <a:ext cx="400375" cy="14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/>
          <p:cNvCxnSpPr>
            <a:stCxn id="340" idx="3"/>
            <a:endCxn id="341" idx="1"/>
          </p:cNvCxnSpPr>
          <p:nvPr/>
        </p:nvCxnSpPr>
        <p:spPr>
          <a:xfrm>
            <a:off x="7927353" y="2273402"/>
            <a:ext cx="40037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/>
          <p:cNvCxnSpPr>
            <a:stCxn id="343" idx="3"/>
            <a:endCxn id="344" idx="1"/>
          </p:cNvCxnSpPr>
          <p:nvPr/>
        </p:nvCxnSpPr>
        <p:spPr>
          <a:xfrm>
            <a:off x="7927353" y="2468413"/>
            <a:ext cx="40037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/>
          <p:cNvCxnSpPr>
            <a:stCxn id="337" idx="3"/>
            <a:endCxn id="229" idx="1"/>
          </p:cNvCxnSpPr>
          <p:nvPr/>
        </p:nvCxnSpPr>
        <p:spPr>
          <a:xfrm>
            <a:off x="7927353" y="1892725"/>
            <a:ext cx="400375" cy="10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/>
          <p:cNvCxnSpPr>
            <a:stCxn id="378" idx="3"/>
            <a:endCxn id="370" idx="1"/>
          </p:cNvCxnSpPr>
          <p:nvPr/>
        </p:nvCxnSpPr>
        <p:spPr>
          <a:xfrm>
            <a:off x="7927353" y="2864567"/>
            <a:ext cx="400375" cy="14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/>
          <p:cNvCxnSpPr>
            <a:stCxn id="372" idx="3"/>
            <a:endCxn id="373" idx="1"/>
          </p:cNvCxnSpPr>
          <p:nvPr/>
        </p:nvCxnSpPr>
        <p:spPr>
          <a:xfrm>
            <a:off x="7927353" y="3059947"/>
            <a:ext cx="40037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/>
          <p:cNvCxnSpPr>
            <a:stCxn id="375" idx="3"/>
            <a:endCxn id="376" idx="1"/>
          </p:cNvCxnSpPr>
          <p:nvPr/>
        </p:nvCxnSpPr>
        <p:spPr>
          <a:xfrm>
            <a:off x="7927353" y="3254959"/>
            <a:ext cx="40037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369" idx="3"/>
            <a:endCxn id="368" idx="1"/>
          </p:cNvCxnSpPr>
          <p:nvPr/>
        </p:nvCxnSpPr>
        <p:spPr>
          <a:xfrm>
            <a:off x="7927353" y="2668196"/>
            <a:ext cx="400375" cy="10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Elbow Connector 471"/>
          <p:cNvCxnSpPr>
            <a:stCxn id="225" idx="3"/>
            <a:endCxn id="397" idx="1"/>
          </p:cNvCxnSpPr>
          <p:nvPr/>
        </p:nvCxnSpPr>
        <p:spPr>
          <a:xfrm>
            <a:off x="2199821" y="1893793"/>
            <a:ext cx="398790" cy="155562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Elbow Connector 474"/>
          <p:cNvCxnSpPr>
            <a:stCxn id="225" idx="3"/>
            <a:endCxn id="441" idx="1"/>
          </p:cNvCxnSpPr>
          <p:nvPr/>
        </p:nvCxnSpPr>
        <p:spPr>
          <a:xfrm>
            <a:off x="2199821" y="1893794"/>
            <a:ext cx="398790" cy="188621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Arrow Connector 498"/>
          <p:cNvCxnSpPr>
            <a:stCxn id="506" idx="3"/>
            <a:endCxn id="498" idx="1"/>
          </p:cNvCxnSpPr>
          <p:nvPr/>
        </p:nvCxnSpPr>
        <p:spPr>
          <a:xfrm>
            <a:off x="7927353" y="5721112"/>
            <a:ext cx="400375" cy="14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Arrow Connector 501"/>
          <p:cNvCxnSpPr>
            <a:stCxn id="500" idx="3"/>
            <a:endCxn id="501" idx="1"/>
          </p:cNvCxnSpPr>
          <p:nvPr/>
        </p:nvCxnSpPr>
        <p:spPr>
          <a:xfrm>
            <a:off x="7927353" y="5916492"/>
            <a:ext cx="40037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211"/>
          <p:cNvGrpSpPr>
            <a:grpSpLocks/>
          </p:cNvGrpSpPr>
          <p:nvPr/>
        </p:nvGrpSpPr>
        <p:grpSpPr>
          <a:xfrm>
            <a:off x="8327729" y="1510073"/>
            <a:ext cx="915781" cy="203133"/>
            <a:chOff x="6156318" y="980417"/>
            <a:chExt cx="442630" cy="203133"/>
          </a:xfrm>
        </p:grpSpPr>
        <p:cxnSp>
          <p:nvCxnSpPr>
            <p:cNvPr id="213" name="AutoShape 249"/>
            <p:cNvCxnSpPr>
              <a:cxnSpLocks noChangeShapeType="1"/>
            </p:cNvCxnSpPr>
            <p:nvPr/>
          </p:nvCxnSpPr>
          <p:spPr bwMode="auto">
            <a:xfrm>
              <a:off x="6156325" y="1183550"/>
              <a:ext cx="440865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215" name="AutoShape 250"/>
            <p:cNvSpPr>
              <a:spLocks noChangeArrowheads="1"/>
            </p:cNvSpPr>
            <p:nvPr/>
          </p:nvSpPr>
          <p:spPr bwMode="auto">
            <a:xfrm>
              <a:off x="6156318" y="980417"/>
              <a:ext cx="442630" cy="20313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/>
          </p:spPr>
          <p:txBody>
            <a:bodyPr wrap="none" lIns="0" tIns="0" rIns="0" bIns="18288" anchor="b">
              <a:spAutoFit/>
            </a:bodyPr>
            <a:lstStyle/>
            <a:p>
              <a:pPr>
                <a:defRPr/>
              </a:pPr>
              <a:r>
                <a:rPr lang="en-US" altLang="zh-CN" sz="1200" b="1" dirty="0">
                  <a:solidFill>
                    <a:schemeClr val="tx2"/>
                  </a:solidFill>
                  <a:latin typeface="+mn-lt"/>
                  <a:cs typeface="Arial" pitchFamily="34" charset="0"/>
                </a:rPr>
                <a:t>Cluster #</a:t>
              </a:r>
              <a:endParaRPr lang="en-US" sz="1200" b="1" dirty="0">
                <a:solidFill>
                  <a:schemeClr val="tx2"/>
                </a:solidFill>
                <a:latin typeface="+mn-lt"/>
                <a:cs typeface="Arial" pitchFamily="34" charset="0"/>
              </a:endParaRPr>
            </a:p>
          </p:txBody>
        </p:sp>
      </p:grpSp>
      <p:sp>
        <p:nvSpPr>
          <p:cNvPr id="229" name="Rectangle 228"/>
          <p:cNvSpPr>
            <a:spLocks/>
          </p:cNvSpPr>
          <p:nvPr/>
        </p:nvSpPr>
        <p:spPr>
          <a:xfrm>
            <a:off x="8327729" y="1811899"/>
            <a:ext cx="915781" cy="16378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dirty="0">
                <a:cs typeface="Arial" pitchFamily="34" charset="0"/>
              </a:rPr>
              <a:t>1</a:t>
            </a:r>
          </a:p>
        </p:txBody>
      </p:sp>
      <p:sp>
        <p:nvSpPr>
          <p:cNvPr id="338" name="Rectangle 337"/>
          <p:cNvSpPr>
            <a:spLocks/>
          </p:cNvSpPr>
          <p:nvPr/>
        </p:nvSpPr>
        <p:spPr>
          <a:xfrm>
            <a:off x="8327729" y="1998632"/>
            <a:ext cx="915781" cy="161770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dirty="0">
                <a:cs typeface="Arial" pitchFamily="34" charset="0"/>
              </a:rPr>
              <a:t>2</a:t>
            </a:r>
          </a:p>
        </p:txBody>
      </p:sp>
      <p:sp>
        <p:nvSpPr>
          <p:cNvPr id="341" name="Rectangle 340"/>
          <p:cNvSpPr>
            <a:spLocks/>
          </p:cNvSpPr>
          <p:nvPr/>
        </p:nvSpPr>
        <p:spPr>
          <a:xfrm>
            <a:off x="8327729" y="2197018"/>
            <a:ext cx="915781" cy="15276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dirty="0">
                <a:cs typeface="Arial" pitchFamily="34" charset="0"/>
              </a:rPr>
              <a:t>3</a:t>
            </a:r>
          </a:p>
        </p:txBody>
      </p:sp>
      <p:sp>
        <p:nvSpPr>
          <p:cNvPr id="344" name="Rectangle 343"/>
          <p:cNvSpPr>
            <a:spLocks/>
          </p:cNvSpPr>
          <p:nvPr/>
        </p:nvSpPr>
        <p:spPr>
          <a:xfrm>
            <a:off x="8327729" y="2386519"/>
            <a:ext cx="915781" cy="16378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dirty="0">
                <a:cs typeface="Arial" pitchFamily="34" charset="0"/>
              </a:rPr>
              <a:t>4</a:t>
            </a:r>
          </a:p>
        </p:txBody>
      </p:sp>
      <p:sp>
        <p:nvSpPr>
          <p:cNvPr id="368" name="Rectangle 367"/>
          <p:cNvSpPr>
            <a:spLocks/>
          </p:cNvSpPr>
          <p:nvPr/>
        </p:nvSpPr>
        <p:spPr>
          <a:xfrm>
            <a:off x="8327729" y="2587370"/>
            <a:ext cx="915781" cy="16378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dirty="0">
                <a:cs typeface="Arial" pitchFamily="34" charset="0"/>
              </a:rPr>
              <a:t>5</a:t>
            </a:r>
          </a:p>
        </p:txBody>
      </p:sp>
      <p:sp>
        <p:nvSpPr>
          <p:cNvPr id="370" name="Rectangle 369"/>
          <p:cNvSpPr>
            <a:spLocks/>
          </p:cNvSpPr>
          <p:nvPr/>
        </p:nvSpPr>
        <p:spPr>
          <a:xfrm>
            <a:off x="8327729" y="2785178"/>
            <a:ext cx="915781" cy="161770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dirty="0">
                <a:cs typeface="Arial" pitchFamily="34" charset="0"/>
              </a:rPr>
              <a:t>6</a:t>
            </a:r>
          </a:p>
        </p:txBody>
      </p:sp>
      <p:sp>
        <p:nvSpPr>
          <p:cNvPr id="373" name="Rectangle 372"/>
          <p:cNvSpPr>
            <a:spLocks/>
          </p:cNvSpPr>
          <p:nvPr/>
        </p:nvSpPr>
        <p:spPr>
          <a:xfrm>
            <a:off x="8327729" y="2983563"/>
            <a:ext cx="915781" cy="15276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dirty="0">
                <a:cs typeface="Arial" pitchFamily="34" charset="0"/>
              </a:rPr>
              <a:t>7</a:t>
            </a:r>
          </a:p>
        </p:txBody>
      </p:sp>
      <p:sp>
        <p:nvSpPr>
          <p:cNvPr id="376" name="Rectangle 375"/>
          <p:cNvSpPr>
            <a:spLocks/>
          </p:cNvSpPr>
          <p:nvPr/>
        </p:nvSpPr>
        <p:spPr>
          <a:xfrm>
            <a:off x="8327729" y="3173065"/>
            <a:ext cx="915781" cy="16378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dirty="0">
                <a:cs typeface="Arial" pitchFamily="34" charset="0"/>
              </a:rPr>
              <a:t>8</a:t>
            </a:r>
          </a:p>
        </p:txBody>
      </p:sp>
      <p:sp>
        <p:nvSpPr>
          <p:cNvPr id="496" name="Rectangle 495"/>
          <p:cNvSpPr>
            <a:spLocks/>
          </p:cNvSpPr>
          <p:nvPr/>
        </p:nvSpPr>
        <p:spPr>
          <a:xfrm>
            <a:off x="8327729" y="5443915"/>
            <a:ext cx="915781" cy="16378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dirty="0">
                <a:cs typeface="Arial" pitchFamily="34" charset="0"/>
              </a:rPr>
              <a:t>33</a:t>
            </a:r>
          </a:p>
        </p:txBody>
      </p:sp>
      <p:sp>
        <p:nvSpPr>
          <p:cNvPr id="498" name="Rectangle 497"/>
          <p:cNvSpPr>
            <a:spLocks/>
          </p:cNvSpPr>
          <p:nvPr/>
        </p:nvSpPr>
        <p:spPr>
          <a:xfrm>
            <a:off x="8327729" y="5641723"/>
            <a:ext cx="915781" cy="161770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dirty="0">
                <a:cs typeface="Arial" pitchFamily="34" charset="0"/>
              </a:rPr>
              <a:t>34</a:t>
            </a:r>
          </a:p>
        </p:txBody>
      </p:sp>
      <p:sp>
        <p:nvSpPr>
          <p:cNvPr id="501" name="Rectangle 500"/>
          <p:cNvSpPr>
            <a:spLocks/>
          </p:cNvSpPr>
          <p:nvPr/>
        </p:nvSpPr>
        <p:spPr>
          <a:xfrm>
            <a:off x="8327729" y="5840108"/>
            <a:ext cx="915781" cy="15276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dirty="0">
                <a:cs typeface="Arial" pitchFamily="34" charset="0"/>
              </a:rPr>
              <a:t>35</a:t>
            </a:r>
          </a:p>
        </p:txBody>
      </p:sp>
      <p:sp>
        <p:nvSpPr>
          <p:cNvPr id="504" name="Rectangle 503"/>
          <p:cNvSpPr>
            <a:spLocks/>
          </p:cNvSpPr>
          <p:nvPr/>
        </p:nvSpPr>
        <p:spPr>
          <a:xfrm>
            <a:off x="8327729" y="6029610"/>
            <a:ext cx="915781" cy="16378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dirty="0">
                <a:cs typeface="Arial" pitchFamily="34" charset="0"/>
              </a:rPr>
              <a:t>36</a:t>
            </a:r>
          </a:p>
        </p:txBody>
      </p:sp>
      <p:cxnSp>
        <p:nvCxnSpPr>
          <p:cNvPr id="505" name="Straight Arrow Connector 504"/>
          <p:cNvCxnSpPr>
            <a:stCxn id="503" idx="3"/>
            <a:endCxn id="504" idx="1"/>
          </p:cNvCxnSpPr>
          <p:nvPr/>
        </p:nvCxnSpPr>
        <p:spPr>
          <a:xfrm>
            <a:off x="7927353" y="6111504"/>
            <a:ext cx="40037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/>
          <p:cNvCxnSpPr>
            <a:stCxn id="497" idx="3"/>
            <a:endCxn id="496" idx="1"/>
          </p:cNvCxnSpPr>
          <p:nvPr/>
        </p:nvCxnSpPr>
        <p:spPr>
          <a:xfrm>
            <a:off x="7927353" y="5524741"/>
            <a:ext cx="400375" cy="10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598612" y="1325407"/>
            <a:ext cx="2597755" cy="396184"/>
            <a:chOff x="1935664" y="1159747"/>
            <a:chExt cx="1864335" cy="396184"/>
          </a:xfrm>
        </p:grpSpPr>
        <p:cxnSp>
          <p:nvCxnSpPr>
            <p:cNvPr id="220" name="AutoShape 249"/>
            <p:cNvCxnSpPr>
              <a:cxnSpLocks noChangeShapeType="1"/>
            </p:cNvCxnSpPr>
            <p:nvPr/>
          </p:nvCxnSpPr>
          <p:spPr bwMode="auto">
            <a:xfrm>
              <a:off x="1935664" y="1555931"/>
              <a:ext cx="1864335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221" name="AutoShape 250"/>
            <p:cNvSpPr>
              <a:spLocks noChangeArrowheads="1"/>
            </p:cNvSpPr>
            <p:nvPr/>
          </p:nvSpPr>
          <p:spPr bwMode="auto">
            <a:xfrm>
              <a:off x="1935664" y="1159747"/>
              <a:ext cx="1864335" cy="38779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/>
          </p:spPr>
          <p:txBody>
            <a:bodyPr wrap="square" lIns="0" tIns="0" rIns="0" bIns="18288" anchor="b">
              <a:spAutoFit/>
            </a:bodyPr>
            <a:lstStyle/>
            <a:p>
              <a:pPr>
                <a:defRPr/>
              </a:pPr>
              <a:r>
                <a:rPr lang="en-US" altLang="zh-CN" sz="1200" b="1" dirty="0">
                  <a:solidFill>
                    <a:schemeClr val="tx2"/>
                  </a:solidFill>
                  <a:latin typeface="+mn-lt"/>
                  <a:cs typeface="Arial" pitchFamily="34" charset="0"/>
                </a:rPr>
                <a:t>Tier 2 indicator (size of deposits)</a:t>
              </a:r>
              <a:endParaRPr lang="en-US" sz="1200" b="1" dirty="0">
                <a:solidFill>
                  <a:schemeClr val="tx2"/>
                </a:solidFill>
                <a:latin typeface="+mn-lt"/>
                <a:cs typeface="Arial" pitchFamily="34" charset="0"/>
              </a:endParaRPr>
            </a:p>
          </p:txBody>
        </p:sp>
      </p:grpSp>
      <p:sp>
        <p:nvSpPr>
          <p:cNvPr id="226" name="Rectangle 225"/>
          <p:cNvSpPr>
            <a:spLocks/>
          </p:cNvSpPr>
          <p:nvPr/>
        </p:nvSpPr>
        <p:spPr>
          <a:xfrm>
            <a:off x="2598612" y="1811899"/>
            <a:ext cx="2597755" cy="16378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cs typeface="Arial" pitchFamily="34" charset="0"/>
              </a:rPr>
              <a:t>&gt; RMB 12 MN</a:t>
            </a:r>
            <a:endParaRPr lang="en-GB" sz="1200" dirty="0">
              <a:cs typeface="Arial" pitchFamily="34" charset="0"/>
            </a:endParaRPr>
          </a:p>
        </p:txBody>
      </p:sp>
      <p:sp>
        <p:nvSpPr>
          <p:cNvPr id="366" name="Rectangle 365"/>
          <p:cNvSpPr>
            <a:spLocks/>
          </p:cNvSpPr>
          <p:nvPr/>
        </p:nvSpPr>
        <p:spPr>
          <a:xfrm>
            <a:off x="2598612" y="2587370"/>
            <a:ext cx="2597755" cy="16378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cs typeface="Arial" pitchFamily="34" charset="0"/>
              </a:rPr>
              <a:t>RMB 3.5 -12 MN</a:t>
            </a:r>
            <a:endParaRPr lang="en-GB" sz="1200" dirty="0">
              <a:cs typeface="Arial" pitchFamily="34" charset="0"/>
            </a:endParaRPr>
          </a:p>
        </p:txBody>
      </p:sp>
      <p:sp>
        <p:nvSpPr>
          <p:cNvPr id="397" name="Rectangle 396"/>
          <p:cNvSpPr>
            <a:spLocks/>
          </p:cNvSpPr>
          <p:nvPr/>
        </p:nvSpPr>
        <p:spPr>
          <a:xfrm>
            <a:off x="2598612" y="3367521"/>
            <a:ext cx="2597755" cy="16378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cs typeface="Arial" pitchFamily="34" charset="0"/>
              </a:rPr>
              <a:t>RMB 1.1-3.5 MN</a:t>
            </a:r>
            <a:endParaRPr lang="en-GB" sz="1200" dirty="0">
              <a:cs typeface="Arial" pitchFamily="34" charset="0"/>
            </a:endParaRPr>
          </a:p>
        </p:txBody>
      </p:sp>
      <p:sp>
        <p:nvSpPr>
          <p:cNvPr id="441" name="Rectangle 440"/>
          <p:cNvSpPr>
            <a:spLocks/>
          </p:cNvSpPr>
          <p:nvPr/>
        </p:nvSpPr>
        <p:spPr>
          <a:xfrm>
            <a:off x="2598612" y="3698114"/>
            <a:ext cx="2597755" cy="16378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cs typeface="Arial" pitchFamily="34" charset="0"/>
              </a:rPr>
              <a:t>RMB 500K -1.1 MN</a:t>
            </a:r>
            <a:endParaRPr lang="en-GB" sz="1200" dirty="0">
              <a:cs typeface="Arial" pitchFamily="34" charset="0"/>
            </a:endParaRPr>
          </a:p>
        </p:txBody>
      </p:sp>
      <p:sp>
        <p:nvSpPr>
          <p:cNvPr id="477" name="Rectangle 476"/>
          <p:cNvSpPr>
            <a:spLocks/>
          </p:cNvSpPr>
          <p:nvPr/>
        </p:nvSpPr>
        <p:spPr>
          <a:xfrm>
            <a:off x="2598612" y="5443915"/>
            <a:ext cx="2597755" cy="16378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cs typeface="Arial" pitchFamily="34" charset="0"/>
              </a:rPr>
              <a:t>&lt; RMB 100</a:t>
            </a:r>
            <a:r>
              <a:rPr lang="zh-CN" altLang="en-US" sz="1200" dirty="0">
                <a:cs typeface="Arial" pitchFamily="34" charset="0"/>
              </a:rPr>
              <a:t> </a:t>
            </a:r>
            <a:endParaRPr lang="en-GB" sz="1200" dirty="0">
              <a:cs typeface="Arial" pitchFamily="34" charset="0"/>
            </a:endParaRPr>
          </a:p>
        </p:txBody>
      </p:sp>
      <p:sp>
        <p:nvSpPr>
          <p:cNvPr id="516" name="Rectangle 515"/>
          <p:cNvSpPr>
            <a:spLocks/>
          </p:cNvSpPr>
          <p:nvPr/>
        </p:nvSpPr>
        <p:spPr>
          <a:xfrm>
            <a:off x="2598612" y="4028706"/>
            <a:ext cx="2597755" cy="16378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cs typeface="Arial" pitchFamily="34" charset="0"/>
              </a:rPr>
              <a:t>RMB 50-500K</a:t>
            </a:r>
            <a:endParaRPr lang="en-GB" sz="1200" dirty="0">
              <a:cs typeface="Arial" pitchFamily="34" charset="0"/>
            </a:endParaRPr>
          </a:p>
        </p:txBody>
      </p:sp>
      <p:sp>
        <p:nvSpPr>
          <p:cNvPr id="520" name="Rectangle 519"/>
          <p:cNvSpPr>
            <a:spLocks/>
          </p:cNvSpPr>
          <p:nvPr/>
        </p:nvSpPr>
        <p:spPr>
          <a:xfrm>
            <a:off x="2598612" y="4359298"/>
            <a:ext cx="2597755" cy="16378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cs typeface="Arial" pitchFamily="34" charset="0"/>
              </a:rPr>
              <a:t>RMB 8-50K</a:t>
            </a:r>
            <a:endParaRPr lang="en-GB" sz="1200" dirty="0">
              <a:cs typeface="Arial" pitchFamily="34" charset="0"/>
            </a:endParaRPr>
          </a:p>
        </p:txBody>
      </p:sp>
      <p:sp>
        <p:nvSpPr>
          <p:cNvPr id="522" name="Rectangle 521"/>
          <p:cNvSpPr>
            <a:spLocks/>
          </p:cNvSpPr>
          <p:nvPr/>
        </p:nvSpPr>
        <p:spPr>
          <a:xfrm>
            <a:off x="2598612" y="4689891"/>
            <a:ext cx="2597755" cy="16378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cs typeface="Arial" pitchFamily="34" charset="0"/>
              </a:rPr>
              <a:t>RMB 1-8K</a:t>
            </a:r>
            <a:endParaRPr lang="en-GB" sz="1200" dirty="0">
              <a:cs typeface="Arial" pitchFamily="34" charset="0"/>
            </a:endParaRPr>
          </a:p>
        </p:txBody>
      </p:sp>
      <p:sp>
        <p:nvSpPr>
          <p:cNvPr id="524" name="Rectangle 523"/>
          <p:cNvSpPr>
            <a:spLocks/>
          </p:cNvSpPr>
          <p:nvPr/>
        </p:nvSpPr>
        <p:spPr>
          <a:xfrm>
            <a:off x="2598612" y="5020481"/>
            <a:ext cx="2597755" cy="16378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cs typeface="Arial" pitchFamily="34" charset="0"/>
              </a:rPr>
              <a:t>RMB 100-1K</a:t>
            </a:r>
            <a:endParaRPr lang="en-GB" sz="1200" dirty="0">
              <a:cs typeface="Arial" pitchFamily="34" charset="0"/>
            </a:endParaRPr>
          </a:p>
        </p:txBody>
      </p:sp>
      <p:cxnSp>
        <p:nvCxnSpPr>
          <p:cNvPr id="559" name="Elbow Connector 558"/>
          <p:cNvCxnSpPr>
            <a:stCxn id="225" idx="3"/>
            <a:endCxn id="516" idx="1"/>
          </p:cNvCxnSpPr>
          <p:nvPr/>
        </p:nvCxnSpPr>
        <p:spPr>
          <a:xfrm>
            <a:off x="2199821" y="1893794"/>
            <a:ext cx="398790" cy="221680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Elbow Connector 559"/>
          <p:cNvCxnSpPr>
            <a:stCxn id="225" idx="3"/>
            <a:endCxn id="520" idx="1"/>
          </p:cNvCxnSpPr>
          <p:nvPr/>
        </p:nvCxnSpPr>
        <p:spPr>
          <a:xfrm>
            <a:off x="2199821" y="1893794"/>
            <a:ext cx="398790" cy="254739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Elbow Connector 560"/>
          <p:cNvCxnSpPr>
            <a:stCxn id="225" idx="3"/>
            <a:endCxn id="522" idx="1"/>
          </p:cNvCxnSpPr>
          <p:nvPr/>
        </p:nvCxnSpPr>
        <p:spPr>
          <a:xfrm>
            <a:off x="2199821" y="1893793"/>
            <a:ext cx="398790" cy="287799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Elbow Connector 561"/>
          <p:cNvCxnSpPr>
            <a:stCxn id="225" idx="3"/>
            <a:endCxn id="524" idx="1"/>
          </p:cNvCxnSpPr>
          <p:nvPr/>
        </p:nvCxnSpPr>
        <p:spPr>
          <a:xfrm>
            <a:off x="2199821" y="1893793"/>
            <a:ext cx="398790" cy="320858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Elbow Connector 562"/>
          <p:cNvCxnSpPr>
            <a:stCxn id="225" idx="3"/>
            <a:endCxn id="477" idx="1"/>
          </p:cNvCxnSpPr>
          <p:nvPr/>
        </p:nvCxnSpPr>
        <p:spPr>
          <a:xfrm>
            <a:off x="2199821" y="1893793"/>
            <a:ext cx="398790" cy="363201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13"/>
          <p:cNvGrpSpPr>
            <a:grpSpLocks/>
          </p:cNvGrpSpPr>
          <p:nvPr/>
        </p:nvGrpSpPr>
        <p:grpSpPr bwMode="auto">
          <a:xfrm>
            <a:off x="5598104" y="1510467"/>
            <a:ext cx="2329251" cy="202739"/>
            <a:chOff x="915" y="943"/>
            <a:chExt cx="2686" cy="87"/>
          </a:xfrm>
        </p:grpSpPr>
        <p:cxnSp>
          <p:nvCxnSpPr>
            <p:cNvPr id="217" name="AutoShape 249"/>
            <p:cNvCxnSpPr>
              <a:cxnSpLocks noChangeShapeType="1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218" name="AutoShape 250"/>
            <p:cNvSpPr>
              <a:spLocks noChangeArrowheads="1"/>
            </p:cNvSpPr>
            <p:nvPr/>
          </p:nvSpPr>
          <p:spPr bwMode="auto">
            <a:xfrm>
              <a:off x="915" y="943"/>
              <a:ext cx="2686" cy="87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/>
          </p:spPr>
          <p:txBody>
            <a:bodyPr lIns="0" tIns="0" rIns="0" bIns="18288" anchor="b">
              <a:spAutoFit/>
            </a:bodyPr>
            <a:lstStyle/>
            <a:p>
              <a:pPr>
                <a:defRPr/>
              </a:pPr>
              <a:r>
                <a:rPr lang="en-US" altLang="zh-CN" sz="1200" b="1" dirty="0">
                  <a:solidFill>
                    <a:schemeClr val="tx2"/>
                  </a:solidFill>
                  <a:latin typeface="+mn-lt"/>
                  <a:cs typeface="Arial" pitchFamily="34" charset="0"/>
                </a:rPr>
                <a:t>Tier 3 indicator (tenure)</a:t>
              </a:r>
              <a:endParaRPr lang="en-US" sz="1200" b="1" dirty="0">
                <a:solidFill>
                  <a:schemeClr val="tx2"/>
                </a:solidFill>
                <a:latin typeface="+mn-lt"/>
                <a:cs typeface="Arial" pitchFamily="34" charset="0"/>
              </a:endParaRPr>
            </a:p>
          </p:txBody>
        </p:sp>
      </p:grpSp>
      <p:sp>
        <p:nvSpPr>
          <p:cNvPr id="337" name="Rectangle 336"/>
          <p:cNvSpPr>
            <a:spLocks/>
          </p:cNvSpPr>
          <p:nvPr/>
        </p:nvSpPr>
        <p:spPr>
          <a:xfrm>
            <a:off x="5598104" y="1811898"/>
            <a:ext cx="2329251" cy="161652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cs typeface="Arial" pitchFamily="34" charset="0"/>
              </a:rPr>
              <a:t>1~18 months</a:t>
            </a:r>
            <a:endParaRPr lang="en-GB" sz="1200" dirty="0">
              <a:cs typeface="Arial" pitchFamily="34" charset="0"/>
            </a:endParaRPr>
          </a:p>
        </p:txBody>
      </p:sp>
      <p:sp>
        <p:nvSpPr>
          <p:cNvPr id="340" name="Rectangle 339"/>
          <p:cNvSpPr>
            <a:spLocks/>
          </p:cNvSpPr>
          <p:nvPr/>
        </p:nvSpPr>
        <p:spPr>
          <a:xfrm>
            <a:off x="5598104" y="2197018"/>
            <a:ext cx="2329251" cy="15276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cs typeface="Arial" pitchFamily="34" charset="0"/>
              </a:rPr>
              <a:t>43~96 months</a:t>
            </a:r>
            <a:endParaRPr lang="en-GB" sz="1200" dirty="0">
              <a:cs typeface="Arial" pitchFamily="34" charset="0"/>
            </a:endParaRPr>
          </a:p>
        </p:txBody>
      </p:sp>
      <p:sp>
        <p:nvSpPr>
          <p:cNvPr id="343" name="Rectangle 342"/>
          <p:cNvSpPr>
            <a:spLocks/>
          </p:cNvSpPr>
          <p:nvPr/>
        </p:nvSpPr>
        <p:spPr>
          <a:xfrm>
            <a:off x="5598104" y="2386519"/>
            <a:ext cx="2329251" cy="16378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cs typeface="Arial" pitchFamily="34" charset="0"/>
              </a:rPr>
              <a:t>&gt;96 months</a:t>
            </a:r>
            <a:endParaRPr lang="en-GB" sz="1200" dirty="0">
              <a:cs typeface="Arial" pitchFamily="34" charset="0"/>
            </a:endParaRPr>
          </a:p>
        </p:txBody>
      </p:sp>
      <p:sp>
        <p:nvSpPr>
          <p:cNvPr id="360" name="Rectangle 359"/>
          <p:cNvSpPr>
            <a:spLocks/>
          </p:cNvSpPr>
          <p:nvPr/>
        </p:nvSpPr>
        <p:spPr>
          <a:xfrm>
            <a:off x="5598104" y="1997195"/>
            <a:ext cx="2329251" cy="161652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cs typeface="Arial" pitchFamily="34" charset="0"/>
              </a:rPr>
              <a:t>19~42 months</a:t>
            </a:r>
            <a:endParaRPr lang="en-GB" sz="1200" dirty="0">
              <a:cs typeface="Arial" pitchFamily="34" charset="0"/>
            </a:endParaRPr>
          </a:p>
        </p:txBody>
      </p:sp>
      <p:sp>
        <p:nvSpPr>
          <p:cNvPr id="369" name="Rectangle 368"/>
          <p:cNvSpPr>
            <a:spLocks/>
          </p:cNvSpPr>
          <p:nvPr/>
        </p:nvSpPr>
        <p:spPr>
          <a:xfrm>
            <a:off x="5598104" y="2587369"/>
            <a:ext cx="2329251" cy="161652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cs typeface="Arial" pitchFamily="34" charset="0"/>
              </a:rPr>
              <a:t>1~18 months</a:t>
            </a:r>
            <a:endParaRPr lang="en-GB" sz="1200" dirty="0">
              <a:cs typeface="Arial" pitchFamily="34" charset="0"/>
            </a:endParaRPr>
          </a:p>
        </p:txBody>
      </p:sp>
      <p:sp>
        <p:nvSpPr>
          <p:cNvPr id="372" name="Rectangle 371"/>
          <p:cNvSpPr>
            <a:spLocks/>
          </p:cNvSpPr>
          <p:nvPr/>
        </p:nvSpPr>
        <p:spPr>
          <a:xfrm>
            <a:off x="5598104" y="2983563"/>
            <a:ext cx="2329251" cy="15276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cs typeface="Arial" pitchFamily="34" charset="0"/>
              </a:rPr>
              <a:t>43~96 months</a:t>
            </a:r>
            <a:endParaRPr lang="en-GB" sz="1200" dirty="0">
              <a:cs typeface="Arial" pitchFamily="34" charset="0"/>
            </a:endParaRPr>
          </a:p>
        </p:txBody>
      </p:sp>
      <p:sp>
        <p:nvSpPr>
          <p:cNvPr id="375" name="Rectangle 374"/>
          <p:cNvSpPr>
            <a:spLocks/>
          </p:cNvSpPr>
          <p:nvPr/>
        </p:nvSpPr>
        <p:spPr>
          <a:xfrm>
            <a:off x="5598104" y="3173065"/>
            <a:ext cx="2329251" cy="16378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cs typeface="Arial" pitchFamily="34" charset="0"/>
              </a:rPr>
              <a:t>&gt;96 months</a:t>
            </a:r>
            <a:r>
              <a:rPr lang="zh-CN" altLang="en-US" sz="1200" dirty="0">
                <a:cs typeface="Arial" pitchFamily="34" charset="0"/>
              </a:rPr>
              <a:t> </a:t>
            </a:r>
            <a:endParaRPr lang="en-GB" sz="1200" dirty="0">
              <a:cs typeface="Arial" pitchFamily="34" charset="0"/>
            </a:endParaRPr>
          </a:p>
        </p:txBody>
      </p:sp>
      <p:sp>
        <p:nvSpPr>
          <p:cNvPr id="378" name="Rectangle 377"/>
          <p:cNvSpPr>
            <a:spLocks/>
          </p:cNvSpPr>
          <p:nvPr/>
        </p:nvSpPr>
        <p:spPr>
          <a:xfrm>
            <a:off x="5598104" y="2783741"/>
            <a:ext cx="2329251" cy="161652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cs typeface="Arial" pitchFamily="34" charset="0"/>
              </a:rPr>
              <a:t>19~42 months</a:t>
            </a:r>
            <a:endParaRPr lang="en-GB" sz="1200" dirty="0">
              <a:cs typeface="Arial" pitchFamily="34" charset="0"/>
            </a:endParaRPr>
          </a:p>
        </p:txBody>
      </p:sp>
      <p:sp>
        <p:nvSpPr>
          <p:cNvPr id="497" name="Rectangle 496"/>
          <p:cNvSpPr>
            <a:spLocks/>
          </p:cNvSpPr>
          <p:nvPr/>
        </p:nvSpPr>
        <p:spPr>
          <a:xfrm>
            <a:off x="5598104" y="5443914"/>
            <a:ext cx="2329251" cy="161652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cs typeface="Arial" pitchFamily="34" charset="0"/>
              </a:rPr>
              <a:t>1~18 months</a:t>
            </a:r>
            <a:endParaRPr lang="en-GB" sz="1200" dirty="0">
              <a:cs typeface="Arial" pitchFamily="34" charset="0"/>
            </a:endParaRPr>
          </a:p>
        </p:txBody>
      </p:sp>
      <p:sp>
        <p:nvSpPr>
          <p:cNvPr id="500" name="Rectangle 499"/>
          <p:cNvSpPr>
            <a:spLocks/>
          </p:cNvSpPr>
          <p:nvPr/>
        </p:nvSpPr>
        <p:spPr>
          <a:xfrm>
            <a:off x="5598104" y="5840108"/>
            <a:ext cx="2329251" cy="15276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cs typeface="Arial" pitchFamily="34" charset="0"/>
              </a:rPr>
              <a:t>43~96 months</a:t>
            </a:r>
            <a:endParaRPr lang="en-GB" sz="1200" dirty="0">
              <a:cs typeface="Arial" pitchFamily="34" charset="0"/>
            </a:endParaRPr>
          </a:p>
        </p:txBody>
      </p:sp>
      <p:sp>
        <p:nvSpPr>
          <p:cNvPr id="503" name="Rectangle 502"/>
          <p:cNvSpPr>
            <a:spLocks/>
          </p:cNvSpPr>
          <p:nvPr/>
        </p:nvSpPr>
        <p:spPr>
          <a:xfrm>
            <a:off x="5598104" y="6029610"/>
            <a:ext cx="2329251" cy="16378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cs typeface="Arial" pitchFamily="34" charset="0"/>
              </a:rPr>
              <a:t>&gt;96 months</a:t>
            </a:r>
            <a:endParaRPr lang="en-GB" sz="1200" dirty="0">
              <a:cs typeface="Arial" pitchFamily="34" charset="0"/>
            </a:endParaRPr>
          </a:p>
        </p:txBody>
      </p:sp>
      <p:sp>
        <p:nvSpPr>
          <p:cNvPr id="506" name="Rectangle 505"/>
          <p:cNvSpPr>
            <a:spLocks/>
          </p:cNvSpPr>
          <p:nvPr/>
        </p:nvSpPr>
        <p:spPr>
          <a:xfrm>
            <a:off x="5598104" y="5640286"/>
            <a:ext cx="2329251" cy="161652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cs typeface="Arial" pitchFamily="34" charset="0"/>
              </a:rPr>
              <a:t>19~42 months</a:t>
            </a:r>
            <a:endParaRPr lang="en-GB" sz="1200" dirty="0">
              <a:cs typeface="Arial" pitchFamily="34" charset="0"/>
            </a:endParaRPr>
          </a:p>
        </p:txBody>
      </p:sp>
      <p:grpSp>
        <p:nvGrpSpPr>
          <p:cNvPr id="573" name="Group 572"/>
          <p:cNvGrpSpPr>
            <a:grpSpLocks/>
          </p:cNvGrpSpPr>
          <p:nvPr/>
        </p:nvGrpSpPr>
        <p:grpSpPr>
          <a:xfrm>
            <a:off x="5598104" y="3458218"/>
            <a:ext cx="2329251" cy="239894"/>
            <a:chOff x="4386209" y="3098297"/>
            <a:chExt cx="1110273" cy="244668"/>
          </a:xfrm>
        </p:grpSpPr>
        <p:cxnSp>
          <p:nvCxnSpPr>
            <p:cNvPr id="568" name="Straight Connector 567"/>
            <p:cNvCxnSpPr/>
            <p:nvPr/>
          </p:nvCxnSpPr>
          <p:spPr>
            <a:xfrm>
              <a:off x="4386209" y="3098297"/>
              <a:ext cx="1110273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/>
            <p:cNvCxnSpPr/>
            <p:nvPr/>
          </p:nvCxnSpPr>
          <p:spPr>
            <a:xfrm>
              <a:off x="4386209" y="3179853"/>
              <a:ext cx="1110273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/>
            <p:cNvCxnSpPr/>
            <p:nvPr/>
          </p:nvCxnSpPr>
          <p:spPr>
            <a:xfrm>
              <a:off x="4386209" y="3261409"/>
              <a:ext cx="1110273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/>
            <p:cNvCxnSpPr/>
            <p:nvPr/>
          </p:nvCxnSpPr>
          <p:spPr>
            <a:xfrm>
              <a:off x="4386209" y="3342965"/>
              <a:ext cx="1110273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4" name="Group 573"/>
          <p:cNvGrpSpPr>
            <a:grpSpLocks/>
          </p:cNvGrpSpPr>
          <p:nvPr/>
        </p:nvGrpSpPr>
        <p:grpSpPr>
          <a:xfrm>
            <a:off x="5598104" y="3767878"/>
            <a:ext cx="2329251" cy="237560"/>
            <a:chOff x="4386209" y="3098297"/>
            <a:chExt cx="1110273" cy="244668"/>
          </a:xfrm>
        </p:grpSpPr>
        <p:cxnSp>
          <p:nvCxnSpPr>
            <p:cNvPr id="575" name="Straight Connector 574"/>
            <p:cNvCxnSpPr/>
            <p:nvPr/>
          </p:nvCxnSpPr>
          <p:spPr>
            <a:xfrm>
              <a:off x="4386209" y="3098297"/>
              <a:ext cx="1110273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/>
            <p:cNvCxnSpPr/>
            <p:nvPr/>
          </p:nvCxnSpPr>
          <p:spPr>
            <a:xfrm>
              <a:off x="4386209" y="3179853"/>
              <a:ext cx="1110273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/>
            <p:cNvCxnSpPr/>
            <p:nvPr/>
          </p:nvCxnSpPr>
          <p:spPr>
            <a:xfrm>
              <a:off x="4386209" y="3261409"/>
              <a:ext cx="1110273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/>
            <p:cNvCxnSpPr/>
            <p:nvPr/>
          </p:nvCxnSpPr>
          <p:spPr>
            <a:xfrm>
              <a:off x="4386209" y="3342965"/>
              <a:ext cx="1110273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9" name="Group 578"/>
          <p:cNvGrpSpPr>
            <a:grpSpLocks/>
          </p:cNvGrpSpPr>
          <p:nvPr/>
        </p:nvGrpSpPr>
        <p:grpSpPr>
          <a:xfrm>
            <a:off x="5598104" y="4097971"/>
            <a:ext cx="2329251" cy="237560"/>
            <a:chOff x="4386209" y="3098297"/>
            <a:chExt cx="1110273" cy="244668"/>
          </a:xfrm>
        </p:grpSpPr>
        <p:cxnSp>
          <p:nvCxnSpPr>
            <p:cNvPr id="580" name="Straight Connector 579"/>
            <p:cNvCxnSpPr/>
            <p:nvPr/>
          </p:nvCxnSpPr>
          <p:spPr>
            <a:xfrm>
              <a:off x="4386209" y="3098297"/>
              <a:ext cx="1110273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/>
            <p:cNvCxnSpPr/>
            <p:nvPr/>
          </p:nvCxnSpPr>
          <p:spPr>
            <a:xfrm>
              <a:off x="4386209" y="3179853"/>
              <a:ext cx="1110273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/>
            <p:cNvCxnSpPr/>
            <p:nvPr/>
          </p:nvCxnSpPr>
          <p:spPr>
            <a:xfrm>
              <a:off x="4386209" y="3261409"/>
              <a:ext cx="1110273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Connector 582"/>
            <p:cNvCxnSpPr/>
            <p:nvPr/>
          </p:nvCxnSpPr>
          <p:spPr>
            <a:xfrm>
              <a:off x="4386209" y="3342965"/>
              <a:ext cx="1110273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4" name="Group 583"/>
          <p:cNvGrpSpPr>
            <a:grpSpLocks/>
          </p:cNvGrpSpPr>
          <p:nvPr/>
        </p:nvGrpSpPr>
        <p:grpSpPr>
          <a:xfrm>
            <a:off x="5598104" y="4438807"/>
            <a:ext cx="2329251" cy="237560"/>
            <a:chOff x="4386209" y="3098297"/>
            <a:chExt cx="1110273" cy="244668"/>
          </a:xfrm>
        </p:grpSpPr>
        <p:cxnSp>
          <p:nvCxnSpPr>
            <p:cNvPr id="585" name="Straight Connector 584"/>
            <p:cNvCxnSpPr/>
            <p:nvPr/>
          </p:nvCxnSpPr>
          <p:spPr>
            <a:xfrm>
              <a:off x="4386209" y="3098297"/>
              <a:ext cx="1110273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/>
            <p:cNvCxnSpPr/>
            <p:nvPr/>
          </p:nvCxnSpPr>
          <p:spPr>
            <a:xfrm>
              <a:off x="4386209" y="3179853"/>
              <a:ext cx="1110273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/>
            <p:cNvCxnSpPr/>
            <p:nvPr/>
          </p:nvCxnSpPr>
          <p:spPr>
            <a:xfrm>
              <a:off x="4386209" y="3261409"/>
              <a:ext cx="1110273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/>
            <p:cNvCxnSpPr/>
            <p:nvPr/>
          </p:nvCxnSpPr>
          <p:spPr>
            <a:xfrm>
              <a:off x="4386209" y="3342965"/>
              <a:ext cx="1110273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9" name="Group 588"/>
          <p:cNvGrpSpPr>
            <a:grpSpLocks/>
          </p:cNvGrpSpPr>
          <p:nvPr/>
        </p:nvGrpSpPr>
        <p:grpSpPr>
          <a:xfrm>
            <a:off x="5598104" y="4756048"/>
            <a:ext cx="2329251" cy="235233"/>
            <a:chOff x="4386209" y="3098297"/>
            <a:chExt cx="1110273" cy="244668"/>
          </a:xfrm>
        </p:grpSpPr>
        <p:cxnSp>
          <p:nvCxnSpPr>
            <p:cNvPr id="590" name="Straight Connector 589"/>
            <p:cNvCxnSpPr/>
            <p:nvPr/>
          </p:nvCxnSpPr>
          <p:spPr>
            <a:xfrm>
              <a:off x="4386209" y="3098297"/>
              <a:ext cx="1110273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/>
            <p:cNvCxnSpPr/>
            <p:nvPr/>
          </p:nvCxnSpPr>
          <p:spPr>
            <a:xfrm>
              <a:off x="4386209" y="3179853"/>
              <a:ext cx="1110273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/>
            <p:cNvCxnSpPr/>
            <p:nvPr/>
          </p:nvCxnSpPr>
          <p:spPr>
            <a:xfrm>
              <a:off x="4386209" y="3261409"/>
              <a:ext cx="1110273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/>
            <p:cNvCxnSpPr/>
            <p:nvPr/>
          </p:nvCxnSpPr>
          <p:spPr>
            <a:xfrm>
              <a:off x="4386209" y="3342965"/>
              <a:ext cx="1110273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7" name="Group 596"/>
          <p:cNvGrpSpPr>
            <a:grpSpLocks/>
          </p:cNvGrpSpPr>
          <p:nvPr/>
        </p:nvGrpSpPr>
        <p:grpSpPr>
          <a:xfrm>
            <a:off x="5598104" y="5092590"/>
            <a:ext cx="2329251" cy="237560"/>
            <a:chOff x="4386209" y="3098297"/>
            <a:chExt cx="1110273" cy="244668"/>
          </a:xfrm>
        </p:grpSpPr>
        <p:cxnSp>
          <p:nvCxnSpPr>
            <p:cNvPr id="598" name="Straight Connector 597"/>
            <p:cNvCxnSpPr/>
            <p:nvPr/>
          </p:nvCxnSpPr>
          <p:spPr>
            <a:xfrm>
              <a:off x="4386209" y="3098297"/>
              <a:ext cx="1110273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/>
            <p:cNvCxnSpPr/>
            <p:nvPr/>
          </p:nvCxnSpPr>
          <p:spPr>
            <a:xfrm>
              <a:off x="4386209" y="3179853"/>
              <a:ext cx="1110273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/>
            <p:cNvCxnSpPr/>
            <p:nvPr/>
          </p:nvCxnSpPr>
          <p:spPr>
            <a:xfrm>
              <a:off x="4386209" y="3261409"/>
              <a:ext cx="1110273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/>
            <p:cNvCxnSpPr/>
            <p:nvPr/>
          </p:nvCxnSpPr>
          <p:spPr>
            <a:xfrm>
              <a:off x="4386209" y="3342965"/>
              <a:ext cx="1110273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3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368900" y="4208891"/>
            <a:ext cx="1830921" cy="163121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vert="horz" wrap="square" lIns="76200" tIns="76200" rIns="76200" bIns="76200" numCol="1" anchor="b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r>
              <a:rPr lang="en-US" altLang="zh-CN" sz="1200" b="1" dirty="0">
                <a:solidFill>
                  <a:schemeClr val="bg1"/>
                </a:solidFill>
              </a:rPr>
              <a:t>Among 320K non-loan customers across the bank, 44K have deposit balance smaller than RMB 100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9566458" y="5281557"/>
            <a:ext cx="1820581" cy="91025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>
              <a:solidFill>
                <a:schemeClr val="tx1"/>
              </a:solidFill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512403" y="6004601"/>
            <a:ext cx="4646567" cy="429642"/>
          </a:xfrm>
          <a:prstGeom prst="ellipse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>
              <a:solidFill>
                <a:schemeClr val="tx1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772822" y="6080923"/>
            <a:ext cx="4125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+mn-lt"/>
              </a:rPr>
              <a:t>Only for presentation; non-exhaustive for 412 clusters </a:t>
            </a:r>
          </a:p>
        </p:txBody>
      </p:sp>
    </p:spTree>
    <p:extLst>
      <p:ext uri="{BB962C8B-B14F-4D97-AF65-F5344CB8AC3E}">
        <p14:creationId xmlns:p14="http://schemas.microsoft.com/office/powerpoint/2010/main" val="1928495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97243121"/>
              </p:ext>
            </p:extLst>
          </p:nvPr>
        </p:nvGraphicFramePr>
        <p:xfrm>
          <a:off x="1493837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133" name="think-cell Slide" r:id="rId9" imgW="360" imgH="360" progId="TCLayout.ActiveDocument.1">
                  <p:embed/>
                </p:oleObj>
              </mc:Choice>
              <mc:Fallback>
                <p:oleObj name="think-cell Slide" r:id="rId9" imgW="360" imgH="36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7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0" name="Rectangle 569" hidden="1"/>
          <p:cNvSpPr/>
          <p:nvPr>
            <p:custDataLst>
              <p:tags r:id="rId3"/>
            </p:custDataLst>
          </p:nvPr>
        </p:nvSpPr>
        <p:spPr bwMode="auto">
          <a:xfrm>
            <a:off x="1493837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>
          <a:xfrm>
            <a:off x="158759" y="230189"/>
            <a:ext cx="11491891" cy="36933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/>
              <a:t>There are 120 clusters for loan customers and each has 156 customers on average</a:t>
            </a:r>
            <a:endParaRPr lang="en-US" dirty="0"/>
          </a:p>
        </p:txBody>
      </p:sp>
      <p:graphicFrame>
        <p:nvGraphicFramePr>
          <p:cNvPr id="163" name="Chart 162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579648022"/>
              </p:ext>
            </p:extLst>
          </p:nvPr>
        </p:nvGraphicFramePr>
        <p:xfrm>
          <a:off x="9413875" y="1563688"/>
          <a:ext cx="2112963" cy="4545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41" name="5. Source"/>
          <p:cNvSpPr>
            <a:spLocks noChangeArrowheads="1"/>
          </p:cNvSpPr>
          <p:nvPr/>
        </p:nvSpPr>
        <p:spPr bwMode="auto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/>
          <a:p>
            <a:pPr marL="493713" indent="-493713" defTabSz="895350">
              <a:tabLst>
                <a:tab pos="612775" algn="l"/>
              </a:tabLst>
            </a:pPr>
            <a:r>
              <a:rPr lang="en-US" altLang="zh-CN" sz="800" dirty="0">
                <a:solidFill>
                  <a:schemeClr val="accent6"/>
                </a:solidFill>
                <a:latin typeface="+mn-lt"/>
              </a:rPr>
              <a:t>SOURCE: </a:t>
            </a:r>
            <a:r>
              <a:rPr lang="en-US" altLang="zh-CN" sz="800" dirty="0" smtClean="0">
                <a:solidFill>
                  <a:schemeClr val="accent6"/>
                </a:solidFill>
                <a:latin typeface="+mn-lt"/>
              </a:rPr>
              <a:t>Team analysis</a:t>
            </a:r>
            <a:endParaRPr lang="en-US" altLang="zh-CN" sz="8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" name="BainBulletsConfiguration" hidden="1"/>
          <p:cNvSpPr txBox="1"/>
          <p:nvPr/>
        </p:nvSpPr>
        <p:spPr>
          <a:xfrm>
            <a:off x="1506537" y="12700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">
              <a:solidFill>
                <a:srgbClr val="FFFFFF"/>
              </a:solidFill>
            </a:endParaRPr>
          </a:p>
        </p:txBody>
      </p:sp>
      <p:sp>
        <p:nvSpPr>
          <p:cNvPr id="160" name="Rectangle 159"/>
          <p:cNvSpPr>
            <a:spLocks/>
          </p:cNvSpPr>
          <p:nvPr/>
        </p:nvSpPr>
        <p:spPr>
          <a:xfrm>
            <a:off x="158759" y="839873"/>
            <a:ext cx="11491891" cy="276999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ea typeface="楷体" pitchFamily="49" charset="-122"/>
                <a:cs typeface="Arial" pitchFamily="34" charset="0"/>
              </a:rPr>
              <a:t>Example of clustering result </a:t>
            </a:r>
          </a:p>
        </p:txBody>
      </p:sp>
      <p:sp>
        <p:nvSpPr>
          <p:cNvPr id="161" name="Rectangle 2"/>
          <p:cNvSpPr>
            <a:spLocks/>
          </p:cNvSpPr>
          <p:nvPr/>
        </p:nvSpPr>
        <p:spPr bwMode="gray">
          <a:xfrm>
            <a:off x="158759" y="839872"/>
            <a:ext cx="11491891" cy="5280298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ea typeface="楷体" pitchFamily="49" charset="-122"/>
              <a:cs typeface="Arial" pitchFamily="34" charset="0"/>
            </a:endParaRPr>
          </a:p>
        </p:txBody>
      </p:sp>
      <p:sp>
        <p:nvSpPr>
          <p:cNvPr id="226" name="Rectangle 225"/>
          <p:cNvSpPr>
            <a:spLocks/>
          </p:cNvSpPr>
          <p:nvPr/>
        </p:nvSpPr>
        <p:spPr>
          <a:xfrm>
            <a:off x="2598612" y="2697549"/>
            <a:ext cx="2597755" cy="17228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High quality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7" name="Straight Arrow Connector 226"/>
          <p:cNvCxnSpPr>
            <a:stCxn id="225" idx="3"/>
            <a:endCxn id="226" idx="1"/>
          </p:cNvCxnSpPr>
          <p:nvPr/>
        </p:nvCxnSpPr>
        <p:spPr>
          <a:xfrm>
            <a:off x="2199821" y="2783689"/>
            <a:ext cx="39879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stCxn id="226" idx="3"/>
            <a:endCxn id="229" idx="1"/>
          </p:cNvCxnSpPr>
          <p:nvPr/>
        </p:nvCxnSpPr>
        <p:spPr>
          <a:xfrm>
            <a:off x="5196366" y="2783689"/>
            <a:ext cx="313136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 228"/>
          <p:cNvSpPr>
            <a:spLocks/>
          </p:cNvSpPr>
          <p:nvPr/>
        </p:nvSpPr>
        <p:spPr>
          <a:xfrm>
            <a:off x="8327729" y="2697549"/>
            <a:ext cx="915781" cy="17228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dirty="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248" name="Rectangle 247"/>
          <p:cNvSpPr>
            <a:spLocks/>
          </p:cNvSpPr>
          <p:nvPr/>
        </p:nvSpPr>
        <p:spPr>
          <a:xfrm>
            <a:off x="2598612" y="2906218"/>
            <a:ext cx="2597755" cy="17228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Good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9" name="Elbow Connector 248"/>
          <p:cNvCxnSpPr>
            <a:stCxn id="225" idx="3"/>
            <a:endCxn id="248" idx="1"/>
          </p:cNvCxnSpPr>
          <p:nvPr/>
        </p:nvCxnSpPr>
        <p:spPr>
          <a:xfrm>
            <a:off x="2199821" y="2783690"/>
            <a:ext cx="398790" cy="20866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>
            <a:spLocks/>
          </p:cNvSpPr>
          <p:nvPr/>
        </p:nvSpPr>
        <p:spPr>
          <a:xfrm>
            <a:off x="5598104" y="2907774"/>
            <a:ext cx="2329251" cy="171296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Manufacturing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1" name="Straight Arrow Connector 250"/>
          <p:cNvCxnSpPr>
            <a:stCxn id="248" idx="3"/>
            <a:endCxn id="250" idx="1"/>
          </p:cNvCxnSpPr>
          <p:nvPr/>
        </p:nvCxnSpPr>
        <p:spPr>
          <a:xfrm>
            <a:off x="5196367" y="2992358"/>
            <a:ext cx="401737" cy="106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angle 251"/>
          <p:cNvSpPr>
            <a:spLocks/>
          </p:cNvSpPr>
          <p:nvPr/>
        </p:nvSpPr>
        <p:spPr>
          <a:xfrm>
            <a:off x="8327729" y="2907774"/>
            <a:ext cx="915781" cy="170156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dirty="0">
                <a:latin typeface="Arial" pitchFamily="34" charset="0"/>
                <a:cs typeface="Arial" pitchFamily="34" charset="0"/>
              </a:rPr>
              <a:t>7</a:t>
            </a:r>
          </a:p>
        </p:txBody>
      </p:sp>
      <p:cxnSp>
        <p:nvCxnSpPr>
          <p:cNvPr id="253" name="Straight Arrow Connector 252"/>
          <p:cNvCxnSpPr>
            <a:stCxn id="250" idx="3"/>
            <a:endCxn id="252" idx="1"/>
          </p:cNvCxnSpPr>
          <p:nvPr/>
        </p:nvCxnSpPr>
        <p:spPr>
          <a:xfrm flipV="1">
            <a:off x="7927353" y="2992852"/>
            <a:ext cx="400375" cy="57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/>
          <p:cNvSpPr>
            <a:spLocks/>
          </p:cNvSpPr>
          <p:nvPr/>
        </p:nvSpPr>
        <p:spPr>
          <a:xfrm>
            <a:off x="5598104" y="3116443"/>
            <a:ext cx="2329251" cy="160688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Service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5" name="Elbow Connector 254"/>
          <p:cNvCxnSpPr>
            <a:stCxn id="248" idx="3"/>
            <a:endCxn id="254" idx="1"/>
          </p:cNvCxnSpPr>
          <p:nvPr/>
        </p:nvCxnSpPr>
        <p:spPr>
          <a:xfrm>
            <a:off x="5196367" y="2992359"/>
            <a:ext cx="401737" cy="20442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 255"/>
          <p:cNvSpPr>
            <a:spLocks/>
          </p:cNvSpPr>
          <p:nvPr/>
        </p:nvSpPr>
        <p:spPr>
          <a:xfrm>
            <a:off x="8327729" y="3116443"/>
            <a:ext cx="915781" cy="160688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dirty="0">
                <a:latin typeface="Arial" pitchFamily="34" charset="0"/>
                <a:cs typeface="Arial" pitchFamily="34" charset="0"/>
              </a:rPr>
              <a:t>8</a:t>
            </a:r>
          </a:p>
        </p:txBody>
      </p:sp>
      <p:cxnSp>
        <p:nvCxnSpPr>
          <p:cNvPr id="257" name="Straight Arrow Connector 256"/>
          <p:cNvCxnSpPr>
            <a:stCxn id="254" idx="3"/>
            <a:endCxn id="256" idx="1"/>
          </p:cNvCxnSpPr>
          <p:nvPr/>
        </p:nvCxnSpPr>
        <p:spPr>
          <a:xfrm>
            <a:off x="7927353" y="3196787"/>
            <a:ext cx="40037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/>
          <p:cNvSpPr>
            <a:spLocks/>
          </p:cNvSpPr>
          <p:nvPr/>
        </p:nvSpPr>
        <p:spPr>
          <a:xfrm>
            <a:off x="5598104" y="3315768"/>
            <a:ext cx="2329251" cy="17228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Real estate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9" name="Elbow Connector 258"/>
          <p:cNvCxnSpPr>
            <a:stCxn id="248" idx="3"/>
            <a:endCxn id="258" idx="1"/>
          </p:cNvCxnSpPr>
          <p:nvPr/>
        </p:nvCxnSpPr>
        <p:spPr>
          <a:xfrm>
            <a:off x="5196367" y="2992358"/>
            <a:ext cx="401737" cy="40955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tangle 259"/>
          <p:cNvSpPr>
            <a:spLocks/>
          </p:cNvSpPr>
          <p:nvPr/>
        </p:nvSpPr>
        <p:spPr>
          <a:xfrm>
            <a:off x="8327729" y="3315768"/>
            <a:ext cx="915781" cy="17228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dirty="0">
                <a:latin typeface="Arial" pitchFamily="34" charset="0"/>
                <a:cs typeface="Arial" pitchFamily="34" charset="0"/>
              </a:rPr>
              <a:t>9</a:t>
            </a:r>
          </a:p>
        </p:txBody>
      </p:sp>
      <p:cxnSp>
        <p:nvCxnSpPr>
          <p:cNvPr id="261" name="Straight Arrow Connector 260"/>
          <p:cNvCxnSpPr>
            <a:stCxn id="258" idx="3"/>
            <a:endCxn id="260" idx="1"/>
          </p:cNvCxnSpPr>
          <p:nvPr/>
        </p:nvCxnSpPr>
        <p:spPr>
          <a:xfrm>
            <a:off x="7927353" y="3401908"/>
            <a:ext cx="40037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angle 261"/>
          <p:cNvSpPr>
            <a:spLocks/>
          </p:cNvSpPr>
          <p:nvPr/>
        </p:nvSpPr>
        <p:spPr>
          <a:xfrm>
            <a:off x="5598104" y="3737778"/>
            <a:ext cx="2329251" cy="17228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Other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3" name="Elbow Connector 262"/>
          <p:cNvCxnSpPr>
            <a:stCxn id="248" idx="3"/>
            <a:endCxn id="262" idx="1"/>
          </p:cNvCxnSpPr>
          <p:nvPr/>
        </p:nvCxnSpPr>
        <p:spPr>
          <a:xfrm>
            <a:off x="5196367" y="2992358"/>
            <a:ext cx="401737" cy="83156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>
            <a:spLocks/>
          </p:cNvSpPr>
          <p:nvPr/>
        </p:nvSpPr>
        <p:spPr>
          <a:xfrm>
            <a:off x="8327729" y="3737778"/>
            <a:ext cx="915781" cy="17228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dirty="0">
                <a:latin typeface="Arial" pitchFamily="34" charset="0"/>
                <a:cs typeface="Arial" pitchFamily="34" charset="0"/>
              </a:rPr>
              <a:t>11</a:t>
            </a:r>
          </a:p>
        </p:txBody>
      </p:sp>
      <p:cxnSp>
        <p:nvCxnSpPr>
          <p:cNvPr id="265" name="Straight Arrow Connector 264"/>
          <p:cNvCxnSpPr>
            <a:stCxn id="262" idx="3"/>
            <a:endCxn id="264" idx="1"/>
          </p:cNvCxnSpPr>
          <p:nvPr/>
        </p:nvCxnSpPr>
        <p:spPr>
          <a:xfrm>
            <a:off x="7927353" y="3823918"/>
            <a:ext cx="40037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>
            <a:spLocks/>
          </p:cNvSpPr>
          <p:nvPr/>
        </p:nvSpPr>
        <p:spPr>
          <a:xfrm>
            <a:off x="2598612" y="3948003"/>
            <a:ext cx="2597755" cy="17228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Investment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7" name="Elbow Connector 266"/>
          <p:cNvCxnSpPr>
            <a:stCxn id="225" idx="3"/>
            <a:endCxn id="266" idx="1"/>
          </p:cNvCxnSpPr>
          <p:nvPr/>
        </p:nvCxnSpPr>
        <p:spPr>
          <a:xfrm>
            <a:off x="2199821" y="2783689"/>
            <a:ext cx="398790" cy="125045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/>
          <p:cNvSpPr>
            <a:spLocks/>
          </p:cNvSpPr>
          <p:nvPr/>
        </p:nvSpPr>
        <p:spPr>
          <a:xfrm>
            <a:off x="5598104" y="3948003"/>
            <a:ext cx="2329251" cy="17228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Manufacturing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9" name="Straight Arrow Connector 268"/>
          <p:cNvCxnSpPr>
            <a:stCxn id="266" idx="3"/>
            <a:endCxn id="268" idx="1"/>
          </p:cNvCxnSpPr>
          <p:nvPr/>
        </p:nvCxnSpPr>
        <p:spPr>
          <a:xfrm>
            <a:off x="5196367" y="4034143"/>
            <a:ext cx="40173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>
            <a:spLocks/>
          </p:cNvSpPr>
          <p:nvPr/>
        </p:nvSpPr>
        <p:spPr>
          <a:xfrm>
            <a:off x="8327729" y="3948003"/>
            <a:ext cx="915781" cy="17228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dirty="0">
                <a:latin typeface="Arial" pitchFamily="34" charset="0"/>
                <a:cs typeface="Arial" pitchFamily="34" charset="0"/>
              </a:rPr>
              <a:t>12</a:t>
            </a:r>
          </a:p>
        </p:txBody>
      </p:sp>
      <p:cxnSp>
        <p:nvCxnSpPr>
          <p:cNvPr id="271" name="Straight Arrow Connector 270"/>
          <p:cNvCxnSpPr>
            <a:stCxn id="268" idx="3"/>
            <a:endCxn id="270" idx="1"/>
          </p:cNvCxnSpPr>
          <p:nvPr/>
        </p:nvCxnSpPr>
        <p:spPr>
          <a:xfrm>
            <a:off x="7927353" y="4034143"/>
            <a:ext cx="40037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>
            <a:spLocks/>
          </p:cNvSpPr>
          <p:nvPr/>
        </p:nvSpPr>
        <p:spPr>
          <a:xfrm>
            <a:off x="5598104" y="4159786"/>
            <a:ext cx="2329251" cy="17228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Service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3" name="Elbow Connector 272"/>
          <p:cNvCxnSpPr>
            <a:stCxn id="266" idx="3"/>
            <a:endCxn id="272" idx="1"/>
          </p:cNvCxnSpPr>
          <p:nvPr/>
        </p:nvCxnSpPr>
        <p:spPr>
          <a:xfrm>
            <a:off x="5196367" y="4034144"/>
            <a:ext cx="401737" cy="21178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>
            <a:spLocks/>
          </p:cNvSpPr>
          <p:nvPr/>
        </p:nvSpPr>
        <p:spPr>
          <a:xfrm>
            <a:off x="8327729" y="4159786"/>
            <a:ext cx="915781" cy="17228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dirty="0">
                <a:latin typeface="Arial" pitchFamily="34" charset="0"/>
                <a:cs typeface="Arial" pitchFamily="34" charset="0"/>
              </a:rPr>
              <a:t>13</a:t>
            </a:r>
          </a:p>
        </p:txBody>
      </p:sp>
      <p:cxnSp>
        <p:nvCxnSpPr>
          <p:cNvPr id="275" name="Straight Arrow Connector 274"/>
          <p:cNvCxnSpPr>
            <a:stCxn id="272" idx="3"/>
            <a:endCxn id="274" idx="1"/>
          </p:cNvCxnSpPr>
          <p:nvPr/>
        </p:nvCxnSpPr>
        <p:spPr>
          <a:xfrm>
            <a:off x="7927353" y="4245926"/>
            <a:ext cx="40037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>
            <a:spLocks/>
          </p:cNvSpPr>
          <p:nvPr/>
        </p:nvSpPr>
        <p:spPr>
          <a:xfrm>
            <a:off x="2598612" y="4370014"/>
            <a:ext cx="2597755" cy="174569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Junk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5" name="Elbow Connector 284"/>
          <p:cNvCxnSpPr>
            <a:stCxn id="225" idx="3"/>
            <a:endCxn id="284" idx="1"/>
          </p:cNvCxnSpPr>
          <p:nvPr/>
        </p:nvCxnSpPr>
        <p:spPr>
          <a:xfrm>
            <a:off x="2199821" y="2783690"/>
            <a:ext cx="398790" cy="167360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84" idx="3"/>
            <a:endCxn id="288" idx="1"/>
          </p:cNvCxnSpPr>
          <p:nvPr/>
        </p:nvCxnSpPr>
        <p:spPr>
          <a:xfrm flipV="1">
            <a:off x="5196366" y="4456154"/>
            <a:ext cx="3131363" cy="11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/>
          <p:cNvSpPr>
            <a:spLocks/>
          </p:cNvSpPr>
          <p:nvPr/>
        </p:nvSpPr>
        <p:spPr>
          <a:xfrm>
            <a:off x="8327729" y="4370013"/>
            <a:ext cx="915781" cy="17228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dirty="0">
                <a:latin typeface="Arial" pitchFamily="34" charset="0"/>
                <a:cs typeface="Arial" pitchFamily="34" charset="0"/>
              </a:rPr>
              <a:t>14</a:t>
            </a:r>
          </a:p>
        </p:txBody>
      </p:sp>
      <p:sp>
        <p:nvSpPr>
          <p:cNvPr id="290" name="Rectangle 289"/>
          <p:cNvSpPr>
            <a:spLocks/>
          </p:cNvSpPr>
          <p:nvPr/>
        </p:nvSpPr>
        <p:spPr>
          <a:xfrm>
            <a:off x="2598612" y="4580238"/>
            <a:ext cx="2597755" cy="17228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Not rated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1" name="Elbow Connector 290"/>
          <p:cNvCxnSpPr>
            <a:stCxn id="225" idx="3"/>
            <a:endCxn id="290" idx="1"/>
          </p:cNvCxnSpPr>
          <p:nvPr/>
        </p:nvCxnSpPr>
        <p:spPr>
          <a:xfrm>
            <a:off x="2199821" y="2783690"/>
            <a:ext cx="398790" cy="188268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290" idx="3"/>
            <a:endCxn id="294" idx="1"/>
          </p:cNvCxnSpPr>
          <p:nvPr/>
        </p:nvCxnSpPr>
        <p:spPr>
          <a:xfrm>
            <a:off x="5196366" y="4666378"/>
            <a:ext cx="313136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 293"/>
          <p:cNvSpPr>
            <a:spLocks/>
          </p:cNvSpPr>
          <p:nvPr/>
        </p:nvSpPr>
        <p:spPr>
          <a:xfrm>
            <a:off x="8327729" y="4580238"/>
            <a:ext cx="915781" cy="17228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dirty="0">
                <a:latin typeface="Arial" pitchFamily="34" charset="0"/>
                <a:cs typeface="Arial" pitchFamily="34" charset="0"/>
              </a:rPr>
              <a:t>15</a:t>
            </a:r>
          </a:p>
        </p:txBody>
      </p:sp>
      <p:sp>
        <p:nvSpPr>
          <p:cNvPr id="214" name="Rectangle 213"/>
          <p:cNvSpPr>
            <a:spLocks/>
          </p:cNvSpPr>
          <p:nvPr/>
        </p:nvSpPr>
        <p:spPr>
          <a:xfrm>
            <a:off x="5598104" y="3525995"/>
            <a:ext cx="2329251" cy="17228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Public utilities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2" name="Rectangle 241"/>
          <p:cNvSpPr>
            <a:spLocks/>
          </p:cNvSpPr>
          <p:nvPr/>
        </p:nvSpPr>
        <p:spPr>
          <a:xfrm>
            <a:off x="8327729" y="3525995"/>
            <a:ext cx="915781" cy="17228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dirty="0">
                <a:latin typeface="Arial" pitchFamily="34" charset="0"/>
                <a:cs typeface="Arial" pitchFamily="34" charset="0"/>
              </a:rPr>
              <a:t>10</a:t>
            </a:r>
          </a:p>
        </p:txBody>
      </p:sp>
      <p:cxnSp>
        <p:nvCxnSpPr>
          <p:cNvPr id="306" name="Straight Arrow Connector 305"/>
          <p:cNvCxnSpPr>
            <a:stCxn id="214" idx="3"/>
            <a:endCxn id="242" idx="1"/>
          </p:cNvCxnSpPr>
          <p:nvPr/>
        </p:nvCxnSpPr>
        <p:spPr>
          <a:xfrm>
            <a:off x="7927353" y="3612135"/>
            <a:ext cx="40037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Elbow Connector 306"/>
          <p:cNvCxnSpPr>
            <a:stCxn id="248" idx="3"/>
            <a:endCxn id="214" idx="1"/>
          </p:cNvCxnSpPr>
          <p:nvPr/>
        </p:nvCxnSpPr>
        <p:spPr>
          <a:xfrm>
            <a:off x="5196367" y="2992359"/>
            <a:ext cx="401737" cy="61977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 310"/>
          <p:cNvSpPr>
            <a:spLocks/>
          </p:cNvSpPr>
          <p:nvPr/>
        </p:nvSpPr>
        <p:spPr>
          <a:xfrm>
            <a:off x="2598612" y="1644862"/>
            <a:ext cx="2597755" cy="172280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High quality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1" name="Straight Arrow Connector 380"/>
          <p:cNvCxnSpPr>
            <a:stCxn id="310" idx="3"/>
            <a:endCxn id="311" idx="1"/>
          </p:cNvCxnSpPr>
          <p:nvPr/>
        </p:nvCxnSpPr>
        <p:spPr>
          <a:xfrm>
            <a:off x="2199821" y="1731002"/>
            <a:ext cx="39879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/>
          <p:cNvCxnSpPr>
            <a:stCxn id="311" idx="3"/>
            <a:endCxn id="383" idx="1"/>
          </p:cNvCxnSpPr>
          <p:nvPr/>
        </p:nvCxnSpPr>
        <p:spPr>
          <a:xfrm>
            <a:off x="5196366" y="1731002"/>
            <a:ext cx="313136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Rectangle 382"/>
          <p:cNvSpPr>
            <a:spLocks/>
          </p:cNvSpPr>
          <p:nvPr/>
        </p:nvSpPr>
        <p:spPr>
          <a:xfrm>
            <a:off x="8327729" y="1644862"/>
            <a:ext cx="915781" cy="172280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384" name="Rectangle 383"/>
          <p:cNvSpPr>
            <a:spLocks/>
          </p:cNvSpPr>
          <p:nvPr/>
        </p:nvSpPr>
        <p:spPr>
          <a:xfrm>
            <a:off x="2598612" y="1856645"/>
            <a:ext cx="2597755" cy="170156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Good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5" name="Elbow Connector 384"/>
          <p:cNvCxnSpPr>
            <a:stCxn id="310" idx="3"/>
            <a:endCxn id="384" idx="1"/>
          </p:cNvCxnSpPr>
          <p:nvPr/>
        </p:nvCxnSpPr>
        <p:spPr>
          <a:xfrm>
            <a:off x="2199821" y="1731003"/>
            <a:ext cx="398790" cy="21072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/>
          <p:cNvCxnSpPr>
            <a:stCxn id="384" idx="3"/>
            <a:endCxn id="388" idx="1"/>
          </p:cNvCxnSpPr>
          <p:nvPr/>
        </p:nvCxnSpPr>
        <p:spPr>
          <a:xfrm>
            <a:off x="5196366" y="1941723"/>
            <a:ext cx="313136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Rectangle 387"/>
          <p:cNvSpPr>
            <a:spLocks/>
          </p:cNvSpPr>
          <p:nvPr/>
        </p:nvSpPr>
        <p:spPr>
          <a:xfrm>
            <a:off x="8327729" y="1856645"/>
            <a:ext cx="915781" cy="170156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402" name="Rectangle 401"/>
          <p:cNvSpPr>
            <a:spLocks/>
          </p:cNvSpPr>
          <p:nvPr/>
        </p:nvSpPr>
        <p:spPr>
          <a:xfrm>
            <a:off x="2598612" y="2065314"/>
            <a:ext cx="2597755" cy="172280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Investment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3" name="Elbow Connector 402"/>
          <p:cNvCxnSpPr>
            <a:stCxn id="310" idx="3"/>
            <a:endCxn id="402" idx="1"/>
          </p:cNvCxnSpPr>
          <p:nvPr/>
        </p:nvCxnSpPr>
        <p:spPr>
          <a:xfrm>
            <a:off x="2199821" y="1731002"/>
            <a:ext cx="398790" cy="42045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/>
          <p:cNvCxnSpPr>
            <a:stCxn id="402" idx="3"/>
            <a:endCxn id="406" idx="1"/>
          </p:cNvCxnSpPr>
          <p:nvPr/>
        </p:nvCxnSpPr>
        <p:spPr>
          <a:xfrm>
            <a:off x="5196366" y="2151454"/>
            <a:ext cx="313136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Rectangle 405"/>
          <p:cNvSpPr>
            <a:spLocks/>
          </p:cNvSpPr>
          <p:nvPr/>
        </p:nvSpPr>
        <p:spPr>
          <a:xfrm>
            <a:off x="8327729" y="2065314"/>
            <a:ext cx="915781" cy="172280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412" name="Rectangle 411"/>
          <p:cNvSpPr>
            <a:spLocks/>
          </p:cNvSpPr>
          <p:nvPr/>
        </p:nvSpPr>
        <p:spPr>
          <a:xfrm>
            <a:off x="2598612" y="2275540"/>
            <a:ext cx="2597755" cy="17227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Junk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3" name="Elbow Connector 412"/>
          <p:cNvCxnSpPr>
            <a:stCxn id="310" idx="3"/>
            <a:endCxn id="412" idx="1"/>
          </p:cNvCxnSpPr>
          <p:nvPr/>
        </p:nvCxnSpPr>
        <p:spPr>
          <a:xfrm>
            <a:off x="2199821" y="1731003"/>
            <a:ext cx="398790" cy="63067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/>
          <p:cNvCxnSpPr>
            <a:stCxn id="412" idx="3"/>
            <a:endCxn id="415" idx="1"/>
          </p:cNvCxnSpPr>
          <p:nvPr/>
        </p:nvCxnSpPr>
        <p:spPr>
          <a:xfrm>
            <a:off x="5196366" y="2361679"/>
            <a:ext cx="313136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Rectangle 414"/>
          <p:cNvSpPr>
            <a:spLocks/>
          </p:cNvSpPr>
          <p:nvPr/>
        </p:nvSpPr>
        <p:spPr>
          <a:xfrm>
            <a:off x="8327729" y="2275539"/>
            <a:ext cx="915781" cy="172280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416" name="Rectangle 415"/>
          <p:cNvSpPr>
            <a:spLocks/>
          </p:cNvSpPr>
          <p:nvPr/>
        </p:nvSpPr>
        <p:spPr>
          <a:xfrm>
            <a:off x="2598612" y="2485766"/>
            <a:ext cx="2597755" cy="172280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Arial" pitchFamily="34" charset="0"/>
                <a:cs typeface="Arial" pitchFamily="34" charset="0"/>
              </a:rPr>
              <a:t>Not rated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7" name="Elbow Connector 416"/>
          <p:cNvCxnSpPr>
            <a:stCxn id="310" idx="3"/>
            <a:endCxn id="416" idx="1"/>
          </p:cNvCxnSpPr>
          <p:nvPr/>
        </p:nvCxnSpPr>
        <p:spPr>
          <a:xfrm>
            <a:off x="2199821" y="1731002"/>
            <a:ext cx="398790" cy="84090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/>
          <p:cNvCxnSpPr>
            <a:stCxn id="416" idx="3"/>
            <a:endCxn id="419" idx="1"/>
          </p:cNvCxnSpPr>
          <p:nvPr/>
        </p:nvCxnSpPr>
        <p:spPr>
          <a:xfrm>
            <a:off x="5196366" y="2571906"/>
            <a:ext cx="313136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Rectangle 418"/>
          <p:cNvSpPr>
            <a:spLocks/>
          </p:cNvSpPr>
          <p:nvPr/>
        </p:nvSpPr>
        <p:spPr>
          <a:xfrm>
            <a:off x="8327729" y="2485766"/>
            <a:ext cx="915781" cy="172280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dirty="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429" name="Rectangle 428"/>
          <p:cNvSpPr>
            <a:spLocks/>
          </p:cNvSpPr>
          <p:nvPr/>
        </p:nvSpPr>
        <p:spPr>
          <a:xfrm>
            <a:off x="2598612" y="4804479"/>
            <a:ext cx="2597755" cy="172280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Good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0" name="Elbow Connector 429"/>
          <p:cNvCxnSpPr>
            <a:stCxn id="424" idx="3"/>
            <a:endCxn id="429" idx="1"/>
          </p:cNvCxnSpPr>
          <p:nvPr/>
        </p:nvCxnSpPr>
        <p:spPr>
          <a:xfrm>
            <a:off x="2199821" y="4887143"/>
            <a:ext cx="398790" cy="347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Rectangle 430"/>
          <p:cNvSpPr>
            <a:spLocks/>
          </p:cNvSpPr>
          <p:nvPr/>
        </p:nvSpPr>
        <p:spPr>
          <a:xfrm>
            <a:off x="5598104" y="4804480"/>
            <a:ext cx="2329251" cy="165327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Manufacturing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2" name="Straight Arrow Connector 431"/>
          <p:cNvCxnSpPr>
            <a:stCxn id="429" idx="3"/>
            <a:endCxn id="431" idx="1"/>
          </p:cNvCxnSpPr>
          <p:nvPr/>
        </p:nvCxnSpPr>
        <p:spPr>
          <a:xfrm flipV="1">
            <a:off x="5196367" y="4887143"/>
            <a:ext cx="401737" cy="34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Rectangle 432"/>
          <p:cNvSpPr>
            <a:spLocks/>
          </p:cNvSpPr>
          <p:nvPr/>
        </p:nvSpPr>
        <p:spPr>
          <a:xfrm>
            <a:off x="8327729" y="4804480"/>
            <a:ext cx="915781" cy="165327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dirty="0">
                <a:latin typeface="Arial" pitchFamily="34" charset="0"/>
                <a:cs typeface="Arial" pitchFamily="34" charset="0"/>
              </a:rPr>
              <a:t>17</a:t>
            </a:r>
          </a:p>
        </p:txBody>
      </p:sp>
      <p:cxnSp>
        <p:nvCxnSpPr>
          <p:cNvPr id="434" name="Straight Arrow Connector 433"/>
          <p:cNvCxnSpPr>
            <a:stCxn id="431" idx="3"/>
            <a:endCxn id="433" idx="1"/>
          </p:cNvCxnSpPr>
          <p:nvPr/>
        </p:nvCxnSpPr>
        <p:spPr>
          <a:xfrm>
            <a:off x="7927353" y="4887143"/>
            <a:ext cx="40037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Rectangle 434"/>
          <p:cNvSpPr>
            <a:spLocks/>
          </p:cNvSpPr>
          <p:nvPr/>
        </p:nvSpPr>
        <p:spPr>
          <a:xfrm>
            <a:off x="5598104" y="5008477"/>
            <a:ext cx="2329251" cy="160688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Service 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6" name="Elbow Connector 435"/>
          <p:cNvCxnSpPr>
            <a:stCxn id="429" idx="3"/>
            <a:endCxn id="435" idx="1"/>
          </p:cNvCxnSpPr>
          <p:nvPr/>
        </p:nvCxnSpPr>
        <p:spPr>
          <a:xfrm>
            <a:off x="5196367" y="4890619"/>
            <a:ext cx="401737" cy="19820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Rectangle 436"/>
          <p:cNvSpPr>
            <a:spLocks/>
          </p:cNvSpPr>
          <p:nvPr/>
        </p:nvSpPr>
        <p:spPr>
          <a:xfrm>
            <a:off x="8327729" y="5008477"/>
            <a:ext cx="915781" cy="160688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dirty="0">
                <a:latin typeface="Arial" pitchFamily="34" charset="0"/>
                <a:cs typeface="Arial" pitchFamily="34" charset="0"/>
              </a:rPr>
              <a:t>18</a:t>
            </a:r>
          </a:p>
        </p:txBody>
      </p:sp>
      <p:cxnSp>
        <p:nvCxnSpPr>
          <p:cNvPr id="438" name="Straight Arrow Connector 437"/>
          <p:cNvCxnSpPr>
            <a:stCxn id="435" idx="3"/>
            <a:endCxn id="437" idx="1"/>
          </p:cNvCxnSpPr>
          <p:nvPr/>
        </p:nvCxnSpPr>
        <p:spPr>
          <a:xfrm>
            <a:off x="7927353" y="5088821"/>
            <a:ext cx="40037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Rectangle 446"/>
          <p:cNvSpPr>
            <a:spLocks/>
          </p:cNvSpPr>
          <p:nvPr/>
        </p:nvSpPr>
        <p:spPr>
          <a:xfrm>
            <a:off x="2598612" y="5220260"/>
            <a:ext cx="2597755" cy="172280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Other rating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48" name="Elbow Connector 447"/>
          <p:cNvCxnSpPr>
            <a:stCxn id="424" idx="3"/>
            <a:endCxn id="447" idx="1"/>
          </p:cNvCxnSpPr>
          <p:nvPr/>
        </p:nvCxnSpPr>
        <p:spPr>
          <a:xfrm>
            <a:off x="2199821" y="4887142"/>
            <a:ext cx="398790" cy="41925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/>
          <p:cNvCxnSpPr>
            <a:stCxn id="447" idx="3"/>
            <a:endCxn id="451" idx="1"/>
          </p:cNvCxnSpPr>
          <p:nvPr/>
        </p:nvCxnSpPr>
        <p:spPr>
          <a:xfrm>
            <a:off x="5196366" y="5306400"/>
            <a:ext cx="313136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Rectangle 450"/>
          <p:cNvSpPr>
            <a:spLocks/>
          </p:cNvSpPr>
          <p:nvPr/>
        </p:nvSpPr>
        <p:spPr>
          <a:xfrm>
            <a:off x="8327729" y="5220260"/>
            <a:ext cx="915781" cy="172280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dirty="0">
                <a:latin typeface="Arial" pitchFamily="34" charset="0"/>
                <a:cs typeface="Arial" pitchFamily="34" charset="0"/>
              </a:rPr>
              <a:t>20</a:t>
            </a:r>
          </a:p>
        </p:txBody>
      </p:sp>
      <p:sp>
        <p:nvSpPr>
          <p:cNvPr id="461" name="Rectangle 460"/>
          <p:cNvSpPr>
            <a:spLocks/>
          </p:cNvSpPr>
          <p:nvPr/>
        </p:nvSpPr>
        <p:spPr>
          <a:xfrm>
            <a:off x="2598612" y="5430486"/>
            <a:ext cx="2597755" cy="172279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Not rated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62" name="Elbow Connector 461"/>
          <p:cNvCxnSpPr>
            <a:stCxn id="424" idx="3"/>
            <a:endCxn id="461" idx="1"/>
          </p:cNvCxnSpPr>
          <p:nvPr/>
        </p:nvCxnSpPr>
        <p:spPr>
          <a:xfrm>
            <a:off x="2199821" y="4887143"/>
            <a:ext cx="398790" cy="62948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Arrow Connector 462"/>
          <p:cNvCxnSpPr>
            <a:stCxn id="461" idx="3"/>
            <a:endCxn id="464" idx="1"/>
          </p:cNvCxnSpPr>
          <p:nvPr/>
        </p:nvCxnSpPr>
        <p:spPr>
          <a:xfrm>
            <a:off x="5196366" y="5516625"/>
            <a:ext cx="313136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Rectangle 463"/>
          <p:cNvSpPr>
            <a:spLocks/>
          </p:cNvSpPr>
          <p:nvPr/>
        </p:nvSpPr>
        <p:spPr>
          <a:xfrm>
            <a:off x="8327729" y="5430485"/>
            <a:ext cx="915781" cy="17228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dirty="0">
                <a:latin typeface="Arial" pitchFamily="34" charset="0"/>
                <a:cs typeface="Arial" pitchFamily="34" charset="0"/>
              </a:rPr>
              <a:t>21</a:t>
            </a:r>
          </a:p>
        </p:txBody>
      </p:sp>
      <p:cxnSp>
        <p:nvCxnSpPr>
          <p:cNvPr id="471" name="Straight Arrow Connector 470"/>
          <p:cNvCxnSpPr>
            <a:stCxn id="469" idx="3"/>
            <a:endCxn id="473" idx="1"/>
          </p:cNvCxnSpPr>
          <p:nvPr/>
        </p:nvCxnSpPr>
        <p:spPr>
          <a:xfrm>
            <a:off x="2199822" y="5938635"/>
            <a:ext cx="612790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Rectangle 472"/>
          <p:cNvSpPr>
            <a:spLocks/>
          </p:cNvSpPr>
          <p:nvPr/>
        </p:nvSpPr>
        <p:spPr>
          <a:xfrm>
            <a:off x="8327729" y="5852495"/>
            <a:ext cx="915781" cy="172280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dirty="0">
                <a:latin typeface="Arial" pitchFamily="34" charset="0"/>
                <a:cs typeface="Arial" pitchFamily="34" charset="0"/>
              </a:rPr>
              <a:t>23</a:t>
            </a:r>
          </a:p>
        </p:txBody>
      </p:sp>
      <p:cxnSp>
        <p:nvCxnSpPr>
          <p:cNvPr id="476" name="Straight Arrow Connector 475"/>
          <p:cNvCxnSpPr>
            <a:stCxn id="474" idx="3"/>
            <a:endCxn id="478" idx="1"/>
          </p:cNvCxnSpPr>
          <p:nvPr/>
        </p:nvCxnSpPr>
        <p:spPr>
          <a:xfrm>
            <a:off x="2199822" y="5728409"/>
            <a:ext cx="612790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Rectangle 477"/>
          <p:cNvSpPr>
            <a:spLocks/>
          </p:cNvSpPr>
          <p:nvPr/>
        </p:nvSpPr>
        <p:spPr>
          <a:xfrm>
            <a:off x="8327729" y="5642269"/>
            <a:ext cx="915781" cy="17228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dirty="0">
                <a:latin typeface="Arial" pitchFamily="34" charset="0"/>
                <a:cs typeface="Arial" pitchFamily="34" charset="0"/>
              </a:rPr>
              <a:t>22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64108" y="5973136"/>
            <a:ext cx="4113594" cy="294071"/>
            <a:chOff x="1756182" y="5974511"/>
            <a:chExt cx="3979134" cy="294071"/>
          </a:xfrm>
        </p:grpSpPr>
        <p:sp>
          <p:nvSpPr>
            <p:cNvPr id="143" name="Oval 142"/>
            <p:cNvSpPr/>
            <p:nvPr/>
          </p:nvSpPr>
          <p:spPr>
            <a:xfrm>
              <a:off x="1756182" y="5974511"/>
              <a:ext cx="3979134" cy="294071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 err="1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961064" y="5985398"/>
              <a:ext cx="34719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1"/>
                  </a:solidFill>
                  <a:latin typeface="+mn-lt"/>
                </a:rPr>
                <a:t>Only for presentation; non-exhaustive for 120 clusters 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9643877" y="1158007"/>
            <a:ext cx="1782194" cy="388163"/>
            <a:chOff x="7204075" y="961212"/>
            <a:chExt cx="1275937" cy="388163"/>
          </a:xfrm>
        </p:grpSpPr>
        <p:cxnSp>
          <p:nvCxnSpPr>
            <p:cNvPr id="146" name="AutoShape 249"/>
            <p:cNvCxnSpPr>
              <a:cxnSpLocks noChangeShapeType="1"/>
            </p:cNvCxnSpPr>
            <p:nvPr/>
          </p:nvCxnSpPr>
          <p:spPr bwMode="auto">
            <a:xfrm>
              <a:off x="7204075" y="1349375"/>
              <a:ext cx="1275937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147" name="AutoShape 250"/>
            <p:cNvSpPr>
              <a:spLocks noChangeArrowheads="1"/>
            </p:cNvSpPr>
            <p:nvPr/>
          </p:nvSpPr>
          <p:spPr bwMode="auto">
            <a:xfrm>
              <a:off x="7204075" y="961212"/>
              <a:ext cx="863529" cy="38779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/>
          </p:spPr>
          <p:txBody>
            <a:bodyPr wrap="none" lIns="0" tIns="0" rIns="0" bIns="18288" anchor="b">
              <a:spAutoFit/>
            </a:bodyPr>
            <a:lstStyle/>
            <a:p>
              <a:pPr>
                <a:defRPr/>
              </a:pPr>
              <a:r>
                <a:rPr lang="en-US" altLang="zh-CN" sz="1200" b="1" dirty="0">
                  <a:solidFill>
                    <a:schemeClr val="tx2"/>
                  </a:solidFill>
                  <a:latin typeface="+mn-lt"/>
                  <a:cs typeface="Arial" pitchFamily="34" charset="0"/>
                </a:rPr>
                <a:t># of deposit</a:t>
              </a:r>
              <a:br>
                <a:rPr lang="en-US" altLang="zh-CN" sz="1200" b="1" dirty="0">
                  <a:solidFill>
                    <a:schemeClr val="tx2"/>
                  </a:solidFill>
                  <a:latin typeface="+mn-lt"/>
                  <a:cs typeface="Arial" pitchFamily="34" charset="0"/>
                </a:rPr>
              </a:br>
              <a:r>
                <a:rPr lang="en-US" altLang="zh-CN" sz="1200" b="1" dirty="0">
                  <a:solidFill>
                    <a:schemeClr val="tx2"/>
                  </a:solidFill>
                  <a:latin typeface="+mn-lt"/>
                  <a:cs typeface="Arial" pitchFamily="34" charset="0"/>
                </a:rPr>
                <a:t>customers</a:t>
              </a:r>
              <a:endParaRPr lang="en-US" sz="1200" b="1" dirty="0">
                <a:solidFill>
                  <a:schemeClr val="tx2"/>
                </a:solidFill>
                <a:latin typeface="+mn-lt"/>
                <a:cs typeface="Arial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68900" y="1157647"/>
            <a:ext cx="1830921" cy="4867129"/>
            <a:chOff x="334169" y="1159022"/>
            <a:chExt cx="1314000" cy="4867129"/>
          </a:xfrm>
        </p:grpSpPr>
        <p:sp>
          <p:nvSpPr>
            <p:cNvPr id="225" name="Rectangle 224"/>
            <p:cNvSpPr>
              <a:spLocks/>
            </p:cNvSpPr>
            <p:nvPr/>
          </p:nvSpPr>
          <p:spPr>
            <a:xfrm>
              <a:off x="334169" y="2698925"/>
              <a:ext cx="1314000" cy="172280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>
                  <a:latin typeface="Arial" pitchFamily="34" charset="0"/>
                  <a:cs typeface="Arial" pitchFamily="34" charset="0"/>
                </a:rPr>
                <a:t>Jiangsu</a:t>
              </a:r>
              <a:endParaRPr lang="en-GB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" name="Rectangle 309"/>
            <p:cNvSpPr>
              <a:spLocks/>
            </p:cNvSpPr>
            <p:nvPr/>
          </p:nvSpPr>
          <p:spPr>
            <a:xfrm>
              <a:off x="334169" y="1646238"/>
              <a:ext cx="1314000" cy="172280"/>
            </a:xfrm>
            <a:prstGeom prst="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>
                  <a:latin typeface="Arial" pitchFamily="34" charset="0"/>
                  <a:cs typeface="Arial" pitchFamily="34" charset="0"/>
                </a:rPr>
                <a:t>Beijing </a:t>
              </a:r>
              <a:endParaRPr lang="en-GB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4" name="Rectangle 423"/>
            <p:cNvSpPr>
              <a:spLocks/>
            </p:cNvSpPr>
            <p:nvPr/>
          </p:nvSpPr>
          <p:spPr>
            <a:xfrm>
              <a:off x="334169" y="4805855"/>
              <a:ext cx="1314000" cy="165326"/>
            </a:xfrm>
            <a:prstGeom prst="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err="1">
                  <a:latin typeface="Arial" pitchFamily="34" charset="0"/>
                  <a:cs typeface="Arial" pitchFamily="34" charset="0"/>
                </a:rPr>
                <a:t>Hebei</a:t>
              </a:r>
              <a:endParaRPr lang="en-GB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9" name="Rectangle 468"/>
            <p:cNvSpPr>
              <a:spLocks/>
            </p:cNvSpPr>
            <p:nvPr/>
          </p:nvSpPr>
          <p:spPr>
            <a:xfrm>
              <a:off x="334169" y="5853871"/>
              <a:ext cx="1314000" cy="172280"/>
            </a:xfrm>
            <a:prstGeom prst="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>
                  <a:latin typeface="Arial" pitchFamily="34" charset="0"/>
                  <a:cs typeface="Arial" pitchFamily="34" charset="0"/>
                </a:rPr>
                <a:t>SW city cluster</a:t>
              </a:r>
              <a:endParaRPr lang="en-GB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4" name="Rectangle 473"/>
            <p:cNvSpPr>
              <a:spLocks/>
            </p:cNvSpPr>
            <p:nvPr/>
          </p:nvSpPr>
          <p:spPr>
            <a:xfrm>
              <a:off x="334169" y="5643645"/>
              <a:ext cx="1314000" cy="172280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>
                  <a:latin typeface="Arial" pitchFamily="34" charset="0"/>
                  <a:cs typeface="Arial" pitchFamily="34" charset="0"/>
                </a:rPr>
                <a:t>NE city cluster</a:t>
              </a:r>
              <a:endParaRPr lang="en-GB" sz="12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48" name="Group 147"/>
            <p:cNvGrpSpPr>
              <a:grpSpLocks/>
            </p:cNvGrpSpPr>
            <p:nvPr/>
          </p:nvGrpSpPr>
          <p:grpSpPr>
            <a:xfrm>
              <a:off x="334169" y="1159022"/>
              <a:ext cx="1314000" cy="388523"/>
              <a:chOff x="324988" y="1159022"/>
              <a:chExt cx="1314000" cy="388523"/>
            </a:xfrm>
          </p:grpSpPr>
          <p:cxnSp>
            <p:nvCxnSpPr>
              <p:cNvPr id="149" name="AutoShape 249"/>
              <p:cNvCxnSpPr>
                <a:cxnSpLocks noChangeShapeType="1"/>
              </p:cNvCxnSpPr>
              <p:nvPr>
                <p:custDataLst>
                  <p:tags r:id="rId5"/>
                </p:custDataLst>
              </p:nvPr>
            </p:nvCxnSpPr>
            <p:spPr bwMode="auto">
              <a:xfrm>
                <a:off x="324988" y="1547545"/>
                <a:ext cx="1314000" cy="0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</p:cxnSp>
          <p:sp>
            <p:nvSpPr>
              <p:cNvPr id="150" name="AutoShape 250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324988" y="1159022"/>
                <a:ext cx="1314000" cy="387798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>
                <a:noFill/>
              </a:ln>
              <a:effectLst/>
              <a:extLst/>
            </p:spPr>
            <p:txBody>
              <a:bodyPr lIns="0" tIns="0" rIns="0" bIns="18288" anchor="b">
                <a:spAutoFit/>
              </a:bodyPr>
              <a:lstStyle/>
              <a:p>
                <a:pPr>
                  <a:defRPr/>
                </a:pPr>
                <a:r>
                  <a:rPr lang="en-US" altLang="zh-CN" sz="1200" b="1" dirty="0">
                    <a:solidFill>
                      <a:schemeClr val="tx2"/>
                    </a:solidFill>
                    <a:latin typeface="+mn-lt"/>
                    <a:cs typeface="Arial" pitchFamily="34" charset="0"/>
                  </a:rPr>
                  <a:t>Tier 1 indicator </a:t>
                </a:r>
                <a:r>
                  <a:rPr lang="en-US" altLang="zh-CN" sz="1200" b="1" dirty="0" smtClean="0">
                    <a:solidFill>
                      <a:schemeClr val="tx2"/>
                    </a:solidFill>
                    <a:latin typeface="+mn-lt"/>
                    <a:cs typeface="Arial" pitchFamily="34" charset="0"/>
                  </a:rPr>
                  <a:t/>
                </a:r>
                <a:br>
                  <a:rPr lang="en-US" altLang="zh-CN" sz="1200" b="1" dirty="0" smtClean="0">
                    <a:solidFill>
                      <a:schemeClr val="tx2"/>
                    </a:solidFill>
                    <a:latin typeface="+mn-lt"/>
                    <a:cs typeface="Arial" pitchFamily="34" charset="0"/>
                  </a:rPr>
                </a:br>
                <a:r>
                  <a:rPr lang="en-US" altLang="zh-CN" sz="1200" b="1" dirty="0" smtClean="0">
                    <a:solidFill>
                      <a:schemeClr val="tx2"/>
                    </a:solidFill>
                    <a:latin typeface="+mn-lt"/>
                    <a:cs typeface="Arial" pitchFamily="34" charset="0"/>
                  </a:rPr>
                  <a:t>(</a:t>
                </a:r>
                <a:r>
                  <a:rPr lang="en-US" altLang="zh-CN" sz="1200" b="1" dirty="0">
                    <a:solidFill>
                      <a:schemeClr val="tx2"/>
                    </a:solidFill>
                    <a:latin typeface="+mn-lt"/>
                    <a:cs typeface="Arial" pitchFamily="34" charset="0"/>
                  </a:rPr>
                  <a:t>geo zone)</a:t>
                </a:r>
                <a:endParaRPr lang="en-US" sz="1200" b="1" dirty="0">
                  <a:solidFill>
                    <a:schemeClr val="tx2"/>
                  </a:solidFill>
                  <a:latin typeface="+mn-lt"/>
                  <a:cs typeface="Arial" pitchFamily="34" charset="0"/>
                </a:endParaRPr>
              </a:p>
            </p:txBody>
          </p:sp>
        </p:grpSp>
      </p:grpSp>
      <p:grpSp>
        <p:nvGrpSpPr>
          <p:cNvPr id="151" name="Group 150"/>
          <p:cNvGrpSpPr>
            <a:grpSpLocks/>
          </p:cNvGrpSpPr>
          <p:nvPr/>
        </p:nvGrpSpPr>
        <p:grpSpPr>
          <a:xfrm>
            <a:off x="8327729" y="1343037"/>
            <a:ext cx="915781" cy="203133"/>
            <a:chOff x="6156318" y="980417"/>
            <a:chExt cx="442630" cy="203133"/>
          </a:xfrm>
        </p:grpSpPr>
        <p:cxnSp>
          <p:nvCxnSpPr>
            <p:cNvPr id="152" name="AutoShape 249"/>
            <p:cNvCxnSpPr>
              <a:cxnSpLocks noChangeShapeType="1"/>
            </p:cNvCxnSpPr>
            <p:nvPr/>
          </p:nvCxnSpPr>
          <p:spPr bwMode="auto">
            <a:xfrm>
              <a:off x="6156325" y="1183550"/>
              <a:ext cx="440865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153" name="AutoShape 250"/>
            <p:cNvSpPr>
              <a:spLocks noChangeArrowheads="1"/>
            </p:cNvSpPr>
            <p:nvPr/>
          </p:nvSpPr>
          <p:spPr bwMode="auto">
            <a:xfrm>
              <a:off x="6156318" y="980417"/>
              <a:ext cx="442630" cy="20313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/>
          </p:spPr>
          <p:txBody>
            <a:bodyPr wrap="none" lIns="0" tIns="0" rIns="0" bIns="18288" anchor="b">
              <a:spAutoFit/>
            </a:bodyPr>
            <a:lstStyle/>
            <a:p>
              <a:pPr>
                <a:defRPr/>
              </a:pPr>
              <a:r>
                <a:rPr lang="en-US" altLang="zh-CN" sz="1200" b="1" dirty="0">
                  <a:solidFill>
                    <a:schemeClr val="tx2"/>
                  </a:solidFill>
                  <a:latin typeface="+mn-lt"/>
                  <a:cs typeface="Arial" pitchFamily="34" charset="0"/>
                </a:rPr>
                <a:t>Cluster #</a:t>
              </a:r>
              <a:endParaRPr lang="en-US" sz="1200" b="1" dirty="0">
                <a:solidFill>
                  <a:schemeClr val="tx2"/>
                </a:solidFill>
                <a:latin typeface="+mn-lt"/>
                <a:cs typeface="Arial" pitchFamily="34" charset="0"/>
              </a:endParaRPr>
            </a:p>
          </p:txBody>
        </p:sp>
      </p:grpSp>
      <p:grpSp>
        <p:nvGrpSpPr>
          <p:cNvPr id="154" name="Group 153"/>
          <p:cNvGrpSpPr>
            <a:grpSpLocks/>
          </p:cNvGrpSpPr>
          <p:nvPr/>
        </p:nvGrpSpPr>
        <p:grpSpPr>
          <a:xfrm>
            <a:off x="2598612" y="1343037"/>
            <a:ext cx="2597755" cy="211519"/>
            <a:chOff x="1935664" y="1344412"/>
            <a:chExt cx="1864335" cy="211519"/>
          </a:xfrm>
        </p:grpSpPr>
        <p:cxnSp>
          <p:nvCxnSpPr>
            <p:cNvPr id="155" name="AutoShape 249"/>
            <p:cNvCxnSpPr>
              <a:cxnSpLocks noChangeShapeType="1"/>
            </p:cNvCxnSpPr>
            <p:nvPr/>
          </p:nvCxnSpPr>
          <p:spPr bwMode="auto">
            <a:xfrm>
              <a:off x="1935664" y="1555931"/>
              <a:ext cx="1864335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156" name="AutoShape 250"/>
            <p:cNvSpPr>
              <a:spLocks noChangeArrowheads="1"/>
            </p:cNvSpPr>
            <p:nvPr/>
          </p:nvSpPr>
          <p:spPr bwMode="auto">
            <a:xfrm>
              <a:off x="1935664" y="1344412"/>
              <a:ext cx="1864335" cy="20313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/>
          </p:spPr>
          <p:txBody>
            <a:bodyPr wrap="square" lIns="0" tIns="0" rIns="0" bIns="18288" anchor="b">
              <a:spAutoFit/>
            </a:bodyPr>
            <a:lstStyle/>
            <a:p>
              <a:pPr>
                <a:defRPr/>
              </a:pPr>
              <a:r>
                <a:rPr lang="en-US" altLang="zh-CN" sz="1200" b="1" dirty="0">
                  <a:solidFill>
                    <a:schemeClr val="tx2"/>
                  </a:solidFill>
                  <a:latin typeface="+mn-lt"/>
                  <a:cs typeface="Arial" pitchFamily="34" charset="0"/>
                </a:rPr>
                <a:t>Tier 2 indicator (risk)</a:t>
              </a:r>
              <a:endParaRPr lang="en-US" sz="1200" b="1" dirty="0">
                <a:solidFill>
                  <a:schemeClr val="tx2"/>
                </a:solidFill>
                <a:latin typeface="+mn-lt"/>
                <a:cs typeface="Arial" pitchFamily="34" charset="0"/>
              </a:endParaRPr>
            </a:p>
          </p:txBody>
        </p:sp>
      </p:grpSp>
      <p:grpSp>
        <p:nvGrpSpPr>
          <p:cNvPr id="157" name="Group 13"/>
          <p:cNvGrpSpPr>
            <a:grpSpLocks/>
          </p:cNvGrpSpPr>
          <p:nvPr/>
        </p:nvGrpSpPr>
        <p:grpSpPr bwMode="auto">
          <a:xfrm>
            <a:off x="5598104" y="1159333"/>
            <a:ext cx="2329251" cy="386835"/>
            <a:chOff x="915" y="864"/>
            <a:chExt cx="2686" cy="166"/>
          </a:xfrm>
        </p:grpSpPr>
        <p:cxnSp>
          <p:nvCxnSpPr>
            <p:cNvPr id="158" name="AutoShape 249"/>
            <p:cNvCxnSpPr>
              <a:cxnSpLocks noChangeShapeType="1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159" name="AutoShape 250"/>
            <p:cNvSpPr>
              <a:spLocks noChangeArrowheads="1"/>
            </p:cNvSpPr>
            <p:nvPr/>
          </p:nvSpPr>
          <p:spPr bwMode="auto">
            <a:xfrm>
              <a:off x="915" y="864"/>
              <a:ext cx="2686" cy="1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/>
          </p:spPr>
          <p:txBody>
            <a:bodyPr lIns="0" tIns="0" rIns="0" bIns="18288" anchor="b">
              <a:spAutoFit/>
            </a:bodyPr>
            <a:lstStyle/>
            <a:p>
              <a:pPr>
                <a:defRPr/>
              </a:pPr>
              <a:r>
                <a:rPr lang="en-US" altLang="zh-CN" sz="1200" b="1" dirty="0">
                  <a:solidFill>
                    <a:schemeClr val="tx2"/>
                  </a:solidFill>
                  <a:latin typeface="+mn-lt"/>
                  <a:cs typeface="Arial" pitchFamily="34" charset="0"/>
                </a:rPr>
                <a:t>Tier 3 indicator (industry)</a:t>
              </a:r>
              <a:endParaRPr lang="en-US" sz="1200" b="1" dirty="0">
                <a:solidFill>
                  <a:schemeClr val="tx2"/>
                </a:solidFill>
                <a:latin typeface="+mn-lt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94670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PVERSION" val="5"/>
  <p:tag name="TPFULLVERSION" val="5.3.2.24"/>
  <p:tag name="PPTVERSION" val="14"/>
  <p:tag name="TPOS" val="2"/>
  <p:tag name="APLORISREVISION" val="14"/>
  <p:tag name="ISNEWSLIDENUMBER" val="True"/>
  <p:tag name="NEWNAMES" val="True"/>
  <p:tag name="THINKCELLPRESENTATIONDONOTDELETE" val="&lt;?xml version=&quot;1.0&quot; encoding=&quot;UTF-16&quot; standalone=&quot;yes&quot;?&gt;&lt;root reqver=&quot;23045&quot;&gt;&lt;version val=&quot;2515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9&quot;&gt;&lt;elem m_fUsage=&quot;1.89116192293290019677E+00&quot;&gt;&lt;m_msothmcolidx val=&quot;0&quot;/&gt;&lt;m_rgb r=&quot;8A&quot; g=&quot;A2&quot; b=&quot;FF&quot;/&gt;&lt;m_nBrightness val=&quot;0&quot;/&gt;&lt;/elem&gt;&lt;elem m_fUsage=&quot;1.65610000000000012754E+00&quot;&gt;&lt;m_msothmcolidx val=&quot;0&quot;/&gt;&lt;m_rgb r=&quot;FF&quot; g=&quot;7D&quot; b=&quot;87&quot;/&gt;&lt;m_nBrightness val=&quot;0&quot;/&gt;&lt;/elem&gt;&lt;elem m_fUsage=&quot;1.36535834209464912448E+00&quot;&gt;&lt;m_msothmcolidx val=&quot;0&quot;/&gt;&lt;m_rgb r=&quot;FB&quot; g=&quot;ED&quot; b=&quot;8E&quot;/&gt;&lt;m_nBrightness val=&quot;0&quot;/&gt;&lt;/elem&gt;&lt;elem m_fUsage=&quot;1.01809753738366515208E+00&quot;&gt;&lt;m_msothmcolidx val=&quot;0&quot;/&gt;&lt;m_rgb r=&quot;F2&quot; g=&quot;7F&quot; b=&quot;00&quot;/&gt;&lt;m_nBrightness val=&quot;0&quot;/&gt;&lt;/elem&gt;&lt;elem m_fUsage=&quot;9.00000000000000022204E-01&quot;&gt;&lt;m_msothmcolidx val=&quot;0&quot;/&gt;&lt;m_rgb r=&quot;9D&quot; g=&quot;EA&quot; b=&quot;99&quot;/&gt;&lt;m_nBrightness val=&quot;0&quot;/&gt;&lt;/elem&gt;&lt;elem m_fUsage=&quot;8.15220109103545254037E-01&quot;&gt;&lt;m_msothmcolidx val=&quot;0&quot;/&gt;&lt;m_rgb r=&quot;A3&quot; g=&quot;B3&quot; b=&quot;00&quot;/&gt;&lt;m_nBrightness val=&quot;0&quot;/&gt;&lt;/elem&gt;&lt;elem m_fUsage=&quot;6.99908989131512560000E-01&quot;&gt;&lt;m_msothmcolidx val=&quot;0&quot;/&gt;&lt;m_rgb r=&quot;CD&quot; g=&quot;20&quot; b=&quot;2C&quot;/&gt;&lt;m_nBrightness val=&quot;0&quot;/&gt;&lt;/elem&gt;&lt;elem m_fUsage=&quot;5.11197461030610145194E-01&quot;&gt;&lt;m_msothmcolidx val=&quot;0&quot;/&gt;&lt;m_rgb r=&quot;FF&quot; g=&quot;B0&quot; b=&quot;8A&quot;/&gt;&lt;m_nBrightness val=&quot;0&quot;/&gt;&lt;/elem&gt;&lt;elem m_fUsage=&quot;3.45291207554393686507E-01&quot;&gt;&lt;m_msothmcolidx val=&quot;0&quot;/&gt;&lt;m_rgb r=&quot;66&quot; g=&quot;66&quot; b=&quot;66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MTBTACCENT" val="Text2"/>
  <p:tag name="THINKCELLUNDODONOTDELETE" val="0"/>
  <p:tag name="PREVIOUSNAME" val="C:\Users\ramesh varadharajan\Desktop\22.11.2018\1810-1110744\Final\BAN040_Pricing Excellence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KU3Hf7SC0mI.Y5Uk8Ns_g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mWzKeEykUi6lh.JDam2t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L8dz0Xl0SDdvlOWcsHWA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iKMtIyNzkS.hx6oq2eZpw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tZpWcSpS068.3si8Pw1YA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  <p:tag name="1LEVEL" val="1"/>
  <p:tag name="2LEVEL" val="0.5"/>
  <p:tag name="3LEVEL" val="0.25"/>
  <p:tag name="4LEVEL" val="0.12"/>
  <p:tag name="5LEVEL" val="0.06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pf63wh8SbWVRL3iyrrvLQ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KU3Hf7SC0mI.Y5Uk8Ns_g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OuSvFvISHKobQH_tkrMBQ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_47wXlR8S3BFRi0n9ubg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jzeuZUCT4W0rKwaibrLj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SCzt4cVB0GevbK08rIMbw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rs08e41RbilFqjdaVbiUg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898uxlv40uovRuXcUVQOA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dNPzeYHv0y6gigdZbiwRw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3ZvAIv8w0eqJdmuSKw5Tw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dqHjgBjN0KzuGEyIi.j4w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2NPi3DCckeZ0huh1M2g6w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X6DWHjoBEG9kOJsXVCoDw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Y6yxhO2sUWcrwZL8EgNxg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SCzt4cVB0GevbK08rIMbw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ofUxfbWTUuvWX3PxDZc.A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ZPpkYvqwUiBpMcPhHgIGg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9D_LDxoKEamVuQkCSEZ5A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padGBcEqUOrL93GdGlP8w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vKIY2l7MEquwkV3vcf61A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wLZYuYhUqW5_7gONXMEg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7fgjLQMO0qPmOoQpAsRn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zxB89zY4E6TZC3i0eZAKA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IO4s8OA3kSzNXEgPf129w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F3Oh2YruEiiXG_MmX_YNg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9bCXMbrpUuhJ7Jbc3cupw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ZQ.C7Ub0eFA3fxeprjqg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6Y67rJy9kCFIWSRKidwMw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JLPCyXg0WUwm.NQ.AjAA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6yd6LwLc0uVmZPXkwLibA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tUaKt2G1UOzdx4_weWKa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a4qpsXkTLOOVaZGT8IFdg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sZhuPmAxUSO.mHfT8wPgg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mW124835EmxYfSYSo7ciQ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tUaKt2G1UOzdx4_weWKaQ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2qwTs7ARQWL6z23ukpQCA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sZhuPmAxUSO.mHfT8wPgg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mW124835EmxYfSYSo7ciQ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roWgXNQ0Wto10WtG2d9g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m3quFZV3E2T.C2inNcRFw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rCQsycqT.e7F43ptEPJ5Q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D47AFd5TbmwW.XFdZUUAQ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yQMzMfkeU.bKYc6K.Hf2Q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EJIU9D3NkmH5XlQqAdGwg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SCzt4cVB0GevbK08rIMbw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SjM72lfQkSQVpyxX7Aqhw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cd4pX4cS1m0t58LC0vCCw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JmD_iJSEWnDCQ4Mhjcl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Ab984sS6yb8N0PtTH39w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NoOT.KaQkaNDf8d_rCLrw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MG18pp6QdCl4gQa7uIcAQ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td32spQa28mOj4GLcc2A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MnuXHYQZqiB3DwTroYtg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y8w32VUQeqpI_dS6l.R5w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m28oXcmSy63ZQd_h9EOOg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OdUBYntQNmVZtU4CLpyGQ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Tr2MeRKTrWRHiQQMbAo3Q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1Gk3NDQTw.G6PEo4d0Tx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J0kAZNlRuO_gtjalu6diw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dKORMQfTSK1p0qS4J4VCQ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5.eRR1SvmwTvtyESZXoA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V3iqk.rSk6XjFrCzEQxrw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AZ9TU_QiES_IDqKWtq2Fw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HrXwC4pTweNQSsDg9K6yw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brmX8fbBE2pqxi5osCBTQ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Y3Z0Wkzt0WAC_5QJLEnlg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kK.6VR30eGgIB9Sxq3jw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xzlfWBCykaIDkcZqEgefQ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9xZDuNjP0Sqx446lKXSUw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wdZw0F40E6_ixlc9aQoEw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ZPLXEiqT0O7w9jJky6k4A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60XmZbF3EqUJ.n4ivnwe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uO3QXOvkk2ApM.Q8uZysg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5FQ53iTFUuzPzatzgrj3g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Gi7PrmxWUKUV1ZoSMdi9g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0jS90EkmhIF1MCJ_6AQ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BBiOuGPz06PwcT50vJaqw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x_MxTVuzEyH7gXSn2IhSg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uUNPko8C0KkMx_dkOaN4g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racket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racket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KU3Hf7SC0mI.Y5Uk8Ns_g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pAYI3HRjuDhf.v1OX6CA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mGqwutUR0.Ft2a3WZf1tg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0l7e_qySQG2fahZobKsYg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QzvA2xo0U.c3RDXZLzfhw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e1XXnT3QUO.tGa_qO.EEg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QzvA2xo0U.c3RDXZLzfh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6sW0uanuEWPV_tkViUJGQ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scGi2g7tEOzfgKAHdYeFA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IDug4z3RruDn9WeXANuWQ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jA1N2SQTGV7OgKSV6htg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N6WgwZVSXy0xfZS.LRMLQ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CCO3u4TTNOngmCsDUD4Ug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t6HSJe3SC6AWjxCUMcjmA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NtlqCICSlOYLrKswtmpDQ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2tWtp.hRE6jjpnbC6HgPA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S6aC1FxME.1Lt.I1RNiK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npUj7JlBUeAjF6aDzkCXQ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VrKmywlKESyf3dVm_5gGQ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TG4E8rLykGoaepuQHqg7A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2LKqqg0HkGfE4KFb5XICw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5H00BeNE2S.bXbDtQQWA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a1ukZc60KJhPx.1AbeaA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NASgwsMwkmR6I81MVfXLA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2vvdrL8ckq4bDnHyACZTg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CbbNYsjUiRKmMYPnG2JA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vO2gSSOJkeZPA9RJZrs5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gz1focjTAWujLW8Yh_nrg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heme/theme1.xml><?xml version="1.0" encoding="utf-8"?>
<a:theme xmlns:a="http://schemas.openxmlformats.org/drawingml/2006/main" name="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0.xml><?xml version="1.0" encoding="utf-8"?>
<a:theme xmlns:a="http://schemas.openxmlformats.org/drawingml/2006/main" name="9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1.xml><?xml version="1.0" encoding="utf-8"?>
<a:theme xmlns:a="http://schemas.openxmlformats.org/drawingml/2006/main" name="10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2.xml><?xml version="1.0" encoding="utf-8"?>
<a:theme xmlns:a="http://schemas.openxmlformats.org/drawingml/2006/main" name="11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3.xml><?xml version="1.0" encoding="utf-8"?>
<a:theme xmlns:a="http://schemas.openxmlformats.org/drawingml/2006/main" name="12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4.xml><?xml version="1.0" encoding="utf-8"?>
<a:theme xmlns:a="http://schemas.openxmlformats.org/drawingml/2006/main" name="13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5.xml><?xml version="1.0" encoding="utf-8"?>
<a:theme xmlns:a="http://schemas.openxmlformats.org/drawingml/2006/main" name="14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6.xml><?xml version="1.0" encoding="utf-8"?>
<a:theme xmlns:a="http://schemas.openxmlformats.org/drawingml/2006/main" name="15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7.xml><?xml version="1.0" encoding="utf-8"?>
<a:theme xmlns:a="http://schemas.openxmlformats.org/drawingml/2006/main" name="16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8.xml><?xml version="1.0" encoding="utf-8"?>
<a:theme xmlns:a="http://schemas.openxmlformats.org/drawingml/2006/main" name="17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9.xml><?xml version="1.0" encoding="utf-8"?>
<a:theme xmlns:a="http://schemas.openxmlformats.org/drawingml/2006/main" name="18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2.xml><?xml version="1.0" encoding="utf-8"?>
<a:theme xmlns:a="http://schemas.openxmlformats.org/drawingml/2006/main" name="1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2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8_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4.xml><?xml version="1.0" encoding="utf-8"?>
<a:theme xmlns:a="http://schemas.openxmlformats.org/drawingml/2006/main" name="2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5.xml><?xml version="1.0" encoding="utf-8"?>
<a:theme xmlns:a="http://schemas.openxmlformats.org/drawingml/2006/main" name="3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6.xml><?xml version="1.0" encoding="utf-8"?>
<a:theme xmlns:a="http://schemas.openxmlformats.org/drawingml/2006/main" name="4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7.xml><?xml version="1.0" encoding="utf-8"?>
<a:theme xmlns:a="http://schemas.openxmlformats.org/drawingml/2006/main" name="5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8.xml><?xml version="1.0" encoding="utf-8"?>
<a:theme xmlns:a="http://schemas.openxmlformats.org/drawingml/2006/main" name="6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9.xml><?xml version="1.0" encoding="utf-8"?>
<a:theme xmlns:a="http://schemas.openxmlformats.org/drawingml/2006/main" name="7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2410</Words>
  <Application>Microsoft Macintosh PowerPoint</Application>
  <PresentationFormat>Custom</PresentationFormat>
  <Paragraphs>538</Paragraphs>
  <Slides>18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43" baseType="lpstr">
      <vt:lpstr>Arial Unicode MS</vt:lpstr>
      <vt:lpstr>Wingdings</vt:lpstr>
      <vt:lpstr>宋体</vt:lpstr>
      <vt:lpstr>楷体</vt:lpstr>
      <vt:lpstr>Arial</vt:lpstr>
      <vt:lpstr>Firm Format - template_Blue</vt:lpstr>
      <vt:lpstr>1_Firm Format - template_Blue</vt:lpstr>
      <vt:lpstr>8_Firm Format - template_Blue</vt:lpstr>
      <vt:lpstr>2_Firm Format - template_Blue</vt:lpstr>
      <vt:lpstr>3_Firm Format - template_Blue</vt:lpstr>
      <vt:lpstr>4_Firm Format - template_Blue</vt:lpstr>
      <vt:lpstr>5_Firm Format - template_Blue</vt:lpstr>
      <vt:lpstr>6_Firm Format - template_Blue</vt:lpstr>
      <vt:lpstr>7_Firm Format - template_Blue</vt:lpstr>
      <vt:lpstr>9_Firm Format - template_Blue</vt:lpstr>
      <vt:lpstr>10_Firm Format - template_Blue</vt:lpstr>
      <vt:lpstr>11_Firm Format - template_Blue</vt:lpstr>
      <vt:lpstr>12_Firm Format - template_Blue</vt:lpstr>
      <vt:lpstr>13_Firm Format - template_Blue</vt:lpstr>
      <vt:lpstr>14_Firm Format - template_Blue</vt:lpstr>
      <vt:lpstr>15_Firm Format - template_Blue</vt:lpstr>
      <vt:lpstr>16_Firm Format - template_Blue</vt:lpstr>
      <vt:lpstr>17_Firm Format - template_Blue</vt:lpstr>
      <vt:lpstr>18_Firm Format - template_Blue</vt:lpstr>
      <vt:lpstr>think-cell Slide</vt:lpstr>
      <vt:lpstr>Emerging themes and first ideas</vt:lpstr>
      <vt:lpstr> </vt:lpstr>
      <vt:lpstr>Why is the pricing of banking more challenging than other industries?</vt:lpstr>
      <vt:lpstr>This study mainly covers four pricing topics</vt:lpstr>
      <vt:lpstr> </vt:lpstr>
      <vt:lpstr>Core concept in pricing diagnostic: Focus on the overall EVA (economic value added) of a customer rather than single product pricing; Take risk cost and capital cost into full account in pricing process</vt:lpstr>
      <vt:lpstr>Customer clustering methods and main results</vt:lpstr>
      <vt:lpstr>There are 412 clusters for non-loan customer and each has  631 customers on average</vt:lpstr>
      <vt:lpstr>There are 120 clusters for loan customers and each has 156 customers on average</vt:lpstr>
      <vt:lpstr>Leakage analysis: RM is able to identify leakage customers from  combining the product dimension and EVA dimension</vt:lpstr>
      <vt:lpstr>Relationship pricing: Within each cluster a reference population is selected  in order to define key benchmark metrics</vt:lpstr>
      <vt:lpstr>Relationship pricing: Within each cluster a reference population is selected in order to define key benchmark metrics</vt:lpstr>
      <vt:lpstr>Risk-based pricing model help clients to differentiate the risk pricing of loans, which serves as the solid basis for relationship pricing</vt:lpstr>
      <vt:lpstr> </vt:lpstr>
      <vt:lpstr>We’ve gained 8 major findings from CLIENT’s pricing practice through quantitative leakage analysis</vt:lpstr>
      <vt:lpstr>Quick-wins: quick wins are suggested to be implemented in three dimensions, i.e. repricing initiatives, pricing authorization optimization and EVA mgmt</vt:lpstr>
      <vt:lpstr>It is estimated annualized EVA in the amount of RMB ~2.6 BN may be created through pertinent “quick-win” initiatives</vt:lpstr>
      <vt:lpstr>Long-term anti-leakage mechanism should contain three components, ‘monitoring-action-evaluation’</vt:lpstr>
    </vt:vector>
  </TitlesOfParts>
  <Manager/>
  <Company/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2015-09-09T11:04:28Z</cp:lastPrinted>
  <dcterms:created xsi:type="dcterms:W3CDTF">2018-01-23T08:17:27Z</dcterms:created>
  <dcterms:modified xsi:type="dcterms:W3CDTF">2019-01-17T21:32:59Z</dcterms:modified>
  <cp:category/>
  <cp:contentStatus/>
  <dc:language/>
  <cp:version/>
</cp:coreProperties>
</file>