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1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notesSlides/notesSlide3.xml" ContentType="application/vnd.openxmlformats-officedocument.presentationml.notesSlide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88" r:id="rId20"/>
    <p:sldMasterId id="2147483792" r:id="rId21"/>
  </p:sldMasterIdLst>
  <p:notesMasterIdLst>
    <p:notesMasterId r:id="rId31"/>
  </p:notesMasterIdLst>
  <p:handoutMasterIdLst>
    <p:handoutMasterId r:id="rId32"/>
  </p:handoutMasterIdLst>
  <p:sldIdLst>
    <p:sldId id="671" r:id="rId22"/>
    <p:sldId id="672" r:id="rId23"/>
    <p:sldId id="673" r:id="rId24"/>
    <p:sldId id="674" r:id="rId25"/>
    <p:sldId id="675" r:id="rId26"/>
    <p:sldId id="676" r:id="rId27"/>
    <p:sldId id="677" r:id="rId28"/>
    <p:sldId id="680" r:id="rId29"/>
    <p:sldId id="679" r:id="rId30"/>
  </p:sldIdLst>
  <p:sldSz cx="11949113" cy="6721475"/>
  <p:notesSz cx="9236075" cy="6954838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 userDrawn="1">
          <p15:clr>
            <a:srgbClr val="A4A3A4"/>
          </p15:clr>
        </p15:guide>
        <p15:guide id="2" pos="836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7" autoAdjust="0"/>
    <p:restoredTop sz="96699" autoAdjust="0"/>
  </p:normalViewPr>
  <p:slideViewPr>
    <p:cSldViewPr snapToGrid="0" snapToObjects="1">
      <p:cViewPr>
        <p:scale>
          <a:sx n="100" d="100"/>
          <a:sy n="100" d="100"/>
        </p:scale>
        <p:origin x="648" y="896"/>
      </p:cViewPr>
      <p:guideLst>
        <p:guide orient="horz" pos="317"/>
        <p:guide pos="836"/>
        <p:guide pos="2948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02334630350195"/>
          <c:y val="0.193333333333333"/>
          <c:w val="0.959533073929961"/>
          <c:h val="0.73733333333333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0"/>
                  <c:y val="-0.16133333333333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24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29866666666666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46666666666666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100.0</c:v>
                </c:pt>
                <c:pt idx="1">
                  <c:v>129.4481337302496</c:v>
                </c:pt>
                <c:pt idx="2">
                  <c:v>239.500801465537</c:v>
                </c:pt>
                <c:pt idx="3">
                  <c:v>319.853446301809</c:v>
                </c:pt>
                <c:pt idx="4">
                  <c:v>588.3444011907482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901216"/>
        <c:axId val="-29899008"/>
      </c:barChart>
      <c:catAx>
        <c:axId val="-299012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899008"/>
        <c:crosses val="min"/>
        <c:auto val="0"/>
        <c:lblAlgn val="ctr"/>
        <c:lblOffset val="100"/>
        <c:noMultiLvlLbl val="0"/>
      </c:catAx>
      <c:valAx>
        <c:axId val="-29899008"/>
        <c:scaling>
          <c:orientation val="minMax"/>
          <c:max val="588.344401190748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9012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271503803394"/>
          <c:y val="0.130647130647131"/>
          <c:w val="0.939145699239321"/>
          <c:h val="0.80586080586080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"/>
                  <c:y val="-0.15995115995116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5995115995116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47008547008547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245421245421245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245421245421245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10.0</c:v>
                </c:pt>
                <c:pt idx="1">
                  <c:v>10.0</c:v>
                </c:pt>
                <c:pt idx="2">
                  <c:v>43.0</c:v>
                </c:pt>
                <c:pt idx="3">
                  <c:v>19.0</c:v>
                </c:pt>
                <c:pt idx="4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73757520"/>
        <c:axId val="-73755200"/>
      </c:barChart>
      <c:catAx>
        <c:axId val="-73757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73755200"/>
        <c:crosses val="min"/>
        <c:auto val="0"/>
        <c:lblAlgn val="ctr"/>
        <c:lblOffset val="100"/>
        <c:noMultiLvlLbl val="0"/>
      </c:catAx>
      <c:valAx>
        <c:axId val="-73755200"/>
        <c:scaling>
          <c:orientation val="minMax"/>
          <c:max val="43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73757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271503803394"/>
          <c:y val="0.130647130647131"/>
          <c:w val="0.939145699239321"/>
          <c:h val="0.80586080586080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0"/>
                  <c:y val="-0.122100122100122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47008547008547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3000.0</c:v>
                </c:pt>
                <c:pt idx="1">
                  <c:v>3000.0</c:v>
                </c:pt>
                <c:pt idx="2">
                  <c:v>12000.0</c:v>
                </c:pt>
                <c:pt idx="3">
                  <c:v>17000.0</c:v>
                </c:pt>
                <c:pt idx="4">
                  <c:v>19000.0</c:v>
                </c:pt>
                <c:pt idx="5">
                  <c:v>22000.0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1">
                  <c:v>9000.0</c:v>
                </c:pt>
                <c:pt idx="2">
                  <c:v>5000.0</c:v>
                </c:pt>
                <c:pt idx="3">
                  <c:v>2000.0</c:v>
                </c:pt>
                <c:pt idx="4">
                  <c:v>3000.0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847424"/>
        <c:axId val="-29845216"/>
      </c:barChart>
      <c:catAx>
        <c:axId val="-298474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845216"/>
        <c:crosses val="min"/>
        <c:auto val="0"/>
        <c:lblAlgn val="ctr"/>
        <c:lblOffset val="100"/>
        <c:noMultiLvlLbl val="0"/>
      </c:catAx>
      <c:valAx>
        <c:axId val="-29845216"/>
        <c:scaling>
          <c:orientation val="minMax"/>
          <c:max val="22000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8474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271503803394"/>
          <c:y val="0.12313003452244"/>
          <c:w val="0.939145699239321"/>
          <c:h val="0.8170310701956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"/>
                  <c:y val="-0.21518987341772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4718066743383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863060989643268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26.0</c:v>
                </c:pt>
                <c:pt idx="1">
                  <c:v>0.0</c:v>
                </c:pt>
                <c:pt idx="2">
                  <c:v>70.0</c:v>
                </c:pt>
                <c:pt idx="3">
                  <c:v>4.0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821392"/>
        <c:axId val="-29818640"/>
      </c:barChart>
      <c:catAx>
        <c:axId val="-2982139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818640"/>
        <c:crosses val="min"/>
        <c:auto val="0"/>
        <c:lblAlgn val="ctr"/>
        <c:lblOffset val="100"/>
        <c:noMultiLvlLbl val="0"/>
      </c:catAx>
      <c:valAx>
        <c:axId val="-29818640"/>
        <c:scaling>
          <c:orientation val="minMax"/>
          <c:max val="70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82139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271503803394"/>
          <c:y val="0.0580357142857143"/>
          <c:w val="0.939145699239321"/>
          <c:h val="0.88392857142857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val>
            <c:numRef>
              <c:f>Sheet1!$A$1:$C$1</c:f>
              <c:numCache>
                <c:formatCode>General</c:formatCode>
                <c:ptCount val="3"/>
                <c:pt idx="0">
                  <c:v>24.0</c:v>
                </c:pt>
                <c:pt idx="1">
                  <c:v>33.0</c:v>
                </c:pt>
                <c:pt idx="2">
                  <c:v>33.0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75.0</c:v>
                </c:pt>
                <c:pt idx="1">
                  <c:v>33.0</c:v>
                </c:pt>
                <c:pt idx="2">
                  <c:v>33.0</c:v>
                </c:pt>
              </c:numCache>
            </c:numRef>
          </c:val>
        </c:ser>
        <c:ser>
          <c:idx val="2"/>
          <c:order val="2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1">
                  <c:v>33.0</c:v>
                </c:pt>
                <c:pt idx="2">
                  <c:v>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9791520"/>
        <c:axId val="-29788768"/>
      </c:barChart>
      <c:catAx>
        <c:axId val="-29791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788768"/>
        <c:crosses val="min"/>
        <c:auto val="0"/>
        <c:lblAlgn val="ctr"/>
        <c:lblOffset val="100"/>
        <c:noMultiLvlLbl val="0"/>
      </c:catAx>
      <c:valAx>
        <c:axId val="-29788768"/>
        <c:scaling>
          <c:orientation val="minMax"/>
          <c:max val="99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791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271503803394"/>
          <c:y val="0.12313003452244"/>
          <c:w val="0.939145699239321"/>
          <c:h val="0.8170310701956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0"/>
                  <c:y val="-0.47180667433832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201380897583429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201380897583429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28883774453395"/>
                </c:manualLayout>
              </c:layout>
              <c:numFmt formatCode="#,##0&quot;%&quot;;&quot;-&quot;#,##0&quot;%&quot;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50.0</c:v>
                </c:pt>
                <c:pt idx="1">
                  <c:v>17.0</c:v>
                </c:pt>
                <c:pt idx="2">
                  <c:v>17.0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761856"/>
        <c:axId val="-29759104"/>
      </c:barChart>
      <c:catAx>
        <c:axId val="-297618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759104"/>
        <c:crosses val="min"/>
        <c:auto val="0"/>
        <c:lblAlgn val="ctr"/>
        <c:lblOffset val="100"/>
        <c:noMultiLvlLbl val="0"/>
      </c:catAx>
      <c:valAx>
        <c:axId val="-29759104"/>
        <c:scaling>
          <c:orientation val="minMax"/>
          <c:max val="50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7618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86513629842181"/>
          <c:y val="0.147357723577236"/>
          <c:w val="0.962697274031564"/>
          <c:h val="0.7997967479674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0"/>
                  <c:y val="-0.143292682926829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6260162601626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2378048780487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292682926829268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474593495934959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100.0</c:v>
                </c:pt>
                <c:pt idx="1">
                  <c:v>129.4481337302496</c:v>
                </c:pt>
                <c:pt idx="2">
                  <c:v>239.500801465537</c:v>
                </c:pt>
                <c:pt idx="3">
                  <c:v>319.853446301809</c:v>
                </c:pt>
                <c:pt idx="4">
                  <c:v>588.3444011907482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9681744"/>
        <c:axId val="-29678992"/>
      </c:barChart>
      <c:catAx>
        <c:axId val="-29681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29678992"/>
        <c:crosses val="min"/>
        <c:auto val="0"/>
        <c:lblAlgn val="ctr"/>
        <c:lblOffset val="100"/>
        <c:noMultiLvlLbl val="0"/>
      </c:catAx>
      <c:valAx>
        <c:axId val="-29678992"/>
        <c:scaling>
          <c:orientation val="minMax"/>
          <c:max val="588.3444011907482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-296817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2462213"/>
          </a:xfrm>
        </p:spPr>
        <p:txBody>
          <a:bodyPr/>
          <a:lstStyle/>
          <a:p>
            <a:pPr marL="1587" lvl="1" indent="0">
              <a:buNone/>
            </a:pPr>
            <a:r>
              <a:rPr lang="en-US" b="0" dirty="0">
                <a:solidFill>
                  <a:schemeClr val="accent4"/>
                </a:solidFill>
                <a:cs typeface="Segoe UI" panose="020B0502040204020203" pitchFamily="34" charset="0"/>
              </a:rPr>
              <a:t>This</a:t>
            </a: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 client is a retailer facing a growth challenge. They raised their game across all three dimensions, although their primary emphasis was on invest and perform.</a:t>
            </a:r>
          </a:p>
          <a:p>
            <a:pPr marL="1587" lvl="1" indent="0">
              <a:buNone/>
            </a:pP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In Invest, they searched across the company for opportunities to free up resources, while simultaneously identifying their highest ROI investment opportunities, in this case international and wholesale, and new product lines.</a:t>
            </a:r>
          </a:p>
          <a:p>
            <a:pPr marL="1587" lvl="1" indent="0">
              <a:buNone/>
            </a:pP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The greatest opportunities in invest were in in advanced analytics/digital, increasing in-store conversion, and optimizing pricing and promotions</a:t>
            </a:r>
            <a:endParaRPr lang="en-US" b="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2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8C587-12DE-4951-A0CB-D539856746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225" y="536575"/>
            <a:ext cx="6727825" cy="37846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641" y="4619502"/>
            <a:ext cx="6197107" cy="2449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0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91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6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0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3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1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3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3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8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2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6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1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1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7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=""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=""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5:28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=""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=""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3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=""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=""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=""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677637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0604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=""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=""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2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5:28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4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1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0.v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6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9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7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4819253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6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3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8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6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5:28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4" Type="http://schemas.openxmlformats.org/officeDocument/2006/relationships/tags" Target="../tags/tag483.xml"/><Relationship Id="rId5" Type="http://schemas.openxmlformats.org/officeDocument/2006/relationships/tags" Target="../tags/tag484.xml"/><Relationship Id="rId6" Type="http://schemas.openxmlformats.org/officeDocument/2006/relationships/tags" Target="../tags/tag485.xml"/><Relationship Id="rId7" Type="http://schemas.openxmlformats.org/officeDocument/2006/relationships/slideLayout" Target="../slideLayouts/slideLayout74.xml"/><Relationship Id="rId8" Type="http://schemas.openxmlformats.org/officeDocument/2006/relationships/notesSlide" Target="../notesSlides/notesSlide1.xml"/><Relationship Id="rId9" Type="http://schemas.openxmlformats.org/officeDocument/2006/relationships/oleObject" Target="../embeddings/oleObject99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93.xml"/><Relationship Id="rId20" Type="http://schemas.openxmlformats.org/officeDocument/2006/relationships/slideLayout" Target="../slideLayouts/slideLayout74.xml"/><Relationship Id="rId21" Type="http://schemas.openxmlformats.org/officeDocument/2006/relationships/notesSlide" Target="../notesSlides/notesSlide2.xml"/><Relationship Id="rId22" Type="http://schemas.openxmlformats.org/officeDocument/2006/relationships/oleObject" Target="../embeddings/oleObject100.bin"/><Relationship Id="rId23" Type="http://schemas.openxmlformats.org/officeDocument/2006/relationships/image" Target="../media/image15.emf"/><Relationship Id="rId24" Type="http://schemas.openxmlformats.org/officeDocument/2006/relationships/chart" Target="../charts/chart1.xml"/><Relationship Id="rId10" Type="http://schemas.openxmlformats.org/officeDocument/2006/relationships/tags" Target="../tags/tag494.xml"/><Relationship Id="rId11" Type="http://schemas.openxmlformats.org/officeDocument/2006/relationships/tags" Target="../tags/tag495.xml"/><Relationship Id="rId12" Type="http://schemas.openxmlformats.org/officeDocument/2006/relationships/tags" Target="../tags/tag496.xml"/><Relationship Id="rId13" Type="http://schemas.openxmlformats.org/officeDocument/2006/relationships/tags" Target="../tags/tag497.xml"/><Relationship Id="rId14" Type="http://schemas.openxmlformats.org/officeDocument/2006/relationships/tags" Target="../tags/tag498.xml"/><Relationship Id="rId15" Type="http://schemas.openxmlformats.org/officeDocument/2006/relationships/tags" Target="../tags/tag499.xml"/><Relationship Id="rId16" Type="http://schemas.openxmlformats.org/officeDocument/2006/relationships/tags" Target="../tags/tag500.xml"/><Relationship Id="rId17" Type="http://schemas.openxmlformats.org/officeDocument/2006/relationships/tags" Target="../tags/tag501.xml"/><Relationship Id="rId18" Type="http://schemas.openxmlformats.org/officeDocument/2006/relationships/tags" Target="../tags/tag502.xml"/><Relationship Id="rId19" Type="http://schemas.openxmlformats.org/officeDocument/2006/relationships/tags" Target="../tags/tag503.xml"/><Relationship Id="rId1" Type="http://schemas.openxmlformats.org/officeDocument/2006/relationships/vmlDrawing" Target="../drawings/vmlDrawing99.vml"/><Relationship Id="rId2" Type="http://schemas.openxmlformats.org/officeDocument/2006/relationships/tags" Target="../tags/tag486.xml"/><Relationship Id="rId3" Type="http://schemas.openxmlformats.org/officeDocument/2006/relationships/tags" Target="../tags/tag487.xml"/><Relationship Id="rId4" Type="http://schemas.openxmlformats.org/officeDocument/2006/relationships/tags" Target="../tags/tag488.xml"/><Relationship Id="rId5" Type="http://schemas.openxmlformats.org/officeDocument/2006/relationships/tags" Target="../tags/tag489.xml"/><Relationship Id="rId6" Type="http://schemas.openxmlformats.org/officeDocument/2006/relationships/tags" Target="../tags/tag490.xml"/><Relationship Id="rId7" Type="http://schemas.openxmlformats.org/officeDocument/2006/relationships/tags" Target="../tags/tag491.xml"/><Relationship Id="rId8" Type="http://schemas.openxmlformats.org/officeDocument/2006/relationships/tags" Target="../tags/tag4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0.vml"/><Relationship Id="rId2" Type="http://schemas.openxmlformats.org/officeDocument/2006/relationships/tags" Target="../tags/tag504.xml"/><Relationship Id="rId3" Type="http://schemas.openxmlformats.org/officeDocument/2006/relationships/tags" Target="../tags/tag505.xml"/><Relationship Id="rId4" Type="http://schemas.openxmlformats.org/officeDocument/2006/relationships/tags" Target="../tags/tag506.xml"/><Relationship Id="rId5" Type="http://schemas.openxmlformats.org/officeDocument/2006/relationships/tags" Target="../tags/tag507.xml"/><Relationship Id="rId6" Type="http://schemas.openxmlformats.org/officeDocument/2006/relationships/tags" Target="../tags/tag508.xml"/><Relationship Id="rId7" Type="http://schemas.openxmlformats.org/officeDocument/2006/relationships/tags" Target="../tags/tag509.xml"/><Relationship Id="rId8" Type="http://schemas.openxmlformats.org/officeDocument/2006/relationships/tags" Target="../tags/tag510.xml"/><Relationship Id="rId9" Type="http://schemas.openxmlformats.org/officeDocument/2006/relationships/tags" Target="../tags/tag511.xml"/><Relationship Id="rId10" Type="http://schemas.openxmlformats.org/officeDocument/2006/relationships/tags" Target="../tags/tag512.xml"/><Relationship Id="rId11" Type="http://schemas.openxmlformats.org/officeDocument/2006/relationships/tags" Target="../tags/tag513.xml"/><Relationship Id="rId12" Type="http://schemas.openxmlformats.org/officeDocument/2006/relationships/tags" Target="../tags/tag514.xml"/><Relationship Id="rId13" Type="http://schemas.openxmlformats.org/officeDocument/2006/relationships/tags" Target="../tags/tag515.xml"/><Relationship Id="rId14" Type="http://schemas.openxmlformats.org/officeDocument/2006/relationships/tags" Target="../tags/tag516.xml"/><Relationship Id="rId15" Type="http://schemas.openxmlformats.org/officeDocument/2006/relationships/tags" Target="../tags/tag517.xml"/><Relationship Id="rId16" Type="http://schemas.openxmlformats.org/officeDocument/2006/relationships/tags" Target="../tags/tag518.xml"/><Relationship Id="rId17" Type="http://schemas.openxmlformats.org/officeDocument/2006/relationships/tags" Target="../tags/tag519.xml"/><Relationship Id="rId18" Type="http://schemas.openxmlformats.org/officeDocument/2006/relationships/tags" Target="../tags/tag520.xml"/><Relationship Id="rId19" Type="http://schemas.openxmlformats.org/officeDocument/2006/relationships/tags" Target="../tags/tag521.xml"/><Relationship Id="rId30" Type="http://schemas.openxmlformats.org/officeDocument/2006/relationships/tags" Target="../tags/tag532.xml"/><Relationship Id="rId31" Type="http://schemas.openxmlformats.org/officeDocument/2006/relationships/tags" Target="../tags/tag533.xml"/><Relationship Id="rId32" Type="http://schemas.openxmlformats.org/officeDocument/2006/relationships/tags" Target="../tags/tag534.xml"/><Relationship Id="rId33" Type="http://schemas.openxmlformats.org/officeDocument/2006/relationships/tags" Target="../tags/tag535.xml"/><Relationship Id="rId34" Type="http://schemas.openxmlformats.org/officeDocument/2006/relationships/tags" Target="../tags/tag536.xml"/><Relationship Id="rId35" Type="http://schemas.openxmlformats.org/officeDocument/2006/relationships/tags" Target="../tags/tag537.xml"/><Relationship Id="rId36" Type="http://schemas.openxmlformats.org/officeDocument/2006/relationships/tags" Target="../tags/tag538.xml"/><Relationship Id="rId37" Type="http://schemas.openxmlformats.org/officeDocument/2006/relationships/tags" Target="../tags/tag539.xml"/><Relationship Id="rId38" Type="http://schemas.openxmlformats.org/officeDocument/2006/relationships/tags" Target="../tags/tag540.xml"/><Relationship Id="rId39" Type="http://schemas.openxmlformats.org/officeDocument/2006/relationships/tags" Target="../tags/tag541.xml"/><Relationship Id="rId50" Type="http://schemas.openxmlformats.org/officeDocument/2006/relationships/tags" Target="../tags/tag552.xml"/><Relationship Id="rId51" Type="http://schemas.openxmlformats.org/officeDocument/2006/relationships/tags" Target="../tags/tag553.xml"/><Relationship Id="rId52" Type="http://schemas.openxmlformats.org/officeDocument/2006/relationships/tags" Target="../tags/tag554.xml"/><Relationship Id="rId53" Type="http://schemas.openxmlformats.org/officeDocument/2006/relationships/tags" Target="../tags/tag555.xml"/><Relationship Id="rId54" Type="http://schemas.openxmlformats.org/officeDocument/2006/relationships/tags" Target="../tags/tag556.xml"/><Relationship Id="rId55" Type="http://schemas.openxmlformats.org/officeDocument/2006/relationships/tags" Target="../tags/tag557.xml"/><Relationship Id="rId56" Type="http://schemas.openxmlformats.org/officeDocument/2006/relationships/tags" Target="../tags/tag558.xml"/><Relationship Id="rId57" Type="http://schemas.openxmlformats.org/officeDocument/2006/relationships/tags" Target="../tags/tag559.xml"/><Relationship Id="rId58" Type="http://schemas.openxmlformats.org/officeDocument/2006/relationships/tags" Target="../tags/tag560.xml"/><Relationship Id="rId59" Type="http://schemas.openxmlformats.org/officeDocument/2006/relationships/tags" Target="../tags/tag561.xml"/><Relationship Id="rId70" Type="http://schemas.openxmlformats.org/officeDocument/2006/relationships/tags" Target="../tags/tag572.xml"/><Relationship Id="rId71" Type="http://schemas.openxmlformats.org/officeDocument/2006/relationships/tags" Target="../tags/tag573.xml"/><Relationship Id="rId72" Type="http://schemas.openxmlformats.org/officeDocument/2006/relationships/tags" Target="../tags/tag574.xml"/><Relationship Id="rId73" Type="http://schemas.openxmlformats.org/officeDocument/2006/relationships/tags" Target="../tags/tag575.xml"/><Relationship Id="rId74" Type="http://schemas.openxmlformats.org/officeDocument/2006/relationships/tags" Target="../tags/tag576.xml"/><Relationship Id="rId75" Type="http://schemas.openxmlformats.org/officeDocument/2006/relationships/tags" Target="../tags/tag577.xml"/><Relationship Id="rId76" Type="http://schemas.openxmlformats.org/officeDocument/2006/relationships/tags" Target="../tags/tag578.xml"/><Relationship Id="rId77" Type="http://schemas.openxmlformats.org/officeDocument/2006/relationships/tags" Target="../tags/tag579.xml"/><Relationship Id="rId78" Type="http://schemas.openxmlformats.org/officeDocument/2006/relationships/tags" Target="../tags/tag580.xml"/><Relationship Id="rId79" Type="http://schemas.openxmlformats.org/officeDocument/2006/relationships/tags" Target="../tags/tag581.xml"/><Relationship Id="rId90" Type="http://schemas.openxmlformats.org/officeDocument/2006/relationships/chart" Target="../charts/chart3.xml"/><Relationship Id="rId91" Type="http://schemas.openxmlformats.org/officeDocument/2006/relationships/chart" Target="../charts/chart4.xml"/><Relationship Id="rId92" Type="http://schemas.openxmlformats.org/officeDocument/2006/relationships/chart" Target="../charts/chart5.xml"/><Relationship Id="rId93" Type="http://schemas.openxmlformats.org/officeDocument/2006/relationships/chart" Target="../charts/chart6.xml"/><Relationship Id="rId20" Type="http://schemas.openxmlformats.org/officeDocument/2006/relationships/tags" Target="../tags/tag522.xml"/><Relationship Id="rId21" Type="http://schemas.openxmlformats.org/officeDocument/2006/relationships/tags" Target="../tags/tag523.xml"/><Relationship Id="rId22" Type="http://schemas.openxmlformats.org/officeDocument/2006/relationships/tags" Target="../tags/tag524.xml"/><Relationship Id="rId23" Type="http://schemas.openxmlformats.org/officeDocument/2006/relationships/tags" Target="../tags/tag525.xml"/><Relationship Id="rId24" Type="http://schemas.openxmlformats.org/officeDocument/2006/relationships/tags" Target="../tags/tag526.xml"/><Relationship Id="rId25" Type="http://schemas.openxmlformats.org/officeDocument/2006/relationships/tags" Target="../tags/tag527.xml"/><Relationship Id="rId26" Type="http://schemas.openxmlformats.org/officeDocument/2006/relationships/tags" Target="../tags/tag528.xml"/><Relationship Id="rId27" Type="http://schemas.openxmlformats.org/officeDocument/2006/relationships/tags" Target="../tags/tag529.xml"/><Relationship Id="rId28" Type="http://schemas.openxmlformats.org/officeDocument/2006/relationships/tags" Target="../tags/tag530.xml"/><Relationship Id="rId29" Type="http://schemas.openxmlformats.org/officeDocument/2006/relationships/tags" Target="../tags/tag531.xml"/><Relationship Id="rId40" Type="http://schemas.openxmlformats.org/officeDocument/2006/relationships/tags" Target="../tags/tag542.xml"/><Relationship Id="rId41" Type="http://schemas.openxmlformats.org/officeDocument/2006/relationships/tags" Target="../tags/tag543.xml"/><Relationship Id="rId42" Type="http://schemas.openxmlformats.org/officeDocument/2006/relationships/tags" Target="../tags/tag544.xml"/><Relationship Id="rId43" Type="http://schemas.openxmlformats.org/officeDocument/2006/relationships/tags" Target="../tags/tag545.xml"/><Relationship Id="rId44" Type="http://schemas.openxmlformats.org/officeDocument/2006/relationships/tags" Target="../tags/tag546.xml"/><Relationship Id="rId45" Type="http://schemas.openxmlformats.org/officeDocument/2006/relationships/tags" Target="../tags/tag547.xml"/><Relationship Id="rId46" Type="http://schemas.openxmlformats.org/officeDocument/2006/relationships/tags" Target="../tags/tag548.xml"/><Relationship Id="rId47" Type="http://schemas.openxmlformats.org/officeDocument/2006/relationships/tags" Target="../tags/tag549.xml"/><Relationship Id="rId48" Type="http://schemas.openxmlformats.org/officeDocument/2006/relationships/tags" Target="../tags/tag550.xml"/><Relationship Id="rId49" Type="http://schemas.openxmlformats.org/officeDocument/2006/relationships/tags" Target="../tags/tag551.xml"/><Relationship Id="rId60" Type="http://schemas.openxmlformats.org/officeDocument/2006/relationships/tags" Target="../tags/tag562.xml"/><Relationship Id="rId61" Type="http://schemas.openxmlformats.org/officeDocument/2006/relationships/tags" Target="../tags/tag563.xml"/><Relationship Id="rId62" Type="http://schemas.openxmlformats.org/officeDocument/2006/relationships/tags" Target="../tags/tag564.xml"/><Relationship Id="rId63" Type="http://schemas.openxmlformats.org/officeDocument/2006/relationships/tags" Target="../tags/tag565.xml"/><Relationship Id="rId64" Type="http://schemas.openxmlformats.org/officeDocument/2006/relationships/tags" Target="../tags/tag566.xml"/><Relationship Id="rId65" Type="http://schemas.openxmlformats.org/officeDocument/2006/relationships/tags" Target="../tags/tag567.xml"/><Relationship Id="rId66" Type="http://schemas.openxmlformats.org/officeDocument/2006/relationships/tags" Target="../tags/tag568.xml"/><Relationship Id="rId67" Type="http://schemas.openxmlformats.org/officeDocument/2006/relationships/tags" Target="../tags/tag569.xml"/><Relationship Id="rId68" Type="http://schemas.openxmlformats.org/officeDocument/2006/relationships/tags" Target="../tags/tag570.xml"/><Relationship Id="rId69" Type="http://schemas.openxmlformats.org/officeDocument/2006/relationships/tags" Target="../tags/tag571.xml"/><Relationship Id="rId80" Type="http://schemas.openxmlformats.org/officeDocument/2006/relationships/tags" Target="../tags/tag582.xml"/><Relationship Id="rId81" Type="http://schemas.openxmlformats.org/officeDocument/2006/relationships/tags" Target="../tags/tag583.xml"/><Relationship Id="rId82" Type="http://schemas.openxmlformats.org/officeDocument/2006/relationships/tags" Target="../tags/tag584.xml"/><Relationship Id="rId83" Type="http://schemas.openxmlformats.org/officeDocument/2006/relationships/tags" Target="../tags/tag585.xml"/><Relationship Id="rId84" Type="http://schemas.openxmlformats.org/officeDocument/2006/relationships/tags" Target="../tags/tag586.xml"/><Relationship Id="rId85" Type="http://schemas.openxmlformats.org/officeDocument/2006/relationships/tags" Target="../tags/tag587.xml"/><Relationship Id="rId86" Type="http://schemas.openxmlformats.org/officeDocument/2006/relationships/slideLayout" Target="../slideLayouts/slideLayout74.xml"/><Relationship Id="rId87" Type="http://schemas.openxmlformats.org/officeDocument/2006/relationships/oleObject" Target="../embeddings/oleObject101.bin"/><Relationship Id="rId88" Type="http://schemas.openxmlformats.org/officeDocument/2006/relationships/image" Target="../media/image16.emf"/><Relationship Id="rId8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vmlDrawing" Target="../drawings/vmlDrawing101.vml"/><Relationship Id="rId2" Type="http://schemas.openxmlformats.org/officeDocument/2006/relationships/tags" Target="../tags/tag588.xml"/><Relationship Id="rId3" Type="http://schemas.openxmlformats.org/officeDocument/2006/relationships/tags" Target="../tags/tag589.xml"/><Relationship Id="rId4" Type="http://schemas.openxmlformats.org/officeDocument/2006/relationships/tags" Target="../tags/tag590.xml"/><Relationship Id="rId5" Type="http://schemas.openxmlformats.org/officeDocument/2006/relationships/tags" Target="../tags/tag591.xml"/><Relationship Id="rId6" Type="http://schemas.openxmlformats.org/officeDocument/2006/relationships/tags" Target="../tags/tag592.xml"/><Relationship Id="rId7" Type="http://schemas.openxmlformats.org/officeDocument/2006/relationships/tags" Target="../tags/tag593.xml"/><Relationship Id="rId8" Type="http://schemas.openxmlformats.org/officeDocument/2006/relationships/slideLayout" Target="../slideLayouts/slideLayout74.xml"/><Relationship Id="rId9" Type="http://schemas.openxmlformats.org/officeDocument/2006/relationships/notesSlide" Target="../notesSlides/notesSlide3.xml"/><Relationship Id="rId10" Type="http://schemas.openxmlformats.org/officeDocument/2006/relationships/oleObject" Target="../embeddings/oleObject10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1.xml"/><Relationship Id="rId20" Type="http://schemas.openxmlformats.org/officeDocument/2006/relationships/tags" Target="../tags/tag612.xml"/><Relationship Id="rId21" Type="http://schemas.openxmlformats.org/officeDocument/2006/relationships/tags" Target="../tags/tag613.xml"/><Relationship Id="rId22" Type="http://schemas.openxmlformats.org/officeDocument/2006/relationships/tags" Target="../tags/tag614.xml"/><Relationship Id="rId23" Type="http://schemas.openxmlformats.org/officeDocument/2006/relationships/slideLayout" Target="../slideLayouts/slideLayout74.xml"/><Relationship Id="rId24" Type="http://schemas.openxmlformats.org/officeDocument/2006/relationships/notesSlide" Target="../notesSlides/notesSlide4.xml"/><Relationship Id="rId25" Type="http://schemas.openxmlformats.org/officeDocument/2006/relationships/oleObject" Target="../embeddings/oleObject103.bin"/><Relationship Id="rId26" Type="http://schemas.openxmlformats.org/officeDocument/2006/relationships/image" Target="../media/image17.emf"/><Relationship Id="rId27" Type="http://schemas.openxmlformats.org/officeDocument/2006/relationships/image" Target="../media/image20.png"/><Relationship Id="rId28" Type="http://schemas.openxmlformats.org/officeDocument/2006/relationships/image" Target="../media/image19.png"/><Relationship Id="rId29" Type="http://schemas.openxmlformats.org/officeDocument/2006/relationships/chart" Target="../charts/chart7.xml"/><Relationship Id="rId10" Type="http://schemas.openxmlformats.org/officeDocument/2006/relationships/tags" Target="../tags/tag602.xml"/><Relationship Id="rId11" Type="http://schemas.openxmlformats.org/officeDocument/2006/relationships/tags" Target="../tags/tag603.xml"/><Relationship Id="rId12" Type="http://schemas.openxmlformats.org/officeDocument/2006/relationships/tags" Target="../tags/tag604.xml"/><Relationship Id="rId13" Type="http://schemas.openxmlformats.org/officeDocument/2006/relationships/tags" Target="../tags/tag605.xml"/><Relationship Id="rId14" Type="http://schemas.openxmlformats.org/officeDocument/2006/relationships/tags" Target="../tags/tag606.xml"/><Relationship Id="rId15" Type="http://schemas.openxmlformats.org/officeDocument/2006/relationships/tags" Target="../tags/tag607.xml"/><Relationship Id="rId16" Type="http://schemas.openxmlformats.org/officeDocument/2006/relationships/tags" Target="../tags/tag608.xml"/><Relationship Id="rId17" Type="http://schemas.openxmlformats.org/officeDocument/2006/relationships/tags" Target="../tags/tag609.xml"/><Relationship Id="rId18" Type="http://schemas.openxmlformats.org/officeDocument/2006/relationships/tags" Target="../tags/tag610.xml"/><Relationship Id="rId19" Type="http://schemas.openxmlformats.org/officeDocument/2006/relationships/tags" Target="../tags/tag611.xml"/><Relationship Id="rId1" Type="http://schemas.openxmlformats.org/officeDocument/2006/relationships/vmlDrawing" Target="../drawings/vmlDrawing102.vml"/><Relationship Id="rId2" Type="http://schemas.openxmlformats.org/officeDocument/2006/relationships/tags" Target="../tags/tag594.xml"/><Relationship Id="rId3" Type="http://schemas.openxmlformats.org/officeDocument/2006/relationships/tags" Target="../tags/tag595.xml"/><Relationship Id="rId4" Type="http://schemas.openxmlformats.org/officeDocument/2006/relationships/tags" Target="../tags/tag596.xml"/><Relationship Id="rId5" Type="http://schemas.openxmlformats.org/officeDocument/2006/relationships/tags" Target="../tags/tag597.xml"/><Relationship Id="rId6" Type="http://schemas.openxmlformats.org/officeDocument/2006/relationships/tags" Target="../tags/tag598.xml"/><Relationship Id="rId7" Type="http://schemas.openxmlformats.org/officeDocument/2006/relationships/tags" Target="../tags/tag599.xml"/><Relationship Id="rId8" Type="http://schemas.openxmlformats.org/officeDocument/2006/relationships/tags" Target="../tags/tag600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jpeg"/><Relationship Id="rId15" Type="http://schemas.openxmlformats.org/officeDocument/2006/relationships/image" Target="../media/image28.png"/><Relationship Id="rId1" Type="http://schemas.openxmlformats.org/officeDocument/2006/relationships/vmlDrawing" Target="../drawings/vmlDrawing103.vml"/><Relationship Id="rId2" Type="http://schemas.openxmlformats.org/officeDocument/2006/relationships/tags" Target="../tags/tag615.xml"/><Relationship Id="rId3" Type="http://schemas.openxmlformats.org/officeDocument/2006/relationships/tags" Target="../tags/tag616.xml"/><Relationship Id="rId4" Type="http://schemas.openxmlformats.org/officeDocument/2006/relationships/tags" Target="../tags/tag617.xml"/><Relationship Id="rId5" Type="http://schemas.openxmlformats.org/officeDocument/2006/relationships/slideLayout" Target="../slideLayouts/slideLayout74.xml"/><Relationship Id="rId6" Type="http://schemas.openxmlformats.org/officeDocument/2006/relationships/oleObject" Target="../embeddings/oleObject104.bin"/><Relationship Id="rId7" Type="http://schemas.openxmlformats.org/officeDocument/2006/relationships/image" Target="../media/image15.emf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5.bin"/><Relationship Id="rId12" Type="http://schemas.openxmlformats.org/officeDocument/2006/relationships/image" Target="../media/image15.emf"/><Relationship Id="rId13" Type="http://schemas.openxmlformats.org/officeDocument/2006/relationships/image" Target="../media/image29.png"/><Relationship Id="rId14" Type="http://schemas.openxmlformats.org/officeDocument/2006/relationships/image" Target="../media/image30.jpeg"/><Relationship Id="rId1" Type="http://schemas.openxmlformats.org/officeDocument/2006/relationships/vmlDrawing" Target="../drawings/vmlDrawing104.vml"/><Relationship Id="rId2" Type="http://schemas.openxmlformats.org/officeDocument/2006/relationships/tags" Target="../tags/tag618.xml"/><Relationship Id="rId3" Type="http://schemas.openxmlformats.org/officeDocument/2006/relationships/tags" Target="../tags/tag619.xml"/><Relationship Id="rId4" Type="http://schemas.openxmlformats.org/officeDocument/2006/relationships/tags" Target="../tags/tag620.xml"/><Relationship Id="rId5" Type="http://schemas.openxmlformats.org/officeDocument/2006/relationships/tags" Target="../tags/tag621.xml"/><Relationship Id="rId6" Type="http://schemas.openxmlformats.org/officeDocument/2006/relationships/tags" Target="../tags/tag622.xml"/><Relationship Id="rId7" Type="http://schemas.openxmlformats.org/officeDocument/2006/relationships/tags" Target="../tags/tag623.xml"/><Relationship Id="rId8" Type="http://schemas.openxmlformats.org/officeDocument/2006/relationships/tags" Target="../tags/tag624.xml"/><Relationship Id="rId9" Type="http://schemas.openxmlformats.org/officeDocument/2006/relationships/tags" Target="../tags/tag625.xml"/><Relationship Id="rId10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20" Type="http://schemas.openxmlformats.org/officeDocument/2006/relationships/tags" Target="../tags/tag644.xml"/><Relationship Id="rId21" Type="http://schemas.openxmlformats.org/officeDocument/2006/relationships/tags" Target="../tags/tag645.xml"/><Relationship Id="rId22" Type="http://schemas.openxmlformats.org/officeDocument/2006/relationships/slideLayout" Target="../slideLayouts/slideLayout74.xml"/><Relationship Id="rId23" Type="http://schemas.openxmlformats.org/officeDocument/2006/relationships/oleObject" Target="../embeddings/oleObject106.bin"/><Relationship Id="rId24" Type="http://schemas.openxmlformats.org/officeDocument/2006/relationships/image" Target="../media/image31.emf"/><Relationship Id="rId10" Type="http://schemas.openxmlformats.org/officeDocument/2006/relationships/tags" Target="../tags/tag634.xml"/><Relationship Id="rId11" Type="http://schemas.openxmlformats.org/officeDocument/2006/relationships/tags" Target="../tags/tag635.xml"/><Relationship Id="rId12" Type="http://schemas.openxmlformats.org/officeDocument/2006/relationships/tags" Target="../tags/tag636.xml"/><Relationship Id="rId13" Type="http://schemas.openxmlformats.org/officeDocument/2006/relationships/tags" Target="../tags/tag637.xml"/><Relationship Id="rId14" Type="http://schemas.openxmlformats.org/officeDocument/2006/relationships/tags" Target="../tags/tag638.xml"/><Relationship Id="rId15" Type="http://schemas.openxmlformats.org/officeDocument/2006/relationships/tags" Target="../tags/tag639.xml"/><Relationship Id="rId16" Type="http://schemas.openxmlformats.org/officeDocument/2006/relationships/tags" Target="../tags/tag640.xml"/><Relationship Id="rId17" Type="http://schemas.openxmlformats.org/officeDocument/2006/relationships/tags" Target="../tags/tag641.xml"/><Relationship Id="rId18" Type="http://schemas.openxmlformats.org/officeDocument/2006/relationships/tags" Target="../tags/tag642.xml"/><Relationship Id="rId19" Type="http://schemas.openxmlformats.org/officeDocument/2006/relationships/tags" Target="../tags/tag643.xml"/><Relationship Id="rId1" Type="http://schemas.openxmlformats.org/officeDocument/2006/relationships/vmlDrawing" Target="../drawings/vmlDrawing105.vml"/><Relationship Id="rId2" Type="http://schemas.openxmlformats.org/officeDocument/2006/relationships/tags" Target="../tags/tag626.xml"/><Relationship Id="rId3" Type="http://schemas.openxmlformats.org/officeDocument/2006/relationships/tags" Target="../tags/tag627.xml"/><Relationship Id="rId4" Type="http://schemas.openxmlformats.org/officeDocument/2006/relationships/tags" Target="../tags/tag628.xml"/><Relationship Id="rId5" Type="http://schemas.openxmlformats.org/officeDocument/2006/relationships/tags" Target="../tags/tag629.xml"/><Relationship Id="rId6" Type="http://schemas.openxmlformats.org/officeDocument/2006/relationships/tags" Target="../tags/tag630.xml"/><Relationship Id="rId7" Type="http://schemas.openxmlformats.org/officeDocument/2006/relationships/tags" Target="../tags/tag631.xml"/><Relationship Id="rId8" Type="http://schemas.openxmlformats.org/officeDocument/2006/relationships/tags" Target="../tags/tag6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47.xml"/><Relationship Id="rId4" Type="http://schemas.openxmlformats.org/officeDocument/2006/relationships/tags" Target="../tags/tag648.xml"/><Relationship Id="rId5" Type="http://schemas.openxmlformats.org/officeDocument/2006/relationships/slideLayout" Target="../slideLayouts/slideLayout74.xml"/><Relationship Id="rId6" Type="http://schemas.openxmlformats.org/officeDocument/2006/relationships/oleObject" Target="../embeddings/oleObject107.bin"/><Relationship Id="rId7" Type="http://schemas.openxmlformats.org/officeDocument/2006/relationships/image" Target="../media/image31.emf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" Type="http://schemas.openxmlformats.org/officeDocument/2006/relationships/vmlDrawing" Target="../drawings/vmlDrawing106.vml"/><Relationship Id="rId2" Type="http://schemas.openxmlformats.org/officeDocument/2006/relationships/tags" Target="../tags/tag6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0C101A7-E85A-4988-837E-5F2898EB1567}"/>
              </a:ext>
            </a:extLst>
          </p:cNvPr>
          <p:cNvSpPr>
            <a:spLocks/>
          </p:cNvSpPr>
          <p:nvPr/>
        </p:nvSpPr>
        <p:spPr>
          <a:xfrm>
            <a:off x="430867" y="1590688"/>
            <a:ext cx="2350377" cy="483551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2192354"/>
              </p:ext>
            </p:extLst>
          </p:nvPr>
        </p:nvGraphicFramePr>
        <p:xfrm>
          <a:off x="4085231" y="1943828"/>
          <a:ext cx="669" cy="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16" name="think-cell Slide" r:id="rId9" imgW="393" imgH="394" progId="TCLayout.ActiveDocument.1">
                  <p:embed/>
                </p:oleObj>
              </mc:Choice>
              <mc:Fallback>
                <p:oleObj name="think-cell Slide" r:id="rId9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5231" y="1943828"/>
                        <a:ext cx="669" cy="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Selling Point - last mile sales force automation solution that can be leveraged towards commercial excellence deployed at steel client in India</a:t>
            </a: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460402" y="5096390"/>
            <a:ext cx="229130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2960"/>
              </a:buClr>
              <a:defRPr/>
            </a:pPr>
            <a:r>
              <a:rPr lang="en-US" sz="3200" b="1" dirty="0">
                <a:solidFill>
                  <a:schemeClr val="bg1"/>
                </a:solidFill>
                <a:latin typeface="Arial"/>
              </a:rPr>
              <a:t>400%</a:t>
            </a:r>
            <a:br>
              <a:rPr lang="en-US" sz="3200" b="1" dirty="0">
                <a:solidFill>
                  <a:schemeClr val="bg1"/>
                </a:solidFill>
                <a:latin typeface="Arial"/>
              </a:rPr>
            </a:br>
            <a:r>
              <a:rPr lang="en-US" sz="1600" dirty="0">
                <a:solidFill>
                  <a:schemeClr val="bg1"/>
                </a:solidFill>
                <a:latin typeface="Arial"/>
              </a:rPr>
              <a:t>topline growth in 6 months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44648" y="4367197"/>
            <a:ext cx="633649" cy="591532"/>
            <a:chOff x="1404748" y="4289773"/>
            <a:chExt cx="633649" cy="591532"/>
          </a:xfrm>
          <a:solidFill>
            <a:schemeClr val="bg1"/>
          </a:solidFill>
        </p:grpSpPr>
        <p:sp>
          <p:nvSpPr>
            <p:cNvPr id="33" name="Freeform 8"/>
            <p:cNvSpPr>
              <a:spLocks/>
            </p:cNvSpPr>
            <p:nvPr/>
          </p:nvSpPr>
          <p:spPr bwMode="gray">
            <a:xfrm>
              <a:off x="1841427" y="4447394"/>
              <a:ext cx="159806" cy="433909"/>
            </a:xfrm>
            <a:custGeom>
              <a:avLst/>
              <a:gdLst>
                <a:gd name="T0" fmla="*/ 73 w 73"/>
                <a:gd name="T1" fmla="*/ 1 h 198"/>
                <a:gd name="T2" fmla="*/ 73 w 73"/>
                <a:gd name="T3" fmla="*/ 198 h 198"/>
                <a:gd name="T4" fmla="*/ 1 w 73"/>
                <a:gd name="T5" fmla="*/ 198 h 198"/>
                <a:gd name="T6" fmla="*/ 1 w 73"/>
                <a:gd name="T7" fmla="*/ 190 h 198"/>
                <a:gd name="T8" fmla="*/ 0 w 73"/>
                <a:gd name="T9" fmla="*/ 76 h 198"/>
                <a:gd name="T10" fmla="*/ 3 w 73"/>
                <a:gd name="T11" fmla="*/ 69 h 198"/>
                <a:gd name="T12" fmla="*/ 70 w 73"/>
                <a:gd name="T13" fmla="*/ 3 h 198"/>
                <a:gd name="T14" fmla="*/ 72 w 73"/>
                <a:gd name="T15" fmla="*/ 0 h 198"/>
                <a:gd name="T16" fmla="*/ 73 w 73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98">
                  <a:moveTo>
                    <a:pt x="73" y="1"/>
                  </a:moveTo>
                  <a:cubicBezTo>
                    <a:pt x="73" y="67"/>
                    <a:pt x="73" y="133"/>
                    <a:pt x="73" y="198"/>
                  </a:cubicBezTo>
                  <a:cubicBezTo>
                    <a:pt x="49" y="198"/>
                    <a:pt x="25" y="198"/>
                    <a:pt x="1" y="198"/>
                  </a:cubicBezTo>
                  <a:cubicBezTo>
                    <a:pt x="1" y="196"/>
                    <a:pt x="1" y="193"/>
                    <a:pt x="1" y="190"/>
                  </a:cubicBezTo>
                  <a:cubicBezTo>
                    <a:pt x="1" y="152"/>
                    <a:pt x="1" y="114"/>
                    <a:pt x="0" y="76"/>
                  </a:cubicBezTo>
                  <a:cubicBezTo>
                    <a:pt x="0" y="73"/>
                    <a:pt x="1" y="71"/>
                    <a:pt x="3" y="69"/>
                  </a:cubicBezTo>
                  <a:cubicBezTo>
                    <a:pt x="25" y="47"/>
                    <a:pt x="48" y="25"/>
                    <a:pt x="70" y="3"/>
                  </a:cubicBezTo>
                  <a:cubicBezTo>
                    <a:pt x="70" y="2"/>
                    <a:pt x="71" y="1"/>
                    <a:pt x="72" y="0"/>
                  </a:cubicBezTo>
                  <a:cubicBezTo>
                    <a:pt x="72" y="1"/>
                    <a:pt x="72" y="1"/>
                    <a:pt x="73" y="1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38570" tIns="19285" rIns="38570" bIns="19285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FFFFFF"/>
                </a:buClr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gray">
            <a:xfrm>
              <a:off x="1404748" y="4289773"/>
              <a:ext cx="633649" cy="422784"/>
            </a:xfrm>
            <a:custGeom>
              <a:avLst/>
              <a:gdLst>
                <a:gd name="T0" fmla="*/ 145 w 289"/>
                <a:gd name="T1" fmla="*/ 158 h 193"/>
                <a:gd name="T2" fmla="*/ 91 w 289"/>
                <a:gd name="T3" fmla="*/ 103 h 193"/>
                <a:gd name="T4" fmla="*/ 1 w 289"/>
                <a:gd name="T5" fmla="*/ 193 h 193"/>
                <a:gd name="T6" fmla="*/ 1 w 289"/>
                <a:gd name="T7" fmla="*/ 180 h 193"/>
                <a:gd name="T8" fmla="*/ 10 w 289"/>
                <a:gd name="T9" fmla="*/ 159 h 193"/>
                <a:gd name="T10" fmla="*/ 88 w 289"/>
                <a:gd name="T11" fmla="*/ 80 h 193"/>
                <a:gd name="T12" fmla="*/ 91 w 289"/>
                <a:gd name="T13" fmla="*/ 77 h 193"/>
                <a:gd name="T14" fmla="*/ 144 w 289"/>
                <a:gd name="T15" fmla="*/ 131 h 193"/>
                <a:gd name="T16" fmla="*/ 256 w 289"/>
                <a:gd name="T17" fmla="*/ 21 h 193"/>
                <a:gd name="T18" fmla="*/ 236 w 289"/>
                <a:gd name="T19" fmla="*/ 1 h 193"/>
                <a:gd name="T20" fmla="*/ 236 w 289"/>
                <a:gd name="T21" fmla="*/ 0 h 193"/>
                <a:gd name="T22" fmla="*/ 289 w 289"/>
                <a:gd name="T23" fmla="*/ 0 h 193"/>
                <a:gd name="T24" fmla="*/ 289 w 289"/>
                <a:gd name="T25" fmla="*/ 53 h 193"/>
                <a:gd name="T26" fmla="*/ 270 w 289"/>
                <a:gd name="T27" fmla="*/ 33 h 193"/>
                <a:gd name="T28" fmla="*/ 145 w 289"/>
                <a:gd name="T29" fmla="*/ 15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3">
                  <a:moveTo>
                    <a:pt x="145" y="158"/>
                  </a:moveTo>
                  <a:cubicBezTo>
                    <a:pt x="127" y="139"/>
                    <a:pt x="109" y="121"/>
                    <a:pt x="91" y="103"/>
                  </a:cubicBezTo>
                  <a:cubicBezTo>
                    <a:pt x="61" y="133"/>
                    <a:pt x="31" y="163"/>
                    <a:pt x="1" y="193"/>
                  </a:cubicBezTo>
                  <a:cubicBezTo>
                    <a:pt x="1" y="188"/>
                    <a:pt x="2" y="184"/>
                    <a:pt x="1" y="180"/>
                  </a:cubicBezTo>
                  <a:cubicBezTo>
                    <a:pt x="0" y="171"/>
                    <a:pt x="3" y="165"/>
                    <a:pt x="10" y="159"/>
                  </a:cubicBezTo>
                  <a:cubicBezTo>
                    <a:pt x="36" y="133"/>
                    <a:pt x="62" y="106"/>
                    <a:pt x="88" y="80"/>
                  </a:cubicBezTo>
                  <a:cubicBezTo>
                    <a:pt x="89" y="79"/>
                    <a:pt x="90" y="79"/>
                    <a:pt x="91" y="77"/>
                  </a:cubicBezTo>
                  <a:cubicBezTo>
                    <a:pt x="109" y="96"/>
                    <a:pt x="127" y="114"/>
                    <a:pt x="144" y="131"/>
                  </a:cubicBezTo>
                  <a:cubicBezTo>
                    <a:pt x="182" y="94"/>
                    <a:pt x="219" y="57"/>
                    <a:pt x="256" y="21"/>
                  </a:cubicBezTo>
                  <a:cubicBezTo>
                    <a:pt x="249" y="14"/>
                    <a:pt x="242" y="7"/>
                    <a:pt x="236" y="1"/>
                  </a:cubicBezTo>
                  <a:cubicBezTo>
                    <a:pt x="236" y="1"/>
                    <a:pt x="236" y="0"/>
                    <a:pt x="236" y="0"/>
                  </a:cubicBezTo>
                  <a:cubicBezTo>
                    <a:pt x="254" y="0"/>
                    <a:pt x="272" y="0"/>
                    <a:pt x="289" y="0"/>
                  </a:cubicBezTo>
                  <a:cubicBezTo>
                    <a:pt x="289" y="18"/>
                    <a:pt x="289" y="35"/>
                    <a:pt x="289" y="53"/>
                  </a:cubicBezTo>
                  <a:cubicBezTo>
                    <a:pt x="283" y="46"/>
                    <a:pt x="276" y="40"/>
                    <a:pt x="270" y="33"/>
                  </a:cubicBezTo>
                  <a:cubicBezTo>
                    <a:pt x="228" y="75"/>
                    <a:pt x="187" y="116"/>
                    <a:pt x="145" y="1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38570" tIns="19285" rIns="38570" bIns="19285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FFFFFF"/>
                </a:buClr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gray">
            <a:xfrm>
              <a:off x="1645385" y="4643953"/>
              <a:ext cx="156089" cy="237352"/>
            </a:xfrm>
            <a:custGeom>
              <a:avLst/>
              <a:gdLst>
                <a:gd name="T0" fmla="*/ 0 w 71"/>
                <a:gd name="T1" fmla="*/ 2 h 108"/>
                <a:gd name="T2" fmla="*/ 36 w 71"/>
                <a:gd name="T3" fmla="*/ 36 h 108"/>
                <a:gd name="T4" fmla="*/ 71 w 71"/>
                <a:gd name="T5" fmla="*/ 0 h 108"/>
                <a:gd name="T6" fmla="*/ 71 w 71"/>
                <a:gd name="T7" fmla="*/ 1 h 108"/>
                <a:gd name="T8" fmla="*/ 71 w 71"/>
                <a:gd name="T9" fmla="*/ 108 h 108"/>
                <a:gd name="T10" fmla="*/ 0 w 71"/>
                <a:gd name="T11" fmla="*/ 108 h 108"/>
                <a:gd name="T12" fmla="*/ 0 w 71"/>
                <a:gd name="T13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08">
                  <a:moveTo>
                    <a:pt x="0" y="2"/>
                  </a:moveTo>
                  <a:cubicBezTo>
                    <a:pt x="12" y="13"/>
                    <a:pt x="23" y="24"/>
                    <a:pt x="36" y="36"/>
                  </a:cubicBezTo>
                  <a:cubicBezTo>
                    <a:pt x="47" y="24"/>
                    <a:pt x="59" y="12"/>
                    <a:pt x="71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37"/>
                    <a:pt x="71" y="72"/>
                    <a:pt x="71" y="108"/>
                  </a:cubicBezTo>
                  <a:cubicBezTo>
                    <a:pt x="48" y="108"/>
                    <a:pt x="24" y="108"/>
                    <a:pt x="0" y="108"/>
                  </a:cubicBezTo>
                  <a:cubicBezTo>
                    <a:pt x="0" y="73"/>
                    <a:pt x="0" y="37"/>
                    <a:pt x="0" y="2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38570" tIns="19285" rIns="38570" bIns="19285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FFFFFF"/>
                </a:buClr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gray">
            <a:xfrm>
              <a:off x="1445630" y="4606864"/>
              <a:ext cx="157949" cy="274439"/>
            </a:xfrm>
            <a:custGeom>
              <a:avLst/>
              <a:gdLst>
                <a:gd name="T0" fmla="*/ 72 w 72"/>
                <a:gd name="T1" fmla="*/ 125 h 125"/>
                <a:gd name="T2" fmla="*/ 0 w 72"/>
                <a:gd name="T3" fmla="*/ 125 h 125"/>
                <a:gd name="T4" fmla="*/ 0 w 72"/>
                <a:gd name="T5" fmla="*/ 122 h 125"/>
                <a:gd name="T6" fmla="*/ 0 w 72"/>
                <a:gd name="T7" fmla="*/ 74 h 125"/>
                <a:gd name="T8" fmla="*/ 2 w 72"/>
                <a:gd name="T9" fmla="*/ 70 h 125"/>
                <a:gd name="T10" fmla="*/ 70 w 72"/>
                <a:gd name="T11" fmla="*/ 2 h 125"/>
                <a:gd name="T12" fmla="*/ 72 w 72"/>
                <a:gd name="T13" fmla="*/ 0 h 125"/>
                <a:gd name="T14" fmla="*/ 72 w 72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25">
                  <a:moveTo>
                    <a:pt x="72" y="125"/>
                  </a:moveTo>
                  <a:cubicBezTo>
                    <a:pt x="48" y="125"/>
                    <a:pt x="24" y="125"/>
                    <a:pt x="0" y="125"/>
                  </a:cubicBezTo>
                  <a:cubicBezTo>
                    <a:pt x="0" y="124"/>
                    <a:pt x="0" y="123"/>
                    <a:pt x="0" y="122"/>
                  </a:cubicBezTo>
                  <a:cubicBezTo>
                    <a:pt x="0" y="106"/>
                    <a:pt x="0" y="90"/>
                    <a:pt x="0" y="74"/>
                  </a:cubicBezTo>
                  <a:cubicBezTo>
                    <a:pt x="0" y="72"/>
                    <a:pt x="1" y="71"/>
                    <a:pt x="2" y="70"/>
                  </a:cubicBezTo>
                  <a:cubicBezTo>
                    <a:pt x="24" y="47"/>
                    <a:pt x="47" y="24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ubicBezTo>
                    <a:pt x="72" y="42"/>
                    <a:pt x="72" y="84"/>
                    <a:pt x="72" y="125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  <a:extLst/>
          </p:spPr>
          <p:txBody>
            <a:bodyPr vert="horz" wrap="square" lIns="38570" tIns="19285" rIns="38570" bIns="19285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>
                  <a:srgbClr val="FFFFFF"/>
                </a:buClr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" name="Group 8"/>
          <p:cNvGrpSpPr>
            <a:grpSpLocks noChangeAspect="1"/>
          </p:cNvGrpSpPr>
          <p:nvPr/>
        </p:nvGrpSpPr>
        <p:grpSpPr bwMode="auto">
          <a:xfrm>
            <a:off x="1172614" y="1872909"/>
            <a:ext cx="817107" cy="805619"/>
            <a:chOff x="1247" y="2715"/>
            <a:chExt cx="640" cy="631"/>
          </a:xfrm>
          <a:solidFill>
            <a:schemeClr val="bg1"/>
          </a:solidFill>
        </p:grpSpPr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1247" y="3038"/>
              <a:ext cx="640" cy="308"/>
            </a:xfrm>
            <a:custGeom>
              <a:avLst/>
              <a:gdLst>
                <a:gd name="T0" fmla="*/ 241 w 268"/>
                <a:gd name="T1" fmla="*/ 56 h 129"/>
                <a:gd name="T2" fmla="*/ 216 w 268"/>
                <a:gd name="T3" fmla="*/ 62 h 129"/>
                <a:gd name="T4" fmla="*/ 182 w 268"/>
                <a:gd name="T5" fmla="*/ 70 h 129"/>
                <a:gd name="T6" fmla="*/ 178 w 268"/>
                <a:gd name="T7" fmla="*/ 67 h 129"/>
                <a:gd name="T8" fmla="*/ 178 w 268"/>
                <a:gd name="T9" fmla="*/ 66 h 129"/>
                <a:gd name="T10" fmla="*/ 135 w 268"/>
                <a:gd name="T11" fmla="*/ 44 h 129"/>
                <a:gd name="T12" fmla="*/ 106 w 268"/>
                <a:gd name="T13" fmla="*/ 35 h 129"/>
                <a:gd name="T14" fmla="*/ 82 w 268"/>
                <a:gd name="T15" fmla="*/ 24 h 129"/>
                <a:gd name="T16" fmla="*/ 49 w 268"/>
                <a:gd name="T17" fmla="*/ 32 h 129"/>
                <a:gd name="T18" fmla="*/ 46 w 268"/>
                <a:gd name="T19" fmla="*/ 29 h 129"/>
                <a:gd name="T20" fmla="*/ 41 w 268"/>
                <a:gd name="T21" fmla="*/ 0 h 129"/>
                <a:gd name="T22" fmla="*/ 0 w 268"/>
                <a:gd name="T23" fmla="*/ 5 h 129"/>
                <a:gd name="T24" fmla="*/ 6 w 268"/>
                <a:gd name="T25" fmla="*/ 129 h 129"/>
                <a:gd name="T26" fmla="*/ 46 w 268"/>
                <a:gd name="T27" fmla="*/ 123 h 129"/>
                <a:gd name="T28" fmla="*/ 47 w 268"/>
                <a:gd name="T29" fmla="*/ 105 h 129"/>
                <a:gd name="T30" fmla="*/ 50 w 268"/>
                <a:gd name="T31" fmla="*/ 104 h 129"/>
                <a:gd name="T32" fmla="*/ 259 w 268"/>
                <a:gd name="T33" fmla="*/ 90 h 129"/>
                <a:gd name="T34" fmla="*/ 35 w 268"/>
                <a:gd name="T35" fmla="*/ 115 h 129"/>
                <a:gd name="T36" fmla="*/ 14 w 268"/>
                <a:gd name="T37" fmla="*/ 118 h 129"/>
                <a:gd name="T38" fmla="*/ 11 w 268"/>
                <a:gd name="T39" fmla="*/ 14 h 129"/>
                <a:gd name="T40" fmla="*/ 32 w 268"/>
                <a:gd name="T41" fmla="*/ 11 h 129"/>
                <a:gd name="T42" fmla="*/ 35 w 268"/>
                <a:gd name="T43" fmla="*/ 115 h 129"/>
                <a:gd name="T44" fmla="*/ 147 w 268"/>
                <a:gd name="T45" fmla="*/ 118 h 129"/>
                <a:gd name="T46" fmla="*/ 46 w 268"/>
                <a:gd name="T47" fmla="*/ 89 h 129"/>
                <a:gd name="T48" fmla="*/ 48 w 268"/>
                <a:gd name="T49" fmla="*/ 45 h 129"/>
                <a:gd name="T50" fmla="*/ 93 w 268"/>
                <a:gd name="T51" fmla="*/ 37 h 129"/>
                <a:gd name="T52" fmla="*/ 98 w 268"/>
                <a:gd name="T53" fmla="*/ 42 h 129"/>
                <a:gd name="T54" fmla="*/ 137 w 268"/>
                <a:gd name="T55" fmla="*/ 55 h 129"/>
                <a:gd name="T56" fmla="*/ 164 w 268"/>
                <a:gd name="T57" fmla="*/ 62 h 129"/>
                <a:gd name="T58" fmla="*/ 166 w 268"/>
                <a:gd name="T59" fmla="*/ 73 h 129"/>
                <a:gd name="T60" fmla="*/ 142 w 268"/>
                <a:gd name="T61" fmla="*/ 80 h 129"/>
                <a:gd name="T62" fmla="*/ 103 w 268"/>
                <a:gd name="T63" fmla="*/ 70 h 129"/>
                <a:gd name="T64" fmla="*/ 90 w 268"/>
                <a:gd name="T65" fmla="*/ 67 h 129"/>
                <a:gd name="T66" fmla="*/ 89 w 268"/>
                <a:gd name="T67" fmla="*/ 66 h 129"/>
                <a:gd name="T68" fmla="*/ 83 w 268"/>
                <a:gd name="T69" fmla="*/ 71 h 129"/>
                <a:gd name="T70" fmla="*/ 86 w 268"/>
                <a:gd name="T71" fmla="*/ 77 h 129"/>
                <a:gd name="T72" fmla="*/ 100 w 268"/>
                <a:gd name="T73" fmla="*/ 81 h 129"/>
                <a:gd name="T74" fmla="*/ 137 w 268"/>
                <a:gd name="T75" fmla="*/ 91 h 129"/>
                <a:gd name="T76" fmla="*/ 166 w 268"/>
                <a:gd name="T77" fmla="*/ 85 h 129"/>
                <a:gd name="T78" fmla="*/ 172 w 268"/>
                <a:gd name="T79" fmla="*/ 82 h 129"/>
                <a:gd name="T80" fmla="*/ 173 w 268"/>
                <a:gd name="T81" fmla="*/ 82 h 129"/>
                <a:gd name="T82" fmla="*/ 219 w 268"/>
                <a:gd name="T83" fmla="*/ 73 h 129"/>
                <a:gd name="T84" fmla="*/ 241 w 268"/>
                <a:gd name="T85" fmla="*/ 67 h 129"/>
                <a:gd name="T86" fmla="*/ 252 w 268"/>
                <a:gd name="T87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8" h="129">
                  <a:moveTo>
                    <a:pt x="261" y="69"/>
                  </a:moveTo>
                  <a:cubicBezTo>
                    <a:pt x="257" y="60"/>
                    <a:pt x="251" y="56"/>
                    <a:pt x="241" y="56"/>
                  </a:cubicBezTo>
                  <a:cubicBezTo>
                    <a:pt x="238" y="56"/>
                    <a:pt x="235" y="57"/>
                    <a:pt x="231" y="58"/>
                  </a:cubicBezTo>
                  <a:cubicBezTo>
                    <a:pt x="226" y="59"/>
                    <a:pt x="221" y="60"/>
                    <a:pt x="216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05" y="65"/>
                    <a:pt x="193" y="68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79" y="69"/>
                    <a:pt x="178" y="67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6" y="55"/>
                    <a:pt x="165" y="44"/>
                    <a:pt x="144" y="44"/>
                  </a:cubicBezTo>
                  <a:cubicBezTo>
                    <a:pt x="141" y="44"/>
                    <a:pt x="138" y="44"/>
                    <a:pt x="135" y="44"/>
                  </a:cubicBezTo>
                  <a:cubicBezTo>
                    <a:pt x="132" y="45"/>
                    <a:pt x="129" y="45"/>
                    <a:pt x="127" y="45"/>
                  </a:cubicBezTo>
                  <a:cubicBezTo>
                    <a:pt x="115" y="45"/>
                    <a:pt x="111" y="40"/>
                    <a:pt x="106" y="35"/>
                  </a:cubicBezTo>
                  <a:cubicBezTo>
                    <a:pt x="104" y="32"/>
                    <a:pt x="102" y="29"/>
                    <a:pt x="98" y="27"/>
                  </a:cubicBezTo>
                  <a:cubicBezTo>
                    <a:pt x="93" y="25"/>
                    <a:pt x="88" y="24"/>
                    <a:pt x="82" y="24"/>
                  </a:cubicBezTo>
                  <a:cubicBezTo>
                    <a:pt x="69" y="24"/>
                    <a:pt x="57" y="29"/>
                    <a:pt x="50" y="32"/>
                  </a:cubicBezTo>
                  <a:cubicBezTo>
                    <a:pt x="50" y="32"/>
                    <a:pt x="49" y="32"/>
                    <a:pt x="49" y="32"/>
                  </a:cubicBezTo>
                  <a:cubicBezTo>
                    <a:pt x="48" y="32"/>
                    <a:pt x="48" y="32"/>
                    <a:pt x="47" y="31"/>
                  </a:cubicBezTo>
                  <a:cubicBezTo>
                    <a:pt x="47" y="31"/>
                    <a:pt x="46" y="30"/>
                    <a:pt x="46" y="29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4" y="0"/>
                    <a:pt x="4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3" y="129"/>
                    <a:pt x="6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4" y="129"/>
                    <a:pt x="46" y="126"/>
                    <a:pt x="46" y="123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6" y="106"/>
                    <a:pt x="47" y="105"/>
                    <a:pt x="47" y="105"/>
                  </a:cubicBezTo>
                  <a:cubicBezTo>
                    <a:pt x="48" y="104"/>
                    <a:pt x="48" y="104"/>
                    <a:pt x="49" y="104"/>
                  </a:cubicBezTo>
                  <a:cubicBezTo>
                    <a:pt x="49" y="104"/>
                    <a:pt x="50" y="104"/>
                    <a:pt x="50" y="104"/>
                  </a:cubicBezTo>
                  <a:cubicBezTo>
                    <a:pt x="73" y="112"/>
                    <a:pt x="128" y="129"/>
                    <a:pt x="147" y="129"/>
                  </a:cubicBezTo>
                  <a:cubicBezTo>
                    <a:pt x="167" y="129"/>
                    <a:pt x="239" y="103"/>
                    <a:pt x="259" y="90"/>
                  </a:cubicBezTo>
                  <a:cubicBezTo>
                    <a:pt x="261" y="89"/>
                    <a:pt x="268" y="85"/>
                    <a:pt x="261" y="69"/>
                  </a:cubicBezTo>
                  <a:close/>
                  <a:moveTo>
                    <a:pt x="35" y="115"/>
                  </a:moveTo>
                  <a:cubicBezTo>
                    <a:pt x="35" y="116"/>
                    <a:pt x="34" y="118"/>
                    <a:pt x="32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3" y="118"/>
                    <a:pt x="11" y="116"/>
                    <a:pt x="11" y="1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3" y="11"/>
                    <a:pt x="1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1"/>
                    <a:pt x="35" y="12"/>
                    <a:pt x="35" y="14"/>
                  </a:cubicBezTo>
                  <a:lnTo>
                    <a:pt x="35" y="115"/>
                  </a:lnTo>
                  <a:close/>
                  <a:moveTo>
                    <a:pt x="251" y="82"/>
                  </a:moveTo>
                  <a:cubicBezTo>
                    <a:pt x="229" y="95"/>
                    <a:pt x="162" y="118"/>
                    <a:pt x="147" y="118"/>
                  </a:cubicBezTo>
                  <a:cubicBezTo>
                    <a:pt x="128" y="118"/>
                    <a:pt x="56" y="94"/>
                    <a:pt x="48" y="92"/>
                  </a:cubicBezTo>
                  <a:cubicBezTo>
                    <a:pt x="47" y="91"/>
                    <a:pt x="46" y="90"/>
                    <a:pt x="46" y="8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7" y="46"/>
                    <a:pt x="48" y="45"/>
                  </a:cubicBezTo>
                  <a:cubicBezTo>
                    <a:pt x="59" y="39"/>
                    <a:pt x="72" y="35"/>
                    <a:pt x="82" y="35"/>
                  </a:cubicBezTo>
                  <a:cubicBezTo>
                    <a:pt x="87" y="35"/>
                    <a:pt x="90" y="36"/>
                    <a:pt x="93" y="37"/>
                  </a:cubicBezTo>
                  <a:cubicBezTo>
                    <a:pt x="94" y="38"/>
                    <a:pt x="96" y="40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103" y="48"/>
                    <a:pt x="109" y="56"/>
                    <a:pt x="127" y="56"/>
                  </a:cubicBezTo>
                  <a:cubicBezTo>
                    <a:pt x="130" y="56"/>
                    <a:pt x="133" y="56"/>
                    <a:pt x="137" y="55"/>
                  </a:cubicBezTo>
                  <a:cubicBezTo>
                    <a:pt x="139" y="55"/>
                    <a:pt x="142" y="55"/>
                    <a:pt x="144" y="55"/>
                  </a:cubicBezTo>
                  <a:cubicBezTo>
                    <a:pt x="153" y="55"/>
                    <a:pt x="160" y="57"/>
                    <a:pt x="164" y="62"/>
                  </a:cubicBezTo>
                  <a:cubicBezTo>
                    <a:pt x="167" y="65"/>
                    <a:pt x="167" y="68"/>
                    <a:pt x="167" y="70"/>
                  </a:cubicBezTo>
                  <a:cubicBezTo>
                    <a:pt x="168" y="71"/>
                    <a:pt x="167" y="72"/>
                    <a:pt x="166" y="73"/>
                  </a:cubicBezTo>
                  <a:cubicBezTo>
                    <a:pt x="165" y="73"/>
                    <a:pt x="163" y="74"/>
                    <a:pt x="162" y="74"/>
                  </a:cubicBezTo>
                  <a:cubicBezTo>
                    <a:pt x="154" y="77"/>
                    <a:pt x="147" y="80"/>
                    <a:pt x="142" y="80"/>
                  </a:cubicBezTo>
                  <a:cubicBezTo>
                    <a:pt x="141" y="80"/>
                    <a:pt x="140" y="80"/>
                    <a:pt x="140" y="80"/>
                  </a:cubicBezTo>
                  <a:cubicBezTo>
                    <a:pt x="136" y="78"/>
                    <a:pt x="123" y="75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89" y="67"/>
                    <a:pt x="89" y="67"/>
                    <a:pt x="89" y="66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6" y="66"/>
                    <a:pt x="83" y="68"/>
                    <a:pt x="83" y="71"/>
                  </a:cubicBezTo>
                  <a:cubicBezTo>
                    <a:pt x="82" y="74"/>
                    <a:pt x="84" y="76"/>
                    <a:pt x="8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9" y="78"/>
                    <a:pt x="94" y="79"/>
                    <a:pt x="100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13" y="85"/>
                    <a:pt x="132" y="89"/>
                    <a:pt x="137" y="91"/>
                  </a:cubicBezTo>
                  <a:cubicBezTo>
                    <a:pt x="139" y="91"/>
                    <a:pt x="140" y="91"/>
                    <a:pt x="142" y="91"/>
                  </a:cubicBezTo>
                  <a:cubicBezTo>
                    <a:pt x="149" y="91"/>
                    <a:pt x="159" y="87"/>
                    <a:pt x="166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4"/>
                    <a:pt x="171" y="83"/>
                    <a:pt x="172" y="82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4" y="82"/>
                  </a:cubicBezTo>
                  <a:cubicBezTo>
                    <a:pt x="188" y="81"/>
                    <a:pt x="203" y="77"/>
                    <a:pt x="219" y="73"/>
                  </a:cubicBezTo>
                  <a:cubicBezTo>
                    <a:pt x="224" y="71"/>
                    <a:pt x="229" y="70"/>
                    <a:pt x="234" y="68"/>
                  </a:cubicBezTo>
                  <a:cubicBezTo>
                    <a:pt x="237" y="68"/>
                    <a:pt x="239" y="67"/>
                    <a:pt x="241" y="67"/>
                  </a:cubicBezTo>
                  <a:cubicBezTo>
                    <a:pt x="248" y="67"/>
                    <a:pt x="250" y="71"/>
                    <a:pt x="251" y="73"/>
                  </a:cubicBezTo>
                  <a:cubicBezTo>
                    <a:pt x="251" y="75"/>
                    <a:pt x="252" y="77"/>
                    <a:pt x="252" y="79"/>
                  </a:cubicBezTo>
                  <a:cubicBezTo>
                    <a:pt x="253" y="80"/>
                    <a:pt x="252" y="81"/>
                    <a:pt x="25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629" y="2796"/>
              <a:ext cx="108" cy="227"/>
            </a:xfrm>
            <a:custGeom>
              <a:avLst/>
              <a:gdLst>
                <a:gd name="T0" fmla="*/ 23 w 45"/>
                <a:gd name="T1" fmla="*/ 95 h 95"/>
                <a:gd name="T2" fmla="*/ 17 w 45"/>
                <a:gd name="T3" fmla="*/ 90 h 95"/>
                <a:gd name="T4" fmla="*/ 17 w 45"/>
                <a:gd name="T5" fmla="*/ 88 h 95"/>
                <a:gd name="T6" fmla="*/ 15 w 45"/>
                <a:gd name="T7" fmla="*/ 86 h 95"/>
                <a:gd name="T8" fmla="*/ 0 w 45"/>
                <a:gd name="T9" fmla="*/ 72 h 95"/>
                <a:gd name="T10" fmla="*/ 1 w 45"/>
                <a:gd name="T11" fmla="*/ 68 h 95"/>
                <a:gd name="T12" fmla="*/ 4 w 45"/>
                <a:gd name="T13" fmla="*/ 65 h 95"/>
                <a:gd name="T14" fmla="*/ 6 w 45"/>
                <a:gd name="T15" fmla="*/ 65 h 95"/>
                <a:gd name="T16" fmla="*/ 11 w 45"/>
                <a:gd name="T17" fmla="*/ 68 h 95"/>
                <a:gd name="T18" fmla="*/ 22 w 45"/>
                <a:gd name="T19" fmla="*/ 75 h 95"/>
                <a:gd name="T20" fmla="*/ 30 w 45"/>
                <a:gd name="T21" fmla="*/ 72 h 95"/>
                <a:gd name="T22" fmla="*/ 34 w 45"/>
                <a:gd name="T23" fmla="*/ 65 h 95"/>
                <a:gd name="T24" fmla="*/ 21 w 45"/>
                <a:gd name="T25" fmla="*/ 53 h 95"/>
                <a:gd name="T26" fmla="*/ 21 w 45"/>
                <a:gd name="T27" fmla="*/ 53 h 95"/>
                <a:gd name="T28" fmla="*/ 0 w 45"/>
                <a:gd name="T29" fmla="*/ 30 h 95"/>
                <a:gd name="T30" fmla="*/ 7 w 45"/>
                <a:gd name="T31" fmla="*/ 14 h 95"/>
                <a:gd name="T32" fmla="*/ 15 w 45"/>
                <a:gd name="T33" fmla="*/ 10 h 95"/>
                <a:gd name="T34" fmla="*/ 17 w 45"/>
                <a:gd name="T35" fmla="*/ 7 h 95"/>
                <a:gd name="T36" fmla="*/ 17 w 45"/>
                <a:gd name="T37" fmla="*/ 5 h 95"/>
                <a:gd name="T38" fmla="*/ 23 w 45"/>
                <a:gd name="T39" fmla="*/ 0 h 95"/>
                <a:gd name="T40" fmla="*/ 28 w 45"/>
                <a:gd name="T41" fmla="*/ 5 h 95"/>
                <a:gd name="T42" fmla="*/ 28 w 45"/>
                <a:gd name="T43" fmla="*/ 7 h 95"/>
                <a:gd name="T44" fmla="*/ 30 w 45"/>
                <a:gd name="T45" fmla="*/ 9 h 95"/>
                <a:gd name="T46" fmla="*/ 45 w 45"/>
                <a:gd name="T47" fmla="*/ 23 h 95"/>
                <a:gd name="T48" fmla="*/ 45 w 45"/>
                <a:gd name="T49" fmla="*/ 27 h 95"/>
                <a:gd name="T50" fmla="*/ 41 w 45"/>
                <a:gd name="T51" fmla="*/ 30 h 95"/>
                <a:gd name="T52" fmla="*/ 39 w 45"/>
                <a:gd name="T53" fmla="*/ 30 h 95"/>
                <a:gd name="T54" fmla="*/ 39 w 45"/>
                <a:gd name="T55" fmla="*/ 30 h 95"/>
                <a:gd name="T56" fmla="*/ 34 w 45"/>
                <a:gd name="T57" fmla="*/ 27 h 95"/>
                <a:gd name="T58" fmla="*/ 23 w 45"/>
                <a:gd name="T59" fmla="*/ 20 h 95"/>
                <a:gd name="T60" fmla="*/ 15 w 45"/>
                <a:gd name="T61" fmla="*/ 23 h 95"/>
                <a:gd name="T62" fmla="*/ 11 w 45"/>
                <a:gd name="T63" fmla="*/ 30 h 95"/>
                <a:gd name="T64" fmla="*/ 25 w 45"/>
                <a:gd name="T65" fmla="*/ 42 h 95"/>
                <a:gd name="T66" fmla="*/ 25 w 45"/>
                <a:gd name="T67" fmla="*/ 42 h 95"/>
                <a:gd name="T68" fmla="*/ 25 w 45"/>
                <a:gd name="T69" fmla="*/ 42 h 95"/>
                <a:gd name="T70" fmla="*/ 45 w 45"/>
                <a:gd name="T71" fmla="*/ 65 h 95"/>
                <a:gd name="T72" fmla="*/ 38 w 45"/>
                <a:gd name="T73" fmla="*/ 81 h 95"/>
                <a:gd name="T74" fmla="*/ 30 w 45"/>
                <a:gd name="T75" fmla="*/ 85 h 95"/>
                <a:gd name="T76" fmla="*/ 28 w 45"/>
                <a:gd name="T77" fmla="*/ 88 h 95"/>
                <a:gd name="T78" fmla="*/ 28 w 45"/>
                <a:gd name="T79" fmla="*/ 90 h 95"/>
                <a:gd name="T80" fmla="*/ 23 w 45"/>
                <a:gd name="T8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95">
                  <a:moveTo>
                    <a:pt x="23" y="95"/>
                  </a:moveTo>
                  <a:cubicBezTo>
                    <a:pt x="19" y="95"/>
                    <a:pt x="17" y="93"/>
                    <a:pt x="17" y="90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87"/>
                    <a:pt x="16" y="86"/>
                    <a:pt x="15" y="86"/>
                  </a:cubicBezTo>
                  <a:cubicBezTo>
                    <a:pt x="8" y="84"/>
                    <a:pt x="3" y="79"/>
                    <a:pt x="0" y="72"/>
                  </a:cubicBezTo>
                  <a:cubicBezTo>
                    <a:pt x="0" y="71"/>
                    <a:pt x="0" y="69"/>
                    <a:pt x="1" y="68"/>
                  </a:cubicBezTo>
                  <a:cubicBezTo>
                    <a:pt x="1" y="67"/>
                    <a:pt x="2" y="66"/>
                    <a:pt x="4" y="65"/>
                  </a:cubicBezTo>
                  <a:cubicBezTo>
                    <a:pt x="4" y="65"/>
                    <a:pt x="5" y="65"/>
                    <a:pt x="6" y="65"/>
                  </a:cubicBezTo>
                  <a:cubicBezTo>
                    <a:pt x="8" y="65"/>
                    <a:pt x="10" y="66"/>
                    <a:pt x="11" y="68"/>
                  </a:cubicBezTo>
                  <a:cubicBezTo>
                    <a:pt x="13" y="72"/>
                    <a:pt x="17" y="75"/>
                    <a:pt x="22" y="75"/>
                  </a:cubicBezTo>
                  <a:cubicBezTo>
                    <a:pt x="25" y="75"/>
                    <a:pt x="28" y="74"/>
                    <a:pt x="30" y="72"/>
                  </a:cubicBezTo>
                  <a:cubicBezTo>
                    <a:pt x="33" y="70"/>
                    <a:pt x="34" y="68"/>
                    <a:pt x="34" y="65"/>
                  </a:cubicBezTo>
                  <a:cubicBezTo>
                    <a:pt x="34" y="59"/>
                    <a:pt x="26" y="55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3" y="46"/>
                    <a:pt x="0" y="35"/>
                    <a:pt x="0" y="30"/>
                  </a:cubicBezTo>
                  <a:cubicBezTo>
                    <a:pt x="0" y="24"/>
                    <a:pt x="3" y="18"/>
                    <a:pt x="7" y="14"/>
                  </a:cubicBezTo>
                  <a:cubicBezTo>
                    <a:pt x="9" y="12"/>
                    <a:pt x="12" y="11"/>
                    <a:pt x="15" y="10"/>
                  </a:cubicBezTo>
                  <a:cubicBezTo>
                    <a:pt x="16" y="9"/>
                    <a:pt x="17" y="8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9" y="0"/>
                    <a:pt x="23" y="0"/>
                  </a:cubicBezTo>
                  <a:cubicBezTo>
                    <a:pt x="26" y="0"/>
                    <a:pt x="28" y="2"/>
                    <a:pt x="28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9" y="9"/>
                    <a:pt x="30" y="9"/>
                  </a:cubicBezTo>
                  <a:cubicBezTo>
                    <a:pt x="37" y="11"/>
                    <a:pt x="42" y="16"/>
                    <a:pt x="45" y="23"/>
                  </a:cubicBezTo>
                  <a:cubicBezTo>
                    <a:pt x="45" y="24"/>
                    <a:pt x="45" y="26"/>
                    <a:pt x="45" y="27"/>
                  </a:cubicBezTo>
                  <a:cubicBezTo>
                    <a:pt x="44" y="28"/>
                    <a:pt x="43" y="29"/>
                    <a:pt x="41" y="30"/>
                  </a:cubicBezTo>
                  <a:cubicBezTo>
                    <a:pt x="41" y="30"/>
                    <a:pt x="40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7" y="30"/>
                    <a:pt x="35" y="29"/>
                    <a:pt x="34" y="27"/>
                  </a:cubicBezTo>
                  <a:cubicBezTo>
                    <a:pt x="33" y="22"/>
                    <a:pt x="28" y="20"/>
                    <a:pt x="23" y="20"/>
                  </a:cubicBezTo>
                  <a:cubicBezTo>
                    <a:pt x="20" y="20"/>
                    <a:pt x="17" y="21"/>
                    <a:pt x="15" y="23"/>
                  </a:cubicBezTo>
                  <a:cubicBezTo>
                    <a:pt x="13" y="25"/>
                    <a:pt x="11" y="27"/>
                    <a:pt x="11" y="30"/>
                  </a:cubicBezTo>
                  <a:cubicBezTo>
                    <a:pt x="11" y="36"/>
                    <a:pt x="20" y="40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2" y="49"/>
                    <a:pt x="45" y="59"/>
                    <a:pt x="45" y="65"/>
                  </a:cubicBezTo>
                  <a:cubicBezTo>
                    <a:pt x="45" y="71"/>
                    <a:pt x="43" y="77"/>
                    <a:pt x="38" y="81"/>
                  </a:cubicBezTo>
                  <a:cubicBezTo>
                    <a:pt x="36" y="83"/>
                    <a:pt x="33" y="84"/>
                    <a:pt x="30" y="85"/>
                  </a:cubicBezTo>
                  <a:cubicBezTo>
                    <a:pt x="29" y="86"/>
                    <a:pt x="28" y="87"/>
                    <a:pt x="28" y="88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3"/>
                    <a:pt x="26" y="95"/>
                    <a:pt x="23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488" y="2715"/>
              <a:ext cx="390" cy="389"/>
            </a:xfrm>
            <a:custGeom>
              <a:avLst/>
              <a:gdLst>
                <a:gd name="T0" fmla="*/ 81 w 163"/>
                <a:gd name="T1" fmla="*/ 163 h 163"/>
                <a:gd name="T2" fmla="*/ 3 w 163"/>
                <a:gd name="T3" fmla="*/ 109 h 163"/>
                <a:gd name="T4" fmla="*/ 0 w 163"/>
                <a:gd name="T5" fmla="*/ 100 h 163"/>
                <a:gd name="T6" fmla="*/ 4 w 163"/>
                <a:gd name="T7" fmla="*/ 93 h 163"/>
                <a:gd name="T8" fmla="*/ 6 w 163"/>
                <a:gd name="T9" fmla="*/ 93 h 163"/>
                <a:gd name="T10" fmla="*/ 11 w 163"/>
                <a:gd name="T11" fmla="*/ 97 h 163"/>
                <a:gd name="T12" fmla="*/ 14 w 163"/>
                <a:gd name="T13" fmla="*/ 105 h 163"/>
                <a:gd name="T14" fmla="*/ 81 w 163"/>
                <a:gd name="T15" fmla="*/ 152 h 163"/>
                <a:gd name="T16" fmla="*/ 152 w 163"/>
                <a:gd name="T17" fmla="*/ 81 h 163"/>
                <a:gd name="T18" fmla="*/ 81 w 163"/>
                <a:gd name="T19" fmla="*/ 11 h 163"/>
                <a:gd name="T20" fmla="*/ 57 w 163"/>
                <a:gd name="T21" fmla="*/ 15 h 163"/>
                <a:gd name="T22" fmla="*/ 55 w 163"/>
                <a:gd name="T23" fmla="*/ 16 h 163"/>
                <a:gd name="T24" fmla="*/ 55 w 163"/>
                <a:gd name="T25" fmla="*/ 16 h 163"/>
                <a:gd name="T26" fmla="*/ 50 w 163"/>
                <a:gd name="T27" fmla="*/ 12 h 163"/>
                <a:gd name="T28" fmla="*/ 53 w 163"/>
                <a:gd name="T29" fmla="*/ 5 h 163"/>
                <a:gd name="T30" fmla="*/ 81 w 163"/>
                <a:gd name="T31" fmla="*/ 0 h 163"/>
                <a:gd name="T32" fmla="*/ 163 w 163"/>
                <a:gd name="T33" fmla="*/ 81 h 163"/>
                <a:gd name="T34" fmla="*/ 81 w 163"/>
                <a:gd name="T3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63">
                  <a:moveTo>
                    <a:pt x="81" y="163"/>
                  </a:moveTo>
                  <a:cubicBezTo>
                    <a:pt x="46" y="163"/>
                    <a:pt x="14" y="141"/>
                    <a:pt x="3" y="109"/>
                  </a:cubicBezTo>
                  <a:cubicBezTo>
                    <a:pt x="2" y="106"/>
                    <a:pt x="1" y="103"/>
                    <a:pt x="0" y="100"/>
                  </a:cubicBezTo>
                  <a:cubicBezTo>
                    <a:pt x="0" y="96"/>
                    <a:pt x="1" y="93"/>
                    <a:pt x="4" y="93"/>
                  </a:cubicBezTo>
                  <a:cubicBezTo>
                    <a:pt x="5" y="93"/>
                    <a:pt x="5" y="93"/>
                    <a:pt x="6" y="93"/>
                  </a:cubicBezTo>
                  <a:cubicBezTo>
                    <a:pt x="8" y="93"/>
                    <a:pt x="11" y="94"/>
                    <a:pt x="11" y="97"/>
                  </a:cubicBezTo>
                  <a:cubicBezTo>
                    <a:pt x="12" y="100"/>
                    <a:pt x="13" y="102"/>
                    <a:pt x="14" y="105"/>
                  </a:cubicBezTo>
                  <a:cubicBezTo>
                    <a:pt x="24" y="133"/>
                    <a:pt x="50" y="152"/>
                    <a:pt x="81" y="152"/>
                  </a:cubicBezTo>
                  <a:cubicBezTo>
                    <a:pt x="120" y="152"/>
                    <a:pt x="152" y="120"/>
                    <a:pt x="152" y="81"/>
                  </a:cubicBezTo>
                  <a:cubicBezTo>
                    <a:pt x="152" y="43"/>
                    <a:pt x="120" y="11"/>
                    <a:pt x="81" y="11"/>
                  </a:cubicBezTo>
                  <a:cubicBezTo>
                    <a:pt x="72" y="11"/>
                    <a:pt x="64" y="13"/>
                    <a:pt x="57" y="15"/>
                  </a:cubicBezTo>
                  <a:cubicBezTo>
                    <a:pt x="56" y="16"/>
                    <a:pt x="56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0" y="14"/>
                    <a:pt x="50" y="12"/>
                  </a:cubicBezTo>
                  <a:cubicBezTo>
                    <a:pt x="49" y="9"/>
                    <a:pt x="50" y="6"/>
                    <a:pt x="53" y="5"/>
                  </a:cubicBezTo>
                  <a:cubicBezTo>
                    <a:pt x="62" y="2"/>
                    <a:pt x="71" y="0"/>
                    <a:pt x="81" y="0"/>
                  </a:cubicBezTo>
                  <a:cubicBezTo>
                    <a:pt x="126" y="0"/>
                    <a:pt x="163" y="37"/>
                    <a:pt x="163" y="81"/>
                  </a:cubicBezTo>
                  <a:cubicBezTo>
                    <a:pt x="163" y="126"/>
                    <a:pt x="126" y="163"/>
                    <a:pt x="8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1488" y="2734"/>
              <a:ext cx="27" cy="48"/>
            </a:xfrm>
            <a:custGeom>
              <a:avLst/>
              <a:gdLst>
                <a:gd name="T0" fmla="*/ 6 w 11"/>
                <a:gd name="T1" fmla="*/ 20 h 20"/>
                <a:gd name="T2" fmla="*/ 0 w 11"/>
                <a:gd name="T3" fmla="*/ 15 h 20"/>
                <a:gd name="T4" fmla="*/ 0 w 11"/>
                <a:gd name="T5" fmla="*/ 6 h 20"/>
                <a:gd name="T6" fmla="*/ 6 w 11"/>
                <a:gd name="T7" fmla="*/ 0 h 20"/>
                <a:gd name="T8" fmla="*/ 11 w 11"/>
                <a:gd name="T9" fmla="*/ 6 h 20"/>
                <a:gd name="T10" fmla="*/ 11 w 11"/>
                <a:gd name="T11" fmla="*/ 15 h 20"/>
                <a:gd name="T12" fmla="*/ 6 w 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3" y="20"/>
                    <a:pt x="0" y="18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0"/>
                    <a:pt x="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488" y="2837"/>
              <a:ext cx="27" cy="45"/>
            </a:xfrm>
            <a:custGeom>
              <a:avLst/>
              <a:gdLst>
                <a:gd name="T0" fmla="*/ 6 w 11"/>
                <a:gd name="T1" fmla="*/ 19 h 19"/>
                <a:gd name="T2" fmla="*/ 0 w 11"/>
                <a:gd name="T3" fmla="*/ 14 h 19"/>
                <a:gd name="T4" fmla="*/ 0 w 11"/>
                <a:gd name="T5" fmla="*/ 5 h 19"/>
                <a:gd name="T6" fmla="*/ 6 w 11"/>
                <a:gd name="T7" fmla="*/ 0 h 19"/>
                <a:gd name="T8" fmla="*/ 11 w 11"/>
                <a:gd name="T9" fmla="*/ 5 h 19"/>
                <a:gd name="T10" fmla="*/ 11 w 11"/>
                <a:gd name="T11" fmla="*/ 14 h 19"/>
                <a:gd name="T12" fmla="*/ 6 w 1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6" y="19"/>
                  </a:moveTo>
                  <a:cubicBezTo>
                    <a:pt x="3" y="19"/>
                    <a:pt x="0" y="17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7"/>
                    <a:pt x="9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529" y="2796"/>
              <a:ext cx="48" cy="26"/>
            </a:xfrm>
            <a:custGeom>
              <a:avLst/>
              <a:gdLst>
                <a:gd name="T0" fmla="*/ 6 w 20"/>
                <a:gd name="T1" fmla="*/ 11 h 11"/>
                <a:gd name="T2" fmla="*/ 0 w 20"/>
                <a:gd name="T3" fmla="*/ 5 h 11"/>
                <a:gd name="T4" fmla="*/ 6 w 20"/>
                <a:gd name="T5" fmla="*/ 0 h 11"/>
                <a:gd name="T6" fmla="*/ 14 w 20"/>
                <a:gd name="T7" fmla="*/ 0 h 11"/>
                <a:gd name="T8" fmla="*/ 20 w 20"/>
                <a:gd name="T9" fmla="*/ 5 h 11"/>
                <a:gd name="T10" fmla="*/ 14 w 20"/>
                <a:gd name="T11" fmla="*/ 11 h 11"/>
                <a:gd name="T12" fmla="*/ 6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6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5"/>
                  </a:cubicBezTo>
                  <a:cubicBezTo>
                    <a:pt x="20" y="8"/>
                    <a:pt x="17" y="11"/>
                    <a:pt x="14" y="11"/>
                  </a:cubicBezTo>
                  <a:lnTo>
                    <a:pt x="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429" y="2796"/>
              <a:ext cx="47" cy="26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5 h 11"/>
                <a:gd name="T4" fmla="*/ 5 w 20"/>
                <a:gd name="T5" fmla="*/ 0 h 11"/>
                <a:gd name="T6" fmla="*/ 14 w 20"/>
                <a:gd name="T7" fmla="*/ 0 h 11"/>
                <a:gd name="T8" fmla="*/ 20 w 20"/>
                <a:gd name="T9" fmla="*/ 5 h 11"/>
                <a:gd name="T10" fmla="*/ 14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5"/>
                  </a:cubicBezTo>
                  <a:cubicBezTo>
                    <a:pt x="20" y="8"/>
                    <a:pt x="17" y="11"/>
                    <a:pt x="14" y="11"/>
                  </a:cubicBez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TextBox 48"/>
          <p:cNvSpPr txBox="1">
            <a:spLocks/>
          </p:cNvSpPr>
          <p:nvPr/>
        </p:nvSpPr>
        <p:spPr>
          <a:xfrm>
            <a:off x="386970" y="2877952"/>
            <a:ext cx="238839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2960"/>
              </a:buClr>
              <a:defRPr/>
            </a:pPr>
            <a:r>
              <a:rPr lang="en-US" sz="3200" b="1" dirty="0">
                <a:solidFill>
                  <a:schemeClr val="bg1"/>
                </a:solidFill>
                <a:latin typeface="Arial"/>
              </a:rPr>
              <a:t>INR x</a:t>
            </a:r>
            <a:br>
              <a:rPr lang="en-US" sz="3200" b="1" dirty="0">
                <a:solidFill>
                  <a:schemeClr val="bg1"/>
                </a:solidFill>
                <a:latin typeface="Arial"/>
              </a:rPr>
            </a:br>
            <a:r>
              <a:rPr lang="en-US" sz="1600" dirty="0">
                <a:solidFill>
                  <a:schemeClr val="bg1"/>
                </a:solidFill>
                <a:latin typeface="Arial"/>
              </a:rPr>
              <a:t>increase in EBITDA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911641" y="3420023"/>
            <a:ext cx="626217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4911641" y="4800514"/>
            <a:ext cx="626217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11641" y="1872909"/>
            <a:ext cx="6262177" cy="13887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Selected a product vendor based on product fitment and time to market to deliver a best in class salesforce automation tool</a:t>
            </a:r>
          </a:p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Evaluated the TCO and profitability</a:t>
            </a:r>
          </a:p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Formed a client central team to successfully scale out the transformation pan India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911641" y="3578424"/>
            <a:ext cx="6262177" cy="10636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2000"/>
              </a:spcBef>
            </a:pPr>
            <a:r>
              <a:rPr lang="en-US" dirty="0" smtClean="0"/>
              <a:t>Co-Created the product which captures the best practices based on McKinsey’s experience on Sales Transformations and can be deployed in client situations in 3-4 weeks</a:t>
            </a:r>
          </a:p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Customized the product for a large steel client in India</a:t>
            </a:r>
          </a:p>
        </p:txBody>
      </p:sp>
      <p:sp>
        <p:nvSpPr>
          <p:cNvPr id="11" name="TextBox 10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911641" y="4958915"/>
            <a:ext cx="6262177" cy="106368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The digital product enabled a 5x increase in sales in 8 months</a:t>
            </a:r>
          </a:p>
          <a:p>
            <a:pPr lvl="1">
              <a:spcBef>
                <a:spcPct val="32000"/>
              </a:spcBef>
            </a:pPr>
            <a:r>
              <a:rPr lang="en-US" dirty="0" smtClean="0">
                <a:ea typeface="ＭＳ Ｐゴシック" panose="020B0600070205080204" pitchFamily="34" charset="-128"/>
              </a:rPr>
              <a:t>The product standardized the sales process and helped in reporting real time data which enabled the leadership to take strategic decisions 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2982" y="0"/>
            <a:ext cx="11952095" cy="246221"/>
            <a:chOff x="-2982" y="0"/>
            <a:chExt cx="11952095" cy="246221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97973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BAS003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982" y="0"/>
              <a:ext cx="3837856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 smtClean="0">
                  <a:solidFill>
                    <a:schemeClr val="bg1"/>
                  </a:solidFill>
                </a:rPr>
                <a:t>BASIC MATERIALS (</a:t>
              </a:r>
              <a:r>
                <a:rPr lang="pl-PL" sz="1000" dirty="0">
                  <a:solidFill>
                    <a:schemeClr val="bg1"/>
                  </a:solidFill>
                </a:rPr>
                <a:t>GEM</a:t>
              </a:r>
              <a:r>
                <a:rPr lang="pl-PL" sz="1000" dirty="0" smtClean="0">
                  <a:solidFill>
                    <a:schemeClr val="bg1"/>
                  </a:solidFill>
                </a:rPr>
                <a:t>)</a:t>
              </a:r>
              <a:r>
                <a:rPr 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</a:t>
              </a:r>
              <a:r>
                <a:rPr lang="pl-PL" sz="1000" dirty="0" smtClean="0">
                  <a:solidFill>
                    <a:schemeClr val="bg1"/>
                  </a:solidFill>
                </a:rPr>
                <a:t>ASIA-PACIFIC</a:t>
              </a:r>
              <a:endParaRPr lang="pl-PL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Title 5">
            <a:extLst>
              <a:ext uri="{FF2B5EF4-FFF2-40B4-BE49-F238E27FC236}">
                <a16:creationId xmlns:a16="http://schemas.microsoft.com/office/drawing/2014/main" xmlns="" id="{8528687A-EE3C-44A9-8CFA-453F820FD4E1}"/>
              </a:ext>
            </a:extLst>
          </p:cNvPr>
          <p:cNvSpPr txBox="1">
            <a:spLocks/>
          </p:cNvSpPr>
          <p:nvPr/>
        </p:nvSpPr>
        <p:spPr>
          <a:xfrm>
            <a:off x="214686" y="1257247"/>
            <a:ext cx="2202511" cy="26148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1" kern="1200">
                <a:solidFill>
                  <a:srgbClr val="194C7A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sz="1699" dirty="0">
                <a:solidFill>
                  <a:schemeClr val="accent4"/>
                </a:solidFill>
                <a:latin typeface="+mn-lt"/>
              </a:rPr>
              <a:t>Growth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1ED67802-74CF-42E7-A15A-048A70AFB4AC}"/>
              </a:ext>
            </a:extLst>
          </p:cNvPr>
          <p:cNvSpPr>
            <a:spLocks/>
          </p:cNvSpPr>
          <p:nvPr/>
        </p:nvSpPr>
        <p:spPr>
          <a:xfrm>
            <a:off x="3532195" y="1848706"/>
            <a:ext cx="906921" cy="892552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b">
            <a:no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Invest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684C3784-1DD2-43F3-99C5-ED5B5944FC49}"/>
              </a:ext>
            </a:extLst>
          </p:cNvPr>
          <p:cNvSpPr>
            <a:spLocks/>
          </p:cNvSpPr>
          <p:nvPr/>
        </p:nvSpPr>
        <p:spPr>
          <a:xfrm>
            <a:off x="3532195" y="3389488"/>
            <a:ext cx="906921" cy="892552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b">
            <a:no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Create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22B0BAD-D30F-451C-9811-7A2946461A34}"/>
              </a:ext>
            </a:extLst>
          </p:cNvPr>
          <p:cNvSpPr>
            <a:spLocks/>
          </p:cNvSpPr>
          <p:nvPr/>
        </p:nvSpPr>
        <p:spPr>
          <a:xfrm>
            <a:off x="3494284" y="5376793"/>
            <a:ext cx="906921" cy="892552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b">
            <a:no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Perform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AAFE827-B540-44F4-B0FD-C9EBEC601541}"/>
              </a:ext>
            </a:extLst>
          </p:cNvPr>
          <p:cNvCxnSpPr>
            <a:cxnSpLocks/>
          </p:cNvCxnSpPr>
          <p:nvPr/>
        </p:nvCxnSpPr>
        <p:spPr>
          <a:xfrm>
            <a:off x="771279" y="3961502"/>
            <a:ext cx="16547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Chevron 19">
            <a:extLst>
              <a:ext uri="{FF2B5EF4-FFF2-40B4-BE49-F238E27FC236}">
                <a16:creationId xmlns:a16="http://schemas.microsoft.com/office/drawing/2014/main" xmlns="" id="{8203E834-C1A3-441E-95C0-0E0F54CFBA35}"/>
              </a:ext>
            </a:extLst>
          </p:cNvPr>
          <p:cNvSpPr/>
          <p:nvPr/>
        </p:nvSpPr>
        <p:spPr>
          <a:xfrm>
            <a:off x="2587867" y="3831703"/>
            <a:ext cx="327624" cy="327624"/>
          </a:xfrm>
          <a:prstGeom prst="chevron">
            <a:avLst/>
          </a:prstGeom>
          <a:solidFill>
            <a:schemeClr val="tx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0D124DC3-A352-405D-BEED-2571E4730113}"/>
              </a:ext>
            </a:extLst>
          </p:cNvPr>
          <p:cNvGrpSpPr/>
          <p:nvPr/>
        </p:nvGrpSpPr>
        <p:grpSpPr>
          <a:xfrm>
            <a:off x="3817240" y="2062153"/>
            <a:ext cx="336831" cy="315101"/>
            <a:chOff x="8088270" y="1367583"/>
            <a:chExt cx="691315" cy="646715"/>
          </a:xfrm>
          <a:solidFill>
            <a:schemeClr val="accent4"/>
          </a:solidFill>
        </p:grpSpPr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xmlns="" id="{E18F75F7-BABD-4883-AC96-435E671F1807}"/>
                </a:ext>
              </a:extLst>
            </p:cNvPr>
            <p:cNvSpPr>
              <a:spLocks/>
            </p:cNvSpPr>
            <p:nvPr/>
          </p:nvSpPr>
          <p:spPr bwMode="gray">
            <a:xfrm>
              <a:off x="8188134" y="1734565"/>
              <a:ext cx="591451" cy="279733"/>
            </a:xfrm>
            <a:custGeom>
              <a:avLst/>
              <a:gdLst>
                <a:gd name="T0" fmla="*/ 356 w 356"/>
                <a:gd name="T1" fmla="*/ 102 h 178"/>
                <a:gd name="T2" fmla="*/ 344 w 356"/>
                <a:gd name="T3" fmla="*/ 119 h 178"/>
                <a:gd name="T4" fmla="*/ 326 w 356"/>
                <a:gd name="T5" fmla="*/ 133 h 178"/>
                <a:gd name="T6" fmla="*/ 298 w 356"/>
                <a:gd name="T7" fmla="*/ 151 h 178"/>
                <a:gd name="T8" fmla="*/ 266 w 356"/>
                <a:gd name="T9" fmla="*/ 164 h 178"/>
                <a:gd name="T10" fmla="*/ 203 w 356"/>
                <a:gd name="T11" fmla="*/ 173 h 178"/>
                <a:gd name="T12" fmla="*/ 170 w 356"/>
                <a:gd name="T13" fmla="*/ 177 h 178"/>
                <a:gd name="T14" fmla="*/ 145 w 356"/>
                <a:gd name="T15" fmla="*/ 173 h 178"/>
                <a:gd name="T16" fmla="*/ 58 w 356"/>
                <a:gd name="T17" fmla="*/ 132 h 178"/>
                <a:gd name="T18" fmla="*/ 41 w 356"/>
                <a:gd name="T19" fmla="*/ 124 h 178"/>
                <a:gd name="T20" fmla="*/ 10 w 356"/>
                <a:gd name="T21" fmla="*/ 116 h 178"/>
                <a:gd name="T22" fmla="*/ 0 w 356"/>
                <a:gd name="T23" fmla="*/ 104 h 178"/>
                <a:gd name="T24" fmla="*/ 0 w 356"/>
                <a:gd name="T25" fmla="*/ 24 h 178"/>
                <a:gd name="T26" fmla="*/ 7 w 356"/>
                <a:gd name="T27" fmla="*/ 14 h 178"/>
                <a:gd name="T28" fmla="*/ 97 w 356"/>
                <a:gd name="T29" fmla="*/ 2 h 178"/>
                <a:gd name="T30" fmla="*/ 156 w 356"/>
                <a:gd name="T31" fmla="*/ 20 h 178"/>
                <a:gd name="T32" fmla="*/ 203 w 356"/>
                <a:gd name="T33" fmla="*/ 32 h 178"/>
                <a:gd name="T34" fmla="*/ 263 w 356"/>
                <a:gd name="T35" fmla="*/ 42 h 178"/>
                <a:gd name="T36" fmla="*/ 281 w 356"/>
                <a:gd name="T37" fmla="*/ 55 h 178"/>
                <a:gd name="T38" fmla="*/ 283 w 356"/>
                <a:gd name="T39" fmla="*/ 69 h 178"/>
                <a:gd name="T40" fmla="*/ 262 w 356"/>
                <a:gd name="T41" fmla="*/ 90 h 178"/>
                <a:gd name="T42" fmla="*/ 251 w 356"/>
                <a:gd name="T43" fmla="*/ 89 h 178"/>
                <a:gd name="T44" fmla="*/ 196 w 356"/>
                <a:gd name="T45" fmla="*/ 86 h 178"/>
                <a:gd name="T46" fmla="*/ 160 w 356"/>
                <a:gd name="T47" fmla="*/ 86 h 178"/>
                <a:gd name="T48" fmla="*/ 161 w 356"/>
                <a:gd name="T49" fmla="*/ 87 h 178"/>
                <a:gd name="T50" fmla="*/ 241 w 356"/>
                <a:gd name="T51" fmla="*/ 102 h 178"/>
                <a:gd name="T52" fmla="*/ 267 w 356"/>
                <a:gd name="T53" fmla="*/ 98 h 178"/>
                <a:gd name="T54" fmla="*/ 298 w 356"/>
                <a:gd name="T55" fmla="*/ 82 h 178"/>
                <a:gd name="T56" fmla="*/ 332 w 356"/>
                <a:gd name="T57" fmla="*/ 65 h 178"/>
                <a:gd name="T58" fmla="*/ 356 w 356"/>
                <a:gd name="T59" fmla="*/ 77 h 178"/>
                <a:gd name="T60" fmla="*/ 356 w 356"/>
                <a:gd name="T61" fmla="*/ 83 h 178"/>
                <a:gd name="T62" fmla="*/ 349 w 356"/>
                <a:gd name="T63" fmla="*/ 92 h 178"/>
                <a:gd name="T64" fmla="*/ 356 w 356"/>
                <a:gd name="T65" fmla="*/ 97 h 178"/>
                <a:gd name="T66" fmla="*/ 356 w 356"/>
                <a:gd name="T67" fmla="*/ 10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6" h="178">
                  <a:moveTo>
                    <a:pt x="356" y="102"/>
                  </a:moveTo>
                  <a:cubicBezTo>
                    <a:pt x="354" y="110"/>
                    <a:pt x="350" y="115"/>
                    <a:pt x="344" y="119"/>
                  </a:cubicBezTo>
                  <a:cubicBezTo>
                    <a:pt x="338" y="124"/>
                    <a:pt x="332" y="129"/>
                    <a:pt x="326" y="133"/>
                  </a:cubicBezTo>
                  <a:cubicBezTo>
                    <a:pt x="316" y="139"/>
                    <a:pt x="307" y="145"/>
                    <a:pt x="298" y="151"/>
                  </a:cubicBezTo>
                  <a:cubicBezTo>
                    <a:pt x="288" y="158"/>
                    <a:pt x="278" y="162"/>
                    <a:pt x="266" y="164"/>
                  </a:cubicBezTo>
                  <a:cubicBezTo>
                    <a:pt x="245" y="166"/>
                    <a:pt x="224" y="170"/>
                    <a:pt x="203" y="173"/>
                  </a:cubicBezTo>
                  <a:cubicBezTo>
                    <a:pt x="192" y="175"/>
                    <a:pt x="181" y="176"/>
                    <a:pt x="170" y="177"/>
                  </a:cubicBezTo>
                  <a:cubicBezTo>
                    <a:pt x="161" y="178"/>
                    <a:pt x="153" y="176"/>
                    <a:pt x="145" y="173"/>
                  </a:cubicBezTo>
                  <a:cubicBezTo>
                    <a:pt x="116" y="159"/>
                    <a:pt x="87" y="145"/>
                    <a:pt x="58" y="132"/>
                  </a:cubicBezTo>
                  <a:cubicBezTo>
                    <a:pt x="52" y="129"/>
                    <a:pt x="46" y="127"/>
                    <a:pt x="41" y="124"/>
                  </a:cubicBezTo>
                  <a:cubicBezTo>
                    <a:pt x="31" y="119"/>
                    <a:pt x="21" y="117"/>
                    <a:pt x="10" y="116"/>
                  </a:cubicBezTo>
                  <a:cubicBezTo>
                    <a:pt x="3" y="115"/>
                    <a:pt x="0" y="112"/>
                    <a:pt x="0" y="104"/>
                  </a:cubicBezTo>
                  <a:cubicBezTo>
                    <a:pt x="0" y="77"/>
                    <a:pt x="0" y="51"/>
                    <a:pt x="0" y="24"/>
                  </a:cubicBezTo>
                  <a:cubicBezTo>
                    <a:pt x="0" y="19"/>
                    <a:pt x="1" y="16"/>
                    <a:pt x="7" y="14"/>
                  </a:cubicBezTo>
                  <a:cubicBezTo>
                    <a:pt x="36" y="6"/>
                    <a:pt x="66" y="0"/>
                    <a:pt x="97" y="2"/>
                  </a:cubicBezTo>
                  <a:cubicBezTo>
                    <a:pt x="118" y="4"/>
                    <a:pt x="138" y="10"/>
                    <a:pt x="156" y="20"/>
                  </a:cubicBezTo>
                  <a:cubicBezTo>
                    <a:pt x="171" y="28"/>
                    <a:pt x="186" y="31"/>
                    <a:pt x="203" y="32"/>
                  </a:cubicBezTo>
                  <a:cubicBezTo>
                    <a:pt x="223" y="33"/>
                    <a:pt x="243" y="36"/>
                    <a:pt x="263" y="42"/>
                  </a:cubicBezTo>
                  <a:cubicBezTo>
                    <a:pt x="270" y="44"/>
                    <a:pt x="277" y="48"/>
                    <a:pt x="281" y="55"/>
                  </a:cubicBezTo>
                  <a:cubicBezTo>
                    <a:pt x="284" y="60"/>
                    <a:pt x="284" y="64"/>
                    <a:pt x="283" y="69"/>
                  </a:cubicBezTo>
                  <a:cubicBezTo>
                    <a:pt x="279" y="79"/>
                    <a:pt x="273" y="88"/>
                    <a:pt x="262" y="90"/>
                  </a:cubicBezTo>
                  <a:cubicBezTo>
                    <a:pt x="258" y="90"/>
                    <a:pt x="254" y="89"/>
                    <a:pt x="251" y="89"/>
                  </a:cubicBezTo>
                  <a:cubicBezTo>
                    <a:pt x="232" y="88"/>
                    <a:pt x="214" y="87"/>
                    <a:pt x="196" y="86"/>
                  </a:cubicBezTo>
                  <a:cubicBezTo>
                    <a:pt x="184" y="85"/>
                    <a:pt x="172" y="84"/>
                    <a:pt x="160" y="86"/>
                  </a:cubicBezTo>
                  <a:cubicBezTo>
                    <a:pt x="160" y="86"/>
                    <a:pt x="160" y="87"/>
                    <a:pt x="161" y="87"/>
                  </a:cubicBezTo>
                  <a:cubicBezTo>
                    <a:pt x="186" y="100"/>
                    <a:pt x="212" y="106"/>
                    <a:pt x="241" y="102"/>
                  </a:cubicBezTo>
                  <a:cubicBezTo>
                    <a:pt x="250" y="100"/>
                    <a:pt x="258" y="100"/>
                    <a:pt x="267" y="98"/>
                  </a:cubicBezTo>
                  <a:cubicBezTo>
                    <a:pt x="279" y="96"/>
                    <a:pt x="289" y="90"/>
                    <a:pt x="298" y="82"/>
                  </a:cubicBezTo>
                  <a:cubicBezTo>
                    <a:pt x="308" y="73"/>
                    <a:pt x="319" y="66"/>
                    <a:pt x="332" y="65"/>
                  </a:cubicBezTo>
                  <a:cubicBezTo>
                    <a:pt x="342" y="64"/>
                    <a:pt x="351" y="67"/>
                    <a:pt x="356" y="77"/>
                  </a:cubicBezTo>
                  <a:cubicBezTo>
                    <a:pt x="356" y="79"/>
                    <a:pt x="356" y="81"/>
                    <a:pt x="356" y="83"/>
                  </a:cubicBezTo>
                  <a:cubicBezTo>
                    <a:pt x="354" y="86"/>
                    <a:pt x="351" y="89"/>
                    <a:pt x="349" y="92"/>
                  </a:cubicBezTo>
                  <a:cubicBezTo>
                    <a:pt x="351" y="94"/>
                    <a:pt x="354" y="96"/>
                    <a:pt x="356" y="97"/>
                  </a:cubicBezTo>
                  <a:cubicBezTo>
                    <a:pt x="356" y="99"/>
                    <a:pt x="356" y="101"/>
                    <a:pt x="35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xmlns="" id="{2909C1BB-76D5-4D28-932C-2234DBA8E085}"/>
                </a:ext>
              </a:extLst>
            </p:cNvPr>
            <p:cNvSpPr>
              <a:spLocks/>
            </p:cNvSpPr>
            <p:nvPr/>
          </p:nvSpPr>
          <p:spPr bwMode="gray">
            <a:xfrm>
              <a:off x="8088270" y="1725241"/>
              <a:ext cx="80173" cy="221788"/>
            </a:xfrm>
            <a:custGeom>
              <a:avLst/>
              <a:gdLst>
                <a:gd name="T0" fmla="*/ 0 w 48"/>
                <a:gd name="T1" fmla="*/ 6 h 141"/>
                <a:gd name="T2" fmla="*/ 12 w 48"/>
                <a:gd name="T3" fmla="*/ 0 h 141"/>
                <a:gd name="T4" fmla="*/ 38 w 48"/>
                <a:gd name="T5" fmla="*/ 0 h 141"/>
                <a:gd name="T6" fmla="*/ 48 w 48"/>
                <a:gd name="T7" fmla="*/ 10 h 141"/>
                <a:gd name="T8" fmla="*/ 48 w 48"/>
                <a:gd name="T9" fmla="*/ 131 h 141"/>
                <a:gd name="T10" fmla="*/ 38 w 48"/>
                <a:gd name="T11" fmla="*/ 141 h 141"/>
                <a:gd name="T12" fmla="*/ 11 w 48"/>
                <a:gd name="T13" fmla="*/ 141 h 141"/>
                <a:gd name="T14" fmla="*/ 0 w 48"/>
                <a:gd name="T15" fmla="*/ 135 h 141"/>
                <a:gd name="T16" fmla="*/ 0 w 48"/>
                <a:gd name="T17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41">
                  <a:moveTo>
                    <a:pt x="0" y="6"/>
                  </a:moveTo>
                  <a:cubicBezTo>
                    <a:pt x="3" y="1"/>
                    <a:pt x="7" y="0"/>
                    <a:pt x="12" y="0"/>
                  </a:cubicBezTo>
                  <a:cubicBezTo>
                    <a:pt x="21" y="0"/>
                    <a:pt x="29" y="0"/>
                    <a:pt x="38" y="0"/>
                  </a:cubicBezTo>
                  <a:cubicBezTo>
                    <a:pt x="44" y="0"/>
                    <a:pt x="48" y="3"/>
                    <a:pt x="48" y="10"/>
                  </a:cubicBezTo>
                  <a:cubicBezTo>
                    <a:pt x="48" y="50"/>
                    <a:pt x="48" y="91"/>
                    <a:pt x="48" y="131"/>
                  </a:cubicBezTo>
                  <a:cubicBezTo>
                    <a:pt x="48" y="138"/>
                    <a:pt x="45" y="141"/>
                    <a:pt x="38" y="141"/>
                  </a:cubicBezTo>
                  <a:cubicBezTo>
                    <a:pt x="29" y="141"/>
                    <a:pt x="20" y="141"/>
                    <a:pt x="11" y="141"/>
                  </a:cubicBezTo>
                  <a:cubicBezTo>
                    <a:pt x="6" y="141"/>
                    <a:pt x="2" y="140"/>
                    <a:pt x="0" y="135"/>
                  </a:cubicBezTo>
                  <a:cubicBezTo>
                    <a:pt x="0" y="92"/>
                    <a:pt x="0" y="4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xmlns="" id="{A1BA91B4-761C-4B09-B943-0B3711B5A4F2}"/>
                </a:ext>
              </a:extLst>
            </p:cNvPr>
            <p:cNvSpPr>
              <a:spLocks/>
            </p:cNvSpPr>
            <p:nvPr/>
          </p:nvSpPr>
          <p:spPr bwMode="gray">
            <a:xfrm>
              <a:off x="8342854" y="1367583"/>
              <a:ext cx="385392" cy="179828"/>
            </a:xfrm>
            <a:custGeom>
              <a:avLst/>
              <a:gdLst>
                <a:gd name="T0" fmla="*/ 117 w 232"/>
                <a:gd name="T1" fmla="*/ 0 h 114"/>
                <a:gd name="T2" fmla="*/ 198 w 232"/>
                <a:gd name="T3" fmla="*/ 17 h 114"/>
                <a:gd name="T4" fmla="*/ 221 w 232"/>
                <a:gd name="T5" fmla="*/ 36 h 114"/>
                <a:gd name="T6" fmla="*/ 220 w 232"/>
                <a:gd name="T7" fmla="*/ 77 h 114"/>
                <a:gd name="T8" fmla="*/ 188 w 232"/>
                <a:gd name="T9" fmla="*/ 99 h 114"/>
                <a:gd name="T10" fmla="*/ 102 w 232"/>
                <a:gd name="T11" fmla="*/ 112 h 114"/>
                <a:gd name="T12" fmla="*/ 46 w 232"/>
                <a:gd name="T13" fmla="*/ 100 h 114"/>
                <a:gd name="T14" fmla="*/ 16 w 232"/>
                <a:gd name="T15" fmla="*/ 81 h 114"/>
                <a:gd name="T16" fmla="*/ 16 w 232"/>
                <a:gd name="T17" fmla="*/ 31 h 114"/>
                <a:gd name="T18" fmla="*/ 58 w 232"/>
                <a:gd name="T19" fmla="*/ 8 h 114"/>
                <a:gd name="T20" fmla="*/ 117 w 232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114">
                  <a:moveTo>
                    <a:pt x="117" y="0"/>
                  </a:moveTo>
                  <a:cubicBezTo>
                    <a:pt x="145" y="0"/>
                    <a:pt x="172" y="5"/>
                    <a:pt x="198" y="17"/>
                  </a:cubicBezTo>
                  <a:cubicBezTo>
                    <a:pt x="207" y="22"/>
                    <a:pt x="215" y="28"/>
                    <a:pt x="221" y="36"/>
                  </a:cubicBezTo>
                  <a:cubicBezTo>
                    <a:pt x="232" y="49"/>
                    <a:pt x="231" y="64"/>
                    <a:pt x="220" y="77"/>
                  </a:cubicBezTo>
                  <a:cubicBezTo>
                    <a:pt x="212" y="88"/>
                    <a:pt x="200" y="94"/>
                    <a:pt x="188" y="99"/>
                  </a:cubicBezTo>
                  <a:cubicBezTo>
                    <a:pt x="161" y="111"/>
                    <a:pt x="132" y="114"/>
                    <a:pt x="102" y="112"/>
                  </a:cubicBezTo>
                  <a:cubicBezTo>
                    <a:pt x="83" y="111"/>
                    <a:pt x="64" y="107"/>
                    <a:pt x="46" y="100"/>
                  </a:cubicBezTo>
                  <a:cubicBezTo>
                    <a:pt x="35" y="96"/>
                    <a:pt x="24" y="90"/>
                    <a:pt x="16" y="81"/>
                  </a:cubicBezTo>
                  <a:cubicBezTo>
                    <a:pt x="0" y="65"/>
                    <a:pt x="0" y="47"/>
                    <a:pt x="16" y="31"/>
                  </a:cubicBezTo>
                  <a:cubicBezTo>
                    <a:pt x="28" y="20"/>
                    <a:pt x="42" y="13"/>
                    <a:pt x="58" y="8"/>
                  </a:cubicBezTo>
                  <a:cubicBezTo>
                    <a:pt x="77" y="3"/>
                    <a:pt x="97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xmlns="" id="{F541D2DC-2ADC-40AC-A895-1168E0D8BB4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49184" y="1506117"/>
              <a:ext cx="375546" cy="105233"/>
            </a:xfrm>
            <a:custGeom>
              <a:avLst/>
              <a:gdLst>
                <a:gd name="T0" fmla="*/ 223 w 226"/>
                <a:gd name="T1" fmla="*/ 0 h 67"/>
                <a:gd name="T2" fmla="*/ 220 w 226"/>
                <a:gd name="T3" fmla="*/ 26 h 67"/>
                <a:gd name="T4" fmla="*/ 202 w 226"/>
                <a:gd name="T5" fmla="*/ 44 h 67"/>
                <a:gd name="T6" fmla="*/ 149 w 226"/>
                <a:gd name="T7" fmla="*/ 63 h 67"/>
                <a:gd name="T8" fmla="*/ 88 w 226"/>
                <a:gd name="T9" fmla="*/ 65 h 67"/>
                <a:gd name="T10" fmla="*/ 23 w 226"/>
                <a:gd name="T11" fmla="*/ 44 h 67"/>
                <a:gd name="T12" fmla="*/ 1 w 226"/>
                <a:gd name="T13" fmla="*/ 17 h 67"/>
                <a:gd name="T14" fmla="*/ 2 w 226"/>
                <a:gd name="T15" fmla="*/ 0 h 67"/>
                <a:gd name="T16" fmla="*/ 3 w 226"/>
                <a:gd name="T17" fmla="*/ 1 h 67"/>
                <a:gd name="T18" fmla="*/ 60 w 226"/>
                <a:gd name="T19" fmla="*/ 30 h 67"/>
                <a:gd name="T20" fmla="*/ 173 w 226"/>
                <a:gd name="T21" fmla="*/ 28 h 67"/>
                <a:gd name="T22" fmla="*/ 223 w 226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67">
                  <a:moveTo>
                    <a:pt x="223" y="0"/>
                  </a:moveTo>
                  <a:cubicBezTo>
                    <a:pt x="226" y="9"/>
                    <a:pt x="225" y="18"/>
                    <a:pt x="220" y="26"/>
                  </a:cubicBezTo>
                  <a:cubicBezTo>
                    <a:pt x="216" y="34"/>
                    <a:pt x="209" y="39"/>
                    <a:pt x="202" y="44"/>
                  </a:cubicBezTo>
                  <a:cubicBezTo>
                    <a:pt x="185" y="55"/>
                    <a:pt x="168" y="60"/>
                    <a:pt x="149" y="63"/>
                  </a:cubicBezTo>
                  <a:cubicBezTo>
                    <a:pt x="128" y="67"/>
                    <a:pt x="108" y="67"/>
                    <a:pt x="88" y="65"/>
                  </a:cubicBezTo>
                  <a:cubicBezTo>
                    <a:pt x="65" y="63"/>
                    <a:pt x="43" y="57"/>
                    <a:pt x="23" y="44"/>
                  </a:cubicBezTo>
                  <a:cubicBezTo>
                    <a:pt x="13" y="37"/>
                    <a:pt x="4" y="29"/>
                    <a:pt x="1" y="17"/>
                  </a:cubicBezTo>
                  <a:cubicBezTo>
                    <a:pt x="0" y="11"/>
                    <a:pt x="0" y="5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9" y="17"/>
                    <a:pt x="39" y="25"/>
                    <a:pt x="60" y="30"/>
                  </a:cubicBezTo>
                  <a:cubicBezTo>
                    <a:pt x="98" y="38"/>
                    <a:pt x="135" y="39"/>
                    <a:pt x="173" y="28"/>
                  </a:cubicBezTo>
                  <a:cubicBezTo>
                    <a:pt x="191" y="22"/>
                    <a:pt x="208" y="14"/>
                    <a:pt x="2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xmlns="" id="{E8FF8B3C-354C-4677-B90C-06CA7398EFE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46370" y="1572054"/>
              <a:ext cx="378360" cy="107231"/>
            </a:xfrm>
            <a:custGeom>
              <a:avLst/>
              <a:gdLst>
                <a:gd name="T0" fmla="*/ 4 w 228"/>
                <a:gd name="T1" fmla="*/ 1 h 68"/>
                <a:gd name="T2" fmla="*/ 110 w 228"/>
                <a:gd name="T3" fmla="*/ 36 h 68"/>
                <a:gd name="T4" fmla="*/ 187 w 228"/>
                <a:gd name="T5" fmla="*/ 23 h 68"/>
                <a:gd name="T6" fmla="*/ 223 w 228"/>
                <a:gd name="T7" fmla="*/ 1 h 68"/>
                <a:gd name="T8" fmla="*/ 225 w 228"/>
                <a:gd name="T9" fmla="*/ 0 h 68"/>
                <a:gd name="T10" fmla="*/ 223 w 228"/>
                <a:gd name="T11" fmla="*/ 25 h 68"/>
                <a:gd name="T12" fmla="*/ 200 w 228"/>
                <a:gd name="T13" fmla="*/ 47 h 68"/>
                <a:gd name="T14" fmla="*/ 149 w 228"/>
                <a:gd name="T15" fmla="*/ 63 h 68"/>
                <a:gd name="T16" fmla="*/ 52 w 228"/>
                <a:gd name="T17" fmla="*/ 56 h 68"/>
                <a:gd name="T18" fmla="*/ 12 w 228"/>
                <a:gd name="T19" fmla="*/ 33 h 68"/>
                <a:gd name="T20" fmla="*/ 4 w 228"/>
                <a:gd name="T21" fmla="*/ 1 h 68"/>
                <a:gd name="T22" fmla="*/ 4 w 228"/>
                <a:gd name="T2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68">
                  <a:moveTo>
                    <a:pt x="4" y="1"/>
                  </a:moveTo>
                  <a:cubicBezTo>
                    <a:pt x="35" y="26"/>
                    <a:pt x="71" y="35"/>
                    <a:pt x="110" y="36"/>
                  </a:cubicBezTo>
                  <a:cubicBezTo>
                    <a:pt x="137" y="36"/>
                    <a:pt x="163" y="33"/>
                    <a:pt x="187" y="23"/>
                  </a:cubicBezTo>
                  <a:cubicBezTo>
                    <a:pt x="201" y="18"/>
                    <a:pt x="213" y="11"/>
                    <a:pt x="223" y="1"/>
                  </a:cubicBezTo>
                  <a:cubicBezTo>
                    <a:pt x="223" y="1"/>
                    <a:pt x="224" y="0"/>
                    <a:pt x="225" y="0"/>
                  </a:cubicBezTo>
                  <a:cubicBezTo>
                    <a:pt x="228" y="9"/>
                    <a:pt x="227" y="17"/>
                    <a:pt x="223" y="25"/>
                  </a:cubicBezTo>
                  <a:cubicBezTo>
                    <a:pt x="217" y="35"/>
                    <a:pt x="209" y="41"/>
                    <a:pt x="200" y="47"/>
                  </a:cubicBezTo>
                  <a:cubicBezTo>
                    <a:pt x="184" y="56"/>
                    <a:pt x="167" y="61"/>
                    <a:pt x="149" y="63"/>
                  </a:cubicBezTo>
                  <a:cubicBezTo>
                    <a:pt x="116" y="68"/>
                    <a:pt x="83" y="67"/>
                    <a:pt x="52" y="56"/>
                  </a:cubicBezTo>
                  <a:cubicBezTo>
                    <a:pt x="37" y="52"/>
                    <a:pt x="23" y="45"/>
                    <a:pt x="12" y="33"/>
                  </a:cubicBezTo>
                  <a:cubicBezTo>
                    <a:pt x="4" y="24"/>
                    <a:pt x="0" y="14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xmlns="" id="{36B4DD4B-B2C8-4B97-A869-4F9065EBB659}"/>
                </a:ext>
              </a:extLst>
            </p:cNvPr>
            <p:cNvSpPr>
              <a:spLocks/>
            </p:cNvSpPr>
            <p:nvPr/>
          </p:nvSpPr>
          <p:spPr bwMode="gray">
            <a:xfrm>
              <a:off x="8347777" y="1638657"/>
              <a:ext cx="375546" cy="108563"/>
            </a:xfrm>
            <a:custGeom>
              <a:avLst/>
              <a:gdLst>
                <a:gd name="T0" fmla="*/ 3 w 226"/>
                <a:gd name="T1" fmla="*/ 0 h 69"/>
                <a:gd name="T2" fmla="*/ 83 w 226"/>
                <a:gd name="T3" fmla="*/ 34 h 69"/>
                <a:gd name="T4" fmla="*/ 173 w 226"/>
                <a:gd name="T5" fmla="*/ 27 h 69"/>
                <a:gd name="T6" fmla="*/ 224 w 226"/>
                <a:gd name="T7" fmla="*/ 0 h 69"/>
                <a:gd name="T8" fmla="*/ 225 w 226"/>
                <a:gd name="T9" fmla="*/ 18 h 69"/>
                <a:gd name="T10" fmla="*/ 210 w 226"/>
                <a:gd name="T11" fmla="*/ 38 h 69"/>
                <a:gd name="T12" fmla="*/ 163 w 226"/>
                <a:gd name="T13" fmla="*/ 60 h 69"/>
                <a:gd name="T14" fmla="*/ 43 w 226"/>
                <a:gd name="T15" fmla="*/ 53 h 69"/>
                <a:gd name="T16" fmla="*/ 13 w 226"/>
                <a:gd name="T17" fmla="*/ 35 h 69"/>
                <a:gd name="T18" fmla="*/ 2 w 226"/>
                <a:gd name="T19" fmla="*/ 5 h 69"/>
                <a:gd name="T20" fmla="*/ 2 w 226"/>
                <a:gd name="T21" fmla="*/ 3 h 69"/>
                <a:gd name="T22" fmla="*/ 3 w 226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69">
                  <a:moveTo>
                    <a:pt x="3" y="0"/>
                  </a:moveTo>
                  <a:cubicBezTo>
                    <a:pt x="26" y="20"/>
                    <a:pt x="53" y="30"/>
                    <a:pt x="83" y="34"/>
                  </a:cubicBezTo>
                  <a:cubicBezTo>
                    <a:pt x="113" y="38"/>
                    <a:pt x="144" y="36"/>
                    <a:pt x="173" y="27"/>
                  </a:cubicBezTo>
                  <a:cubicBezTo>
                    <a:pt x="192" y="22"/>
                    <a:pt x="209" y="14"/>
                    <a:pt x="224" y="0"/>
                  </a:cubicBezTo>
                  <a:cubicBezTo>
                    <a:pt x="226" y="6"/>
                    <a:pt x="226" y="12"/>
                    <a:pt x="225" y="18"/>
                  </a:cubicBezTo>
                  <a:cubicBezTo>
                    <a:pt x="222" y="26"/>
                    <a:pt x="217" y="33"/>
                    <a:pt x="210" y="38"/>
                  </a:cubicBezTo>
                  <a:cubicBezTo>
                    <a:pt x="196" y="50"/>
                    <a:pt x="180" y="56"/>
                    <a:pt x="163" y="60"/>
                  </a:cubicBezTo>
                  <a:cubicBezTo>
                    <a:pt x="122" y="69"/>
                    <a:pt x="82" y="68"/>
                    <a:pt x="43" y="53"/>
                  </a:cubicBezTo>
                  <a:cubicBezTo>
                    <a:pt x="32" y="49"/>
                    <a:pt x="21" y="43"/>
                    <a:pt x="13" y="35"/>
                  </a:cubicBezTo>
                  <a:cubicBezTo>
                    <a:pt x="5" y="27"/>
                    <a:pt x="0" y="17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buClr>
                  <a:schemeClr val="lt1"/>
                </a:buClr>
              </a:pPr>
              <a:endParaRPr lang="en-US" b="1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EEDE89C0-7E80-4170-9F65-E97473749DE6}"/>
              </a:ext>
            </a:extLst>
          </p:cNvPr>
          <p:cNvGrpSpPr/>
          <p:nvPr/>
        </p:nvGrpSpPr>
        <p:grpSpPr>
          <a:xfrm>
            <a:off x="3857816" y="3557923"/>
            <a:ext cx="251291" cy="323617"/>
            <a:chOff x="-4276725" y="2738438"/>
            <a:chExt cx="1876425" cy="2416506"/>
          </a:xfrm>
          <a:solidFill>
            <a:schemeClr val="accent4"/>
          </a:solidFill>
        </p:grpSpPr>
        <p:sp>
          <p:nvSpPr>
            <p:cNvPr id="71" name="Freeform 420">
              <a:extLst>
                <a:ext uri="{FF2B5EF4-FFF2-40B4-BE49-F238E27FC236}">
                  <a16:creationId xmlns:a16="http://schemas.microsoft.com/office/drawing/2014/main" xmlns="" id="{1438D971-103B-4DFF-95D4-BB23CCBF114E}"/>
                </a:ext>
              </a:extLst>
            </p:cNvPr>
            <p:cNvSpPr/>
            <p:nvPr/>
          </p:nvSpPr>
          <p:spPr bwMode="auto">
            <a:xfrm>
              <a:off x="-3519488" y="2962275"/>
              <a:ext cx="809625" cy="981075"/>
            </a:xfrm>
            <a:custGeom>
              <a:avLst/>
              <a:gdLst>
                <a:gd name="connsiteX0" fmla="*/ 0 w 809625"/>
                <a:gd name="connsiteY0" fmla="*/ 928688 h 981075"/>
                <a:gd name="connsiteX1" fmla="*/ 676275 w 809625"/>
                <a:gd name="connsiteY1" fmla="*/ 0 h 981075"/>
                <a:gd name="connsiteX2" fmla="*/ 809625 w 809625"/>
                <a:gd name="connsiteY2" fmla="*/ 95250 h 981075"/>
                <a:gd name="connsiteX3" fmla="*/ 152400 w 809625"/>
                <a:gd name="connsiteY3" fmla="*/ 981075 h 981075"/>
                <a:gd name="connsiteX4" fmla="*/ 0 w 809625"/>
                <a:gd name="connsiteY4" fmla="*/ 928688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981075">
                  <a:moveTo>
                    <a:pt x="0" y="928688"/>
                  </a:moveTo>
                  <a:lnTo>
                    <a:pt x="676275" y="0"/>
                  </a:lnTo>
                  <a:lnTo>
                    <a:pt x="809625" y="95250"/>
                  </a:lnTo>
                  <a:lnTo>
                    <a:pt x="152400" y="981075"/>
                  </a:lnTo>
                  <a:lnTo>
                    <a:pt x="0" y="9286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73" name="Freeform 421">
              <a:extLst>
                <a:ext uri="{FF2B5EF4-FFF2-40B4-BE49-F238E27FC236}">
                  <a16:creationId xmlns:a16="http://schemas.microsoft.com/office/drawing/2014/main" xmlns="" id="{87704274-D6FB-42AC-B529-40076023BD79}"/>
                </a:ext>
              </a:extLst>
            </p:cNvPr>
            <p:cNvSpPr/>
            <p:nvPr/>
          </p:nvSpPr>
          <p:spPr bwMode="auto">
            <a:xfrm rot="4375340" flipH="1">
              <a:off x="-3348039" y="3090862"/>
              <a:ext cx="809625" cy="981075"/>
            </a:xfrm>
            <a:custGeom>
              <a:avLst/>
              <a:gdLst>
                <a:gd name="connsiteX0" fmla="*/ 0 w 809625"/>
                <a:gd name="connsiteY0" fmla="*/ 928688 h 981075"/>
                <a:gd name="connsiteX1" fmla="*/ 676275 w 809625"/>
                <a:gd name="connsiteY1" fmla="*/ 0 h 981075"/>
                <a:gd name="connsiteX2" fmla="*/ 809625 w 809625"/>
                <a:gd name="connsiteY2" fmla="*/ 95250 h 981075"/>
                <a:gd name="connsiteX3" fmla="*/ 152400 w 809625"/>
                <a:gd name="connsiteY3" fmla="*/ 981075 h 981075"/>
                <a:gd name="connsiteX4" fmla="*/ 0 w 809625"/>
                <a:gd name="connsiteY4" fmla="*/ 928688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25" h="981075">
                  <a:moveTo>
                    <a:pt x="0" y="928688"/>
                  </a:moveTo>
                  <a:lnTo>
                    <a:pt x="676275" y="0"/>
                  </a:lnTo>
                  <a:lnTo>
                    <a:pt x="809625" y="95250"/>
                  </a:lnTo>
                  <a:lnTo>
                    <a:pt x="152400" y="981075"/>
                  </a:lnTo>
                  <a:lnTo>
                    <a:pt x="0" y="9286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75" name="Freeform 422">
              <a:extLst>
                <a:ext uri="{FF2B5EF4-FFF2-40B4-BE49-F238E27FC236}">
                  <a16:creationId xmlns:a16="http://schemas.microsoft.com/office/drawing/2014/main" xmlns="" id="{32B226F5-27E5-4D20-A1B9-62A026164F0D}"/>
                </a:ext>
              </a:extLst>
            </p:cNvPr>
            <p:cNvSpPr/>
            <p:nvPr/>
          </p:nvSpPr>
          <p:spPr bwMode="auto">
            <a:xfrm>
              <a:off x="-3605213" y="3938588"/>
              <a:ext cx="323850" cy="366712"/>
            </a:xfrm>
            <a:custGeom>
              <a:avLst/>
              <a:gdLst>
                <a:gd name="connsiteX0" fmla="*/ 228600 w 323850"/>
                <a:gd name="connsiteY0" fmla="*/ 57150 h 366712"/>
                <a:gd name="connsiteX1" fmla="*/ 323850 w 323850"/>
                <a:gd name="connsiteY1" fmla="*/ 185737 h 366712"/>
                <a:gd name="connsiteX2" fmla="*/ 0 w 323850"/>
                <a:gd name="connsiteY2" fmla="*/ 366712 h 366712"/>
                <a:gd name="connsiteX3" fmla="*/ 71438 w 323850"/>
                <a:gd name="connsiteY3" fmla="*/ 0 h 366712"/>
                <a:gd name="connsiteX4" fmla="*/ 228600 w 323850"/>
                <a:gd name="connsiteY4" fmla="*/ 571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66712">
                  <a:moveTo>
                    <a:pt x="228600" y="57150"/>
                  </a:moveTo>
                  <a:lnTo>
                    <a:pt x="323850" y="185737"/>
                  </a:lnTo>
                  <a:lnTo>
                    <a:pt x="0" y="366712"/>
                  </a:lnTo>
                  <a:lnTo>
                    <a:pt x="71438" y="0"/>
                  </a:lnTo>
                  <a:lnTo>
                    <a:pt x="228600" y="57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77" name="Freeform 423">
              <a:extLst>
                <a:ext uri="{FF2B5EF4-FFF2-40B4-BE49-F238E27FC236}">
                  <a16:creationId xmlns:a16="http://schemas.microsoft.com/office/drawing/2014/main" xmlns="" id="{E2768AE5-7BE2-47E5-AADE-F14719786914}"/>
                </a:ext>
              </a:extLst>
            </p:cNvPr>
            <p:cNvSpPr/>
            <p:nvPr/>
          </p:nvSpPr>
          <p:spPr bwMode="auto">
            <a:xfrm>
              <a:off x="-2800350" y="2852738"/>
              <a:ext cx="323850" cy="266700"/>
            </a:xfrm>
            <a:custGeom>
              <a:avLst/>
              <a:gdLst>
                <a:gd name="connsiteX0" fmla="*/ 271462 w 323850"/>
                <a:gd name="connsiteY0" fmla="*/ 266700 h 266700"/>
                <a:gd name="connsiteX1" fmla="*/ 323850 w 323850"/>
                <a:gd name="connsiteY1" fmla="*/ 200025 h 266700"/>
                <a:gd name="connsiteX2" fmla="*/ 47625 w 323850"/>
                <a:gd name="connsiteY2" fmla="*/ 0 h 266700"/>
                <a:gd name="connsiteX3" fmla="*/ 0 w 323850"/>
                <a:gd name="connsiteY3" fmla="*/ 57150 h 266700"/>
                <a:gd name="connsiteX4" fmla="*/ 271462 w 323850"/>
                <a:gd name="connsiteY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266700">
                  <a:moveTo>
                    <a:pt x="271462" y="266700"/>
                  </a:moveTo>
                  <a:lnTo>
                    <a:pt x="323850" y="200025"/>
                  </a:lnTo>
                  <a:lnTo>
                    <a:pt x="47625" y="0"/>
                  </a:lnTo>
                  <a:lnTo>
                    <a:pt x="0" y="57150"/>
                  </a:lnTo>
                  <a:lnTo>
                    <a:pt x="271462" y="2667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78" name="Freeform 424">
              <a:extLst>
                <a:ext uri="{FF2B5EF4-FFF2-40B4-BE49-F238E27FC236}">
                  <a16:creationId xmlns:a16="http://schemas.microsoft.com/office/drawing/2014/main" xmlns="" id="{038FEF75-3FD9-452B-AD2D-A90DDF1487B5}"/>
                </a:ext>
              </a:extLst>
            </p:cNvPr>
            <p:cNvSpPr/>
            <p:nvPr/>
          </p:nvSpPr>
          <p:spPr bwMode="auto">
            <a:xfrm>
              <a:off x="-2714625" y="2738438"/>
              <a:ext cx="314325" cy="266700"/>
            </a:xfrm>
            <a:custGeom>
              <a:avLst/>
              <a:gdLst>
                <a:gd name="connsiteX0" fmla="*/ 261937 w 314325"/>
                <a:gd name="connsiteY0" fmla="*/ 266700 h 266700"/>
                <a:gd name="connsiteX1" fmla="*/ 314325 w 314325"/>
                <a:gd name="connsiteY1" fmla="*/ 195262 h 266700"/>
                <a:gd name="connsiteX2" fmla="*/ 42862 w 314325"/>
                <a:gd name="connsiteY2" fmla="*/ 0 h 266700"/>
                <a:gd name="connsiteX3" fmla="*/ 0 w 314325"/>
                <a:gd name="connsiteY3" fmla="*/ 61912 h 266700"/>
                <a:gd name="connsiteX4" fmla="*/ 261937 w 314325"/>
                <a:gd name="connsiteY4" fmla="*/ 266700 h 266700"/>
                <a:gd name="connsiteX0" fmla="*/ 261937 w 314325"/>
                <a:gd name="connsiteY0" fmla="*/ 266700 h 266700"/>
                <a:gd name="connsiteX1" fmla="*/ 314325 w 314325"/>
                <a:gd name="connsiteY1" fmla="*/ 195262 h 266700"/>
                <a:gd name="connsiteX2" fmla="*/ 42862 w 314325"/>
                <a:gd name="connsiteY2" fmla="*/ 0 h 266700"/>
                <a:gd name="connsiteX3" fmla="*/ 0 w 314325"/>
                <a:gd name="connsiteY3" fmla="*/ 61912 h 266700"/>
                <a:gd name="connsiteX4" fmla="*/ 261937 w 314325"/>
                <a:gd name="connsiteY4" fmla="*/ 266700 h 266700"/>
                <a:gd name="connsiteX0" fmla="*/ 261937 w 314325"/>
                <a:gd name="connsiteY0" fmla="*/ 266700 h 266700"/>
                <a:gd name="connsiteX1" fmla="*/ 314325 w 314325"/>
                <a:gd name="connsiteY1" fmla="*/ 195262 h 266700"/>
                <a:gd name="connsiteX2" fmla="*/ 42862 w 314325"/>
                <a:gd name="connsiteY2" fmla="*/ 0 h 266700"/>
                <a:gd name="connsiteX3" fmla="*/ 0 w 314325"/>
                <a:gd name="connsiteY3" fmla="*/ 61912 h 266700"/>
                <a:gd name="connsiteX4" fmla="*/ 261937 w 314325"/>
                <a:gd name="connsiteY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266700">
                  <a:moveTo>
                    <a:pt x="261937" y="266700"/>
                  </a:moveTo>
                  <a:lnTo>
                    <a:pt x="314325" y="195262"/>
                  </a:lnTo>
                  <a:cubicBezTo>
                    <a:pt x="233362" y="87313"/>
                    <a:pt x="128587" y="31749"/>
                    <a:pt x="42862" y="0"/>
                  </a:cubicBezTo>
                  <a:lnTo>
                    <a:pt x="0" y="61912"/>
                  </a:lnTo>
                  <a:lnTo>
                    <a:pt x="261937" y="2667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79" name="Rounded Rectangle 83">
              <a:extLst>
                <a:ext uri="{FF2B5EF4-FFF2-40B4-BE49-F238E27FC236}">
                  <a16:creationId xmlns:a16="http://schemas.microsoft.com/office/drawing/2014/main" xmlns="" id="{06C9E52E-DEB4-4F3A-B2C7-A1AB2095078F}"/>
                </a:ext>
              </a:extLst>
            </p:cNvPr>
            <p:cNvSpPr/>
            <p:nvPr/>
          </p:nvSpPr>
          <p:spPr bwMode="auto">
            <a:xfrm>
              <a:off x="-4276725" y="2852738"/>
              <a:ext cx="1719262" cy="2302206"/>
            </a:xfrm>
            <a:custGeom>
              <a:avLst/>
              <a:gdLst/>
              <a:ahLst/>
              <a:cxnLst/>
              <a:rect l="l" t="t" r="r" b="b"/>
              <a:pathLst>
                <a:path w="1719262" h="2302206">
                  <a:moveTo>
                    <a:pt x="286549" y="0"/>
                  </a:moveTo>
                  <a:lnTo>
                    <a:pt x="1258228" y="0"/>
                  </a:lnTo>
                  <a:lnTo>
                    <a:pt x="1158667" y="176215"/>
                  </a:lnTo>
                  <a:lnTo>
                    <a:pt x="329342" y="176215"/>
                  </a:lnTo>
                  <a:cubicBezTo>
                    <a:pt x="242141" y="176215"/>
                    <a:pt x="171450" y="246906"/>
                    <a:pt x="171450" y="334107"/>
                  </a:cubicBezTo>
                  <a:lnTo>
                    <a:pt x="171450" y="1970945"/>
                  </a:lnTo>
                  <a:cubicBezTo>
                    <a:pt x="171450" y="2058146"/>
                    <a:pt x="242141" y="2128837"/>
                    <a:pt x="329342" y="2128837"/>
                  </a:cubicBezTo>
                  <a:lnTo>
                    <a:pt x="1389527" y="2128837"/>
                  </a:lnTo>
                  <a:cubicBezTo>
                    <a:pt x="1476728" y="2128837"/>
                    <a:pt x="1547419" y="2058146"/>
                    <a:pt x="1547419" y="1970945"/>
                  </a:cubicBezTo>
                  <a:lnTo>
                    <a:pt x="1547419" y="900123"/>
                  </a:lnTo>
                  <a:lnTo>
                    <a:pt x="1719262" y="674904"/>
                  </a:lnTo>
                  <a:lnTo>
                    <a:pt x="1719262" y="2015657"/>
                  </a:lnTo>
                  <a:cubicBezTo>
                    <a:pt x="1719262" y="2173914"/>
                    <a:pt x="1590970" y="2302206"/>
                    <a:pt x="1432713" y="2302206"/>
                  </a:cubicBezTo>
                  <a:lnTo>
                    <a:pt x="286549" y="2302206"/>
                  </a:lnTo>
                  <a:cubicBezTo>
                    <a:pt x="128292" y="2302206"/>
                    <a:pt x="0" y="2173914"/>
                    <a:pt x="0" y="2015657"/>
                  </a:cubicBezTo>
                  <a:lnTo>
                    <a:pt x="0" y="286549"/>
                  </a:lnTo>
                  <a:cubicBezTo>
                    <a:pt x="0" y="128292"/>
                    <a:pt x="128292" y="0"/>
                    <a:pt x="2865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b="0" baseline="0" noProof="0" dirty="0" err="1">
                <a:solidFill>
                  <a:schemeClr val="bg1"/>
                </a:solidFill>
                <a:latin typeface="Arial Narrow" pitchFamily="34" charset="0"/>
                <a:ea typeface="+mn-ea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7980941-711F-4F77-9B7E-4997D81C499D}"/>
              </a:ext>
            </a:extLst>
          </p:cNvPr>
          <p:cNvGrpSpPr/>
          <p:nvPr/>
        </p:nvGrpSpPr>
        <p:grpSpPr>
          <a:xfrm>
            <a:off x="3745733" y="5537628"/>
            <a:ext cx="479844" cy="372655"/>
            <a:chOff x="-3236408" y="3041857"/>
            <a:chExt cx="580936" cy="451165"/>
          </a:xfrm>
          <a:solidFill>
            <a:schemeClr val="accent4"/>
          </a:solidFill>
        </p:grpSpPr>
        <p:sp>
          <p:nvSpPr>
            <p:cNvPr id="81" name="Oval 4">
              <a:extLst>
                <a:ext uri="{FF2B5EF4-FFF2-40B4-BE49-F238E27FC236}">
                  <a16:creationId xmlns:a16="http://schemas.microsoft.com/office/drawing/2014/main" xmlns="" id="{72988783-C51F-447C-9A20-025FE4C1DE2B}"/>
                </a:ext>
              </a:extLst>
            </p:cNvPr>
            <p:cNvSpPr/>
            <p:nvPr/>
          </p:nvSpPr>
          <p:spPr>
            <a:xfrm rot="20434030">
              <a:off x="-3236408" y="3041857"/>
              <a:ext cx="356981" cy="361780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000000"/>
                </a:solidFill>
              </a:endParaRPr>
            </a:p>
          </p:txBody>
        </p:sp>
        <p:sp>
          <p:nvSpPr>
            <p:cNvPr id="82" name="Oval 4">
              <a:extLst>
                <a:ext uri="{FF2B5EF4-FFF2-40B4-BE49-F238E27FC236}">
                  <a16:creationId xmlns:a16="http://schemas.microsoft.com/office/drawing/2014/main" xmlns="" id="{65C5E850-92A1-431A-B9E5-C3E9C4E4477C}"/>
                </a:ext>
              </a:extLst>
            </p:cNvPr>
            <p:cNvSpPr/>
            <p:nvPr/>
          </p:nvSpPr>
          <p:spPr>
            <a:xfrm rot="20434030">
              <a:off x="-2962038" y="3335363"/>
              <a:ext cx="155568" cy="157659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000000"/>
                </a:solidFill>
              </a:endParaRPr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xmlns="" id="{4E0B371E-25F9-4C8F-9087-48FE36B82564}"/>
                </a:ext>
              </a:extLst>
            </p:cNvPr>
            <p:cNvSpPr/>
            <p:nvPr/>
          </p:nvSpPr>
          <p:spPr>
            <a:xfrm rot="20434030">
              <a:off x="-2847415" y="3166522"/>
              <a:ext cx="191943" cy="194523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84" name="Title 5">
            <a:extLst>
              <a:ext uri="{FF2B5EF4-FFF2-40B4-BE49-F238E27FC236}">
                <a16:creationId xmlns:a16="http://schemas.microsoft.com/office/drawing/2014/main" xmlns="" id="{DAAEC185-4FE3-41B0-8F2F-296B29E40547}"/>
              </a:ext>
            </a:extLst>
          </p:cNvPr>
          <p:cNvSpPr txBox="1">
            <a:spLocks/>
          </p:cNvSpPr>
          <p:nvPr/>
        </p:nvSpPr>
        <p:spPr>
          <a:xfrm>
            <a:off x="2782957" y="1199042"/>
            <a:ext cx="8867692" cy="391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defPPr>
              <a:defRPr lang="en-US"/>
            </a:defPPr>
            <a:lvl1pPr defTabSz="457200" eaLnBrk="1" latinLnBrk="0" hangingPunct="1">
              <a:buNone/>
              <a:defRPr sz="1300" b="1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US" sz="1600" dirty="0">
                <a:latin typeface="+mn-lt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418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9952482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46" name="think-cell Slide" r:id="rId22" imgW="360" imgH="360" progId="TCLayout.ActiveDocument.1">
                  <p:embed/>
                </p:oleObj>
              </mc:Choice>
              <mc:Fallback>
                <p:oleObj name="think-cell Slide" r:id="rId2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en-US" sz="24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A business building effort with an Indian steel major is helping them set up their first consumer durable business with a target of $150 </a:t>
            </a:r>
            <a:r>
              <a:rPr lang="en-US" dirty="0" err="1" smtClean="0"/>
              <a:t>mn</a:t>
            </a:r>
            <a:r>
              <a:rPr lang="en-US" dirty="0" smtClean="0"/>
              <a:t> in 1.5 years</a:t>
            </a:r>
            <a:endParaRPr lang="en-US" alt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7338117" y="3852478"/>
            <a:ext cx="3969245" cy="2670069"/>
            <a:chOff x="7589770" y="3563110"/>
            <a:chExt cx="3969245" cy="2670069"/>
          </a:xfrm>
        </p:grpSpPr>
        <p:sp>
          <p:nvSpPr>
            <p:cNvPr id="39" name="Rectangle 6"/>
            <p:cNvSpPr txBox="1">
              <a:spLocks noChangeArrowheads="1"/>
            </p:cNvSpPr>
            <p:nvPr/>
          </p:nvSpPr>
          <p:spPr bwMode="gray">
            <a:xfrm>
              <a:off x="7589770" y="3563110"/>
              <a:ext cx="396924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200" b="1" dirty="0">
                  <a:solidFill>
                    <a:schemeClr val="tx2"/>
                  </a:solidFill>
                  <a:latin typeface="+mj-lt"/>
                </a:rPr>
                <a:t>Where is impact opportunity …</a:t>
              </a:r>
            </a:p>
          </p:txBody>
        </p:sp>
        <p:sp>
          <p:nvSpPr>
            <p:cNvPr id="71" name="Rectangle 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7589770" y="3847911"/>
              <a:ext cx="3969245" cy="2385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42888" indent="-242888">
                <a:spcBef>
                  <a:spcPts val="608"/>
                </a:spcBef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chemeClr val="tx2"/>
                  </a:solidFill>
                </a:rPr>
                <a:t>Innovation on channel </a:t>
              </a:r>
              <a:r>
                <a:rPr lang="en-US" sz="1200" b="1" dirty="0">
                  <a:solidFill>
                    <a:schemeClr val="accent3"/>
                  </a:solidFill>
                </a:rPr>
                <a:t>– </a:t>
              </a:r>
              <a:r>
                <a:rPr lang="en-US" sz="1200" dirty="0">
                  <a:latin typeface="+mj-lt"/>
                </a:rPr>
                <a:t>Bring in new channel players for speed of </a:t>
              </a:r>
              <a:r>
                <a:rPr lang="en-US" sz="1200" dirty="0" smtClean="0">
                  <a:latin typeface="+mj-lt"/>
                </a:rPr>
                <a:t>growth- from </a:t>
              </a:r>
              <a:r>
                <a:rPr lang="en-US" sz="1200" dirty="0">
                  <a:latin typeface="+mj-lt"/>
                </a:rPr>
                <a:t>distributors covering ~20 districts to 5 districts. Helping them </a:t>
              </a:r>
              <a:r>
                <a:rPr lang="en-US" sz="1200" b="1" dirty="0">
                  <a:solidFill>
                    <a:schemeClr val="tx2"/>
                  </a:solidFill>
                </a:rPr>
                <a:t>go deeper in the market with better consumer satisfaction</a:t>
              </a:r>
            </a:p>
            <a:p>
              <a:pPr marL="242888" indent="-242888">
                <a:spcBef>
                  <a:spcPts val="608"/>
                </a:spcBef>
                <a:buFont typeface="Wingdings" panose="05000000000000000000" pitchFamily="2" charset="2"/>
                <a:buChar char="§"/>
              </a:pPr>
              <a:r>
                <a:rPr lang="en-US" sz="1200" b="1" dirty="0">
                  <a:solidFill>
                    <a:schemeClr val="tx2"/>
                  </a:solidFill>
                </a:rPr>
                <a:t>Product and service differentiation </a:t>
              </a:r>
              <a:r>
                <a:rPr lang="en-US" sz="1200" dirty="0">
                  <a:latin typeface="+mj-lt"/>
                </a:rPr>
                <a:t>to win market against competitor - Ring fence market with impeccable service &amp; product design in an attractive market where competitors are entering in large numbers</a:t>
              </a:r>
            </a:p>
          </p:txBody>
        </p:sp>
      </p:grpSp>
      <p:sp>
        <p:nvSpPr>
          <p:cNvPr id="61" name="Rectangle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75958" y="1871777"/>
            <a:ext cx="3081764" cy="239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242888" indent="-242888">
              <a:spcBef>
                <a:spcPts val="608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/>
                </a:solidFill>
                <a:latin typeface="+mj-lt"/>
              </a:rPr>
              <a:t>100% aligned objectives 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and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hard</a:t>
            </a:r>
            <a:r>
              <a:rPr lang="pl-PL" sz="12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currency impact</a:t>
            </a:r>
            <a:br>
              <a:rPr lang="en-US" sz="1200" b="1" dirty="0">
                <a:solidFill>
                  <a:schemeClr val="tx2"/>
                </a:solidFill>
                <a:latin typeface="+mj-lt"/>
              </a:rPr>
            </a:br>
            <a:r>
              <a:rPr lang="en-US" sz="1200" b="1" dirty="0">
                <a:solidFill>
                  <a:schemeClr val="tx2"/>
                </a:solidFill>
                <a:latin typeface="+mj-lt"/>
              </a:rPr>
              <a:t>measurement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200" dirty="0">
                <a:latin typeface="+mj-lt"/>
              </a:rPr>
              <a:t>creating a true performance</a:t>
            </a:r>
            <a:r>
              <a:rPr lang="pl-PL" sz="1200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partnership</a:t>
            </a:r>
          </a:p>
          <a:p>
            <a:pPr marL="242888" indent="-242888">
              <a:spcBef>
                <a:spcPts val="608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/>
                </a:solidFill>
              </a:rPr>
              <a:t>Experienced sales managers hired on contract to drive sales on the ground </a:t>
            </a:r>
            <a:r>
              <a:rPr lang="en-US" sz="1200" dirty="0"/>
              <a:t>– 10-12 years experienced sales managers from industry recruited on </a:t>
            </a:r>
            <a:r>
              <a:rPr lang="en-US" sz="1200" dirty="0" smtClean="0"/>
              <a:t>contract</a:t>
            </a:r>
          </a:p>
          <a:p>
            <a:pPr marL="242888" indent="-242888">
              <a:spcBef>
                <a:spcPts val="608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2"/>
                </a:solidFill>
              </a:rPr>
              <a:t>Deployed a sales force management app – Selling point</a:t>
            </a:r>
            <a:r>
              <a:rPr lang="en-US" sz="1200" dirty="0"/>
              <a:t>. Helps in lead &amp; performance </a:t>
            </a:r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48" name="Rectangle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493181" y="1702692"/>
            <a:ext cx="327974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800"/>
              </a:spcAft>
            </a:pPr>
            <a:r>
              <a:rPr lang="en-US" altLang="de-DE" sz="1200" b="1" dirty="0">
                <a:solidFill>
                  <a:schemeClr val="tx2"/>
                </a:solidFill>
                <a:latin typeface="+mj-lt"/>
              </a:rPr>
              <a:t>Leveraged CDJ </a:t>
            </a:r>
            <a:r>
              <a:rPr lang="en-US" altLang="de-DE" sz="1200" dirty="0">
                <a:latin typeface="+mj-lt"/>
              </a:rPr>
              <a:t>for early stage decision making – </a:t>
            </a:r>
            <a:r>
              <a:rPr lang="en-US" altLang="de-DE" sz="1200" b="1" dirty="0">
                <a:solidFill>
                  <a:schemeClr val="tx2"/>
                </a:solidFill>
                <a:latin typeface="+mj-lt"/>
              </a:rPr>
              <a:t>retail stores with premium construction material</a:t>
            </a:r>
            <a:r>
              <a:rPr lang="en-US" altLang="de-DE" sz="12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altLang="de-DE" sz="1200" dirty="0">
                <a:latin typeface="+mj-lt"/>
              </a:rPr>
              <a:t>(thus gaining traction on day 1 on sales with minimal ATL)</a:t>
            </a:r>
          </a:p>
          <a:p>
            <a:pPr lvl="1">
              <a:spcAft>
                <a:spcPts val="800"/>
              </a:spcAft>
            </a:pPr>
            <a:r>
              <a:rPr lang="en-US" altLang="de-DE" sz="1200" b="1" dirty="0">
                <a:solidFill>
                  <a:schemeClr val="tx2"/>
                </a:solidFill>
              </a:rPr>
              <a:t>Expanded reach through new channels </a:t>
            </a:r>
            <a:r>
              <a:rPr lang="en-US" altLang="de-DE" sz="1200" b="1" dirty="0">
                <a:solidFill>
                  <a:schemeClr val="accent3"/>
                </a:solidFill>
              </a:rPr>
              <a:t>– </a:t>
            </a:r>
            <a:r>
              <a:rPr lang="en-US" altLang="de-DE" sz="1200" dirty="0"/>
              <a:t>conducted batch days to appoint distributors in white space markets</a:t>
            </a:r>
          </a:p>
          <a:p>
            <a:pPr lvl="1">
              <a:spcAft>
                <a:spcPts val="800"/>
              </a:spcAft>
            </a:pPr>
            <a:r>
              <a:rPr lang="en-US" altLang="de-DE" sz="1200" dirty="0">
                <a:latin typeface="+mj-lt"/>
              </a:rPr>
              <a:t>Brought 150 sales force into action (trained and equipped) in 1.5 months – </a:t>
            </a:r>
            <a:r>
              <a:rPr lang="en-US" altLang="de-DE" sz="1200" dirty="0"/>
              <a:t>enabled with salesforce app for faster productivity ramp-up</a:t>
            </a:r>
            <a:endParaRPr lang="en-US" altLang="de-DE" sz="1200" b="1" dirty="0">
              <a:solidFill>
                <a:schemeClr val="accent3"/>
              </a:solidFill>
            </a:endParaRPr>
          </a:p>
          <a:p>
            <a:pPr lvl="1">
              <a:spcAft>
                <a:spcPts val="800"/>
              </a:spcAft>
            </a:pPr>
            <a:r>
              <a:rPr lang="en-US" sz="1200" b="1" dirty="0">
                <a:solidFill>
                  <a:schemeClr val="tx2"/>
                </a:solidFill>
                <a:latin typeface="+mj-lt"/>
              </a:rPr>
              <a:t>Continuous product improvement </a:t>
            </a:r>
            <a:r>
              <a:rPr lang="en-US" sz="1200" dirty="0">
                <a:latin typeface="+mj-lt"/>
              </a:rPr>
              <a:t>– introduction of internal doors, windows to create a basket of product which had a higher conversion rate than the external door alone</a:t>
            </a:r>
            <a:endParaRPr lang="en-US" altLang="de-DE" sz="1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7294879" y="1705577"/>
            <a:ext cx="383054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tx2"/>
                </a:solidFill>
                <a:latin typeface="+mj-lt"/>
              </a:rPr>
              <a:t>Growth of retail sales in 6m months,</a:t>
            </a:r>
            <a:br>
              <a:rPr lang="en-US" sz="1200" b="1" dirty="0">
                <a:solidFill>
                  <a:schemeClr val="tx2"/>
                </a:solidFill>
                <a:latin typeface="+mj-lt"/>
              </a:rPr>
            </a:br>
            <a:r>
              <a:rPr lang="en-US" sz="1200" dirty="0">
                <a:latin typeface="+mj-lt"/>
              </a:rPr>
              <a:t>Bookings normalized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77826" y="923081"/>
            <a:ext cx="1169315" cy="160338"/>
            <a:chOff x="10458969" y="802958"/>
            <a:chExt cx="1169315" cy="160338"/>
          </a:xfrm>
        </p:grpSpPr>
        <p:sp>
          <p:nvSpPr>
            <p:cNvPr id="58" name="RectangleLegend1"/>
            <p:cNvSpPr>
              <a:spLocks noChangeArrowheads="1"/>
            </p:cNvSpPr>
            <p:nvPr/>
          </p:nvSpPr>
          <p:spPr bwMode="gray">
            <a:xfrm>
              <a:off x="10458969" y="80295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 dirty="0">
                <a:latin typeface="+mn-lt"/>
              </a:endParaRPr>
            </a:p>
          </p:txBody>
        </p:sp>
        <p:sp>
          <p:nvSpPr>
            <p:cNvPr id="59" name="Legend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10712969" y="806183"/>
              <a:ext cx="915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000" dirty="0">
                  <a:latin typeface="+mn-lt"/>
                </a:rPr>
                <a:t>Program started</a:t>
              </a:r>
            </a:p>
          </p:txBody>
        </p:sp>
      </p:grpSp>
      <p:graphicFrame>
        <p:nvGraphicFramePr>
          <p:cNvPr id="94" name="Chart 93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54664910"/>
              </p:ext>
            </p:extLst>
          </p:nvPr>
        </p:nvGraphicFramePr>
        <p:xfrm>
          <a:off x="7223216" y="2232627"/>
          <a:ext cx="40798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cxnSp>
        <p:nvCxnSpPr>
          <p:cNvPr id="62" name="Straight Connector 61"/>
          <p:cNvCxnSpPr/>
          <p:nvPr>
            <p:custDataLst>
              <p:tags r:id="rId9"/>
            </p:custDataLst>
          </p:nvPr>
        </p:nvCxnSpPr>
        <p:spPr bwMode="gray">
          <a:xfrm flipV="1">
            <a:off x="7696291" y="2697764"/>
            <a:ext cx="782638" cy="444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10"/>
            </p:custDataLst>
          </p:nvPr>
        </p:nvCxnSpPr>
        <p:spPr bwMode="gray">
          <a:xfrm flipV="1">
            <a:off x="8478929" y="2013552"/>
            <a:ext cx="2349500" cy="684213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88341" y="3391502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44C64D1-46D7-4386-ACD4-0639E0BDEEAC}" type="datetime'''''''''''''''''''''''''Q''''''''''''''''''''2'''''''''''">
              <a:rPr lang="en-GB" altLang="en-US" sz="1200" smtClean="0">
                <a:sym typeface="+mn-lt"/>
              </a:rPr>
              <a:pPr/>
              <a:t>Q2</a:t>
            </a:fld>
            <a:endParaRPr lang="en-GB" sz="1200" dirty="0">
              <a:sym typeface="+mn-lt"/>
            </a:endParaRPr>
          </a:p>
        </p:txBody>
      </p:sp>
      <p:sp>
        <p:nvSpPr>
          <p:cNvPr id="6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720479" y="3391502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79271AA-4B86-4215-AEC5-FBF397FAAB7C}" type="datetime'''''''''''''''''''''Q''''''''''''''6'''''''">
              <a:rPr lang="en-GB" altLang="en-US" sz="1200" smtClean="0">
                <a:sym typeface="+mn-lt"/>
              </a:rPr>
              <a:pPr/>
              <a:t>Q6</a:t>
            </a:fld>
            <a:endParaRPr lang="en-GB" sz="1200" dirty="0">
              <a:sym typeface="+mn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370979" y="3391502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B3D457B-925D-449B-9704-D5230E0F4D4D}" type="datetime'''''''''''''''''''Q''''''3'''''''''''''''">
              <a:rPr lang="en-GB" altLang="en-US" sz="1200" smtClean="0">
                <a:sym typeface="+mn-lt"/>
              </a:rPr>
              <a:pPr/>
              <a:t>Q3</a:t>
            </a:fld>
            <a:endParaRPr lang="en-GB" sz="1200" dirty="0">
              <a:sym typeface="+mn-lt"/>
            </a:endParaRPr>
          </a:p>
        </p:txBody>
      </p:sp>
      <p:sp>
        <p:nvSpPr>
          <p:cNvPr id="66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153616" y="3391502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5A2F922-202A-493E-BF66-F9563CB814AD}" type="datetime'''''''''''''Q''''''''''''''''''''''''4'''''''''''''''">
              <a:rPr lang="en-GB" altLang="en-US" sz="1200" smtClean="0">
                <a:sym typeface="+mn-lt"/>
              </a:rPr>
              <a:pPr/>
              <a:t>Q4</a:t>
            </a:fld>
            <a:endParaRPr lang="en-GB" sz="1200" dirty="0">
              <a:sym typeface="+mn-lt"/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937841" y="3391502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AADE95D-41AD-4EE2-A077-BC0D42D3464A}" type="datetime'''''''''''''''''''''''''''''''''''''''Q''''5'''''">
              <a:rPr lang="en-GB" altLang="en-US" sz="1200" smtClean="0">
                <a:sym typeface="+mn-lt"/>
              </a:rPr>
              <a:pPr/>
              <a:t>Q5</a:t>
            </a:fld>
            <a:endParaRPr lang="en-GB" sz="1200" dirty="0">
              <a:sym typeface="+mn-lt"/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809004" y="2602514"/>
            <a:ext cx="555625" cy="23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0D5EB272-3D0B-44E1-BD4A-C442F73F1456}" type="datetime'''''''''''+''''29''''''''%'''''''''''''''''''''''''">
              <a:rPr lang="en-GB" altLang="en-US" sz="1200" b="1" smtClean="0">
                <a:solidFill>
                  <a:schemeClr val="tx2"/>
                </a:solidFill>
                <a:sym typeface="+mn-lt"/>
              </a:rPr>
              <a:pPr algn="ctr">
                <a:lnSpc>
                  <a:spcPct val="90000"/>
                </a:lnSpc>
              </a:pPr>
              <a:t>+29%</a:t>
            </a:fld>
            <a:endParaRPr lang="en-GB" sz="12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375866" y="2237389"/>
            <a:ext cx="555625" cy="23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869A2521-69A0-4ED2-A313-59D68B6E5D69}" type="datetime'''''+''''''''''''''''''''''''''''''''''''''''6''''6''''''''%'">
              <a:rPr lang="en-GB" altLang="en-US" sz="1200" b="1" smtClean="0">
                <a:solidFill>
                  <a:schemeClr val="tx2"/>
                </a:solidFill>
                <a:sym typeface="+mn-lt"/>
              </a:rPr>
              <a:pPr algn="ctr">
                <a:lnSpc>
                  <a:spcPct val="90000"/>
                </a:lnSpc>
              </a:pPr>
              <a:t>+66%</a:t>
            </a:fld>
            <a:endParaRPr lang="en-GB" sz="1200" b="1" dirty="0">
              <a:solidFill>
                <a:schemeClr val="tx2"/>
              </a:solidFill>
              <a:sym typeface="+mn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2982" y="0"/>
            <a:ext cx="11952095" cy="246221"/>
            <a:chOff x="-2982" y="0"/>
            <a:chExt cx="11952095" cy="246221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97973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BAS003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982" y="0"/>
              <a:ext cx="3837856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 smtClean="0">
                  <a:solidFill>
                    <a:schemeClr val="bg1"/>
                  </a:solidFill>
                </a:rPr>
                <a:t>BASIC MATERIALS (</a:t>
              </a:r>
              <a:r>
                <a:rPr lang="pl-PL" sz="1000" dirty="0">
                  <a:solidFill>
                    <a:schemeClr val="bg1"/>
                  </a:solidFill>
                </a:rPr>
                <a:t>GEM</a:t>
              </a:r>
              <a:r>
                <a:rPr lang="pl-PL" sz="1000" dirty="0" smtClean="0">
                  <a:solidFill>
                    <a:schemeClr val="bg1"/>
                  </a:solidFill>
                </a:rPr>
                <a:t>)</a:t>
              </a:r>
              <a:r>
                <a:rPr 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</a:t>
              </a:r>
              <a:r>
                <a:rPr lang="pl-PL" sz="1000" dirty="0" smtClean="0">
                  <a:solidFill>
                    <a:schemeClr val="bg1"/>
                  </a:solidFill>
                </a:rPr>
                <a:t>ASIA-PACIFIC</a:t>
              </a:r>
              <a:endParaRPr lang="pl-PL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65040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0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013" y="1248999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48999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068" y="1248999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3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257722" y="122117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4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7073667" y="122117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315027" y="1574616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7111901" y="149534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00968"/>
            <a:ext cx="3005299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511068" y="5596518"/>
            <a:ext cx="3489519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17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Object 13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716955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69" name="think-cell Slide" r:id="rId87" imgW="530" imgH="531" progId="TCLayout.ActiveDocument.1">
                  <p:embed/>
                </p:oleObj>
              </mc:Choice>
              <mc:Fallback>
                <p:oleObj name="think-cell Slide" r:id="rId87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Rectangle 137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Consumer Decision Journey (CDJ) leveraged to identify additional channels options for selling steel </a:t>
            </a:r>
            <a:r>
              <a:rPr lang="en-US" dirty="0" smtClean="0"/>
              <a:t>doors</a:t>
            </a:r>
            <a:endParaRPr lang="en-GB" dirty="0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158759" y="1054121"/>
            <a:ext cx="8645857" cy="5368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9224842" y="1054121"/>
            <a:ext cx="2425808" cy="53681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9224842" y="1021666"/>
            <a:ext cx="2425808" cy="40011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Emerging alternate channels that </a:t>
            </a:r>
            <a:r>
              <a:rPr lang="pl-PL" sz="1000" b="1" dirty="0">
                <a:solidFill>
                  <a:schemeClr val="bg1"/>
                </a:solidFill>
              </a:rPr>
              <a:t>Client</a:t>
            </a:r>
            <a:r>
              <a:rPr lang="en-US" sz="1000" b="1" dirty="0">
                <a:solidFill>
                  <a:schemeClr val="bg1"/>
                </a:solidFill>
              </a:rPr>
              <a:t> should capture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7" name="DirArrow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>
            <a:off x="8250843" y="3623900"/>
            <a:ext cx="1527772" cy="22861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000" dirty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287881" y="1414059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60836" y="1414059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18974" y="1414059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7881" y="3908476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60836" y="3908476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18974" y="3908476"/>
            <a:ext cx="2678107" cy="2422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>
            <p:custDataLst>
              <p:tags r:id="rId5"/>
            </p:custDataLst>
          </p:nvPr>
        </p:nvGrpSpPr>
        <p:grpSpPr>
          <a:xfrm>
            <a:off x="3050971" y="1124852"/>
            <a:ext cx="2773680" cy="264369"/>
            <a:chOff x="3050971" y="1124852"/>
            <a:chExt cx="2773680" cy="264369"/>
          </a:xfrm>
          <a:solidFill>
            <a:schemeClr val="tx2"/>
          </a:solidFill>
        </p:grpSpPr>
        <p:sp>
          <p:nvSpPr>
            <p:cNvPr id="35" name="Freeform 34"/>
            <p:cNvSpPr/>
            <p:nvPr>
              <p:custDataLst>
                <p:tags r:id="rId84"/>
              </p:custDataLst>
            </p:nvPr>
          </p:nvSpPr>
          <p:spPr bwMode="auto">
            <a:xfrm>
              <a:off x="3050971" y="1124852"/>
              <a:ext cx="2773680" cy="26436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13890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8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4 w 1828800"/>
                <a:gd name="connsiteY1" fmla="*/ 0 h 914401"/>
                <a:gd name="connsiteX2" fmla="*/ 1828800 w 1828800"/>
                <a:gd name="connsiteY2" fmla="*/ 457200 h 914401"/>
                <a:gd name="connsiteX3" fmla="*/ 179695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4 w 1828800"/>
                <a:gd name="connsiteY1" fmla="*/ 0 h 914401"/>
                <a:gd name="connsiteX2" fmla="*/ 1828800 w 1828800"/>
                <a:gd name="connsiteY2" fmla="*/ 457200 h 914401"/>
                <a:gd name="connsiteX3" fmla="*/ 1797424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4 w 1828800"/>
                <a:gd name="connsiteY1" fmla="*/ 0 h 914401"/>
                <a:gd name="connsiteX2" fmla="*/ 1828800 w 1828800"/>
                <a:gd name="connsiteY2" fmla="*/ 457200 h 914401"/>
                <a:gd name="connsiteX3" fmla="*/ 1797424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4 w 1828800"/>
                <a:gd name="connsiteY1" fmla="*/ 0 h 914401"/>
                <a:gd name="connsiteX2" fmla="*/ 1828800 w 1828800"/>
                <a:gd name="connsiteY2" fmla="*/ 457200 h 914401"/>
                <a:gd name="connsiteX3" fmla="*/ 1797424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4 w 1828800"/>
                <a:gd name="connsiteY1" fmla="*/ 0 h 914401"/>
                <a:gd name="connsiteX2" fmla="*/ 1828800 w 1828800"/>
                <a:gd name="connsiteY2" fmla="*/ 457200 h 914401"/>
                <a:gd name="connsiteX3" fmla="*/ 1797424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1">
                  <a:moveTo>
                    <a:pt x="0" y="0"/>
                  </a:moveTo>
                  <a:lnTo>
                    <a:pt x="1797424" y="0"/>
                  </a:lnTo>
                  <a:lnTo>
                    <a:pt x="1828800" y="457200"/>
                  </a:lnTo>
                  <a:lnTo>
                    <a:pt x="1797424" y="914401"/>
                  </a:lnTo>
                  <a:lnTo>
                    <a:pt x="0" y="914400"/>
                  </a:lnTo>
                  <a:lnTo>
                    <a:pt x="31375" y="45719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22860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149357" y="1180092"/>
              <a:ext cx="2627707" cy="1538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</a:rPr>
                <a:t>Evaluation</a:t>
              </a:r>
            </a:p>
          </p:txBody>
        </p:sp>
      </p:grpSp>
      <p:grpSp>
        <p:nvGrpSpPr>
          <p:cNvPr id="162" name="Group 161"/>
          <p:cNvGrpSpPr/>
          <p:nvPr>
            <p:custDataLst>
              <p:tags r:id="rId6"/>
            </p:custDataLst>
          </p:nvPr>
        </p:nvGrpSpPr>
        <p:grpSpPr>
          <a:xfrm>
            <a:off x="5814061" y="1124852"/>
            <a:ext cx="2773680" cy="264369"/>
            <a:chOff x="5814061" y="1124852"/>
            <a:chExt cx="2773680" cy="264369"/>
          </a:xfrm>
          <a:solidFill>
            <a:schemeClr val="tx2"/>
          </a:solidFill>
        </p:grpSpPr>
        <p:sp>
          <p:nvSpPr>
            <p:cNvPr id="38" name="Freeform 37"/>
            <p:cNvSpPr/>
            <p:nvPr>
              <p:custDataLst>
                <p:tags r:id="rId82"/>
              </p:custDataLst>
            </p:nvPr>
          </p:nvSpPr>
          <p:spPr bwMode="auto">
            <a:xfrm>
              <a:off x="5814061" y="1124852"/>
              <a:ext cx="2773680" cy="26436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13890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8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13888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31842 w 1828800"/>
                <a:gd name="connsiteY5" fmla="*/ 457199 h 914401"/>
                <a:gd name="connsiteX0" fmla="*/ 0 w 1828800"/>
                <a:gd name="connsiteY0" fmla="*/ 0 h 914401"/>
                <a:gd name="connsiteX1" fmla="*/ 1796957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6957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1">
                  <a:moveTo>
                    <a:pt x="0" y="0"/>
                  </a:moveTo>
                  <a:lnTo>
                    <a:pt x="1797425" y="0"/>
                  </a:lnTo>
                  <a:lnTo>
                    <a:pt x="1828800" y="457200"/>
                  </a:lnTo>
                  <a:lnTo>
                    <a:pt x="1797425" y="914401"/>
                  </a:lnTo>
                  <a:lnTo>
                    <a:pt x="0" y="914400"/>
                  </a:lnTo>
                  <a:lnTo>
                    <a:pt x="31375" y="45719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22860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5912447" y="1180092"/>
              <a:ext cx="2627707" cy="1538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  <p:grpSp>
        <p:nvGrpSpPr>
          <p:cNvPr id="158" name="Group 157"/>
          <p:cNvGrpSpPr/>
          <p:nvPr>
            <p:custDataLst>
              <p:tags r:id="rId7"/>
            </p:custDataLst>
          </p:nvPr>
        </p:nvGrpSpPr>
        <p:grpSpPr>
          <a:xfrm>
            <a:off x="287881" y="1124852"/>
            <a:ext cx="2773680" cy="264369"/>
            <a:chOff x="287881" y="1124852"/>
            <a:chExt cx="2773680" cy="264369"/>
          </a:xfrm>
          <a:solidFill>
            <a:schemeClr val="tx2"/>
          </a:solidFill>
        </p:grpSpPr>
        <p:sp>
          <p:nvSpPr>
            <p:cNvPr id="41" name="Freeform 40"/>
            <p:cNvSpPr/>
            <p:nvPr>
              <p:custDataLst>
                <p:tags r:id="rId80"/>
              </p:custDataLst>
            </p:nvPr>
          </p:nvSpPr>
          <p:spPr bwMode="auto">
            <a:xfrm>
              <a:off x="287881" y="1124852"/>
              <a:ext cx="2773680" cy="264369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713890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90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90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114911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200 h 914401"/>
                <a:gd name="connsiteX0" fmla="*/ 0 w 1828800"/>
                <a:gd name="connsiteY0" fmla="*/ 0 h 914401"/>
                <a:gd name="connsiteX1" fmla="*/ 1713889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13889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0355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844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844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31375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  <a:gd name="connsiteX0" fmla="*/ 0 w 1828800"/>
                <a:gd name="connsiteY0" fmla="*/ 0 h 914401"/>
                <a:gd name="connsiteX1" fmla="*/ 1797425 w 1828800"/>
                <a:gd name="connsiteY1" fmla="*/ 0 h 914401"/>
                <a:gd name="connsiteX2" fmla="*/ 1828800 w 1828800"/>
                <a:gd name="connsiteY2" fmla="*/ 457200 h 914401"/>
                <a:gd name="connsiteX3" fmla="*/ 1797425 w 1828800"/>
                <a:gd name="connsiteY3" fmla="*/ 914401 h 914401"/>
                <a:gd name="connsiteX4" fmla="*/ 0 w 1828800"/>
                <a:gd name="connsiteY4" fmla="*/ 914400 h 914401"/>
                <a:gd name="connsiteX5" fmla="*/ 0 w 1828800"/>
                <a:gd name="connsiteY5" fmla="*/ 457199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1">
                  <a:moveTo>
                    <a:pt x="0" y="0"/>
                  </a:moveTo>
                  <a:lnTo>
                    <a:pt x="1797425" y="0"/>
                  </a:lnTo>
                  <a:lnTo>
                    <a:pt x="1828800" y="457200"/>
                  </a:lnTo>
                  <a:lnTo>
                    <a:pt x="1797425" y="914401"/>
                  </a:lnTo>
                  <a:lnTo>
                    <a:pt x="0" y="914400"/>
                  </a:lnTo>
                  <a:lnTo>
                    <a:pt x="0" y="45719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22860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9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51381" y="1180092"/>
              <a:ext cx="2662593" cy="1538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746125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</a:rPr>
                <a:t>Trigger</a:t>
              </a:r>
            </a:p>
          </p:txBody>
        </p:sp>
      </p:grp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3012150" y="1414059"/>
            <a:ext cx="0" cy="4916326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5778756" y="1414059"/>
            <a:ext cx="0" cy="4916326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>
            <a:off x="351383" y="1583812"/>
            <a:ext cx="2548128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 started thinking about doors during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3126455" y="1583812"/>
            <a:ext cx="2548128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In my door, I needed …</a:t>
            </a: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5882477" y="1461213"/>
            <a:ext cx="2548128" cy="3077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 paid for my 7x3.5 teak/sangwan main door over 3-4 months; it cost me (₹)</a:t>
            </a: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>
            <a:off x="351383" y="4076659"/>
            <a:ext cx="2548128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 was reminded by …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882477" y="4076659"/>
            <a:ext cx="2548128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 wish I could have had …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3155032" y="3955631"/>
            <a:ext cx="78623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I hired a contractor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4007029" y="3955631"/>
            <a:ext cx="78623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… who provided</a:t>
            </a: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4849501" y="3955631"/>
            <a:ext cx="78623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tx2"/>
                </a:solidFill>
              </a:rPr>
              <a:t>… so I trusted</a:t>
            </a:r>
          </a:p>
        </p:txBody>
      </p:sp>
      <p:graphicFrame>
        <p:nvGraphicFramePr>
          <p:cNvPr id="335" name="Chart 334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7665003"/>
              </p:ext>
            </p:extLst>
          </p:nvPr>
        </p:nvGraphicFramePr>
        <p:xfrm>
          <a:off x="268288" y="1849438"/>
          <a:ext cx="2713037" cy="130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9"/>
          </a:graphicData>
        </a:graphic>
      </p:graphicFrame>
      <p:sp>
        <p:nvSpPr>
          <p:cNvPr id="16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92188" y="3243263"/>
            <a:ext cx="2444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Planning &amp;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design</a:t>
            </a:r>
            <a:endParaRPr lang="en-US" sz="800" dirty="0">
              <a:sym typeface="+mn-lt"/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82600" y="3187700"/>
            <a:ext cx="244475" cy="5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Pre-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construction</a:t>
            </a:r>
            <a:endParaRPr lang="en-US" sz="800" dirty="0">
              <a:sym typeface="+mn-lt"/>
            </a:endParaRPr>
          </a:p>
        </p:txBody>
      </p:sp>
      <p:sp>
        <p:nvSpPr>
          <p:cNvPr id="165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563688" y="3276600"/>
            <a:ext cx="122238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Budgeting</a:t>
            </a:r>
            <a:endParaRPr lang="en-US" sz="800" dirty="0">
              <a:sym typeface="+mn-lt"/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011363" y="3100388"/>
            <a:ext cx="2444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Foundation &amp; 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pillar work</a:t>
            </a:r>
            <a:endParaRPr lang="en-US" sz="800" dirty="0">
              <a:sym typeface="+mn-lt"/>
            </a:endParaRPr>
          </a:p>
        </p:txBody>
      </p:sp>
      <p:sp>
        <p:nvSpPr>
          <p:cNvPr id="16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582863" y="3270250"/>
            <a:ext cx="122238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Brick work</a:t>
            </a:r>
            <a:endParaRPr lang="en-US" sz="800" dirty="0">
              <a:sym typeface="+mn-lt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076700" y="1836819"/>
            <a:ext cx="754425" cy="166999"/>
            <a:chOff x="4076700" y="1813959"/>
            <a:chExt cx="754425" cy="166999"/>
          </a:xfrm>
        </p:grpSpPr>
        <p:sp>
          <p:nvSpPr>
            <p:cNvPr id="183" name="TextBox 182"/>
            <p:cNvSpPr txBox="1">
              <a:spLocks/>
            </p:cNvSpPr>
            <p:nvPr/>
          </p:nvSpPr>
          <p:spPr>
            <a:xfrm>
              <a:off x="4076700" y="1813959"/>
              <a:ext cx="754425" cy="153888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Main door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4076700" y="1980958"/>
              <a:ext cx="754425" cy="0"/>
            </a:xfrm>
            <a:prstGeom prst="straightConnector1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Arrow Connector 198"/>
          <p:cNvCxnSpPr>
            <a:cxnSpLocks/>
          </p:cNvCxnSpPr>
          <p:nvPr/>
        </p:nvCxnSpPr>
        <p:spPr>
          <a:xfrm>
            <a:off x="3126455" y="3366426"/>
            <a:ext cx="2509136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cxnSpLocks/>
          </p:cNvCxnSpPr>
          <p:nvPr/>
        </p:nvCxnSpPr>
        <p:spPr>
          <a:xfrm>
            <a:off x="3126455" y="2907142"/>
            <a:ext cx="2509136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cxnSpLocks/>
          </p:cNvCxnSpPr>
          <p:nvPr/>
        </p:nvCxnSpPr>
        <p:spPr>
          <a:xfrm>
            <a:off x="3126455" y="2447858"/>
            <a:ext cx="2509136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4881166" y="1835993"/>
            <a:ext cx="754425" cy="167825"/>
            <a:chOff x="4911646" y="1813133"/>
            <a:chExt cx="754425" cy="167825"/>
          </a:xfrm>
        </p:grpSpPr>
        <p:sp>
          <p:nvSpPr>
            <p:cNvPr id="184" name="TextBox 183"/>
            <p:cNvSpPr txBox="1">
              <a:spLocks/>
            </p:cNvSpPr>
            <p:nvPr/>
          </p:nvSpPr>
          <p:spPr>
            <a:xfrm>
              <a:off x="4911646" y="1813133"/>
              <a:ext cx="754425" cy="153888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Interior door</a:t>
              </a:r>
            </a:p>
          </p:txBody>
        </p:sp>
        <p:cxnSp>
          <p:nvCxnSpPr>
            <p:cNvPr id="186" name="Straight Arrow Connector 185"/>
            <p:cNvCxnSpPr>
              <a:cxnSpLocks/>
            </p:cNvCxnSpPr>
            <p:nvPr/>
          </p:nvCxnSpPr>
          <p:spPr>
            <a:xfrm>
              <a:off x="4911646" y="1980958"/>
              <a:ext cx="754425" cy="0"/>
            </a:xfrm>
            <a:prstGeom prst="straightConnector1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126455" y="2071427"/>
            <a:ext cx="2278713" cy="293578"/>
            <a:chOff x="3126455" y="2056187"/>
            <a:chExt cx="2278713" cy="293578"/>
          </a:xfrm>
        </p:grpSpPr>
        <p:grpSp>
          <p:nvGrpSpPr>
            <p:cNvPr id="187" name="Moon 96"/>
            <p:cNvGrpSpPr>
              <a:grpSpLocks noChangeAspect="1"/>
            </p:cNvGrpSpPr>
            <p:nvPr>
              <p:custDataLst>
                <p:tags r:id="rId74"/>
              </p:custDataLst>
            </p:nvPr>
          </p:nvGrpSpPr>
          <p:grpSpPr>
            <a:xfrm>
              <a:off x="5111589" y="2056187"/>
              <a:ext cx="293579" cy="293578"/>
              <a:chOff x="762000" y="1270000"/>
              <a:chExt cx="254000" cy="254000"/>
            </a:xfrm>
          </p:grpSpPr>
          <p:sp>
            <p:nvSpPr>
              <p:cNvPr id="188" name="Oval 187"/>
              <p:cNvSpPr/>
              <p:nvPr>
                <p:custDataLst>
                  <p:tags r:id="rId7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Arc 188"/>
              <p:cNvSpPr/>
              <p:nvPr>
                <p:custDataLst>
                  <p:tags r:id="rId7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202" name="TextBox 201"/>
            <p:cNvSpPr txBox="1">
              <a:spLocks/>
            </p:cNvSpPr>
            <p:nvPr/>
          </p:nvSpPr>
          <p:spPr>
            <a:xfrm>
              <a:off x="3126455" y="2126032"/>
              <a:ext cx="995965" cy="15388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Durability</a:t>
              </a:r>
            </a:p>
          </p:txBody>
        </p:sp>
        <p:grpSp>
          <p:nvGrpSpPr>
            <p:cNvPr id="206" name="Moon 96"/>
            <p:cNvGrpSpPr>
              <a:grpSpLocks noChangeAspect="1"/>
            </p:cNvGrpSpPr>
            <p:nvPr>
              <p:custDataLst>
                <p:tags r:id="rId75"/>
              </p:custDataLst>
            </p:nvPr>
          </p:nvGrpSpPr>
          <p:grpSpPr>
            <a:xfrm>
              <a:off x="4307123" y="2056187"/>
              <a:ext cx="293579" cy="293578"/>
              <a:chOff x="762000" y="1270000"/>
              <a:chExt cx="254000" cy="254000"/>
            </a:xfrm>
          </p:grpSpPr>
          <p:sp>
            <p:nvSpPr>
              <p:cNvPr id="207" name="Oval 206"/>
              <p:cNvSpPr/>
              <p:nvPr>
                <p:custDataLst>
                  <p:tags r:id="rId7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Arc 207"/>
              <p:cNvSpPr/>
              <p:nvPr>
                <p:custDataLst>
                  <p:tags r:id="rId7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3126455" y="2530711"/>
            <a:ext cx="2278713" cy="293578"/>
            <a:chOff x="3126455" y="2533251"/>
            <a:chExt cx="2278713" cy="293578"/>
          </a:xfrm>
        </p:grpSpPr>
        <p:grpSp>
          <p:nvGrpSpPr>
            <p:cNvPr id="190" name="Moon 96"/>
            <p:cNvGrpSpPr/>
            <p:nvPr>
              <p:custDataLst>
                <p:tags r:id="rId70"/>
              </p:custDataLst>
            </p:nvPr>
          </p:nvGrpSpPr>
          <p:grpSpPr>
            <a:xfrm>
              <a:off x="5111589" y="2533251"/>
              <a:ext cx="293579" cy="293578"/>
              <a:chOff x="762000" y="1270000"/>
              <a:chExt cx="254000" cy="25400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762000" y="1270000"/>
                <a:ext cx="254000" cy="254000"/>
              </a:xfrm>
              <a:prstGeom prst="arc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203" name="TextBox 202"/>
            <p:cNvSpPr txBox="1">
              <a:spLocks/>
            </p:cNvSpPr>
            <p:nvPr/>
          </p:nvSpPr>
          <p:spPr>
            <a:xfrm>
              <a:off x="3126455" y="2603096"/>
              <a:ext cx="995965" cy="15388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Safety</a:t>
              </a:r>
            </a:p>
          </p:txBody>
        </p:sp>
        <p:grpSp>
          <p:nvGrpSpPr>
            <p:cNvPr id="209" name="Moon 96"/>
            <p:cNvGrpSpPr>
              <a:grpSpLocks noChangeAspect="1"/>
            </p:cNvGrpSpPr>
            <p:nvPr>
              <p:custDataLst>
                <p:tags r:id="rId71"/>
              </p:custDataLst>
            </p:nvPr>
          </p:nvGrpSpPr>
          <p:grpSpPr>
            <a:xfrm>
              <a:off x="4307123" y="2533251"/>
              <a:ext cx="293579" cy="293578"/>
              <a:chOff x="762000" y="1270000"/>
              <a:chExt cx="254000" cy="254000"/>
            </a:xfrm>
          </p:grpSpPr>
          <p:sp>
            <p:nvSpPr>
              <p:cNvPr id="210" name="Oval 209"/>
              <p:cNvSpPr/>
              <p:nvPr>
                <p:custDataLst>
                  <p:tags r:id="rId7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/>
              <p:cNvSpPr/>
              <p:nvPr>
                <p:custDataLst>
                  <p:tags r:id="rId7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3126455" y="2989995"/>
            <a:ext cx="2278713" cy="293578"/>
            <a:chOff x="3126455" y="3010316"/>
            <a:chExt cx="2278713" cy="293578"/>
          </a:xfrm>
        </p:grpSpPr>
        <p:grpSp>
          <p:nvGrpSpPr>
            <p:cNvPr id="193" name="Moon 96"/>
            <p:cNvGrpSpPr>
              <a:grpSpLocks noChangeAspect="1"/>
            </p:cNvGrpSpPr>
            <p:nvPr>
              <p:custDataLst>
                <p:tags r:id="rId64"/>
              </p:custDataLst>
            </p:nvPr>
          </p:nvGrpSpPr>
          <p:grpSpPr>
            <a:xfrm>
              <a:off x="5111589" y="3010316"/>
              <a:ext cx="293579" cy="293578"/>
              <a:chOff x="762000" y="1270000"/>
              <a:chExt cx="254000" cy="254000"/>
            </a:xfrm>
          </p:grpSpPr>
          <p:sp>
            <p:nvSpPr>
              <p:cNvPr id="194" name="Oval 193"/>
              <p:cNvSpPr/>
              <p:nvPr>
                <p:custDataLst>
                  <p:tags r:id="rId6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Arc 194"/>
              <p:cNvSpPr/>
              <p:nvPr>
                <p:custDataLst>
                  <p:tags r:id="rId6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204" name="TextBox 203"/>
            <p:cNvSpPr txBox="1">
              <a:spLocks/>
            </p:cNvSpPr>
            <p:nvPr/>
          </p:nvSpPr>
          <p:spPr>
            <a:xfrm>
              <a:off x="3126455" y="3080161"/>
              <a:ext cx="995965" cy="15388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Aesthetics</a:t>
              </a:r>
            </a:p>
          </p:txBody>
        </p:sp>
        <p:grpSp>
          <p:nvGrpSpPr>
            <p:cNvPr id="212" name="Moon 96"/>
            <p:cNvGrpSpPr>
              <a:grpSpLocks noChangeAspect="1"/>
            </p:cNvGrpSpPr>
            <p:nvPr>
              <p:custDataLst>
                <p:tags r:id="rId65"/>
              </p:custDataLst>
            </p:nvPr>
          </p:nvGrpSpPr>
          <p:grpSpPr>
            <a:xfrm>
              <a:off x="4307123" y="3010316"/>
              <a:ext cx="293579" cy="293578"/>
              <a:chOff x="762000" y="1270000"/>
              <a:chExt cx="254000" cy="254000"/>
            </a:xfrm>
          </p:grpSpPr>
          <p:sp>
            <p:nvSpPr>
              <p:cNvPr id="213" name="Oval 212"/>
              <p:cNvSpPr/>
              <p:nvPr>
                <p:custDataLst>
                  <p:tags r:id="rId6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Arc 213"/>
              <p:cNvSpPr/>
              <p:nvPr>
                <p:custDataLst>
                  <p:tags r:id="rId6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3126455" y="3449281"/>
            <a:ext cx="2278713" cy="293578"/>
            <a:chOff x="3126455" y="3487381"/>
            <a:chExt cx="2278713" cy="293578"/>
          </a:xfrm>
        </p:grpSpPr>
        <p:grpSp>
          <p:nvGrpSpPr>
            <p:cNvPr id="196" name="Moon 96"/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5111589" y="3487381"/>
              <a:ext cx="293579" cy="293578"/>
              <a:chOff x="762000" y="1270000"/>
              <a:chExt cx="254000" cy="254000"/>
            </a:xfrm>
          </p:grpSpPr>
          <p:sp>
            <p:nvSpPr>
              <p:cNvPr id="197" name="Oval 196"/>
              <p:cNvSpPr/>
              <p:nvPr>
                <p:custDataLst>
                  <p:tags r:id="rId6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Arc 197"/>
              <p:cNvSpPr/>
              <p:nvPr>
                <p:custDataLst>
                  <p:tags r:id="rId6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205" name="TextBox 204"/>
            <p:cNvSpPr txBox="1">
              <a:spLocks/>
            </p:cNvSpPr>
            <p:nvPr/>
          </p:nvSpPr>
          <p:spPr>
            <a:xfrm>
              <a:off x="3126455" y="3557226"/>
              <a:ext cx="995965" cy="15388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000" b="1" dirty="0">
                  <a:solidFill>
                    <a:schemeClr val="tx2"/>
                  </a:solidFill>
                </a:rPr>
                <a:t>Value for money</a:t>
              </a:r>
            </a:p>
          </p:txBody>
        </p:sp>
        <p:grpSp>
          <p:nvGrpSpPr>
            <p:cNvPr id="215" name="Moon 96"/>
            <p:cNvGrpSpPr>
              <a:grpSpLocks noChangeAspect="1"/>
            </p:cNvGrpSpPr>
            <p:nvPr>
              <p:custDataLst>
                <p:tags r:id="rId59"/>
              </p:custDataLst>
            </p:nvPr>
          </p:nvGrpSpPr>
          <p:grpSpPr>
            <a:xfrm>
              <a:off x="4307123" y="3487381"/>
              <a:ext cx="293579" cy="293578"/>
              <a:chOff x="762000" y="1270000"/>
              <a:chExt cx="254000" cy="254000"/>
            </a:xfrm>
          </p:grpSpPr>
          <p:sp>
            <p:nvSpPr>
              <p:cNvPr id="216" name="Oval 215"/>
              <p:cNvSpPr/>
              <p:nvPr>
                <p:custDataLst>
                  <p:tags r:id="rId6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Arc 216"/>
              <p:cNvSpPr/>
              <p:nvPr>
                <p:custDataLst>
                  <p:tags r:id="rId6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cxnSp>
        <p:nvCxnSpPr>
          <p:cNvPr id="248" name="Straight Connector 247"/>
          <p:cNvCxnSpPr/>
          <p:nvPr>
            <p:custDataLst>
              <p:tags r:id="rId14"/>
            </p:custDataLst>
          </p:nvPr>
        </p:nvCxnSpPr>
        <p:spPr bwMode="gray">
          <a:xfrm>
            <a:off x="7519988" y="2162175"/>
            <a:ext cx="12065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>
            <p:custDataLst>
              <p:tags r:id="rId15"/>
            </p:custDataLst>
          </p:nvPr>
        </p:nvCxnSpPr>
        <p:spPr bwMode="gray">
          <a:xfrm>
            <a:off x="6246813" y="2924175"/>
            <a:ext cx="12065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>
            <p:custDataLst>
              <p:tags r:id="rId16"/>
            </p:custDataLst>
          </p:nvPr>
        </p:nvCxnSpPr>
        <p:spPr bwMode="gray">
          <a:xfrm>
            <a:off x="6670675" y="2495550"/>
            <a:ext cx="12065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>
            <p:custDataLst>
              <p:tags r:id="rId17"/>
            </p:custDataLst>
          </p:nvPr>
        </p:nvCxnSpPr>
        <p:spPr bwMode="gray">
          <a:xfrm>
            <a:off x="7096125" y="2257425"/>
            <a:ext cx="12065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>
            <p:custDataLst>
              <p:tags r:id="rId18"/>
            </p:custDataLst>
          </p:nvPr>
        </p:nvCxnSpPr>
        <p:spPr bwMode="gray">
          <a:xfrm>
            <a:off x="7945438" y="2019300"/>
            <a:ext cx="120650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7" name="Chart 356"/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188203694"/>
              </p:ext>
            </p:extLst>
          </p:nvPr>
        </p:nvGraphicFramePr>
        <p:xfrm>
          <a:off x="5799138" y="1849438"/>
          <a:ext cx="2713037" cy="130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0"/>
          </a:graphicData>
        </a:graphic>
      </p:graphicFrame>
      <p:sp>
        <p:nvSpPr>
          <p:cNvPr id="255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034088" y="3465513"/>
            <a:ext cx="122238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Frame</a:t>
            </a:r>
            <a:endParaRPr lang="en-US" sz="800" dirty="0">
              <a:latin typeface="+mn-lt"/>
              <a:sym typeface="+mn-lt"/>
            </a:endParaRPr>
          </a:p>
        </p:txBody>
      </p:sp>
      <p:sp>
        <p:nvSpPr>
          <p:cNvPr id="254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96038" y="3133725"/>
            <a:ext cx="244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Teak/Sagwan</a:t>
            </a:r>
            <a:br>
              <a:rPr lang="en-US" altLang="en-US" sz="800" dirty="0">
                <a:latin typeface="+mn-lt"/>
                <a:sym typeface="+mn-lt"/>
              </a:rPr>
            </a:br>
            <a:r>
              <a:rPr lang="en-US" altLang="en-US" sz="800" dirty="0">
                <a:latin typeface="+mn-lt"/>
                <a:sym typeface="+mn-lt"/>
              </a:rPr>
              <a:t>for shutter</a:t>
            </a:r>
            <a:endParaRPr lang="en-US" sz="800" dirty="0">
              <a:latin typeface="+mn-lt"/>
              <a:sym typeface="+mn-lt"/>
            </a:endParaRPr>
          </a:p>
        </p:txBody>
      </p:sp>
      <p:sp>
        <p:nvSpPr>
          <p:cNvPr id="251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883400" y="3100388"/>
            <a:ext cx="122238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Labor (7 days)</a:t>
            </a:r>
            <a:endParaRPr lang="en-US" sz="800" dirty="0">
              <a:latin typeface="+mn-lt"/>
              <a:sym typeface="+mn-lt"/>
            </a:endParaRPr>
          </a:p>
        </p:txBody>
      </p:sp>
      <p:sp>
        <p:nvSpPr>
          <p:cNvPr id="324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226300" y="2149475"/>
            <a:ext cx="282575" cy="122238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F3B24D4-E8D4-4401-8D8A-741DD58AE156}" type="datetime'''''''''''''2'''''''''',''''''''''''''00''''''''0'''">
              <a:rPr lang="en-US" altLang="en-US" sz="800" smtClean="0">
                <a:sym typeface="+mn-lt"/>
              </a:rPr>
              <a:pPr algn="ctr"/>
              <a:t>2,000</a:t>
            </a:fld>
            <a:endParaRPr lang="en-US" sz="800" dirty="0">
              <a:sym typeface="+mn-lt"/>
            </a:endParaRPr>
          </a:p>
        </p:txBody>
      </p:sp>
      <p:sp>
        <p:nvSpPr>
          <p:cNvPr id="25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732713" y="3481388"/>
            <a:ext cx="122238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Polish</a:t>
            </a:r>
            <a:endParaRPr lang="en-US" sz="800" dirty="0">
              <a:latin typeface="+mn-lt"/>
              <a:sym typeface="+mn-lt"/>
            </a:endParaRPr>
          </a:p>
        </p:txBody>
      </p:sp>
      <p:sp>
        <p:nvSpPr>
          <p:cNvPr id="259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185025" y="3160713"/>
            <a:ext cx="366713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Accessories</a:t>
            </a:r>
            <a:br>
              <a:rPr lang="en-US" altLang="en-US" sz="800" dirty="0">
                <a:latin typeface="+mn-lt"/>
                <a:sym typeface="+mn-lt"/>
              </a:rPr>
            </a:br>
            <a:r>
              <a:rPr lang="en-US" altLang="en-US" sz="800" dirty="0">
                <a:latin typeface="+mn-lt"/>
                <a:sym typeface="+mn-lt"/>
              </a:rPr>
              <a:t>(e.g., handle,</a:t>
            </a:r>
          </a:p>
          <a:p>
            <a:r>
              <a:rPr lang="en-US" altLang="en-US" sz="800" dirty="0">
                <a:latin typeface="+mn-lt"/>
                <a:sym typeface="+mn-lt"/>
              </a:rPr>
              <a:t>lock, latch)</a:t>
            </a:r>
            <a:endParaRPr lang="en-US" sz="800" dirty="0">
              <a:latin typeface="+mn-lt"/>
              <a:sym typeface="+mn-lt"/>
            </a:endParaRPr>
          </a:p>
        </p:txBody>
      </p:sp>
      <p:sp>
        <p:nvSpPr>
          <p:cNvPr id="256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156575" y="3532188"/>
            <a:ext cx="122238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latin typeface="+mn-lt"/>
                <a:sym typeface="+mn-lt"/>
              </a:rPr>
              <a:t>Total</a:t>
            </a:r>
            <a:endParaRPr lang="en-US" sz="800" dirty="0">
              <a:latin typeface="+mn-lt"/>
              <a:sym typeface="+mn-lt"/>
            </a:endParaRPr>
          </a:p>
        </p:txBody>
      </p:sp>
      <p:graphicFrame>
        <p:nvGraphicFramePr>
          <p:cNvPr id="388" name="Chart 387"/>
          <p:cNvGraphicFramePr/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130850356"/>
              </p:ext>
            </p:extLst>
          </p:nvPr>
        </p:nvGraphicFramePr>
        <p:xfrm>
          <a:off x="268288" y="4260850"/>
          <a:ext cx="2713037" cy="137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1"/>
          </a:graphicData>
        </a:graphic>
      </p:graphicFrame>
      <p:sp>
        <p:nvSpPr>
          <p:cNvPr id="282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2582863" y="5799138"/>
            <a:ext cx="122238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Carpenter</a:t>
            </a:r>
            <a:endParaRPr lang="en-US" sz="800" dirty="0">
              <a:sym typeface="+mn-lt"/>
            </a:endParaRPr>
          </a:p>
        </p:txBody>
      </p:sp>
      <p:sp>
        <p:nvSpPr>
          <p:cNvPr id="279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82600" y="5734050"/>
            <a:ext cx="244475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Thought of 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it myself</a:t>
            </a:r>
            <a:endParaRPr lang="en-US" sz="800" dirty="0">
              <a:sym typeface="+mn-lt"/>
            </a:endParaRPr>
          </a:p>
        </p:txBody>
      </p:sp>
      <p:sp>
        <p:nvSpPr>
          <p:cNvPr id="284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1028700" y="5410200"/>
            <a:ext cx="1730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571CAFC-8FA1-4E58-A532-AEDF6D87D68C}" type="datetime'''0''''''''''%'''''''''''">
              <a:rPr lang="en-US" altLang="en-US" sz="800" smtClean="0">
                <a:sym typeface="+mn-lt"/>
              </a:rPr>
              <a:pPr algn="ctr"/>
              <a:t>0%</a:t>
            </a:fld>
            <a:endParaRPr lang="en-US" sz="800" dirty="0">
              <a:sym typeface="+mn-lt"/>
            </a:endParaRPr>
          </a:p>
        </p:txBody>
      </p:sp>
      <p:sp>
        <p:nvSpPr>
          <p:cNvPr id="283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992188" y="5827713"/>
            <a:ext cx="2444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Architect/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engineer</a:t>
            </a:r>
            <a:endParaRPr lang="en-US" sz="800" dirty="0">
              <a:sym typeface="+mn-lt"/>
            </a:endParaRPr>
          </a:p>
        </p:txBody>
      </p:sp>
      <p:sp>
        <p:nvSpPr>
          <p:cNvPr id="28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501775" y="5726113"/>
            <a:ext cx="24447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Contractor/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his laborers</a:t>
            </a:r>
            <a:endParaRPr lang="en-US" sz="800" dirty="0">
              <a:sym typeface="+mn-lt"/>
            </a:endParaRPr>
          </a:p>
        </p:txBody>
      </p:sp>
      <p:sp>
        <p:nvSpPr>
          <p:cNvPr id="280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073275" y="5591175"/>
            <a:ext cx="122238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Friends/family </a:t>
            </a:r>
            <a:endParaRPr lang="en-US" sz="800" dirty="0">
              <a:sym typeface="+mn-lt"/>
            </a:endParaRPr>
          </a:p>
        </p:txBody>
      </p:sp>
      <p:sp>
        <p:nvSpPr>
          <p:cNvPr id="285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557463" y="5410200"/>
            <a:ext cx="173038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b" anchorCtr="0">
            <a:no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8D07ABF-8ADC-4DA5-8C6C-F40576568318}" type="datetime'''''''''''''''''0%'''''''''">
              <a:rPr lang="en-US" altLang="en-US" sz="800" smtClean="0">
                <a:sym typeface="+mn-lt"/>
              </a:rPr>
              <a:pPr algn="ctr"/>
              <a:t>0%</a:t>
            </a:fld>
            <a:endParaRPr lang="en-US" sz="800" dirty="0">
              <a:sym typeface="+mn-lt"/>
            </a:endParaRPr>
          </a:p>
        </p:txBody>
      </p:sp>
      <p:cxnSp>
        <p:nvCxnSpPr>
          <p:cNvPr id="297" name="Straight Connector 296"/>
          <p:cNvCxnSpPr/>
          <p:nvPr>
            <p:custDataLst>
              <p:tags r:id="rId35"/>
            </p:custDataLst>
          </p:nvPr>
        </p:nvCxnSpPr>
        <p:spPr bwMode="gray">
          <a:xfrm>
            <a:off x="3903663" y="4333875"/>
            <a:ext cx="141288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>
            <p:custDataLst>
              <p:tags r:id="rId36"/>
            </p:custDataLst>
          </p:nvPr>
        </p:nvCxnSpPr>
        <p:spPr bwMode="gray">
          <a:xfrm>
            <a:off x="4752975" y="4333875"/>
            <a:ext cx="141288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>
            <p:custDataLst>
              <p:tags r:id="rId37"/>
            </p:custDataLst>
          </p:nvPr>
        </p:nvCxnSpPr>
        <p:spPr bwMode="gray">
          <a:xfrm>
            <a:off x="4752975" y="4752975"/>
            <a:ext cx="141288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>
            <p:custDataLst>
              <p:tags r:id="rId38"/>
            </p:custDataLst>
          </p:nvPr>
        </p:nvCxnSpPr>
        <p:spPr bwMode="gray">
          <a:xfrm>
            <a:off x="4752975" y="5172075"/>
            <a:ext cx="141288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" name="Chart 377"/>
          <p:cNvGraphicFramePr/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3458358"/>
              </p:ext>
            </p:extLst>
          </p:nvPr>
        </p:nvGraphicFramePr>
        <p:xfrm>
          <a:off x="3043238" y="4251325"/>
          <a:ext cx="2713037" cy="142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2"/>
          </a:graphicData>
        </a:graphic>
      </p:graphicFrame>
      <p:sp>
        <p:nvSpPr>
          <p:cNvPr id="303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222750" y="5259388"/>
            <a:ext cx="35401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Neither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(40%)</a:t>
            </a:r>
            <a:endParaRPr lang="en-US" sz="800" dirty="0">
              <a:sym typeface="+mn-lt"/>
            </a:endParaRPr>
          </a:p>
        </p:txBody>
      </p:sp>
      <p:sp>
        <p:nvSpPr>
          <p:cNvPr id="299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111625" y="4360863"/>
            <a:ext cx="57626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Carpenter &amp;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material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(20%)</a:t>
            </a:r>
            <a:endParaRPr lang="en-US" sz="800" dirty="0">
              <a:sym typeface="+mn-lt"/>
            </a:endParaRPr>
          </a:p>
        </p:txBody>
      </p:sp>
      <p:sp>
        <p:nvSpPr>
          <p:cNvPr id="309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3402013" y="4687888"/>
            <a:ext cx="2968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Yes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(90%)</a:t>
            </a:r>
            <a:endParaRPr lang="en-US" sz="800" dirty="0">
              <a:sym typeface="+mn-lt"/>
            </a:endParaRPr>
          </a:p>
        </p:txBody>
      </p:sp>
      <p:sp>
        <p:nvSpPr>
          <p:cNvPr id="308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3402013" y="5316538"/>
            <a:ext cx="2968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olidFill>
                  <a:schemeClr val="bg1"/>
                </a:solidFill>
                <a:sym typeface="+mn-lt"/>
              </a:rPr>
              <a:t>No</a:t>
            </a:r>
            <a:br>
              <a:rPr lang="en-US" altLang="en-US" sz="800" dirty="0">
                <a:solidFill>
                  <a:schemeClr val="bg1"/>
                </a:solidFill>
                <a:sym typeface="+mn-lt"/>
              </a:rPr>
            </a:br>
            <a:r>
              <a:rPr lang="en-US" altLang="en-US" sz="800" dirty="0">
                <a:solidFill>
                  <a:schemeClr val="bg1"/>
                </a:solidFill>
                <a:sym typeface="+mn-lt"/>
              </a:rPr>
              <a:t>(10%)</a:t>
            </a:r>
            <a:endParaRPr lang="en-US" sz="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00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008563" y="4421188"/>
            <a:ext cx="4794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The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contractor</a:t>
            </a:r>
            <a:endParaRPr lang="en-US" sz="800" dirty="0">
              <a:sym typeface="+mn-lt"/>
            </a:endParaRPr>
          </a:p>
        </p:txBody>
      </p:sp>
      <p:sp>
        <p:nvSpPr>
          <p:cNvPr id="304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4276725" y="5624513"/>
            <a:ext cx="244475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Better time</a:t>
            </a:r>
          </a:p>
          <a:p>
            <a:r>
              <a:rPr lang="en-US" altLang="en-US" sz="800" dirty="0">
                <a:sym typeface="+mn-lt"/>
              </a:rPr>
              <a:t>management</a:t>
            </a:r>
            <a:endParaRPr lang="en-US" sz="800" dirty="0">
              <a:sym typeface="+mn-lt"/>
            </a:endParaRPr>
          </a:p>
        </p:txBody>
      </p:sp>
      <p:sp>
        <p:nvSpPr>
          <p:cNvPr id="307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3367088" y="5783263"/>
            <a:ext cx="366713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Better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guidance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on quality</a:t>
            </a:r>
            <a:endParaRPr lang="en-US" sz="800" dirty="0">
              <a:sym typeface="+mn-lt"/>
            </a:endParaRPr>
          </a:p>
        </p:txBody>
      </p:sp>
      <p:sp>
        <p:nvSpPr>
          <p:cNvPr id="306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4125913" y="4779963"/>
            <a:ext cx="547688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Specialized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carpenter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(40%)</a:t>
            </a:r>
            <a:endParaRPr lang="en-US" sz="800" dirty="0">
              <a:sym typeface="+mn-lt"/>
            </a:endParaRPr>
          </a:p>
        </p:txBody>
      </p:sp>
      <p:sp>
        <p:nvSpPr>
          <p:cNvPr id="302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4972050" y="4779963"/>
            <a:ext cx="55245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The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contractor’s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carpenter</a:t>
            </a:r>
            <a:endParaRPr lang="en-US" sz="800" dirty="0">
              <a:sym typeface="+mn-lt"/>
            </a:endParaRPr>
          </a:p>
        </p:txBody>
      </p:sp>
      <p:sp>
        <p:nvSpPr>
          <p:cNvPr id="301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921250" y="5199063"/>
            <a:ext cx="655638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2700" tIns="0" rIns="1270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800" dirty="0">
                <a:sym typeface="+mn-lt"/>
              </a:rPr>
              <a:t>My carpenter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or the retailer/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wholesaler</a:t>
            </a:r>
            <a:endParaRPr lang="en-US" sz="800" dirty="0">
              <a:sym typeface="+mn-lt"/>
            </a:endParaRPr>
          </a:p>
        </p:txBody>
      </p:sp>
      <p:sp>
        <p:nvSpPr>
          <p:cNvPr id="305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5126038" y="5624513"/>
            <a:ext cx="244475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Everything at</a:t>
            </a:r>
          </a:p>
          <a:p>
            <a:r>
              <a:rPr lang="en-US" altLang="en-US" sz="800" dirty="0">
                <a:sym typeface="+mn-lt"/>
              </a:rPr>
              <a:t>one place</a:t>
            </a:r>
            <a:endParaRPr lang="en-US" sz="800" dirty="0">
              <a:sym typeface="+mn-lt"/>
            </a:endParaRPr>
          </a:p>
        </p:txBody>
      </p:sp>
      <p:cxnSp>
        <p:nvCxnSpPr>
          <p:cNvPr id="310" name="Straight Connector 309"/>
          <p:cNvCxnSpPr/>
          <p:nvPr>
            <p:custDataLst>
              <p:tags r:id="rId51"/>
            </p:custDataLst>
          </p:nvPr>
        </p:nvCxnSpPr>
        <p:spPr bwMode="gray">
          <a:xfrm>
            <a:off x="3903663" y="5286375"/>
            <a:ext cx="141288" cy="30480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" name="Chart 388"/>
          <p:cNvGraphicFramePr/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1035511135"/>
              </p:ext>
            </p:extLst>
          </p:nvPr>
        </p:nvGraphicFramePr>
        <p:xfrm>
          <a:off x="5799138" y="4260850"/>
          <a:ext cx="2713037" cy="137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3"/>
          </a:graphicData>
        </a:graphic>
      </p:graphicFrame>
      <p:sp>
        <p:nvSpPr>
          <p:cNvPr id="345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8050213" y="5591175"/>
            <a:ext cx="122238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/>
              <a:t>Better designs </a:t>
            </a:r>
            <a:endParaRPr lang="en-US" sz="800" dirty="0">
              <a:sym typeface="+mn-lt"/>
            </a:endParaRPr>
          </a:p>
        </p:txBody>
      </p:sp>
      <p:sp>
        <p:nvSpPr>
          <p:cNvPr id="346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351713" y="5676900"/>
            <a:ext cx="244475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/>
              <a:t>Everything at</a:t>
            </a:r>
          </a:p>
          <a:p>
            <a:r>
              <a:rPr lang="en-US" altLang="en-US" sz="800" dirty="0"/>
              <a:t>one place</a:t>
            </a:r>
            <a:endParaRPr lang="en-US" sz="800" dirty="0">
              <a:sym typeface="+mn-lt"/>
            </a:endParaRPr>
          </a:p>
        </p:txBody>
      </p:sp>
      <p:sp>
        <p:nvSpPr>
          <p:cNvPr id="347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6016625" y="5835650"/>
            <a:ext cx="366713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Better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guidance</a:t>
            </a:r>
            <a:br>
              <a:rPr lang="en-US" altLang="en-US" sz="800" dirty="0">
                <a:sym typeface="+mn-lt"/>
              </a:rPr>
            </a:br>
            <a:r>
              <a:rPr lang="en-US" altLang="en-US" sz="800" dirty="0">
                <a:sym typeface="+mn-lt"/>
              </a:rPr>
              <a:t>on quality</a:t>
            </a:r>
            <a:endParaRPr lang="en-US" sz="800" dirty="0">
              <a:sym typeface="+mn-lt"/>
            </a:endParaRPr>
          </a:p>
        </p:txBody>
      </p:sp>
      <p:sp>
        <p:nvSpPr>
          <p:cNvPr id="348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6715125" y="5676900"/>
            <a:ext cx="244475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800" dirty="0">
                <a:sym typeface="+mn-lt"/>
              </a:rPr>
              <a:t>Better time</a:t>
            </a:r>
          </a:p>
          <a:p>
            <a:r>
              <a:rPr lang="en-US" altLang="en-US" sz="800" dirty="0">
                <a:sym typeface="+mn-lt"/>
              </a:rPr>
              <a:t>management</a:t>
            </a:r>
            <a:endParaRPr lang="en-US" sz="800" dirty="0">
              <a:sym typeface="+mn-lt"/>
            </a:endParaRPr>
          </a:p>
        </p:txBody>
      </p:sp>
      <p:grpSp>
        <p:nvGrpSpPr>
          <p:cNvPr id="363" name="Group 362"/>
          <p:cNvGrpSpPr>
            <a:grpSpLocks/>
          </p:cNvGrpSpPr>
          <p:nvPr/>
        </p:nvGrpSpPr>
        <p:grpSpPr>
          <a:xfrm>
            <a:off x="9330230" y="1516539"/>
            <a:ext cx="2215032" cy="896461"/>
            <a:chOff x="9321672" y="1541939"/>
            <a:chExt cx="2215032" cy="896461"/>
          </a:xfrm>
        </p:grpSpPr>
        <p:sp>
          <p:nvSpPr>
            <p:cNvPr id="361" name="Rectangle 360"/>
            <p:cNvSpPr>
              <a:spLocks/>
            </p:cNvSpPr>
            <p:nvPr/>
          </p:nvSpPr>
          <p:spPr>
            <a:xfrm>
              <a:off x="9321672" y="1541939"/>
              <a:ext cx="997078" cy="896461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Competitor 1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0420390" y="1913225"/>
              <a:ext cx="1116314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tx2"/>
                  </a:solidFill>
                </a:rPr>
                <a:t>Tile shops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9330230" y="2540414"/>
            <a:ext cx="2215032" cy="896461"/>
            <a:chOff x="9321672" y="1541939"/>
            <a:chExt cx="2215032" cy="896461"/>
          </a:xfrm>
        </p:grpSpPr>
        <p:sp>
          <p:nvSpPr>
            <p:cNvPr id="365" name="Rectangle 364"/>
            <p:cNvSpPr>
              <a:spLocks/>
            </p:cNvSpPr>
            <p:nvPr/>
          </p:nvSpPr>
          <p:spPr>
            <a:xfrm>
              <a:off x="9321672" y="1541939"/>
              <a:ext cx="997078" cy="896461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Competitor 2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0420390" y="1836281"/>
              <a:ext cx="1116314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tx2"/>
                  </a:solidFill>
                </a:rPr>
                <a:t>Sanitary 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ware shops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9330230" y="3564289"/>
            <a:ext cx="2215032" cy="896461"/>
            <a:chOff x="9321672" y="3589689"/>
            <a:chExt cx="2215032" cy="896461"/>
          </a:xfrm>
        </p:grpSpPr>
        <p:sp>
          <p:nvSpPr>
            <p:cNvPr id="368" name="Rectangle 367"/>
            <p:cNvSpPr>
              <a:spLocks/>
            </p:cNvSpPr>
            <p:nvPr/>
          </p:nvSpPr>
          <p:spPr>
            <a:xfrm>
              <a:off x="9321672" y="3589689"/>
              <a:ext cx="997078" cy="896461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Competitor 3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69" name="TextBox 368"/>
            <p:cNvSpPr txBox="1"/>
            <p:nvPr>
              <p:custDataLst>
                <p:tags r:id="rId57"/>
              </p:custDataLst>
            </p:nvPr>
          </p:nvSpPr>
          <p:spPr>
            <a:xfrm>
              <a:off x="10420390" y="3807087"/>
              <a:ext cx="1116314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chemeClr val="tx2"/>
                  </a:solidFill>
                </a:rPr>
                <a:t>Doors</a:t>
              </a:r>
              <a:r>
                <a:rPr lang="en-US" sz="1000" b="1" dirty="0" smtClean="0">
                  <a:solidFill>
                    <a:schemeClr val="tx2"/>
                  </a:solidFill>
                </a:rPr>
                <a:t>, plywood </a:t>
              </a:r>
              <a:r>
                <a:rPr lang="en-US" sz="1000" b="1" dirty="0">
                  <a:solidFill>
                    <a:schemeClr val="tx2"/>
                  </a:solidFill>
                </a:rPr>
                <a:t>and interior décor outlets </a:t>
              </a:r>
            </a:p>
          </p:txBody>
        </p:sp>
      </p:grpSp>
      <p:cxnSp>
        <p:nvCxnSpPr>
          <p:cNvPr id="372" name="Straight Connector 371"/>
          <p:cNvCxnSpPr>
            <a:cxnSpLocks/>
          </p:cNvCxnSpPr>
          <p:nvPr/>
        </p:nvCxnSpPr>
        <p:spPr>
          <a:xfrm>
            <a:off x="9330230" y="2476707"/>
            <a:ext cx="221503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cxnSpLocks/>
          </p:cNvCxnSpPr>
          <p:nvPr/>
        </p:nvCxnSpPr>
        <p:spPr>
          <a:xfrm>
            <a:off x="9330230" y="3500582"/>
            <a:ext cx="221503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292563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89" name="think-cell Slide" r:id="rId10" imgW="553" imgH="550" progId="TCLayout.ActiveDocument.1">
                  <p:embed/>
                </p:oleObj>
              </mc:Choice>
              <mc:Fallback>
                <p:oleObj name="think-cell Slide" r:id="rId10" imgW="553" imgH="5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dirty="0"/>
              <a:t>Selling Point app developed and deployed - provides transparent funnel management leading to 50% faster reach to efficiencies 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sp>
        <p:nvSpPr>
          <p:cNvPr id="234" name="4. Footnote"/>
          <p:cNvSpPr txBox="1">
            <a:spLocks noChangeArrowheads="1"/>
          </p:cNvSpPr>
          <p:nvPr/>
        </p:nvSpPr>
        <p:spPr bwMode="gray">
          <a:xfrm>
            <a:off x="205327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800" baseline="0">
                <a:solidFill>
                  <a:srgbClr val="808080"/>
                </a:solidFill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/>
            <a:r>
              <a:rPr lang="en-US" dirty="0">
                <a:solidFill>
                  <a:schemeClr val="accent6"/>
                </a:solidFill>
              </a:rPr>
              <a:t>1 100 units sales expected from each sales force per month</a:t>
            </a:r>
          </a:p>
        </p:txBody>
      </p:sp>
      <p:sp>
        <p:nvSpPr>
          <p:cNvPr id="200" name="TextBox 19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266445" y="1079568"/>
            <a:ext cx="38467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Standardization of sales design, lead prioritization and real time data for performance management </a:t>
            </a:r>
          </a:p>
        </p:txBody>
      </p:sp>
      <p:sp>
        <p:nvSpPr>
          <p:cNvPr id="236" name="Freeform 46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273390" y="1876455"/>
            <a:ext cx="3839843" cy="4317937"/>
          </a:xfrm>
          <a:custGeom>
            <a:avLst/>
            <a:gdLst>
              <a:gd name="T0" fmla="*/ 0 w 1395"/>
              <a:gd name="T1" fmla="*/ 0 h 3319"/>
              <a:gd name="T2" fmla="*/ 1395 w 1395"/>
              <a:gd name="T3" fmla="*/ 0 h 3319"/>
              <a:gd name="T4" fmla="*/ 1395 w 1395"/>
              <a:gd name="T5" fmla="*/ 3319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3319">
                <a:moveTo>
                  <a:pt x="0" y="0"/>
                </a:moveTo>
                <a:lnTo>
                  <a:pt x="1395" y="0"/>
                </a:lnTo>
                <a:lnTo>
                  <a:pt x="1395" y="3319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37" name="Freeform 46"/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6279912" y="1885238"/>
            <a:ext cx="3263052" cy="4309991"/>
          </a:xfrm>
          <a:custGeom>
            <a:avLst/>
            <a:gdLst>
              <a:gd name="T0" fmla="*/ 0 w 1395"/>
              <a:gd name="T1" fmla="*/ 0 h 3319"/>
              <a:gd name="T2" fmla="*/ 1395 w 1395"/>
              <a:gd name="T3" fmla="*/ 0 h 3319"/>
              <a:gd name="T4" fmla="*/ 1395 w 1395"/>
              <a:gd name="T5" fmla="*/ 3319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3319">
                <a:moveTo>
                  <a:pt x="0" y="0"/>
                </a:moveTo>
                <a:lnTo>
                  <a:pt x="1395" y="0"/>
                </a:lnTo>
                <a:lnTo>
                  <a:pt x="1395" y="3319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6400397" y="2017110"/>
            <a:ext cx="2946803" cy="30371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48000"/>
              </a:spcBef>
            </a:pPr>
            <a:r>
              <a:rPr lang="en-US" dirty="0" smtClean="0"/>
              <a:t>50% MoM performance improvement of sales force, 4 months to effective sales</a:t>
            </a:r>
            <a:r>
              <a:rPr lang="en-US" baseline="30000" dirty="0" smtClean="0"/>
              <a:t>1</a:t>
            </a:r>
            <a:r>
              <a:rPr lang="en-US" dirty="0" smtClean="0"/>
              <a:t> vs 6-8 months on average</a:t>
            </a:r>
          </a:p>
          <a:p>
            <a:pPr lvl="1">
              <a:spcBef>
                <a:spcPct val="48000"/>
              </a:spcBef>
            </a:pPr>
            <a:r>
              <a:rPr lang="en-US" dirty="0" smtClean="0"/>
              <a:t>0.5-1 day/week saved for sales managers due to lower excel and analytics work</a:t>
            </a:r>
          </a:p>
          <a:p>
            <a:pPr lvl="1">
              <a:spcBef>
                <a:spcPct val="48000"/>
              </a:spcBef>
            </a:pPr>
            <a:r>
              <a:rPr lang="en-US" dirty="0" smtClean="0"/>
              <a:t>Real time performance visibility to upper management for focused problem solving on perf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396" y="1079568"/>
            <a:ext cx="301030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Quicker to efficiency, 10-20% management time saved on performance improvement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990693" y="2011031"/>
            <a:ext cx="2398292" cy="3830788"/>
            <a:chOff x="3289168" y="2108153"/>
            <a:chExt cx="2236931" cy="357304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92" t="19480" r="22532" b="18902"/>
            <a:stretch/>
          </p:blipFill>
          <p:spPr>
            <a:xfrm>
              <a:off x="3289168" y="2108153"/>
              <a:ext cx="2236931" cy="357304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65330" y="2620710"/>
              <a:ext cx="1369387" cy="2639192"/>
            </a:xfrm>
            <a:prstGeom prst="rect">
              <a:avLst/>
            </a:prstGeom>
          </p:spPr>
        </p:pic>
      </p:grpSp>
      <p:sp>
        <p:nvSpPr>
          <p:cNvPr id="29" name="TextBox 28"/>
          <p:cNvSpPr txBox="1">
            <a:spLocks/>
          </p:cNvSpPr>
          <p:nvPr/>
        </p:nvSpPr>
        <p:spPr>
          <a:xfrm>
            <a:off x="2266445" y="5948171"/>
            <a:ext cx="3846788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GB" sz="1600" dirty="0">
                <a:solidFill>
                  <a:schemeClr val="tx2"/>
                </a:solidFill>
              </a:rPr>
              <a:t>Real app image</a:t>
            </a:r>
          </a:p>
        </p:txBody>
      </p:sp>
    </p:spTree>
    <p:extLst>
      <p:ext uri="{BB962C8B-B14F-4D97-AF65-F5344CB8AC3E}">
        <p14:creationId xmlns:p14="http://schemas.microsoft.com/office/powerpoint/2010/main" val="12178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7784925"/>
              </p:ext>
            </p:extLst>
          </p:nvPr>
        </p:nvGraphicFramePr>
        <p:xfrm>
          <a:off x="2615358" y="841488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13" name="think-cell Slide" r:id="rId25" imgW="553" imgH="550" progId="TCLayout.ActiveDocument.1">
                  <p:embed/>
                </p:oleObj>
              </mc:Choice>
              <mc:Fallback>
                <p:oleObj name="think-cell Slide" r:id="rId25" imgW="553" imgH="5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15358" y="841488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2614167" y="840297"/>
            <a:ext cx="119057" cy="1190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>
              <a:lnSpc>
                <a:spcPct val="90000"/>
              </a:lnSpc>
              <a:defRPr/>
            </a:pPr>
            <a:endParaRPr lang="en-GB" sz="1200" b="1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 business building effort with an Indian steel major used Selling Point which helped them achieve ~5x growth in 8 months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2703460" y="1256427"/>
            <a:ext cx="64636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defTabSz="671513">
              <a:defRPr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234" name="4. Footnote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8758" y="6310549"/>
            <a:ext cx="113987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defPPr>
              <a:defRPr lang="en-US"/>
            </a:defPPr>
            <a:lvl1pPr marL="104775" indent="-104775" defTabSz="895350">
              <a:defRPr sz="800" baseline="0">
                <a:solidFill>
                  <a:srgbClr val="808080"/>
                </a:solidFill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marL="85725" indent="-85725" defTabSz="671513">
              <a:defRPr/>
            </a:pPr>
            <a:r>
              <a:rPr lang="en-US" dirty="0">
                <a:solidFill>
                  <a:schemeClr val="accent6"/>
                </a:solidFill>
              </a:rPr>
              <a:t>1 100 units sales expected from each sales force per month</a:t>
            </a:r>
          </a:p>
          <a:p>
            <a:pPr marL="85725" indent="-85725" defTabSz="671513">
              <a:defRPr/>
            </a:pPr>
            <a:r>
              <a:rPr lang="en-US" dirty="0">
                <a:solidFill>
                  <a:schemeClr val="accent6"/>
                </a:solidFill>
              </a:rPr>
              <a:t>2 Eg. SalesForce</a:t>
            </a:r>
          </a:p>
        </p:txBody>
      </p:sp>
      <p:sp>
        <p:nvSpPr>
          <p:cNvPr id="236" name="Freeform 46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625679" y="1917464"/>
            <a:ext cx="3348725" cy="4178536"/>
          </a:xfrm>
          <a:custGeom>
            <a:avLst/>
            <a:gdLst>
              <a:gd name="T0" fmla="*/ 0 w 1395"/>
              <a:gd name="T1" fmla="*/ 0 h 3319"/>
              <a:gd name="T2" fmla="*/ 1395 w 1395"/>
              <a:gd name="T3" fmla="*/ 0 h 3319"/>
              <a:gd name="T4" fmla="*/ 1395 w 1395"/>
              <a:gd name="T5" fmla="*/ 3319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5" h="3319">
                <a:moveTo>
                  <a:pt x="0" y="0"/>
                </a:moveTo>
                <a:lnTo>
                  <a:pt x="1395" y="0"/>
                </a:lnTo>
                <a:lnTo>
                  <a:pt x="1395" y="3319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defTabSz="685800">
              <a:defRPr/>
            </a:pPr>
            <a:endParaRPr lang="en-US" sz="14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entagon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58759" y="1917464"/>
            <a:ext cx="3420320" cy="4178536"/>
          </a:xfrm>
          <a:prstGeom prst="homePlate">
            <a:avLst>
              <a:gd name="adj" fmla="val 16554"/>
            </a:avLst>
          </a:pr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0" name="TextBox 199"/>
          <p:cNvSpPr txBox="1">
            <a:spLocks/>
          </p:cNvSpPr>
          <p:nvPr/>
        </p:nvSpPr>
        <p:spPr>
          <a:xfrm>
            <a:off x="3631680" y="1201389"/>
            <a:ext cx="3348725" cy="64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Standardization of sales design, lead prioritization and real time data for performance management </a:t>
            </a:r>
          </a:p>
        </p:txBody>
      </p:sp>
      <p:sp>
        <p:nvSpPr>
          <p:cNvPr id="22" name="TextBox 2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58759" y="1416832"/>
            <a:ext cx="29906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Context: Market ready products 7X of allocated budget</a:t>
            </a:r>
          </a:p>
        </p:txBody>
      </p:sp>
      <p:sp>
        <p:nvSpPr>
          <p:cNvPr id="20" name="Rectangle 19"/>
          <p:cNvSpPr/>
          <p:nvPr>
            <p:custDataLst>
              <p:tags r:id="rId8"/>
            </p:custDataLst>
          </p:nvPr>
        </p:nvSpPr>
        <p:spPr>
          <a:xfrm>
            <a:off x="7177191" y="1592419"/>
            <a:ext cx="4473459" cy="22175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177187" y="1335062"/>
            <a:ext cx="43777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IMPACT: 5x increase in sales in 8 months</a:t>
            </a:r>
          </a:p>
        </p:txBody>
      </p:sp>
      <p:sp>
        <p:nvSpPr>
          <p:cNvPr id="39" name="TextBox 38"/>
          <p:cNvSpPr txBox="1"/>
          <p:nvPr>
            <p:custDataLst>
              <p:tags r:id="rId10"/>
            </p:custDataLst>
          </p:nvPr>
        </p:nvSpPr>
        <p:spPr>
          <a:xfrm>
            <a:off x="7283300" y="1655751"/>
            <a:ext cx="426124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48"/>
              </a:spcBef>
              <a:spcAft>
                <a:spcPts val="450"/>
              </a:spcAft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Growth of retail sales in 6 months, </a:t>
            </a:r>
            <a:br>
              <a:rPr lang="en-US" sz="1400" dirty="0">
                <a:solidFill>
                  <a:srgbClr val="00296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b="0" dirty="0">
                <a:solidFill>
                  <a:srgbClr val="80808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Bookings normalized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947948" y="845664"/>
            <a:ext cx="1169315" cy="160338"/>
            <a:chOff x="10458969" y="802958"/>
            <a:chExt cx="1169315" cy="160338"/>
          </a:xfrm>
        </p:grpSpPr>
        <p:sp>
          <p:nvSpPr>
            <p:cNvPr id="42" name="RectangleLegend1"/>
            <p:cNvSpPr>
              <a:spLocks noChangeArrowheads="1"/>
            </p:cNvSpPr>
            <p:nvPr/>
          </p:nvSpPr>
          <p:spPr bwMode="gray">
            <a:xfrm>
              <a:off x="10458969" y="80295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00" dirty="0">
                <a:latin typeface="+mn-lt"/>
              </a:endParaRPr>
            </a:p>
          </p:txBody>
        </p:sp>
        <p:sp>
          <p:nvSpPr>
            <p:cNvPr id="43" name="Legend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10712969" y="806183"/>
              <a:ext cx="91531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000" dirty="0">
                  <a:latin typeface="+mn-lt"/>
                </a:rPr>
                <a:t>Program started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7191" y="3884250"/>
            <a:ext cx="4473459" cy="2211750"/>
            <a:chOff x="7177191" y="4034319"/>
            <a:chExt cx="4473459" cy="2211750"/>
          </a:xfrm>
        </p:grpSpPr>
        <p:sp>
          <p:nvSpPr>
            <p:cNvPr id="21" name="Rectangle 20"/>
            <p:cNvSpPr/>
            <p:nvPr/>
          </p:nvSpPr>
          <p:spPr>
            <a:xfrm>
              <a:off x="7177191" y="4034319"/>
              <a:ext cx="4473459" cy="2211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de-DE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7291362" y="4138674"/>
              <a:ext cx="4263553" cy="21544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defTabSz="895395">
                <a:spcBef>
                  <a:spcPts val="450"/>
                </a:spcBef>
                <a:spcAft>
                  <a:spcPts val="450"/>
                </a:spcAft>
                <a:buClr>
                  <a:srgbClr val="000000"/>
                </a:buClr>
                <a:defRPr/>
              </a:pPr>
              <a:r>
                <a:rPr lang="en-US" sz="1400" dirty="0">
                  <a:solidFill>
                    <a:srgbClr val="002960"/>
                  </a:solidFill>
                  <a:latin typeface="Arial"/>
                </a:rPr>
                <a:t>Where is impact opportunity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91362" y="4406540"/>
              <a:ext cx="4263553" cy="172354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b="1" dirty="0" smtClean="0">
                  <a:solidFill>
                    <a:schemeClr val="accent4"/>
                  </a:solidFill>
                </a:rPr>
                <a:t>Industries with distributed sales force doing channel management or lead management. </a:t>
              </a:r>
              <a:r>
                <a:rPr lang="en-US" sz="1400" dirty="0" smtClean="0"/>
                <a:t>Selling Point app can be deployed in any situation with 3-4 weeks of customization effort</a:t>
              </a:r>
            </a:p>
            <a:p>
              <a:pPr lvl="1"/>
              <a:r>
                <a:rPr lang="en-US" sz="1400" b="1" dirty="0" smtClean="0">
                  <a:solidFill>
                    <a:schemeClr val="accent4"/>
                  </a:solidFill>
                </a:rPr>
                <a:t>Emerging market situations which need simple and scalable tools </a:t>
              </a:r>
              <a:r>
                <a:rPr lang="en-US" sz="1400" dirty="0" smtClean="0"/>
                <a:t>Selling Point only uses 30% of features which are most important making it easier to adopt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>
            <p:custDataLst>
              <p:tags r:id="rId11"/>
            </p:custDataLst>
          </p:nvPr>
        </p:nvSpPr>
        <p:spPr>
          <a:xfrm>
            <a:off x="232890" y="2058414"/>
            <a:ext cx="2797548" cy="28007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400" dirty="0" smtClean="0"/>
              <a:t>New direct selling channel created by recruiting 150+ sales executives on the payroll of distributors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Need to train salesforce and ramp-up productivity quickly within 3 months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Need for a simple lead-management tool that can be installed directly on a smartphone and can work </a:t>
            </a:r>
            <a:br>
              <a:rPr lang="en-US" sz="1400" dirty="0" smtClean="0"/>
            </a:br>
            <a:r>
              <a:rPr lang="en-US" sz="1400" dirty="0" smtClean="0"/>
              <a:t>off-line</a:t>
            </a:r>
            <a:endParaRPr lang="en-US" sz="1400" dirty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4130524" y="2031997"/>
            <a:ext cx="2351037" cy="3755306"/>
            <a:chOff x="3289168" y="2108153"/>
            <a:chExt cx="2236931" cy="357304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92" t="19480" r="22532" b="18902"/>
            <a:stretch/>
          </p:blipFill>
          <p:spPr>
            <a:xfrm>
              <a:off x="3289168" y="2108153"/>
              <a:ext cx="2236931" cy="357304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65330" y="2620710"/>
              <a:ext cx="1369387" cy="2639192"/>
            </a:xfrm>
            <a:prstGeom prst="rect">
              <a:avLst/>
            </a:prstGeom>
          </p:spPr>
        </p:pic>
      </p:grpSp>
      <p:sp>
        <p:nvSpPr>
          <p:cNvPr id="50" name="TextBox 49"/>
          <p:cNvSpPr txBox="1">
            <a:spLocks/>
          </p:cNvSpPr>
          <p:nvPr/>
        </p:nvSpPr>
        <p:spPr>
          <a:xfrm>
            <a:off x="3631680" y="5849779"/>
            <a:ext cx="3348725" cy="246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/>
            <a:r>
              <a:rPr lang="en-GB" dirty="0">
                <a:solidFill>
                  <a:schemeClr val="tx2"/>
                </a:solidFill>
              </a:rPr>
              <a:t>Real app image</a:t>
            </a:r>
          </a:p>
        </p:txBody>
      </p:sp>
      <p:graphicFrame>
        <p:nvGraphicFramePr>
          <p:cNvPr id="71" name="Chart 70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680834589"/>
              </p:ext>
            </p:extLst>
          </p:nvPr>
        </p:nvGraphicFramePr>
        <p:xfrm>
          <a:off x="7200900" y="2016125"/>
          <a:ext cx="4425950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52" name="Straight Connector 51"/>
          <p:cNvCxnSpPr/>
          <p:nvPr>
            <p:custDataLst>
              <p:tags r:id="rId13"/>
            </p:custDataLst>
          </p:nvPr>
        </p:nvCxnSpPr>
        <p:spPr bwMode="gray">
          <a:xfrm flipV="1">
            <a:off x="7708900" y="2855913"/>
            <a:ext cx="852488" cy="61913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14"/>
            </p:custDataLst>
          </p:nvPr>
        </p:nvCxnSpPr>
        <p:spPr bwMode="gray">
          <a:xfrm flipV="1">
            <a:off x="8561388" y="1881188"/>
            <a:ext cx="2555875" cy="974725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600950" y="3546475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671513">
              <a:buClr>
                <a:srgbClr val="000000"/>
              </a:buClr>
              <a:defRPr/>
            </a:pPr>
            <a:fld id="{2B4988FE-A027-4F54-BCA2-9FB83D90397A}" type="datetime'''''''''''''Q''''''''''''''''''''''''''''''''''''''''2'">
              <a:rPr lang="en-GB" altLang="en-US" sz="1200" smtClean="0">
                <a:solidFill>
                  <a:srgbClr val="000000"/>
                </a:solidFill>
                <a:sym typeface="+mn-lt"/>
              </a:rPr>
              <a:pPr lvl="0" defTabSz="671513">
                <a:buClr>
                  <a:srgbClr val="000000"/>
                </a:buClr>
                <a:defRPr/>
              </a:pPr>
              <a:t>Q2</a:t>
            </a:fld>
            <a:endParaRPr kumimoji="0" lang="en-GB" sz="120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5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453438" y="3546475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671513">
              <a:buClr>
                <a:srgbClr val="000000"/>
              </a:buClr>
              <a:defRPr/>
            </a:pPr>
            <a:fld id="{7679D74E-C1B2-4D73-BACF-ADEDB7204EB9}" type="datetime'''''''''''''''''''Q''''''''''''''''''''''''3'''''''">
              <a:rPr lang="en-GB" altLang="en-US" sz="1200" smtClean="0">
                <a:solidFill>
                  <a:srgbClr val="000000"/>
                </a:solidFill>
                <a:sym typeface="+mn-lt"/>
              </a:rPr>
              <a:pPr lvl="0" defTabSz="671513">
                <a:buClr>
                  <a:srgbClr val="000000"/>
                </a:buClr>
                <a:defRPr/>
              </a:pPr>
              <a:t>Q3</a:t>
            </a:fld>
            <a:endParaRPr kumimoji="0" lang="en-GB" sz="120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60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304338" y="3546475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671513">
              <a:buClr>
                <a:srgbClr val="000000"/>
              </a:buClr>
              <a:defRPr/>
            </a:pPr>
            <a:fld id="{8148B11D-5A75-454E-B60E-7ACC8FC270E6}" type="datetime'''''''''''''''''''''''''''''''''''''''''Q''''''''4'''''''''''">
              <a:rPr lang="en-GB" altLang="en-US" sz="1200" smtClean="0">
                <a:solidFill>
                  <a:srgbClr val="000000"/>
                </a:solidFill>
                <a:sym typeface="+mn-lt"/>
              </a:rPr>
              <a:pPr lvl="0" defTabSz="671513">
                <a:buClr>
                  <a:srgbClr val="000000"/>
                </a:buClr>
                <a:defRPr/>
              </a:pPr>
              <a:t>Q4</a:t>
            </a:fld>
            <a:endParaRPr kumimoji="0" lang="en-GB" sz="120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009313" y="3546475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671513">
              <a:buClr>
                <a:srgbClr val="000000"/>
              </a:buClr>
              <a:defRPr/>
            </a:pPr>
            <a:fld id="{B5968644-17FF-45A1-BD84-02DF2EF328D1}" type="datetime'Q6'''''''">
              <a:rPr lang="en-GB" altLang="en-US" sz="1200" smtClean="0">
                <a:solidFill>
                  <a:srgbClr val="000000"/>
                </a:solidFill>
                <a:sym typeface="+mn-lt"/>
              </a:rPr>
              <a:pPr lvl="0" defTabSz="671513">
                <a:buClr>
                  <a:srgbClr val="000000"/>
                </a:buClr>
                <a:defRPr/>
              </a:pPr>
              <a:t>Q6</a:t>
            </a:fld>
            <a:endParaRPr kumimoji="0" lang="en-GB" sz="120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59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156825" y="3546475"/>
            <a:ext cx="2159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671513">
              <a:buClr>
                <a:srgbClr val="000000"/>
              </a:buClr>
              <a:defRPr/>
            </a:pPr>
            <a:fld id="{D4E5030A-6FC8-4014-9B07-BA3F45E2820D}" type="datetime'''''''''''''''''''''Q''''''''5'">
              <a:rPr lang="en-GB" altLang="en-US" sz="1200" smtClean="0">
                <a:solidFill>
                  <a:srgbClr val="000000"/>
                </a:solidFill>
                <a:sym typeface="+mn-lt"/>
              </a:rPr>
              <a:pPr lvl="0" defTabSz="671513">
                <a:buClr>
                  <a:srgbClr val="000000"/>
                </a:buClr>
                <a:defRPr/>
              </a:pPr>
              <a:t>Q5</a:t>
            </a:fld>
            <a:endParaRPr kumimoji="0" lang="en-GB" sz="120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856538" y="2768600"/>
            <a:ext cx="555625" cy="23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 defTabSz="671513">
              <a:lnSpc>
                <a:spcPct val="90000"/>
              </a:lnSpc>
              <a:buClr>
                <a:srgbClr val="000000"/>
              </a:buClr>
              <a:defRPr/>
            </a:pPr>
            <a:fld id="{EFDE0EA9-0E52-4A0C-9E03-CFE945BCFF4C}" type="datetime'''''''''''''''''''''''''''+29%'''">
              <a:rPr lang="en-GB" altLang="en-US" sz="1200" b="1" smtClean="0">
                <a:solidFill>
                  <a:schemeClr val="tx2"/>
                </a:solidFill>
                <a:sym typeface="+mn-lt"/>
              </a:rPr>
              <a:pPr lvl="0" algn="ctr" defTabSz="671513">
                <a:lnSpc>
                  <a:spcPct val="90000"/>
                </a:lnSpc>
                <a:buClr>
                  <a:srgbClr val="000000"/>
                </a:buClr>
                <a:defRPr/>
              </a:pPr>
              <a:t>+29%</a:t>
            </a:fld>
            <a:endParaRPr kumimoji="0" lang="en-GB" sz="1200" b="1" strike="noStrike" kern="1200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9561513" y="2251075"/>
            <a:ext cx="555625" cy="23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 algn="ctr" defTabSz="671513">
              <a:lnSpc>
                <a:spcPct val="90000"/>
              </a:lnSpc>
              <a:buClr>
                <a:srgbClr val="000000"/>
              </a:buClr>
              <a:defRPr/>
            </a:pPr>
            <a:fld id="{54D21D42-2B0F-4C65-95AB-6A906FD584DC}" type="datetime'''''''''''''''''''+''66''''''''''%'''''''''''''''''''''''''''">
              <a:rPr lang="en-GB" altLang="en-US" sz="1200" b="1" smtClean="0">
                <a:solidFill>
                  <a:schemeClr val="tx2"/>
                </a:solidFill>
                <a:sym typeface="+mn-lt"/>
              </a:rPr>
              <a:pPr lvl="0" algn="ctr" defTabSz="671513">
                <a:lnSpc>
                  <a:spcPct val="90000"/>
                </a:lnSpc>
                <a:buClr>
                  <a:srgbClr val="000000"/>
                </a:buClr>
                <a:defRPr/>
              </a:pPr>
              <a:t>+66%</a:t>
            </a:fld>
            <a:endParaRPr kumimoji="0" lang="en-GB" sz="1200" b="1" strike="noStrike" kern="1200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9448264"/>
              </p:ext>
            </p:extLst>
          </p:nvPr>
        </p:nvGraphicFramePr>
        <p:xfrm>
          <a:off x="2614167" y="840297"/>
          <a:ext cx="119057" cy="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67" y="840297"/>
                        <a:ext cx="119057" cy="1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Selling Point embeds years of McKinsey learning into an easy to </a:t>
            </a:r>
            <a:r>
              <a:rPr lang="en-US" dirty="0" smtClean="0"/>
              <a:t>use </a:t>
            </a:r>
            <a:r>
              <a:rPr lang="en-US" dirty="0"/>
              <a:t>digital solution</a:t>
            </a:r>
          </a:p>
        </p:txBody>
      </p:sp>
      <p:sp>
        <p:nvSpPr>
          <p:cNvPr id="72" name="Arc 71"/>
          <p:cNvSpPr/>
          <p:nvPr/>
        </p:nvSpPr>
        <p:spPr>
          <a:xfrm>
            <a:off x="-2403762" y="1211362"/>
            <a:ext cx="4810550" cy="4810549"/>
          </a:xfrm>
          <a:prstGeom prst="arc">
            <a:avLst>
              <a:gd name="adj1" fmla="val 16200000"/>
              <a:gd name="adj2" fmla="val 5452237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606658" y="5433086"/>
            <a:ext cx="5860639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698202" y="1969779"/>
            <a:ext cx="5769095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16018" y="2830805"/>
            <a:ext cx="5148207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406788" y="3698116"/>
            <a:ext cx="5060509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72642" y="4638862"/>
            <a:ext cx="529158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0"/>
          <p:cNvSpPr txBox="1"/>
          <p:nvPr/>
        </p:nvSpPr>
        <p:spPr bwMode="gray">
          <a:xfrm>
            <a:off x="62590" y="3228704"/>
            <a:ext cx="185532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FFFFFF"/>
                </a:solidFill>
              </a:rPr>
              <a:t>THE “EFFICIENT FRONTIER” OF COMMERCIAL EXCELLENCE</a:t>
            </a: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1606658" y="1049178"/>
            <a:ext cx="1976363" cy="22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3715" anchor="b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accent1"/>
                </a:solidFill>
                <a:latin typeface="+mj-lt"/>
              </a:defRPr>
            </a:lvl1pPr>
          </a:lstStyle>
          <a:p>
            <a:pPr defTabSz="685800"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Lever</a:t>
            </a:r>
          </a:p>
        </p:txBody>
      </p:sp>
      <p:sp>
        <p:nvSpPr>
          <p:cNvPr id="63" name="Rectangle 6"/>
          <p:cNvSpPr txBox="1"/>
          <p:nvPr/>
        </p:nvSpPr>
        <p:spPr bwMode="gray">
          <a:xfrm>
            <a:off x="1772123" y="5735278"/>
            <a:ext cx="21836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2960"/>
                </a:solidFill>
              </a:rPr>
              <a:t>every </a:t>
            </a:r>
            <a:r>
              <a:rPr lang="en-US" sz="1400" dirty="0">
                <a:solidFill>
                  <a:srgbClr val="000000"/>
                </a:solidFill>
              </a:rPr>
              <a:t>single</a:t>
            </a:r>
            <a:r>
              <a:rPr lang="en-US" sz="1400" b="1" dirty="0">
                <a:solidFill>
                  <a:srgbClr val="002960"/>
                </a:solidFill>
              </a:rPr>
              <a:t> time</a:t>
            </a:r>
            <a:endParaRPr lang="en-US" sz="1400" strike="sngStrike" dirty="0">
              <a:solidFill>
                <a:srgbClr val="002960"/>
              </a:solidFill>
            </a:endParaRPr>
          </a:p>
        </p:txBody>
      </p:sp>
      <p:sp>
        <p:nvSpPr>
          <p:cNvPr id="71" name="Arc 70"/>
          <p:cNvSpPr/>
          <p:nvPr/>
        </p:nvSpPr>
        <p:spPr bwMode="gray">
          <a:xfrm>
            <a:off x="-2099178" y="1543798"/>
            <a:ext cx="4171083" cy="4231586"/>
          </a:xfrm>
          <a:prstGeom prst="arc">
            <a:avLst>
              <a:gd name="adj1" fmla="val 16200000"/>
              <a:gd name="adj2" fmla="val 5400401"/>
            </a:avLst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3" name="Rectangle 30"/>
          <p:cNvSpPr txBox="1"/>
          <p:nvPr/>
        </p:nvSpPr>
        <p:spPr bwMode="gray">
          <a:xfrm>
            <a:off x="93686" y="3191093"/>
            <a:ext cx="185532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THE “EFFICIENT FRONTIER” OF COMMERCIAL EXCELLENCE</a:t>
            </a:r>
          </a:p>
        </p:txBody>
      </p:sp>
      <p:sp>
        <p:nvSpPr>
          <p:cNvPr id="51" name="Rectangle 3"/>
          <p:cNvSpPr txBox="1"/>
          <p:nvPr/>
        </p:nvSpPr>
        <p:spPr bwMode="gray">
          <a:xfrm>
            <a:off x="911503" y="1376208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3"/>
          <p:cNvSpPr txBox="1"/>
          <p:nvPr/>
        </p:nvSpPr>
        <p:spPr bwMode="gray">
          <a:xfrm>
            <a:off x="829581" y="5628978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Rectangle 6"/>
          <p:cNvSpPr txBox="1"/>
          <p:nvPr/>
        </p:nvSpPr>
        <p:spPr bwMode="gray">
          <a:xfrm>
            <a:off x="2364822" y="4937150"/>
            <a:ext cx="16643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at the </a:t>
            </a:r>
            <a:r>
              <a:rPr lang="en-US" sz="1400" b="1" dirty="0">
                <a:solidFill>
                  <a:srgbClr val="002960"/>
                </a:solidFill>
              </a:rPr>
              <a:t>right price</a:t>
            </a:r>
            <a:r>
              <a:rPr lang="en-US" sz="14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7" name="Rectangle 3"/>
          <p:cNvSpPr txBox="1"/>
          <p:nvPr/>
        </p:nvSpPr>
        <p:spPr bwMode="gray">
          <a:xfrm>
            <a:off x="1675982" y="4852545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AutoShape 250"/>
          <p:cNvSpPr>
            <a:spLocks noChangeArrowheads="1"/>
          </p:cNvSpPr>
          <p:nvPr/>
        </p:nvSpPr>
        <p:spPr bwMode="gray">
          <a:xfrm>
            <a:off x="4843312" y="1049178"/>
            <a:ext cx="2623986" cy="22929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3715" anchor="b">
            <a:spAutoFit/>
          </a:bodyPr>
          <a:lstStyle/>
          <a:p>
            <a:pPr defTabSz="685800">
              <a:defRPr/>
            </a:pPr>
            <a:r>
              <a:rPr lang="en-US" sz="14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Selling Point Modules</a:t>
            </a:r>
            <a:endParaRPr lang="x-none" sz="14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7" name="Rectangle 6"/>
          <p:cNvSpPr txBox="1"/>
          <p:nvPr/>
        </p:nvSpPr>
        <p:spPr bwMode="gray">
          <a:xfrm>
            <a:off x="2316018" y="2179475"/>
            <a:ext cx="20298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with the </a:t>
            </a:r>
            <a:r>
              <a:rPr lang="en-US" sz="1400" b="1" dirty="0">
                <a:solidFill>
                  <a:srgbClr val="002960"/>
                </a:solidFill>
              </a:rPr>
              <a:t>right </a:t>
            </a:r>
            <a:r>
              <a:rPr lang="en-US" sz="1400" dirty="0">
                <a:solidFill>
                  <a:srgbClr val="000000"/>
                </a:solidFill>
              </a:rPr>
              <a:t>commercial </a:t>
            </a:r>
            <a:r>
              <a:rPr lang="en-US" sz="1400" b="1" dirty="0">
                <a:solidFill>
                  <a:srgbClr val="002960"/>
                </a:solidFill>
              </a:rPr>
              <a:t>people</a:t>
            </a:r>
            <a:r>
              <a:rPr lang="en-US" sz="1400" dirty="0">
                <a:solidFill>
                  <a:srgbClr val="000000"/>
                </a:solidFill>
              </a:rPr>
              <a:t> &amp;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2960"/>
                </a:solidFill>
              </a:rPr>
              <a:t>channels</a:t>
            </a:r>
            <a:r>
              <a:rPr lang="en-US" sz="1400" dirty="0">
                <a:solidFill>
                  <a:srgbClr val="000000"/>
                </a:solidFill>
              </a:rPr>
              <a:t> . . . </a:t>
            </a:r>
          </a:p>
        </p:txBody>
      </p:sp>
      <p:sp>
        <p:nvSpPr>
          <p:cNvPr id="52" name="Rectangle 3"/>
          <p:cNvSpPr txBox="1"/>
          <p:nvPr/>
        </p:nvSpPr>
        <p:spPr bwMode="gray">
          <a:xfrm>
            <a:off x="1763764" y="2204901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4907857" y="2165668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Channel management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4907857" y="2165668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7" name="Freeform 32"/>
          <p:cNvSpPr>
            <a:spLocks/>
          </p:cNvSpPr>
          <p:nvPr/>
        </p:nvSpPr>
        <p:spPr bwMode="auto">
          <a:xfrm>
            <a:off x="5216483" y="2412523"/>
            <a:ext cx="150451" cy="39689"/>
          </a:xfrm>
          <a:custGeom>
            <a:avLst/>
            <a:gdLst>
              <a:gd name="T0" fmla="*/ 326 w 326"/>
              <a:gd name="T1" fmla="*/ 43 h 86"/>
              <a:gd name="T2" fmla="*/ 169 w 326"/>
              <a:gd name="T3" fmla="*/ 86 h 86"/>
              <a:gd name="T4" fmla="*/ 183 w 326"/>
              <a:gd name="T5" fmla="*/ 64 h 86"/>
              <a:gd name="T6" fmla="*/ 2 w 326"/>
              <a:gd name="T7" fmla="*/ 64 h 86"/>
              <a:gd name="T8" fmla="*/ 0 w 326"/>
              <a:gd name="T9" fmla="*/ 24 h 86"/>
              <a:gd name="T10" fmla="*/ 181 w 326"/>
              <a:gd name="T11" fmla="*/ 21 h 86"/>
              <a:gd name="T12" fmla="*/ 166 w 326"/>
              <a:gd name="T13" fmla="*/ 0 h 86"/>
              <a:gd name="T14" fmla="*/ 326 w 326"/>
              <a:gd name="T15" fmla="*/ 43 h 86"/>
              <a:gd name="T16" fmla="*/ 326 w 326"/>
              <a:gd name="T1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86">
                <a:moveTo>
                  <a:pt x="326" y="43"/>
                </a:moveTo>
                <a:lnTo>
                  <a:pt x="169" y="86"/>
                </a:lnTo>
                <a:lnTo>
                  <a:pt x="183" y="64"/>
                </a:lnTo>
                <a:lnTo>
                  <a:pt x="2" y="64"/>
                </a:lnTo>
                <a:lnTo>
                  <a:pt x="0" y="24"/>
                </a:lnTo>
                <a:lnTo>
                  <a:pt x="181" y="21"/>
                </a:lnTo>
                <a:lnTo>
                  <a:pt x="166" y="0"/>
                </a:lnTo>
                <a:lnTo>
                  <a:pt x="326" y="43"/>
                </a:lnTo>
                <a:lnTo>
                  <a:pt x="326" y="4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8" name="Freeform 33"/>
          <p:cNvSpPr>
            <a:spLocks/>
          </p:cNvSpPr>
          <p:nvPr/>
        </p:nvSpPr>
        <p:spPr bwMode="auto">
          <a:xfrm>
            <a:off x="5202176" y="2378371"/>
            <a:ext cx="130608" cy="43843"/>
          </a:xfrm>
          <a:custGeom>
            <a:avLst/>
            <a:gdLst>
              <a:gd name="T0" fmla="*/ 283 w 283"/>
              <a:gd name="T1" fmla="*/ 0 h 95"/>
              <a:gd name="T2" fmla="*/ 176 w 283"/>
              <a:gd name="T3" fmla="*/ 83 h 95"/>
              <a:gd name="T4" fmla="*/ 174 w 283"/>
              <a:gd name="T5" fmla="*/ 60 h 95"/>
              <a:gd name="T6" fmla="*/ 31 w 283"/>
              <a:gd name="T7" fmla="*/ 95 h 95"/>
              <a:gd name="T8" fmla="*/ 0 w 283"/>
              <a:gd name="T9" fmla="*/ 60 h 95"/>
              <a:gd name="T10" fmla="*/ 143 w 283"/>
              <a:gd name="T11" fmla="*/ 24 h 95"/>
              <a:gd name="T12" fmla="*/ 112 w 283"/>
              <a:gd name="T13" fmla="*/ 7 h 95"/>
              <a:gd name="T14" fmla="*/ 283 w 283"/>
              <a:gd name="T15" fmla="*/ 0 h 95"/>
              <a:gd name="T16" fmla="*/ 283 w 283"/>
              <a:gd name="T1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95">
                <a:moveTo>
                  <a:pt x="283" y="0"/>
                </a:moveTo>
                <a:lnTo>
                  <a:pt x="176" y="83"/>
                </a:lnTo>
                <a:lnTo>
                  <a:pt x="174" y="60"/>
                </a:lnTo>
                <a:lnTo>
                  <a:pt x="31" y="95"/>
                </a:lnTo>
                <a:lnTo>
                  <a:pt x="0" y="60"/>
                </a:lnTo>
                <a:lnTo>
                  <a:pt x="143" y="24"/>
                </a:lnTo>
                <a:lnTo>
                  <a:pt x="112" y="7"/>
                </a:lnTo>
                <a:lnTo>
                  <a:pt x="283" y="0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9" name="Freeform 34"/>
          <p:cNvSpPr>
            <a:spLocks/>
          </p:cNvSpPr>
          <p:nvPr/>
        </p:nvSpPr>
        <p:spPr bwMode="auto">
          <a:xfrm>
            <a:off x="5174483" y="2333145"/>
            <a:ext cx="94610" cy="71533"/>
          </a:xfrm>
          <a:custGeom>
            <a:avLst/>
            <a:gdLst>
              <a:gd name="T0" fmla="*/ 205 w 205"/>
              <a:gd name="T1" fmla="*/ 0 h 155"/>
              <a:gd name="T2" fmla="*/ 169 w 205"/>
              <a:gd name="T3" fmla="*/ 105 h 155"/>
              <a:gd name="T4" fmla="*/ 150 w 205"/>
              <a:gd name="T5" fmla="*/ 86 h 155"/>
              <a:gd name="T6" fmla="*/ 55 w 205"/>
              <a:gd name="T7" fmla="*/ 155 h 155"/>
              <a:gd name="T8" fmla="*/ 0 w 205"/>
              <a:gd name="T9" fmla="*/ 131 h 155"/>
              <a:gd name="T10" fmla="*/ 98 w 205"/>
              <a:gd name="T11" fmla="*/ 62 h 155"/>
              <a:gd name="T12" fmla="*/ 60 w 205"/>
              <a:gd name="T13" fmla="*/ 60 h 155"/>
              <a:gd name="T14" fmla="*/ 205 w 205"/>
              <a:gd name="T15" fmla="*/ 0 h 155"/>
              <a:gd name="T16" fmla="*/ 205 w 205"/>
              <a:gd name="T1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" h="155">
                <a:moveTo>
                  <a:pt x="205" y="0"/>
                </a:moveTo>
                <a:lnTo>
                  <a:pt x="169" y="105"/>
                </a:lnTo>
                <a:lnTo>
                  <a:pt x="150" y="86"/>
                </a:lnTo>
                <a:lnTo>
                  <a:pt x="55" y="155"/>
                </a:lnTo>
                <a:lnTo>
                  <a:pt x="0" y="131"/>
                </a:lnTo>
                <a:lnTo>
                  <a:pt x="98" y="62"/>
                </a:lnTo>
                <a:lnTo>
                  <a:pt x="60" y="60"/>
                </a:lnTo>
                <a:lnTo>
                  <a:pt x="205" y="0"/>
                </a:lnTo>
                <a:lnTo>
                  <a:pt x="2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0" name="Freeform 35"/>
          <p:cNvSpPr>
            <a:spLocks/>
          </p:cNvSpPr>
          <p:nvPr/>
        </p:nvSpPr>
        <p:spPr bwMode="auto">
          <a:xfrm>
            <a:off x="5138489" y="2312375"/>
            <a:ext cx="61381" cy="82610"/>
          </a:xfrm>
          <a:custGeom>
            <a:avLst/>
            <a:gdLst>
              <a:gd name="T0" fmla="*/ 86 w 133"/>
              <a:gd name="T1" fmla="*/ 0 h 179"/>
              <a:gd name="T2" fmla="*/ 133 w 133"/>
              <a:gd name="T3" fmla="*/ 103 h 179"/>
              <a:gd name="T4" fmla="*/ 102 w 133"/>
              <a:gd name="T5" fmla="*/ 93 h 179"/>
              <a:gd name="T6" fmla="*/ 76 w 133"/>
              <a:gd name="T7" fmla="*/ 179 h 179"/>
              <a:gd name="T8" fmla="*/ 9 w 133"/>
              <a:gd name="T9" fmla="*/ 172 h 179"/>
              <a:gd name="T10" fmla="*/ 36 w 133"/>
              <a:gd name="T11" fmla="*/ 86 h 179"/>
              <a:gd name="T12" fmla="*/ 0 w 133"/>
              <a:gd name="T13" fmla="*/ 93 h 179"/>
              <a:gd name="T14" fmla="*/ 86 w 133"/>
              <a:gd name="T15" fmla="*/ 0 h 179"/>
              <a:gd name="T16" fmla="*/ 86 w 133"/>
              <a:gd name="T1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179">
                <a:moveTo>
                  <a:pt x="86" y="0"/>
                </a:moveTo>
                <a:lnTo>
                  <a:pt x="133" y="103"/>
                </a:lnTo>
                <a:lnTo>
                  <a:pt x="102" y="93"/>
                </a:lnTo>
                <a:lnTo>
                  <a:pt x="76" y="179"/>
                </a:lnTo>
                <a:lnTo>
                  <a:pt x="9" y="172"/>
                </a:lnTo>
                <a:lnTo>
                  <a:pt x="36" y="86"/>
                </a:lnTo>
                <a:lnTo>
                  <a:pt x="0" y="93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Freeform 36"/>
          <p:cNvSpPr>
            <a:spLocks/>
          </p:cNvSpPr>
          <p:nvPr/>
        </p:nvSpPr>
        <p:spPr bwMode="auto">
          <a:xfrm>
            <a:off x="5078029" y="2320220"/>
            <a:ext cx="62765" cy="78918"/>
          </a:xfrm>
          <a:custGeom>
            <a:avLst/>
            <a:gdLst>
              <a:gd name="T0" fmla="*/ 5 w 136"/>
              <a:gd name="T1" fmla="*/ 0 h 171"/>
              <a:gd name="T2" fmla="*/ 126 w 136"/>
              <a:gd name="T3" fmla="*/ 78 h 171"/>
              <a:gd name="T4" fmla="*/ 88 w 136"/>
              <a:gd name="T5" fmla="*/ 78 h 171"/>
              <a:gd name="T6" fmla="*/ 136 w 136"/>
              <a:gd name="T7" fmla="*/ 157 h 171"/>
              <a:gd name="T8" fmla="*/ 76 w 136"/>
              <a:gd name="T9" fmla="*/ 171 h 171"/>
              <a:gd name="T10" fmla="*/ 26 w 136"/>
              <a:gd name="T11" fmla="*/ 93 h 171"/>
              <a:gd name="T12" fmla="*/ 0 w 136"/>
              <a:gd name="T13" fmla="*/ 109 h 171"/>
              <a:gd name="T14" fmla="*/ 5 w 136"/>
              <a:gd name="T15" fmla="*/ 0 h 171"/>
              <a:gd name="T16" fmla="*/ 5 w 136"/>
              <a:gd name="T1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71">
                <a:moveTo>
                  <a:pt x="5" y="0"/>
                </a:moveTo>
                <a:lnTo>
                  <a:pt x="126" y="78"/>
                </a:lnTo>
                <a:lnTo>
                  <a:pt x="88" y="78"/>
                </a:lnTo>
                <a:lnTo>
                  <a:pt x="136" y="157"/>
                </a:lnTo>
                <a:lnTo>
                  <a:pt x="76" y="171"/>
                </a:lnTo>
                <a:lnTo>
                  <a:pt x="26" y="93"/>
                </a:lnTo>
                <a:lnTo>
                  <a:pt x="0" y="109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" name="Freeform 37"/>
          <p:cNvSpPr>
            <a:spLocks/>
          </p:cNvSpPr>
          <p:nvPr/>
        </p:nvSpPr>
        <p:spPr bwMode="auto">
          <a:xfrm>
            <a:off x="5000033" y="2355295"/>
            <a:ext cx="112147" cy="60458"/>
          </a:xfrm>
          <a:custGeom>
            <a:avLst/>
            <a:gdLst>
              <a:gd name="T0" fmla="*/ 0 w 243"/>
              <a:gd name="T1" fmla="*/ 0 h 131"/>
              <a:gd name="T2" fmla="*/ 162 w 243"/>
              <a:gd name="T3" fmla="*/ 36 h 131"/>
              <a:gd name="T4" fmla="*/ 129 w 243"/>
              <a:gd name="T5" fmla="*/ 45 h 131"/>
              <a:gd name="T6" fmla="*/ 243 w 243"/>
              <a:gd name="T7" fmla="*/ 100 h 131"/>
              <a:gd name="T8" fmla="*/ 198 w 243"/>
              <a:gd name="T9" fmla="*/ 131 h 131"/>
              <a:gd name="T10" fmla="*/ 86 w 243"/>
              <a:gd name="T11" fmla="*/ 79 h 131"/>
              <a:gd name="T12" fmla="*/ 74 w 243"/>
              <a:gd name="T13" fmla="*/ 100 h 131"/>
              <a:gd name="T14" fmla="*/ 0 w 243"/>
              <a:gd name="T15" fmla="*/ 0 h 131"/>
              <a:gd name="T16" fmla="*/ 0 w 243"/>
              <a:gd name="T1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131">
                <a:moveTo>
                  <a:pt x="0" y="0"/>
                </a:moveTo>
                <a:lnTo>
                  <a:pt x="162" y="36"/>
                </a:lnTo>
                <a:lnTo>
                  <a:pt x="129" y="45"/>
                </a:lnTo>
                <a:lnTo>
                  <a:pt x="243" y="100"/>
                </a:lnTo>
                <a:lnTo>
                  <a:pt x="198" y="131"/>
                </a:lnTo>
                <a:lnTo>
                  <a:pt x="86" y="79"/>
                </a:lnTo>
                <a:lnTo>
                  <a:pt x="74" y="1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Freeform 38"/>
          <p:cNvSpPr>
            <a:spLocks/>
          </p:cNvSpPr>
          <p:nvPr/>
        </p:nvSpPr>
        <p:spPr bwMode="auto">
          <a:xfrm>
            <a:off x="4953883" y="2406063"/>
            <a:ext cx="138453" cy="36921"/>
          </a:xfrm>
          <a:custGeom>
            <a:avLst/>
            <a:gdLst>
              <a:gd name="T0" fmla="*/ 0 w 300"/>
              <a:gd name="T1" fmla="*/ 26 h 80"/>
              <a:gd name="T2" fmla="*/ 136 w 300"/>
              <a:gd name="T3" fmla="*/ 0 h 80"/>
              <a:gd name="T4" fmla="*/ 112 w 300"/>
              <a:gd name="T5" fmla="*/ 19 h 80"/>
              <a:gd name="T6" fmla="*/ 300 w 300"/>
              <a:gd name="T7" fmla="*/ 23 h 80"/>
              <a:gd name="T8" fmla="*/ 283 w 300"/>
              <a:gd name="T9" fmla="*/ 64 h 80"/>
              <a:gd name="T10" fmla="*/ 95 w 300"/>
              <a:gd name="T11" fmla="*/ 57 h 80"/>
              <a:gd name="T12" fmla="*/ 102 w 300"/>
              <a:gd name="T13" fmla="*/ 80 h 80"/>
              <a:gd name="T14" fmla="*/ 0 w 300"/>
              <a:gd name="T15" fmla="*/ 26 h 80"/>
              <a:gd name="T16" fmla="*/ 0 w 300"/>
              <a:gd name="T17" fmla="*/ 2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80">
                <a:moveTo>
                  <a:pt x="0" y="26"/>
                </a:moveTo>
                <a:lnTo>
                  <a:pt x="136" y="0"/>
                </a:lnTo>
                <a:lnTo>
                  <a:pt x="112" y="19"/>
                </a:lnTo>
                <a:lnTo>
                  <a:pt x="300" y="23"/>
                </a:lnTo>
                <a:lnTo>
                  <a:pt x="283" y="64"/>
                </a:lnTo>
                <a:lnTo>
                  <a:pt x="95" y="57"/>
                </a:lnTo>
                <a:lnTo>
                  <a:pt x="102" y="80"/>
                </a:lnTo>
                <a:lnTo>
                  <a:pt x="0" y="26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4" name="Freeform 39"/>
          <p:cNvSpPr>
            <a:spLocks/>
          </p:cNvSpPr>
          <p:nvPr/>
        </p:nvSpPr>
        <p:spPr bwMode="auto">
          <a:xfrm>
            <a:off x="4942807" y="2436522"/>
            <a:ext cx="150451" cy="54919"/>
          </a:xfrm>
          <a:custGeom>
            <a:avLst/>
            <a:gdLst>
              <a:gd name="T0" fmla="*/ 0 w 326"/>
              <a:gd name="T1" fmla="*/ 112 h 119"/>
              <a:gd name="T2" fmla="*/ 117 w 326"/>
              <a:gd name="T3" fmla="*/ 29 h 119"/>
              <a:gd name="T4" fmla="*/ 112 w 326"/>
              <a:gd name="T5" fmla="*/ 60 h 119"/>
              <a:gd name="T6" fmla="*/ 310 w 326"/>
              <a:gd name="T7" fmla="*/ 0 h 119"/>
              <a:gd name="T8" fmla="*/ 326 w 326"/>
              <a:gd name="T9" fmla="*/ 41 h 119"/>
              <a:gd name="T10" fmla="*/ 126 w 326"/>
              <a:gd name="T11" fmla="*/ 100 h 119"/>
              <a:gd name="T12" fmla="*/ 148 w 326"/>
              <a:gd name="T13" fmla="*/ 119 h 119"/>
              <a:gd name="T14" fmla="*/ 0 w 326"/>
              <a:gd name="T15" fmla="*/ 112 h 119"/>
              <a:gd name="T16" fmla="*/ 0 w 326"/>
              <a:gd name="T17" fmla="*/ 11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119">
                <a:moveTo>
                  <a:pt x="0" y="112"/>
                </a:moveTo>
                <a:lnTo>
                  <a:pt x="117" y="29"/>
                </a:lnTo>
                <a:lnTo>
                  <a:pt x="112" y="60"/>
                </a:lnTo>
                <a:lnTo>
                  <a:pt x="310" y="0"/>
                </a:lnTo>
                <a:lnTo>
                  <a:pt x="326" y="41"/>
                </a:lnTo>
                <a:lnTo>
                  <a:pt x="126" y="100"/>
                </a:lnTo>
                <a:lnTo>
                  <a:pt x="148" y="119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Freeform 40"/>
          <p:cNvSpPr>
            <a:spLocks/>
          </p:cNvSpPr>
          <p:nvPr/>
        </p:nvSpPr>
        <p:spPr bwMode="auto">
          <a:xfrm>
            <a:off x="4970496" y="2455443"/>
            <a:ext cx="143992" cy="89072"/>
          </a:xfrm>
          <a:custGeom>
            <a:avLst/>
            <a:gdLst>
              <a:gd name="T0" fmla="*/ 0 w 312"/>
              <a:gd name="T1" fmla="*/ 193 h 193"/>
              <a:gd name="T2" fmla="*/ 76 w 312"/>
              <a:gd name="T3" fmla="*/ 97 h 193"/>
              <a:gd name="T4" fmla="*/ 88 w 312"/>
              <a:gd name="T5" fmla="*/ 121 h 193"/>
              <a:gd name="T6" fmla="*/ 269 w 312"/>
              <a:gd name="T7" fmla="*/ 0 h 193"/>
              <a:gd name="T8" fmla="*/ 312 w 312"/>
              <a:gd name="T9" fmla="*/ 33 h 193"/>
              <a:gd name="T10" fmla="*/ 131 w 312"/>
              <a:gd name="T11" fmla="*/ 150 h 193"/>
              <a:gd name="T12" fmla="*/ 164 w 312"/>
              <a:gd name="T13" fmla="*/ 162 h 193"/>
              <a:gd name="T14" fmla="*/ 0 w 312"/>
              <a:gd name="T15" fmla="*/ 193 h 193"/>
              <a:gd name="T16" fmla="*/ 0 w 312"/>
              <a:gd name="T17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193">
                <a:moveTo>
                  <a:pt x="0" y="193"/>
                </a:moveTo>
                <a:lnTo>
                  <a:pt x="76" y="97"/>
                </a:lnTo>
                <a:lnTo>
                  <a:pt x="88" y="121"/>
                </a:lnTo>
                <a:lnTo>
                  <a:pt x="269" y="0"/>
                </a:lnTo>
                <a:lnTo>
                  <a:pt x="312" y="33"/>
                </a:lnTo>
                <a:lnTo>
                  <a:pt x="131" y="150"/>
                </a:lnTo>
                <a:lnTo>
                  <a:pt x="164" y="162"/>
                </a:lnTo>
                <a:lnTo>
                  <a:pt x="0" y="193"/>
                </a:lnTo>
                <a:lnTo>
                  <a:pt x="0" y="1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6" name="Freeform 41"/>
          <p:cNvSpPr>
            <a:spLocks/>
          </p:cNvSpPr>
          <p:nvPr/>
        </p:nvSpPr>
        <p:spPr bwMode="auto">
          <a:xfrm>
            <a:off x="5059569" y="2470673"/>
            <a:ext cx="85381" cy="116301"/>
          </a:xfrm>
          <a:custGeom>
            <a:avLst/>
            <a:gdLst>
              <a:gd name="T0" fmla="*/ 4 w 185"/>
              <a:gd name="T1" fmla="*/ 252 h 252"/>
              <a:gd name="T2" fmla="*/ 0 w 185"/>
              <a:gd name="T3" fmla="*/ 143 h 252"/>
              <a:gd name="T4" fmla="*/ 28 w 185"/>
              <a:gd name="T5" fmla="*/ 160 h 252"/>
              <a:gd name="T6" fmla="*/ 123 w 185"/>
              <a:gd name="T7" fmla="*/ 0 h 252"/>
              <a:gd name="T8" fmla="*/ 185 w 185"/>
              <a:gd name="T9" fmla="*/ 14 h 252"/>
              <a:gd name="T10" fmla="*/ 88 w 185"/>
              <a:gd name="T11" fmla="*/ 176 h 252"/>
              <a:gd name="T12" fmla="*/ 126 w 185"/>
              <a:gd name="T13" fmla="*/ 174 h 252"/>
              <a:gd name="T14" fmla="*/ 4 w 185"/>
              <a:gd name="T15" fmla="*/ 252 h 252"/>
              <a:gd name="T16" fmla="*/ 4 w 185"/>
              <a:gd name="T1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252">
                <a:moveTo>
                  <a:pt x="4" y="252"/>
                </a:moveTo>
                <a:lnTo>
                  <a:pt x="0" y="143"/>
                </a:lnTo>
                <a:lnTo>
                  <a:pt x="28" y="160"/>
                </a:lnTo>
                <a:lnTo>
                  <a:pt x="123" y="0"/>
                </a:lnTo>
                <a:lnTo>
                  <a:pt x="185" y="14"/>
                </a:lnTo>
                <a:lnTo>
                  <a:pt x="88" y="176"/>
                </a:lnTo>
                <a:lnTo>
                  <a:pt x="126" y="174"/>
                </a:lnTo>
                <a:lnTo>
                  <a:pt x="4" y="252"/>
                </a:lnTo>
                <a:lnTo>
                  <a:pt x="4" y="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Freeform 42"/>
          <p:cNvSpPr>
            <a:spLocks/>
          </p:cNvSpPr>
          <p:nvPr/>
        </p:nvSpPr>
        <p:spPr bwMode="auto">
          <a:xfrm>
            <a:off x="5138489" y="2475288"/>
            <a:ext cx="61381" cy="119531"/>
          </a:xfrm>
          <a:custGeom>
            <a:avLst/>
            <a:gdLst>
              <a:gd name="T0" fmla="*/ 83 w 133"/>
              <a:gd name="T1" fmla="*/ 259 h 259"/>
              <a:gd name="T2" fmla="*/ 0 w 133"/>
              <a:gd name="T3" fmla="*/ 164 h 259"/>
              <a:gd name="T4" fmla="*/ 36 w 133"/>
              <a:gd name="T5" fmla="*/ 171 h 259"/>
              <a:gd name="T6" fmla="*/ 19 w 133"/>
              <a:gd name="T7" fmla="*/ 4 h 259"/>
              <a:gd name="T8" fmla="*/ 83 w 133"/>
              <a:gd name="T9" fmla="*/ 0 h 259"/>
              <a:gd name="T10" fmla="*/ 100 w 133"/>
              <a:gd name="T11" fmla="*/ 169 h 259"/>
              <a:gd name="T12" fmla="*/ 133 w 133"/>
              <a:gd name="T13" fmla="*/ 157 h 259"/>
              <a:gd name="T14" fmla="*/ 83 w 133"/>
              <a:gd name="T15" fmla="*/ 259 h 259"/>
              <a:gd name="T16" fmla="*/ 83 w 133"/>
              <a:gd name="T17" fmla="*/ 25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259">
                <a:moveTo>
                  <a:pt x="83" y="259"/>
                </a:moveTo>
                <a:lnTo>
                  <a:pt x="0" y="164"/>
                </a:lnTo>
                <a:lnTo>
                  <a:pt x="36" y="171"/>
                </a:lnTo>
                <a:lnTo>
                  <a:pt x="19" y="4"/>
                </a:lnTo>
                <a:lnTo>
                  <a:pt x="83" y="0"/>
                </a:lnTo>
                <a:lnTo>
                  <a:pt x="100" y="169"/>
                </a:lnTo>
                <a:lnTo>
                  <a:pt x="133" y="157"/>
                </a:lnTo>
                <a:lnTo>
                  <a:pt x="83" y="259"/>
                </a:lnTo>
                <a:lnTo>
                  <a:pt x="83" y="2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8" name="Freeform 43"/>
          <p:cNvSpPr>
            <a:spLocks/>
          </p:cNvSpPr>
          <p:nvPr/>
        </p:nvSpPr>
        <p:spPr bwMode="auto">
          <a:xfrm>
            <a:off x="5179100" y="2462828"/>
            <a:ext cx="112147" cy="111225"/>
          </a:xfrm>
          <a:custGeom>
            <a:avLst/>
            <a:gdLst>
              <a:gd name="T0" fmla="*/ 243 w 243"/>
              <a:gd name="T1" fmla="*/ 241 h 241"/>
              <a:gd name="T2" fmla="*/ 100 w 243"/>
              <a:gd name="T3" fmla="*/ 179 h 241"/>
              <a:gd name="T4" fmla="*/ 138 w 243"/>
              <a:gd name="T5" fmla="*/ 177 h 241"/>
              <a:gd name="T6" fmla="*/ 0 w 243"/>
              <a:gd name="T7" fmla="*/ 24 h 241"/>
              <a:gd name="T8" fmla="*/ 52 w 243"/>
              <a:gd name="T9" fmla="*/ 0 h 241"/>
              <a:gd name="T10" fmla="*/ 190 w 243"/>
              <a:gd name="T11" fmla="*/ 153 h 241"/>
              <a:gd name="T12" fmla="*/ 212 w 243"/>
              <a:gd name="T13" fmla="*/ 134 h 241"/>
              <a:gd name="T14" fmla="*/ 243 w 243"/>
              <a:gd name="T15" fmla="*/ 241 h 241"/>
              <a:gd name="T16" fmla="*/ 243 w 243"/>
              <a:gd name="T17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1">
                <a:moveTo>
                  <a:pt x="243" y="241"/>
                </a:moveTo>
                <a:lnTo>
                  <a:pt x="100" y="179"/>
                </a:lnTo>
                <a:lnTo>
                  <a:pt x="138" y="177"/>
                </a:lnTo>
                <a:lnTo>
                  <a:pt x="0" y="24"/>
                </a:lnTo>
                <a:lnTo>
                  <a:pt x="52" y="0"/>
                </a:lnTo>
                <a:lnTo>
                  <a:pt x="190" y="153"/>
                </a:lnTo>
                <a:lnTo>
                  <a:pt x="212" y="134"/>
                </a:lnTo>
                <a:lnTo>
                  <a:pt x="243" y="241"/>
                </a:lnTo>
                <a:lnTo>
                  <a:pt x="243" y="2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Freeform 44"/>
          <p:cNvSpPr>
            <a:spLocks/>
          </p:cNvSpPr>
          <p:nvPr/>
        </p:nvSpPr>
        <p:spPr bwMode="auto">
          <a:xfrm>
            <a:off x="5204484" y="2445289"/>
            <a:ext cx="153683" cy="66919"/>
          </a:xfrm>
          <a:custGeom>
            <a:avLst/>
            <a:gdLst>
              <a:gd name="T0" fmla="*/ 333 w 333"/>
              <a:gd name="T1" fmla="*/ 145 h 145"/>
              <a:gd name="T2" fmla="*/ 162 w 333"/>
              <a:gd name="T3" fmla="*/ 134 h 145"/>
              <a:gd name="T4" fmla="*/ 190 w 333"/>
              <a:gd name="T5" fmla="*/ 119 h 145"/>
              <a:gd name="T6" fmla="*/ 0 w 333"/>
              <a:gd name="T7" fmla="*/ 36 h 145"/>
              <a:gd name="T8" fmla="*/ 33 w 333"/>
              <a:gd name="T9" fmla="*/ 0 h 145"/>
              <a:gd name="T10" fmla="*/ 223 w 333"/>
              <a:gd name="T11" fmla="*/ 84 h 145"/>
              <a:gd name="T12" fmla="*/ 228 w 333"/>
              <a:gd name="T13" fmla="*/ 60 h 145"/>
              <a:gd name="T14" fmla="*/ 333 w 333"/>
              <a:gd name="T15" fmla="*/ 145 h 145"/>
              <a:gd name="T16" fmla="*/ 333 w 333"/>
              <a:gd name="T17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145">
                <a:moveTo>
                  <a:pt x="333" y="145"/>
                </a:moveTo>
                <a:lnTo>
                  <a:pt x="162" y="134"/>
                </a:lnTo>
                <a:lnTo>
                  <a:pt x="190" y="119"/>
                </a:lnTo>
                <a:lnTo>
                  <a:pt x="0" y="36"/>
                </a:lnTo>
                <a:lnTo>
                  <a:pt x="33" y="0"/>
                </a:lnTo>
                <a:lnTo>
                  <a:pt x="223" y="84"/>
                </a:lnTo>
                <a:lnTo>
                  <a:pt x="228" y="60"/>
                </a:lnTo>
                <a:lnTo>
                  <a:pt x="333" y="145"/>
                </a:lnTo>
                <a:lnTo>
                  <a:pt x="333" y="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0" name="Oval 45"/>
          <p:cNvSpPr>
            <a:spLocks noChangeArrowheads="1"/>
          </p:cNvSpPr>
          <p:nvPr/>
        </p:nvSpPr>
        <p:spPr bwMode="auto">
          <a:xfrm>
            <a:off x="5086798" y="2381600"/>
            <a:ext cx="136146" cy="97840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1" name="Freeform 46"/>
          <p:cNvSpPr>
            <a:spLocks noEditPoints="1"/>
          </p:cNvSpPr>
          <p:nvPr/>
        </p:nvSpPr>
        <p:spPr bwMode="auto">
          <a:xfrm>
            <a:off x="5113105" y="2205766"/>
            <a:ext cx="83533" cy="245062"/>
          </a:xfrm>
          <a:custGeom>
            <a:avLst/>
            <a:gdLst>
              <a:gd name="T0" fmla="*/ 76 w 76"/>
              <a:gd name="T1" fmla="*/ 102 h 223"/>
              <a:gd name="T2" fmla="*/ 76 w 76"/>
              <a:gd name="T3" fmla="*/ 61 h 223"/>
              <a:gd name="T4" fmla="*/ 58 w 76"/>
              <a:gd name="T5" fmla="*/ 45 h 223"/>
              <a:gd name="T6" fmla="*/ 18 w 76"/>
              <a:gd name="T7" fmla="*/ 45 h 223"/>
              <a:gd name="T8" fmla="*/ 0 w 76"/>
              <a:gd name="T9" fmla="*/ 61 h 223"/>
              <a:gd name="T10" fmla="*/ 0 w 76"/>
              <a:gd name="T11" fmla="*/ 101 h 223"/>
              <a:gd name="T12" fmla="*/ 0 w 76"/>
              <a:gd name="T13" fmla="*/ 103 h 223"/>
              <a:gd name="T14" fmla="*/ 0 w 76"/>
              <a:gd name="T15" fmla="*/ 152 h 223"/>
              <a:gd name="T16" fmla="*/ 6 w 76"/>
              <a:gd name="T17" fmla="*/ 159 h 223"/>
              <a:gd name="T18" fmla="*/ 12 w 76"/>
              <a:gd name="T19" fmla="*/ 152 h 223"/>
              <a:gd name="T20" fmla="*/ 12 w 76"/>
              <a:gd name="T21" fmla="*/ 125 h 223"/>
              <a:gd name="T22" fmla="*/ 15 w 76"/>
              <a:gd name="T23" fmla="*/ 126 h 223"/>
              <a:gd name="T24" fmla="*/ 15 w 76"/>
              <a:gd name="T25" fmla="*/ 212 h 223"/>
              <a:gd name="T26" fmla="*/ 26 w 76"/>
              <a:gd name="T27" fmla="*/ 223 h 223"/>
              <a:gd name="T28" fmla="*/ 37 w 76"/>
              <a:gd name="T29" fmla="*/ 212 h 223"/>
              <a:gd name="T30" fmla="*/ 37 w 76"/>
              <a:gd name="T31" fmla="*/ 126 h 223"/>
              <a:gd name="T32" fmla="*/ 39 w 76"/>
              <a:gd name="T33" fmla="*/ 126 h 223"/>
              <a:gd name="T34" fmla="*/ 39 w 76"/>
              <a:gd name="T35" fmla="*/ 210 h 223"/>
              <a:gd name="T36" fmla="*/ 50 w 76"/>
              <a:gd name="T37" fmla="*/ 221 h 223"/>
              <a:gd name="T38" fmla="*/ 61 w 76"/>
              <a:gd name="T39" fmla="*/ 210 h 223"/>
              <a:gd name="T40" fmla="*/ 61 w 76"/>
              <a:gd name="T41" fmla="*/ 126 h 223"/>
              <a:gd name="T42" fmla="*/ 64 w 76"/>
              <a:gd name="T43" fmla="*/ 125 h 223"/>
              <a:gd name="T44" fmla="*/ 64 w 76"/>
              <a:gd name="T45" fmla="*/ 152 h 223"/>
              <a:gd name="T46" fmla="*/ 70 w 76"/>
              <a:gd name="T47" fmla="*/ 159 h 223"/>
              <a:gd name="T48" fmla="*/ 76 w 76"/>
              <a:gd name="T49" fmla="*/ 152 h 223"/>
              <a:gd name="T50" fmla="*/ 76 w 76"/>
              <a:gd name="T51" fmla="*/ 103 h 223"/>
              <a:gd name="T52" fmla="*/ 76 w 76"/>
              <a:gd name="T53" fmla="*/ 102 h 223"/>
              <a:gd name="T54" fmla="*/ 38 w 76"/>
              <a:gd name="T55" fmla="*/ 40 h 223"/>
              <a:gd name="T56" fmla="*/ 58 w 76"/>
              <a:gd name="T57" fmla="*/ 20 h 223"/>
              <a:gd name="T58" fmla="*/ 38 w 76"/>
              <a:gd name="T59" fmla="*/ 0 h 223"/>
              <a:gd name="T60" fmla="*/ 18 w 76"/>
              <a:gd name="T61" fmla="*/ 20 h 223"/>
              <a:gd name="T62" fmla="*/ 38 w 76"/>
              <a:gd name="T63" fmla="*/ 4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223">
                <a:moveTo>
                  <a:pt x="76" y="102"/>
                </a:moveTo>
                <a:cubicBezTo>
                  <a:pt x="76" y="61"/>
                  <a:pt x="76" y="61"/>
                  <a:pt x="76" y="61"/>
                </a:cubicBezTo>
                <a:cubicBezTo>
                  <a:pt x="76" y="52"/>
                  <a:pt x="68" y="45"/>
                  <a:pt x="5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52"/>
                  <a:pt x="0" y="6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2"/>
                  <a:pt x="0" y="102"/>
                  <a:pt x="0" y="103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6"/>
                  <a:pt x="3" y="159"/>
                  <a:pt x="6" y="159"/>
                </a:cubicBezTo>
                <a:cubicBezTo>
                  <a:pt x="9" y="159"/>
                  <a:pt x="12" y="156"/>
                  <a:pt x="12" y="152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3" y="125"/>
                  <a:pt x="14" y="126"/>
                  <a:pt x="15" y="126"/>
                </a:cubicBezTo>
                <a:cubicBezTo>
                  <a:pt x="15" y="212"/>
                  <a:pt x="15" y="212"/>
                  <a:pt x="15" y="212"/>
                </a:cubicBezTo>
                <a:cubicBezTo>
                  <a:pt x="15" y="218"/>
                  <a:pt x="20" y="223"/>
                  <a:pt x="26" y="223"/>
                </a:cubicBezTo>
                <a:cubicBezTo>
                  <a:pt x="32" y="223"/>
                  <a:pt x="37" y="218"/>
                  <a:pt x="37" y="212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210"/>
                  <a:pt x="39" y="210"/>
                  <a:pt x="39" y="210"/>
                </a:cubicBezTo>
                <a:cubicBezTo>
                  <a:pt x="39" y="217"/>
                  <a:pt x="44" y="221"/>
                  <a:pt x="50" y="221"/>
                </a:cubicBezTo>
                <a:cubicBezTo>
                  <a:pt x="56" y="221"/>
                  <a:pt x="61" y="217"/>
                  <a:pt x="61" y="210"/>
                </a:cubicBezTo>
                <a:cubicBezTo>
                  <a:pt x="61" y="126"/>
                  <a:pt x="61" y="126"/>
                  <a:pt x="61" y="126"/>
                </a:cubicBezTo>
                <a:cubicBezTo>
                  <a:pt x="62" y="126"/>
                  <a:pt x="63" y="126"/>
                  <a:pt x="64" y="125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64" y="156"/>
                  <a:pt x="67" y="159"/>
                  <a:pt x="70" y="159"/>
                </a:cubicBezTo>
                <a:cubicBezTo>
                  <a:pt x="73" y="159"/>
                  <a:pt x="76" y="156"/>
                  <a:pt x="76" y="152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6" y="103"/>
                  <a:pt x="76" y="102"/>
                  <a:pt x="76" y="102"/>
                </a:cubicBezTo>
                <a:close/>
                <a:moveTo>
                  <a:pt x="38" y="40"/>
                </a:moveTo>
                <a:cubicBezTo>
                  <a:pt x="49" y="40"/>
                  <a:pt x="58" y="31"/>
                  <a:pt x="58" y="20"/>
                </a:cubicBezTo>
                <a:cubicBezTo>
                  <a:pt x="58" y="9"/>
                  <a:pt x="49" y="0"/>
                  <a:pt x="38" y="0"/>
                </a:cubicBezTo>
                <a:cubicBezTo>
                  <a:pt x="27" y="0"/>
                  <a:pt x="18" y="9"/>
                  <a:pt x="18" y="20"/>
                </a:cubicBezTo>
                <a:cubicBezTo>
                  <a:pt x="18" y="31"/>
                  <a:pt x="27" y="40"/>
                  <a:pt x="38" y="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" name="Rectangle 6"/>
          <p:cNvSpPr txBox="1"/>
          <p:nvPr/>
        </p:nvSpPr>
        <p:spPr bwMode="gray">
          <a:xfrm>
            <a:off x="2758341" y="2942042"/>
            <a:ext cx="1810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with the right </a:t>
            </a:r>
            <a:r>
              <a:rPr lang="en-US" sz="1400" b="1" dirty="0">
                <a:solidFill>
                  <a:srgbClr val="002960"/>
                </a:solidFill>
              </a:rPr>
              <a:t>customer experience</a:t>
            </a:r>
            <a:r>
              <a:rPr lang="en-US" sz="14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3" name="Rectangle 3"/>
          <p:cNvSpPr txBox="1"/>
          <p:nvPr/>
        </p:nvSpPr>
        <p:spPr bwMode="gray">
          <a:xfrm>
            <a:off x="2172642" y="3117574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4907857" y="3026694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Lead management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907857" y="3026694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4" name="Freeform 50"/>
          <p:cNvSpPr>
            <a:spLocks/>
          </p:cNvSpPr>
          <p:nvPr/>
        </p:nvSpPr>
        <p:spPr bwMode="auto">
          <a:xfrm>
            <a:off x="5011520" y="3092377"/>
            <a:ext cx="51924" cy="57117"/>
          </a:xfrm>
          <a:custGeom>
            <a:avLst/>
            <a:gdLst>
              <a:gd name="T0" fmla="*/ 6 w 59"/>
              <a:gd name="T1" fmla="*/ 42 h 65"/>
              <a:gd name="T2" fmla="*/ 30 w 59"/>
              <a:gd name="T3" fmla="*/ 65 h 65"/>
              <a:gd name="T4" fmla="*/ 53 w 59"/>
              <a:gd name="T5" fmla="*/ 41 h 65"/>
              <a:gd name="T6" fmla="*/ 58 w 59"/>
              <a:gd name="T7" fmla="*/ 31 h 65"/>
              <a:gd name="T8" fmla="*/ 55 w 59"/>
              <a:gd name="T9" fmla="*/ 27 h 65"/>
              <a:gd name="T10" fmla="*/ 30 w 59"/>
              <a:gd name="T11" fmla="*/ 0 h 65"/>
              <a:gd name="T12" fmla="*/ 4 w 59"/>
              <a:gd name="T13" fmla="*/ 26 h 65"/>
              <a:gd name="T14" fmla="*/ 0 w 59"/>
              <a:gd name="T15" fmla="*/ 31 h 65"/>
              <a:gd name="T16" fmla="*/ 6 w 59"/>
              <a:gd name="T17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65">
                <a:moveTo>
                  <a:pt x="6" y="42"/>
                </a:moveTo>
                <a:cubicBezTo>
                  <a:pt x="9" y="54"/>
                  <a:pt x="17" y="65"/>
                  <a:pt x="30" y="65"/>
                </a:cubicBezTo>
                <a:cubicBezTo>
                  <a:pt x="42" y="65"/>
                  <a:pt x="50" y="53"/>
                  <a:pt x="53" y="41"/>
                </a:cubicBezTo>
                <a:cubicBezTo>
                  <a:pt x="57" y="40"/>
                  <a:pt x="59" y="35"/>
                  <a:pt x="58" y="31"/>
                </a:cubicBezTo>
                <a:cubicBezTo>
                  <a:pt x="58" y="29"/>
                  <a:pt x="57" y="27"/>
                  <a:pt x="55" y="27"/>
                </a:cubicBezTo>
                <a:cubicBezTo>
                  <a:pt x="54" y="12"/>
                  <a:pt x="44" y="0"/>
                  <a:pt x="30" y="0"/>
                </a:cubicBezTo>
                <a:cubicBezTo>
                  <a:pt x="15" y="0"/>
                  <a:pt x="5" y="12"/>
                  <a:pt x="4" y="26"/>
                </a:cubicBezTo>
                <a:cubicBezTo>
                  <a:pt x="2" y="27"/>
                  <a:pt x="1" y="28"/>
                  <a:pt x="0" y="31"/>
                </a:cubicBezTo>
                <a:cubicBezTo>
                  <a:pt x="0" y="35"/>
                  <a:pt x="2" y="41"/>
                  <a:pt x="6" y="42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5" name="Freeform 51"/>
          <p:cNvSpPr>
            <a:spLocks/>
          </p:cNvSpPr>
          <p:nvPr/>
        </p:nvSpPr>
        <p:spPr bwMode="auto">
          <a:xfrm>
            <a:off x="5246294" y="3092377"/>
            <a:ext cx="51924" cy="57117"/>
          </a:xfrm>
          <a:custGeom>
            <a:avLst/>
            <a:gdLst>
              <a:gd name="T0" fmla="*/ 7 w 59"/>
              <a:gd name="T1" fmla="*/ 42 h 65"/>
              <a:gd name="T2" fmla="*/ 30 w 59"/>
              <a:gd name="T3" fmla="*/ 65 h 65"/>
              <a:gd name="T4" fmla="*/ 53 w 59"/>
              <a:gd name="T5" fmla="*/ 41 h 65"/>
              <a:gd name="T6" fmla="*/ 59 w 59"/>
              <a:gd name="T7" fmla="*/ 31 h 65"/>
              <a:gd name="T8" fmla="*/ 55 w 59"/>
              <a:gd name="T9" fmla="*/ 27 h 65"/>
              <a:gd name="T10" fmla="*/ 30 w 59"/>
              <a:gd name="T11" fmla="*/ 0 h 65"/>
              <a:gd name="T12" fmla="*/ 5 w 59"/>
              <a:gd name="T13" fmla="*/ 26 h 65"/>
              <a:gd name="T14" fmla="*/ 0 w 59"/>
              <a:gd name="T15" fmla="*/ 31 h 65"/>
              <a:gd name="T16" fmla="*/ 7 w 59"/>
              <a:gd name="T17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65">
                <a:moveTo>
                  <a:pt x="7" y="42"/>
                </a:moveTo>
                <a:cubicBezTo>
                  <a:pt x="10" y="54"/>
                  <a:pt x="18" y="65"/>
                  <a:pt x="30" y="65"/>
                </a:cubicBezTo>
                <a:cubicBezTo>
                  <a:pt x="42" y="65"/>
                  <a:pt x="50" y="53"/>
                  <a:pt x="53" y="41"/>
                </a:cubicBezTo>
                <a:cubicBezTo>
                  <a:pt x="57" y="40"/>
                  <a:pt x="59" y="35"/>
                  <a:pt x="59" y="31"/>
                </a:cubicBezTo>
                <a:cubicBezTo>
                  <a:pt x="58" y="29"/>
                  <a:pt x="57" y="27"/>
                  <a:pt x="55" y="27"/>
                </a:cubicBezTo>
                <a:cubicBezTo>
                  <a:pt x="54" y="12"/>
                  <a:pt x="45" y="0"/>
                  <a:pt x="30" y="0"/>
                </a:cubicBezTo>
                <a:cubicBezTo>
                  <a:pt x="15" y="0"/>
                  <a:pt x="6" y="12"/>
                  <a:pt x="5" y="26"/>
                </a:cubicBezTo>
                <a:cubicBezTo>
                  <a:pt x="3" y="27"/>
                  <a:pt x="1" y="28"/>
                  <a:pt x="0" y="31"/>
                </a:cubicBezTo>
                <a:cubicBezTo>
                  <a:pt x="0" y="35"/>
                  <a:pt x="3" y="41"/>
                  <a:pt x="7" y="42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6" name="Freeform 52"/>
          <p:cNvSpPr>
            <a:spLocks/>
          </p:cNvSpPr>
          <p:nvPr/>
        </p:nvSpPr>
        <p:spPr bwMode="auto">
          <a:xfrm>
            <a:off x="4983335" y="3152089"/>
            <a:ext cx="102366" cy="203246"/>
          </a:xfrm>
          <a:custGeom>
            <a:avLst/>
            <a:gdLst>
              <a:gd name="T0" fmla="*/ 12 w 116"/>
              <a:gd name="T1" fmla="*/ 120 h 230"/>
              <a:gd name="T2" fmla="*/ 23 w 116"/>
              <a:gd name="T3" fmla="*/ 109 h 230"/>
              <a:gd name="T4" fmla="*/ 22 w 116"/>
              <a:gd name="T5" fmla="*/ 70 h 230"/>
              <a:gd name="T6" fmla="*/ 28 w 116"/>
              <a:gd name="T7" fmla="*/ 35 h 230"/>
              <a:gd name="T8" fmla="*/ 28 w 116"/>
              <a:gd name="T9" fmla="*/ 35 h 230"/>
              <a:gd name="T10" fmla="*/ 28 w 116"/>
              <a:gd name="T11" fmla="*/ 102 h 230"/>
              <a:gd name="T12" fmla="*/ 29 w 116"/>
              <a:gd name="T13" fmla="*/ 109 h 230"/>
              <a:gd name="T14" fmla="*/ 29 w 116"/>
              <a:gd name="T15" fmla="*/ 216 h 230"/>
              <a:gd name="T16" fmla="*/ 43 w 116"/>
              <a:gd name="T17" fmla="*/ 230 h 230"/>
              <a:gd name="T18" fmla="*/ 43 w 116"/>
              <a:gd name="T19" fmla="*/ 230 h 230"/>
              <a:gd name="T20" fmla="*/ 58 w 116"/>
              <a:gd name="T21" fmla="*/ 216 h 230"/>
              <a:gd name="T22" fmla="*/ 58 w 116"/>
              <a:gd name="T23" fmla="*/ 121 h 230"/>
              <a:gd name="T24" fmla="*/ 65 w 116"/>
              <a:gd name="T25" fmla="*/ 121 h 230"/>
              <a:gd name="T26" fmla="*/ 65 w 116"/>
              <a:gd name="T27" fmla="*/ 216 h 230"/>
              <a:gd name="T28" fmla="*/ 79 w 116"/>
              <a:gd name="T29" fmla="*/ 230 h 230"/>
              <a:gd name="T30" fmla="*/ 79 w 116"/>
              <a:gd name="T31" fmla="*/ 230 h 230"/>
              <a:gd name="T32" fmla="*/ 93 w 116"/>
              <a:gd name="T33" fmla="*/ 216 h 230"/>
              <a:gd name="T34" fmla="*/ 93 w 116"/>
              <a:gd name="T35" fmla="*/ 109 h 230"/>
              <a:gd name="T36" fmla="*/ 94 w 116"/>
              <a:gd name="T37" fmla="*/ 102 h 230"/>
              <a:gd name="T38" fmla="*/ 94 w 116"/>
              <a:gd name="T39" fmla="*/ 35 h 230"/>
              <a:gd name="T40" fmla="*/ 94 w 116"/>
              <a:gd name="T41" fmla="*/ 35 h 230"/>
              <a:gd name="T42" fmla="*/ 100 w 116"/>
              <a:gd name="T43" fmla="*/ 70 h 230"/>
              <a:gd name="T44" fmla="*/ 99 w 116"/>
              <a:gd name="T45" fmla="*/ 109 h 230"/>
              <a:gd name="T46" fmla="*/ 108 w 116"/>
              <a:gd name="T47" fmla="*/ 120 h 230"/>
              <a:gd name="T48" fmla="*/ 107 w 116"/>
              <a:gd name="T49" fmla="*/ 85 h 230"/>
              <a:gd name="T50" fmla="*/ 116 w 116"/>
              <a:gd name="T51" fmla="*/ 33 h 230"/>
              <a:gd name="T52" fmla="*/ 106 w 116"/>
              <a:gd name="T53" fmla="*/ 11 h 230"/>
              <a:gd name="T54" fmla="*/ 84 w 116"/>
              <a:gd name="T55" fmla="*/ 2 h 230"/>
              <a:gd name="T56" fmla="*/ 78 w 116"/>
              <a:gd name="T57" fmla="*/ 0 h 230"/>
              <a:gd name="T58" fmla="*/ 78 w 116"/>
              <a:gd name="T59" fmla="*/ 0 h 230"/>
              <a:gd name="T60" fmla="*/ 78 w 116"/>
              <a:gd name="T61" fmla="*/ 0 h 230"/>
              <a:gd name="T62" fmla="*/ 68 w 116"/>
              <a:gd name="T63" fmla="*/ 34 h 230"/>
              <a:gd name="T64" fmla="*/ 64 w 116"/>
              <a:gd name="T65" fmla="*/ 13 h 230"/>
              <a:gd name="T66" fmla="*/ 67 w 116"/>
              <a:gd name="T67" fmla="*/ 7 h 230"/>
              <a:gd name="T68" fmla="*/ 63 w 116"/>
              <a:gd name="T69" fmla="*/ 3 h 230"/>
              <a:gd name="T70" fmla="*/ 60 w 116"/>
              <a:gd name="T71" fmla="*/ 3 h 230"/>
              <a:gd name="T72" fmla="*/ 55 w 116"/>
              <a:gd name="T73" fmla="*/ 7 h 230"/>
              <a:gd name="T74" fmla="*/ 58 w 116"/>
              <a:gd name="T75" fmla="*/ 13 h 230"/>
              <a:gd name="T76" fmla="*/ 55 w 116"/>
              <a:gd name="T77" fmla="*/ 34 h 230"/>
              <a:gd name="T78" fmla="*/ 45 w 116"/>
              <a:gd name="T79" fmla="*/ 0 h 230"/>
              <a:gd name="T80" fmla="*/ 45 w 116"/>
              <a:gd name="T81" fmla="*/ 0 h 230"/>
              <a:gd name="T82" fmla="*/ 45 w 116"/>
              <a:gd name="T83" fmla="*/ 0 h 230"/>
              <a:gd name="T84" fmla="*/ 38 w 116"/>
              <a:gd name="T85" fmla="*/ 2 h 230"/>
              <a:gd name="T86" fmla="*/ 16 w 116"/>
              <a:gd name="T87" fmla="*/ 11 h 230"/>
              <a:gd name="T88" fmla="*/ 1 w 116"/>
              <a:gd name="T89" fmla="*/ 69 h 230"/>
              <a:gd name="T90" fmla="*/ 3 w 116"/>
              <a:gd name="T91" fmla="*/ 107 h 230"/>
              <a:gd name="T92" fmla="*/ 12 w 116"/>
              <a:gd name="T93" fmla="*/ 12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6" h="230">
                <a:moveTo>
                  <a:pt x="12" y="120"/>
                </a:moveTo>
                <a:cubicBezTo>
                  <a:pt x="20" y="120"/>
                  <a:pt x="23" y="115"/>
                  <a:pt x="23" y="109"/>
                </a:cubicBezTo>
                <a:cubicBezTo>
                  <a:pt x="23" y="109"/>
                  <a:pt x="21" y="88"/>
                  <a:pt x="22" y="70"/>
                </a:cubicBezTo>
                <a:cubicBezTo>
                  <a:pt x="22" y="56"/>
                  <a:pt x="27" y="36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5"/>
                  <a:pt x="28" y="107"/>
                  <a:pt x="29" y="109"/>
                </a:cubicBezTo>
                <a:cubicBezTo>
                  <a:pt x="29" y="216"/>
                  <a:pt x="29" y="216"/>
                  <a:pt x="29" y="216"/>
                </a:cubicBezTo>
                <a:cubicBezTo>
                  <a:pt x="29" y="224"/>
                  <a:pt x="35" y="230"/>
                  <a:pt x="43" y="230"/>
                </a:cubicBezTo>
                <a:cubicBezTo>
                  <a:pt x="43" y="230"/>
                  <a:pt x="43" y="230"/>
                  <a:pt x="43" y="230"/>
                </a:cubicBezTo>
                <a:cubicBezTo>
                  <a:pt x="51" y="230"/>
                  <a:pt x="58" y="224"/>
                  <a:pt x="58" y="216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24"/>
                  <a:pt x="71" y="230"/>
                  <a:pt x="79" y="230"/>
                </a:cubicBezTo>
                <a:cubicBezTo>
                  <a:pt x="79" y="230"/>
                  <a:pt x="79" y="230"/>
                  <a:pt x="79" y="230"/>
                </a:cubicBezTo>
                <a:cubicBezTo>
                  <a:pt x="87" y="230"/>
                  <a:pt x="93" y="224"/>
                  <a:pt x="93" y="216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4" y="107"/>
                  <a:pt x="94" y="105"/>
                  <a:pt x="94" y="102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5"/>
                  <a:pt x="94" y="35"/>
                  <a:pt x="94" y="35"/>
                </a:cubicBezTo>
                <a:cubicBezTo>
                  <a:pt x="96" y="36"/>
                  <a:pt x="100" y="56"/>
                  <a:pt x="100" y="70"/>
                </a:cubicBezTo>
                <a:cubicBezTo>
                  <a:pt x="101" y="88"/>
                  <a:pt x="99" y="109"/>
                  <a:pt x="99" y="109"/>
                </a:cubicBezTo>
                <a:cubicBezTo>
                  <a:pt x="99" y="114"/>
                  <a:pt x="102" y="120"/>
                  <a:pt x="108" y="120"/>
                </a:cubicBezTo>
                <a:cubicBezTo>
                  <a:pt x="107" y="109"/>
                  <a:pt x="106" y="95"/>
                  <a:pt x="107" y="85"/>
                </a:cubicBezTo>
                <a:cubicBezTo>
                  <a:pt x="109" y="62"/>
                  <a:pt x="112" y="45"/>
                  <a:pt x="116" y="33"/>
                </a:cubicBezTo>
                <a:cubicBezTo>
                  <a:pt x="112" y="18"/>
                  <a:pt x="107" y="13"/>
                  <a:pt x="106" y="11"/>
                </a:cubicBezTo>
                <a:cubicBezTo>
                  <a:pt x="100" y="8"/>
                  <a:pt x="91" y="5"/>
                  <a:pt x="84" y="2"/>
                </a:cubicBezTo>
                <a:cubicBezTo>
                  <a:pt x="82" y="1"/>
                  <a:pt x="80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6"/>
                  <a:pt x="75" y="18"/>
                  <a:pt x="68" y="34"/>
                </a:cubicBezTo>
                <a:cubicBezTo>
                  <a:pt x="67" y="24"/>
                  <a:pt x="65" y="14"/>
                  <a:pt x="64" y="13"/>
                </a:cubicBezTo>
                <a:cubicBezTo>
                  <a:pt x="67" y="7"/>
                  <a:pt x="67" y="7"/>
                  <a:pt x="67" y="7"/>
                </a:cubicBezTo>
                <a:cubicBezTo>
                  <a:pt x="63" y="3"/>
                  <a:pt x="63" y="3"/>
                  <a:pt x="63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5" y="7"/>
                  <a:pt x="55" y="7"/>
                  <a:pt x="55" y="7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4"/>
                  <a:pt x="56" y="24"/>
                  <a:pt x="55" y="34"/>
                </a:cubicBezTo>
                <a:cubicBezTo>
                  <a:pt x="47" y="18"/>
                  <a:pt x="45" y="6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2" y="0"/>
                  <a:pt x="40" y="1"/>
                  <a:pt x="38" y="2"/>
                </a:cubicBezTo>
                <a:cubicBezTo>
                  <a:pt x="32" y="5"/>
                  <a:pt x="22" y="8"/>
                  <a:pt x="16" y="11"/>
                </a:cubicBezTo>
                <a:cubicBezTo>
                  <a:pt x="14" y="13"/>
                  <a:pt x="4" y="27"/>
                  <a:pt x="1" y="69"/>
                </a:cubicBezTo>
                <a:cubicBezTo>
                  <a:pt x="0" y="82"/>
                  <a:pt x="3" y="107"/>
                  <a:pt x="3" y="107"/>
                </a:cubicBezTo>
                <a:cubicBezTo>
                  <a:pt x="4" y="114"/>
                  <a:pt x="5" y="120"/>
                  <a:pt x="12" y="12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" name="Freeform 53"/>
          <p:cNvSpPr>
            <a:spLocks/>
          </p:cNvSpPr>
          <p:nvPr/>
        </p:nvSpPr>
        <p:spPr bwMode="auto">
          <a:xfrm>
            <a:off x="5224042" y="3152089"/>
            <a:ext cx="102366" cy="203246"/>
          </a:xfrm>
          <a:custGeom>
            <a:avLst/>
            <a:gdLst>
              <a:gd name="T0" fmla="*/ 8 w 116"/>
              <a:gd name="T1" fmla="*/ 120 h 230"/>
              <a:gd name="T2" fmla="*/ 17 w 116"/>
              <a:gd name="T3" fmla="*/ 109 h 230"/>
              <a:gd name="T4" fmla="*/ 15 w 116"/>
              <a:gd name="T5" fmla="*/ 70 h 230"/>
              <a:gd name="T6" fmla="*/ 22 w 116"/>
              <a:gd name="T7" fmla="*/ 35 h 230"/>
              <a:gd name="T8" fmla="*/ 22 w 116"/>
              <a:gd name="T9" fmla="*/ 35 h 230"/>
              <a:gd name="T10" fmla="*/ 22 w 116"/>
              <a:gd name="T11" fmla="*/ 102 h 230"/>
              <a:gd name="T12" fmla="*/ 23 w 116"/>
              <a:gd name="T13" fmla="*/ 109 h 230"/>
              <a:gd name="T14" fmla="*/ 23 w 116"/>
              <a:gd name="T15" fmla="*/ 216 h 230"/>
              <a:gd name="T16" fmla="*/ 37 w 116"/>
              <a:gd name="T17" fmla="*/ 230 h 230"/>
              <a:gd name="T18" fmla="*/ 37 w 116"/>
              <a:gd name="T19" fmla="*/ 230 h 230"/>
              <a:gd name="T20" fmla="*/ 51 w 116"/>
              <a:gd name="T21" fmla="*/ 216 h 230"/>
              <a:gd name="T22" fmla="*/ 51 w 116"/>
              <a:gd name="T23" fmla="*/ 121 h 230"/>
              <a:gd name="T24" fmla="*/ 58 w 116"/>
              <a:gd name="T25" fmla="*/ 121 h 230"/>
              <a:gd name="T26" fmla="*/ 58 w 116"/>
              <a:gd name="T27" fmla="*/ 216 h 230"/>
              <a:gd name="T28" fmla="*/ 72 w 116"/>
              <a:gd name="T29" fmla="*/ 230 h 230"/>
              <a:gd name="T30" fmla="*/ 73 w 116"/>
              <a:gd name="T31" fmla="*/ 230 h 230"/>
              <a:gd name="T32" fmla="*/ 87 w 116"/>
              <a:gd name="T33" fmla="*/ 216 h 230"/>
              <a:gd name="T34" fmla="*/ 87 w 116"/>
              <a:gd name="T35" fmla="*/ 109 h 230"/>
              <a:gd name="T36" fmla="*/ 88 w 116"/>
              <a:gd name="T37" fmla="*/ 102 h 230"/>
              <a:gd name="T38" fmla="*/ 88 w 116"/>
              <a:gd name="T39" fmla="*/ 35 h 230"/>
              <a:gd name="T40" fmla="*/ 88 w 116"/>
              <a:gd name="T41" fmla="*/ 35 h 230"/>
              <a:gd name="T42" fmla="*/ 94 w 116"/>
              <a:gd name="T43" fmla="*/ 70 h 230"/>
              <a:gd name="T44" fmla="*/ 93 w 116"/>
              <a:gd name="T45" fmla="*/ 109 h 230"/>
              <a:gd name="T46" fmla="*/ 103 w 116"/>
              <a:gd name="T47" fmla="*/ 120 h 230"/>
              <a:gd name="T48" fmla="*/ 113 w 116"/>
              <a:gd name="T49" fmla="*/ 107 h 230"/>
              <a:gd name="T50" fmla="*/ 115 w 116"/>
              <a:gd name="T51" fmla="*/ 69 h 230"/>
              <a:gd name="T52" fmla="*/ 99 w 116"/>
              <a:gd name="T53" fmla="*/ 11 h 230"/>
              <a:gd name="T54" fmla="*/ 77 w 116"/>
              <a:gd name="T55" fmla="*/ 2 h 230"/>
              <a:gd name="T56" fmla="*/ 71 w 116"/>
              <a:gd name="T57" fmla="*/ 0 h 230"/>
              <a:gd name="T58" fmla="*/ 71 w 116"/>
              <a:gd name="T59" fmla="*/ 0 h 230"/>
              <a:gd name="T60" fmla="*/ 71 w 116"/>
              <a:gd name="T61" fmla="*/ 0 h 230"/>
              <a:gd name="T62" fmla="*/ 61 w 116"/>
              <a:gd name="T63" fmla="*/ 34 h 230"/>
              <a:gd name="T64" fmla="*/ 58 w 116"/>
              <a:gd name="T65" fmla="*/ 13 h 230"/>
              <a:gd name="T66" fmla="*/ 61 w 116"/>
              <a:gd name="T67" fmla="*/ 7 h 230"/>
              <a:gd name="T68" fmla="*/ 56 w 116"/>
              <a:gd name="T69" fmla="*/ 3 h 230"/>
              <a:gd name="T70" fmla="*/ 53 w 116"/>
              <a:gd name="T71" fmla="*/ 3 h 230"/>
              <a:gd name="T72" fmla="*/ 48 w 116"/>
              <a:gd name="T73" fmla="*/ 7 h 230"/>
              <a:gd name="T74" fmla="*/ 51 w 116"/>
              <a:gd name="T75" fmla="*/ 13 h 230"/>
              <a:gd name="T76" fmla="*/ 48 w 116"/>
              <a:gd name="T77" fmla="*/ 34 h 230"/>
              <a:gd name="T78" fmla="*/ 38 w 116"/>
              <a:gd name="T79" fmla="*/ 0 h 230"/>
              <a:gd name="T80" fmla="*/ 38 w 116"/>
              <a:gd name="T81" fmla="*/ 0 h 230"/>
              <a:gd name="T82" fmla="*/ 38 w 116"/>
              <a:gd name="T83" fmla="*/ 0 h 230"/>
              <a:gd name="T84" fmla="*/ 32 w 116"/>
              <a:gd name="T85" fmla="*/ 2 h 230"/>
              <a:gd name="T86" fmla="*/ 10 w 116"/>
              <a:gd name="T87" fmla="*/ 11 h 230"/>
              <a:gd name="T88" fmla="*/ 0 w 116"/>
              <a:gd name="T89" fmla="*/ 33 h 230"/>
              <a:gd name="T90" fmla="*/ 9 w 116"/>
              <a:gd name="T91" fmla="*/ 85 h 230"/>
              <a:gd name="T92" fmla="*/ 8 w 116"/>
              <a:gd name="T93" fmla="*/ 12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6" h="230">
                <a:moveTo>
                  <a:pt x="8" y="120"/>
                </a:moveTo>
                <a:cubicBezTo>
                  <a:pt x="14" y="120"/>
                  <a:pt x="17" y="114"/>
                  <a:pt x="17" y="109"/>
                </a:cubicBezTo>
                <a:cubicBezTo>
                  <a:pt x="17" y="109"/>
                  <a:pt x="14" y="88"/>
                  <a:pt x="15" y="70"/>
                </a:cubicBezTo>
                <a:cubicBezTo>
                  <a:pt x="16" y="56"/>
                  <a:pt x="20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22" y="105"/>
                  <a:pt x="22" y="107"/>
                  <a:pt x="23" y="109"/>
                </a:cubicBezTo>
                <a:cubicBezTo>
                  <a:pt x="23" y="216"/>
                  <a:pt x="23" y="216"/>
                  <a:pt x="23" y="216"/>
                </a:cubicBezTo>
                <a:cubicBezTo>
                  <a:pt x="23" y="224"/>
                  <a:pt x="29" y="230"/>
                  <a:pt x="37" y="230"/>
                </a:cubicBezTo>
                <a:cubicBezTo>
                  <a:pt x="37" y="230"/>
                  <a:pt x="37" y="230"/>
                  <a:pt x="37" y="230"/>
                </a:cubicBezTo>
                <a:cubicBezTo>
                  <a:pt x="45" y="230"/>
                  <a:pt x="51" y="224"/>
                  <a:pt x="51" y="216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216"/>
                  <a:pt x="58" y="216"/>
                  <a:pt x="58" y="216"/>
                </a:cubicBezTo>
                <a:cubicBezTo>
                  <a:pt x="58" y="224"/>
                  <a:pt x="65" y="230"/>
                  <a:pt x="72" y="230"/>
                </a:cubicBezTo>
                <a:cubicBezTo>
                  <a:pt x="73" y="230"/>
                  <a:pt x="73" y="230"/>
                  <a:pt x="73" y="230"/>
                </a:cubicBezTo>
                <a:cubicBezTo>
                  <a:pt x="80" y="230"/>
                  <a:pt x="87" y="224"/>
                  <a:pt x="87" y="216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7" y="107"/>
                  <a:pt x="88" y="105"/>
                  <a:pt x="88" y="102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6"/>
                  <a:pt x="93" y="56"/>
                  <a:pt x="94" y="70"/>
                </a:cubicBezTo>
                <a:cubicBezTo>
                  <a:pt x="95" y="88"/>
                  <a:pt x="93" y="109"/>
                  <a:pt x="93" y="109"/>
                </a:cubicBezTo>
                <a:cubicBezTo>
                  <a:pt x="93" y="115"/>
                  <a:pt x="96" y="120"/>
                  <a:pt x="103" y="120"/>
                </a:cubicBezTo>
                <a:cubicBezTo>
                  <a:pt x="111" y="120"/>
                  <a:pt x="111" y="114"/>
                  <a:pt x="113" y="107"/>
                </a:cubicBezTo>
                <a:cubicBezTo>
                  <a:pt x="113" y="107"/>
                  <a:pt x="116" y="82"/>
                  <a:pt x="115" y="69"/>
                </a:cubicBezTo>
                <a:cubicBezTo>
                  <a:pt x="111" y="27"/>
                  <a:pt x="102" y="13"/>
                  <a:pt x="99" y="11"/>
                </a:cubicBezTo>
                <a:cubicBezTo>
                  <a:pt x="94" y="8"/>
                  <a:pt x="84" y="5"/>
                  <a:pt x="77" y="2"/>
                </a:cubicBezTo>
                <a:cubicBezTo>
                  <a:pt x="76" y="1"/>
                  <a:pt x="74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6"/>
                  <a:pt x="69" y="18"/>
                  <a:pt x="61" y="34"/>
                </a:cubicBezTo>
                <a:cubicBezTo>
                  <a:pt x="60" y="24"/>
                  <a:pt x="58" y="14"/>
                  <a:pt x="58" y="13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6" y="3"/>
                  <a:pt x="56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48" y="7"/>
                  <a:pt x="48" y="7"/>
                  <a:pt x="48" y="7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4"/>
                  <a:pt x="49" y="24"/>
                  <a:pt x="48" y="34"/>
                </a:cubicBezTo>
                <a:cubicBezTo>
                  <a:pt x="40" y="18"/>
                  <a:pt x="39" y="6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0"/>
                  <a:pt x="34" y="1"/>
                  <a:pt x="32" y="2"/>
                </a:cubicBezTo>
                <a:cubicBezTo>
                  <a:pt x="25" y="5"/>
                  <a:pt x="16" y="8"/>
                  <a:pt x="10" y="11"/>
                </a:cubicBezTo>
                <a:cubicBezTo>
                  <a:pt x="8" y="13"/>
                  <a:pt x="4" y="18"/>
                  <a:pt x="0" y="33"/>
                </a:cubicBezTo>
                <a:cubicBezTo>
                  <a:pt x="4" y="45"/>
                  <a:pt x="7" y="62"/>
                  <a:pt x="9" y="85"/>
                </a:cubicBezTo>
                <a:cubicBezTo>
                  <a:pt x="9" y="95"/>
                  <a:pt x="9" y="109"/>
                  <a:pt x="8" y="12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8" name="Freeform 54"/>
          <p:cNvSpPr>
            <a:spLocks/>
          </p:cNvSpPr>
          <p:nvPr/>
        </p:nvSpPr>
        <p:spPr bwMode="auto">
          <a:xfrm>
            <a:off x="5083104" y="3146159"/>
            <a:ext cx="143534" cy="270747"/>
          </a:xfrm>
          <a:custGeom>
            <a:avLst/>
            <a:gdLst>
              <a:gd name="T0" fmla="*/ 4 w 163"/>
              <a:gd name="T1" fmla="*/ 143 h 307"/>
              <a:gd name="T2" fmla="*/ 16 w 163"/>
              <a:gd name="T3" fmla="*/ 161 h 307"/>
              <a:gd name="T4" fmla="*/ 31 w 163"/>
              <a:gd name="T5" fmla="*/ 145 h 307"/>
              <a:gd name="T6" fmla="*/ 29 w 163"/>
              <a:gd name="T7" fmla="*/ 94 h 307"/>
              <a:gd name="T8" fmla="*/ 38 w 163"/>
              <a:gd name="T9" fmla="*/ 48 h 307"/>
              <a:gd name="T10" fmla="*/ 38 w 163"/>
              <a:gd name="T11" fmla="*/ 48 h 307"/>
              <a:gd name="T12" fmla="*/ 38 w 163"/>
              <a:gd name="T13" fmla="*/ 136 h 307"/>
              <a:gd name="T14" fmla="*/ 39 w 163"/>
              <a:gd name="T15" fmla="*/ 146 h 307"/>
              <a:gd name="T16" fmla="*/ 39 w 163"/>
              <a:gd name="T17" fmla="*/ 288 h 307"/>
              <a:gd name="T18" fmla="*/ 58 w 163"/>
              <a:gd name="T19" fmla="*/ 307 h 307"/>
              <a:gd name="T20" fmla="*/ 58 w 163"/>
              <a:gd name="T21" fmla="*/ 307 h 307"/>
              <a:gd name="T22" fmla="*/ 77 w 163"/>
              <a:gd name="T23" fmla="*/ 288 h 307"/>
              <a:gd name="T24" fmla="*/ 77 w 163"/>
              <a:gd name="T25" fmla="*/ 161 h 307"/>
              <a:gd name="T26" fmla="*/ 86 w 163"/>
              <a:gd name="T27" fmla="*/ 161 h 307"/>
              <a:gd name="T28" fmla="*/ 86 w 163"/>
              <a:gd name="T29" fmla="*/ 288 h 307"/>
              <a:gd name="T30" fmla="*/ 105 w 163"/>
              <a:gd name="T31" fmla="*/ 307 h 307"/>
              <a:gd name="T32" fmla="*/ 105 w 163"/>
              <a:gd name="T33" fmla="*/ 307 h 307"/>
              <a:gd name="T34" fmla="*/ 124 w 163"/>
              <a:gd name="T35" fmla="*/ 288 h 307"/>
              <a:gd name="T36" fmla="*/ 124 w 163"/>
              <a:gd name="T37" fmla="*/ 146 h 307"/>
              <a:gd name="T38" fmla="*/ 125 w 163"/>
              <a:gd name="T39" fmla="*/ 136 h 307"/>
              <a:gd name="T40" fmla="*/ 125 w 163"/>
              <a:gd name="T41" fmla="*/ 48 h 307"/>
              <a:gd name="T42" fmla="*/ 125 w 163"/>
              <a:gd name="T43" fmla="*/ 48 h 307"/>
              <a:gd name="T44" fmla="*/ 134 w 163"/>
              <a:gd name="T45" fmla="*/ 94 h 307"/>
              <a:gd name="T46" fmla="*/ 132 w 163"/>
              <a:gd name="T47" fmla="*/ 145 h 307"/>
              <a:gd name="T48" fmla="*/ 146 w 163"/>
              <a:gd name="T49" fmla="*/ 161 h 307"/>
              <a:gd name="T50" fmla="*/ 159 w 163"/>
              <a:gd name="T51" fmla="*/ 143 h 307"/>
              <a:gd name="T52" fmla="*/ 162 w 163"/>
              <a:gd name="T53" fmla="*/ 92 h 307"/>
              <a:gd name="T54" fmla="*/ 141 w 163"/>
              <a:gd name="T55" fmla="*/ 15 h 307"/>
              <a:gd name="T56" fmla="*/ 112 w 163"/>
              <a:gd name="T57" fmla="*/ 4 h 307"/>
              <a:gd name="T58" fmla="*/ 103 w 163"/>
              <a:gd name="T59" fmla="*/ 0 h 307"/>
              <a:gd name="T60" fmla="*/ 103 w 163"/>
              <a:gd name="T61" fmla="*/ 1 h 307"/>
              <a:gd name="T62" fmla="*/ 103 w 163"/>
              <a:gd name="T63" fmla="*/ 0 h 307"/>
              <a:gd name="T64" fmla="*/ 90 w 163"/>
              <a:gd name="T65" fmla="*/ 46 h 307"/>
              <a:gd name="T66" fmla="*/ 86 w 163"/>
              <a:gd name="T67" fmla="*/ 18 h 307"/>
              <a:gd name="T68" fmla="*/ 90 w 163"/>
              <a:gd name="T69" fmla="*/ 10 h 307"/>
              <a:gd name="T70" fmla="*/ 84 w 163"/>
              <a:gd name="T71" fmla="*/ 4 h 307"/>
              <a:gd name="T72" fmla="*/ 79 w 163"/>
              <a:gd name="T73" fmla="*/ 4 h 307"/>
              <a:gd name="T74" fmla="*/ 73 w 163"/>
              <a:gd name="T75" fmla="*/ 10 h 307"/>
              <a:gd name="T76" fmla="*/ 77 w 163"/>
              <a:gd name="T77" fmla="*/ 18 h 307"/>
              <a:gd name="T78" fmla="*/ 73 w 163"/>
              <a:gd name="T79" fmla="*/ 46 h 307"/>
              <a:gd name="T80" fmla="*/ 59 w 163"/>
              <a:gd name="T81" fmla="*/ 0 h 307"/>
              <a:gd name="T82" fmla="*/ 59 w 163"/>
              <a:gd name="T83" fmla="*/ 1 h 307"/>
              <a:gd name="T84" fmla="*/ 59 w 163"/>
              <a:gd name="T85" fmla="*/ 0 h 307"/>
              <a:gd name="T86" fmla="*/ 51 w 163"/>
              <a:gd name="T87" fmla="*/ 4 h 307"/>
              <a:gd name="T88" fmla="*/ 22 w 163"/>
              <a:gd name="T89" fmla="*/ 15 h 307"/>
              <a:gd name="T90" fmla="*/ 1 w 163"/>
              <a:gd name="T91" fmla="*/ 92 h 307"/>
              <a:gd name="T92" fmla="*/ 4 w 163"/>
              <a:gd name="T93" fmla="*/ 14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3" h="307">
                <a:moveTo>
                  <a:pt x="4" y="143"/>
                </a:moveTo>
                <a:cubicBezTo>
                  <a:pt x="6" y="153"/>
                  <a:pt x="7" y="160"/>
                  <a:pt x="16" y="161"/>
                </a:cubicBezTo>
                <a:cubicBezTo>
                  <a:pt x="27" y="161"/>
                  <a:pt x="31" y="154"/>
                  <a:pt x="31" y="145"/>
                </a:cubicBezTo>
                <a:cubicBezTo>
                  <a:pt x="31" y="145"/>
                  <a:pt x="28" y="118"/>
                  <a:pt x="29" y="94"/>
                </a:cubicBezTo>
                <a:cubicBezTo>
                  <a:pt x="30" y="75"/>
                  <a:pt x="35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0"/>
                  <a:pt x="38" y="143"/>
                  <a:pt x="39" y="146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298"/>
                  <a:pt x="47" y="307"/>
                  <a:pt x="58" y="307"/>
                </a:cubicBezTo>
                <a:cubicBezTo>
                  <a:pt x="58" y="307"/>
                  <a:pt x="58" y="307"/>
                  <a:pt x="58" y="307"/>
                </a:cubicBezTo>
                <a:cubicBezTo>
                  <a:pt x="68" y="307"/>
                  <a:pt x="77" y="298"/>
                  <a:pt x="77" y="288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86" y="161"/>
                  <a:pt x="86" y="161"/>
                  <a:pt x="86" y="161"/>
                </a:cubicBezTo>
                <a:cubicBezTo>
                  <a:pt x="86" y="288"/>
                  <a:pt x="86" y="288"/>
                  <a:pt x="86" y="288"/>
                </a:cubicBezTo>
                <a:cubicBezTo>
                  <a:pt x="86" y="298"/>
                  <a:pt x="95" y="307"/>
                  <a:pt x="105" y="307"/>
                </a:cubicBezTo>
                <a:cubicBezTo>
                  <a:pt x="105" y="307"/>
                  <a:pt x="105" y="307"/>
                  <a:pt x="105" y="307"/>
                </a:cubicBezTo>
                <a:cubicBezTo>
                  <a:pt x="116" y="307"/>
                  <a:pt x="124" y="298"/>
                  <a:pt x="124" y="288"/>
                </a:cubicBezTo>
                <a:cubicBezTo>
                  <a:pt x="124" y="146"/>
                  <a:pt x="124" y="146"/>
                  <a:pt x="124" y="146"/>
                </a:cubicBezTo>
                <a:cubicBezTo>
                  <a:pt x="125" y="143"/>
                  <a:pt x="125" y="140"/>
                  <a:pt x="125" y="136"/>
                </a:cubicBezTo>
                <a:cubicBezTo>
                  <a:pt x="125" y="48"/>
                  <a:pt x="125" y="48"/>
                  <a:pt x="125" y="48"/>
                </a:cubicBezTo>
                <a:cubicBezTo>
                  <a:pt x="125" y="48"/>
                  <a:pt x="125" y="48"/>
                  <a:pt x="125" y="48"/>
                </a:cubicBezTo>
                <a:cubicBezTo>
                  <a:pt x="128" y="49"/>
                  <a:pt x="133" y="75"/>
                  <a:pt x="134" y="94"/>
                </a:cubicBezTo>
                <a:cubicBezTo>
                  <a:pt x="135" y="118"/>
                  <a:pt x="132" y="145"/>
                  <a:pt x="132" y="145"/>
                </a:cubicBezTo>
                <a:cubicBezTo>
                  <a:pt x="132" y="154"/>
                  <a:pt x="136" y="161"/>
                  <a:pt x="146" y="161"/>
                </a:cubicBezTo>
                <a:cubicBezTo>
                  <a:pt x="156" y="160"/>
                  <a:pt x="157" y="153"/>
                  <a:pt x="159" y="143"/>
                </a:cubicBezTo>
                <a:cubicBezTo>
                  <a:pt x="159" y="143"/>
                  <a:pt x="163" y="110"/>
                  <a:pt x="162" y="92"/>
                </a:cubicBezTo>
                <a:cubicBezTo>
                  <a:pt x="157" y="36"/>
                  <a:pt x="144" y="19"/>
                  <a:pt x="141" y="15"/>
                </a:cubicBezTo>
                <a:cubicBezTo>
                  <a:pt x="134" y="11"/>
                  <a:pt x="121" y="6"/>
                  <a:pt x="112" y="4"/>
                </a:cubicBezTo>
                <a:cubicBezTo>
                  <a:pt x="109" y="2"/>
                  <a:pt x="106" y="1"/>
                  <a:pt x="103" y="0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8"/>
                  <a:pt x="100" y="25"/>
                  <a:pt x="90" y="46"/>
                </a:cubicBezTo>
                <a:cubicBezTo>
                  <a:pt x="89" y="32"/>
                  <a:pt x="86" y="20"/>
                  <a:pt x="86" y="18"/>
                </a:cubicBezTo>
                <a:cubicBezTo>
                  <a:pt x="90" y="10"/>
                  <a:pt x="90" y="10"/>
                  <a:pt x="90" y="10"/>
                </a:cubicBezTo>
                <a:cubicBezTo>
                  <a:pt x="84" y="4"/>
                  <a:pt x="84" y="4"/>
                  <a:pt x="84" y="4"/>
                </a:cubicBezTo>
                <a:cubicBezTo>
                  <a:pt x="79" y="4"/>
                  <a:pt x="79" y="4"/>
                  <a:pt x="79" y="4"/>
                </a:cubicBezTo>
                <a:cubicBezTo>
                  <a:pt x="73" y="10"/>
                  <a:pt x="73" y="10"/>
                  <a:pt x="73" y="10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20"/>
                  <a:pt x="74" y="32"/>
                  <a:pt x="73" y="46"/>
                </a:cubicBezTo>
                <a:cubicBezTo>
                  <a:pt x="63" y="25"/>
                  <a:pt x="60" y="8"/>
                  <a:pt x="59" y="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0"/>
                  <a:pt x="59" y="0"/>
                  <a:pt x="59" y="0"/>
                </a:cubicBezTo>
                <a:cubicBezTo>
                  <a:pt x="56" y="1"/>
                  <a:pt x="53" y="2"/>
                  <a:pt x="51" y="4"/>
                </a:cubicBezTo>
                <a:cubicBezTo>
                  <a:pt x="42" y="6"/>
                  <a:pt x="29" y="11"/>
                  <a:pt x="22" y="15"/>
                </a:cubicBezTo>
                <a:cubicBezTo>
                  <a:pt x="18" y="19"/>
                  <a:pt x="6" y="36"/>
                  <a:pt x="1" y="92"/>
                </a:cubicBezTo>
                <a:cubicBezTo>
                  <a:pt x="0" y="110"/>
                  <a:pt x="4" y="143"/>
                  <a:pt x="4" y="143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Freeform 55"/>
          <p:cNvSpPr>
            <a:spLocks/>
          </p:cNvSpPr>
          <p:nvPr/>
        </p:nvSpPr>
        <p:spPr bwMode="auto">
          <a:xfrm>
            <a:off x="5120191" y="3066786"/>
            <a:ext cx="69727" cy="75661"/>
          </a:xfrm>
          <a:custGeom>
            <a:avLst/>
            <a:gdLst>
              <a:gd name="T0" fmla="*/ 9 w 79"/>
              <a:gd name="T1" fmla="*/ 56 h 86"/>
              <a:gd name="T2" fmla="*/ 40 w 79"/>
              <a:gd name="T3" fmla="*/ 86 h 86"/>
              <a:gd name="T4" fmla="*/ 71 w 79"/>
              <a:gd name="T5" fmla="*/ 55 h 86"/>
              <a:gd name="T6" fmla="*/ 78 w 79"/>
              <a:gd name="T7" fmla="*/ 41 h 86"/>
              <a:gd name="T8" fmla="*/ 73 w 79"/>
              <a:gd name="T9" fmla="*/ 35 h 86"/>
              <a:gd name="T10" fmla="*/ 40 w 79"/>
              <a:gd name="T11" fmla="*/ 0 h 86"/>
              <a:gd name="T12" fmla="*/ 6 w 79"/>
              <a:gd name="T13" fmla="*/ 35 h 86"/>
              <a:gd name="T14" fmla="*/ 1 w 79"/>
              <a:gd name="T15" fmla="*/ 41 h 86"/>
              <a:gd name="T16" fmla="*/ 9 w 79"/>
              <a:gd name="T17" fmla="*/ 5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86">
                <a:moveTo>
                  <a:pt x="9" y="56"/>
                </a:moveTo>
                <a:cubicBezTo>
                  <a:pt x="13" y="71"/>
                  <a:pt x="23" y="86"/>
                  <a:pt x="40" y="86"/>
                </a:cubicBezTo>
                <a:cubicBezTo>
                  <a:pt x="57" y="86"/>
                  <a:pt x="67" y="71"/>
                  <a:pt x="71" y="55"/>
                </a:cubicBezTo>
                <a:cubicBezTo>
                  <a:pt x="76" y="53"/>
                  <a:pt x="79" y="46"/>
                  <a:pt x="78" y="41"/>
                </a:cubicBezTo>
                <a:cubicBezTo>
                  <a:pt x="78" y="38"/>
                  <a:pt x="76" y="36"/>
                  <a:pt x="73" y="35"/>
                </a:cubicBezTo>
                <a:cubicBezTo>
                  <a:pt x="72" y="16"/>
                  <a:pt x="59" y="0"/>
                  <a:pt x="40" y="0"/>
                </a:cubicBezTo>
                <a:cubicBezTo>
                  <a:pt x="21" y="0"/>
                  <a:pt x="8" y="16"/>
                  <a:pt x="6" y="35"/>
                </a:cubicBezTo>
                <a:cubicBezTo>
                  <a:pt x="3" y="36"/>
                  <a:pt x="1" y="38"/>
                  <a:pt x="1" y="41"/>
                </a:cubicBezTo>
                <a:cubicBezTo>
                  <a:pt x="0" y="47"/>
                  <a:pt x="3" y="54"/>
                  <a:pt x="9" y="56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0" name="Freeform 56"/>
          <p:cNvSpPr>
            <a:spLocks/>
          </p:cNvSpPr>
          <p:nvPr/>
        </p:nvSpPr>
        <p:spPr bwMode="auto">
          <a:xfrm>
            <a:off x="5198450" y="3310090"/>
            <a:ext cx="41540" cy="19657"/>
          </a:xfrm>
          <a:custGeom>
            <a:avLst/>
            <a:gdLst>
              <a:gd name="T0" fmla="*/ 47 w 47"/>
              <a:gd name="T1" fmla="*/ 13 h 22"/>
              <a:gd name="T2" fmla="*/ 27 w 47"/>
              <a:gd name="T3" fmla="*/ 0 h 22"/>
              <a:gd name="T4" fmla="*/ 25 w 47"/>
              <a:gd name="T5" fmla="*/ 4 h 22"/>
              <a:gd name="T6" fmla="*/ 0 w 47"/>
              <a:gd name="T7" fmla="*/ 1 h 22"/>
              <a:gd name="T8" fmla="*/ 0 w 47"/>
              <a:gd name="T9" fmla="*/ 13 h 22"/>
              <a:gd name="T10" fmla="*/ 20 w 47"/>
              <a:gd name="T11" fmla="*/ 16 h 22"/>
              <a:gd name="T12" fmla="*/ 17 w 47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22">
                <a:moveTo>
                  <a:pt x="47" y="13"/>
                </a:moveTo>
                <a:cubicBezTo>
                  <a:pt x="27" y="0"/>
                  <a:pt x="27" y="0"/>
                  <a:pt x="27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18" y="3"/>
                  <a:pt x="9" y="2"/>
                  <a:pt x="0" y="1"/>
                </a:cubicBezTo>
                <a:cubicBezTo>
                  <a:pt x="0" y="13"/>
                  <a:pt x="0" y="13"/>
                  <a:pt x="0" y="13"/>
                </a:cubicBezTo>
                <a:cubicBezTo>
                  <a:pt x="7" y="14"/>
                  <a:pt x="14" y="15"/>
                  <a:pt x="20" y="16"/>
                </a:cubicBezTo>
                <a:cubicBezTo>
                  <a:pt x="17" y="22"/>
                  <a:pt x="17" y="22"/>
                  <a:pt x="17" y="22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1" name="Freeform 57"/>
          <p:cNvSpPr>
            <a:spLocks/>
          </p:cNvSpPr>
          <p:nvPr/>
        </p:nvSpPr>
        <p:spPr bwMode="auto">
          <a:xfrm>
            <a:off x="5028212" y="3411709"/>
            <a:ext cx="214374" cy="44136"/>
          </a:xfrm>
          <a:custGeom>
            <a:avLst/>
            <a:gdLst>
              <a:gd name="T0" fmla="*/ 223 w 243"/>
              <a:gd name="T1" fmla="*/ 13 h 50"/>
              <a:gd name="T2" fmla="*/ 143 w 243"/>
              <a:gd name="T3" fmla="*/ 21 h 50"/>
              <a:gd name="T4" fmla="*/ 71 w 243"/>
              <a:gd name="T5" fmla="*/ 14 h 50"/>
              <a:gd name="T6" fmla="*/ 62 w 243"/>
              <a:gd name="T7" fmla="*/ 12 h 50"/>
              <a:gd name="T8" fmla="*/ 74 w 243"/>
              <a:gd name="T9" fmla="*/ 0 h 50"/>
              <a:gd name="T10" fmla="*/ 0 w 243"/>
              <a:gd name="T11" fmla="*/ 7 h 50"/>
              <a:gd name="T12" fmla="*/ 26 w 243"/>
              <a:gd name="T13" fmla="*/ 50 h 50"/>
              <a:gd name="T14" fmla="*/ 37 w 243"/>
              <a:gd name="T15" fmla="*/ 38 h 50"/>
              <a:gd name="T16" fmla="*/ 56 w 243"/>
              <a:gd name="T17" fmla="*/ 42 h 50"/>
              <a:gd name="T18" fmla="*/ 143 w 243"/>
              <a:gd name="T19" fmla="*/ 49 h 50"/>
              <a:gd name="T20" fmla="*/ 220 w 243"/>
              <a:gd name="T21" fmla="*/ 44 h 50"/>
              <a:gd name="T22" fmla="*/ 243 w 243"/>
              <a:gd name="T23" fmla="*/ 40 h 50"/>
              <a:gd name="T24" fmla="*/ 217 w 243"/>
              <a:gd name="T25" fmla="*/ 3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" h="50">
                <a:moveTo>
                  <a:pt x="223" y="13"/>
                </a:moveTo>
                <a:cubicBezTo>
                  <a:pt x="199" y="18"/>
                  <a:pt x="172" y="21"/>
                  <a:pt x="143" y="21"/>
                </a:cubicBezTo>
                <a:cubicBezTo>
                  <a:pt x="118" y="21"/>
                  <a:pt x="93" y="18"/>
                  <a:pt x="71" y="14"/>
                </a:cubicBezTo>
                <a:cubicBezTo>
                  <a:pt x="68" y="14"/>
                  <a:pt x="65" y="13"/>
                  <a:pt x="62" y="12"/>
                </a:cubicBezTo>
                <a:cubicBezTo>
                  <a:pt x="74" y="0"/>
                  <a:pt x="74" y="0"/>
                  <a:pt x="74" y="0"/>
                </a:cubicBezTo>
                <a:cubicBezTo>
                  <a:pt x="0" y="7"/>
                  <a:pt x="0" y="7"/>
                  <a:pt x="0" y="7"/>
                </a:cubicBezTo>
                <a:cubicBezTo>
                  <a:pt x="26" y="50"/>
                  <a:pt x="26" y="50"/>
                  <a:pt x="26" y="50"/>
                </a:cubicBezTo>
                <a:cubicBezTo>
                  <a:pt x="37" y="38"/>
                  <a:pt x="37" y="38"/>
                  <a:pt x="37" y="38"/>
                </a:cubicBezTo>
                <a:cubicBezTo>
                  <a:pt x="43" y="40"/>
                  <a:pt x="50" y="41"/>
                  <a:pt x="56" y="42"/>
                </a:cubicBezTo>
                <a:cubicBezTo>
                  <a:pt x="83" y="47"/>
                  <a:pt x="112" y="49"/>
                  <a:pt x="143" y="49"/>
                </a:cubicBezTo>
                <a:cubicBezTo>
                  <a:pt x="170" y="49"/>
                  <a:pt x="196" y="47"/>
                  <a:pt x="220" y="44"/>
                </a:cubicBezTo>
                <a:cubicBezTo>
                  <a:pt x="228" y="43"/>
                  <a:pt x="235" y="41"/>
                  <a:pt x="243" y="40"/>
                </a:cubicBezTo>
                <a:cubicBezTo>
                  <a:pt x="217" y="34"/>
                  <a:pt x="217" y="34"/>
                  <a:pt x="217" y="34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" name="Freeform 58"/>
          <p:cNvSpPr>
            <a:spLocks/>
          </p:cNvSpPr>
          <p:nvPr/>
        </p:nvSpPr>
        <p:spPr bwMode="auto">
          <a:xfrm>
            <a:off x="4970726" y="3339388"/>
            <a:ext cx="63793" cy="93464"/>
          </a:xfrm>
          <a:custGeom>
            <a:avLst/>
            <a:gdLst>
              <a:gd name="T0" fmla="*/ 72 w 72"/>
              <a:gd name="T1" fmla="*/ 76 h 106"/>
              <a:gd name="T2" fmla="*/ 46 w 72"/>
              <a:gd name="T3" fmla="*/ 60 h 106"/>
              <a:gd name="T4" fmla="*/ 36 w 72"/>
              <a:gd name="T5" fmla="*/ 48 h 106"/>
              <a:gd name="T6" fmla="*/ 34 w 72"/>
              <a:gd name="T7" fmla="*/ 40 h 106"/>
              <a:gd name="T8" fmla="*/ 36 w 72"/>
              <a:gd name="T9" fmla="*/ 32 h 106"/>
              <a:gd name="T10" fmla="*/ 42 w 72"/>
              <a:gd name="T11" fmla="*/ 24 h 106"/>
              <a:gd name="T12" fmla="*/ 46 w 72"/>
              <a:gd name="T13" fmla="*/ 20 h 106"/>
              <a:gd name="T14" fmla="*/ 38 w 72"/>
              <a:gd name="T15" fmla="*/ 4 h 106"/>
              <a:gd name="T16" fmla="*/ 38 w 72"/>
              <a:gd name="T17" fmla="*/ 0 h 106"/>
              <a:gd name="T18" fmla="*/ 26 w 72"/>
              <a:gd name="T19" fmla="*/ 7 h 106"/>
              <a:gd name="T20" fmla="*/ 8 w 72"/>
              <a:gd name="T21" fmla="*/ 26 h 106"/>
              <a:gd name="T22" fmla="*/ 0 w 72"/>
              <a:gd name="T23" fmla="*/ 49 h 106"/>
              <a:gd name="T24" fmla="*/ 6 w 72"/>
              <a:gd name="T25" fmla="*/ 69 h 106"/>
              <a:gd name="T26" fmla="*/ 19 w 72"/>
              <a:gd name="T27" fmla="*/ 84 h 106"/>
              <a:gd name="T28" fmla="*/ 52 w 72"/>
              <a:gd name="T29" fmla="*/ 105 h 106"/>
              <a:gd name="T30" fmla="*/ 56 w 72"/>
              <a:gd name="T31" fmla="*/ 106 h 106"/>
              <a:gd name="T32" fmla="*/ 47 w 72"/>
              <a:gd name="T3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" h="106">
                <a:moveTo>
                  <a:pt x="72" y="76"/>
                </a:moveTo>
                <a:cubicBezTo>
                  <a:pt x="61" y="71"/>
                  <a:pt x="52" y="65"/>
                  <a:pt x="46" y="60"/>
                </a:cubicBezTo>
                <a:cubicBezTo>
                  <a:pt x="41" y="56"/>
                  <a:pt x="38" y="52"/>
                  <a:pt x="36" y="48"/>
                </a:cubicBezTo>
                <a:cubicBezTo>
                  <a:pt x="34" y="45"/>
                  <a:pt x="34" y="42"/>
                  <a:pt x="34" y="40"/>
                </a:cubicBezTo>
                <a:cubicBezTo>
                  <a:pt x="34" y="37"/>
                  <a:pt x="34" y="35"/>
                  <a:pt x="36" y="32"/>
                </a:cubicBezTo>
                <a:cubicBezTo>
                  <a:pt x="37" y="30"/>
                  <a:pt x="39" y="27"/>
                  <a:pt x="42" y="24"/>
                </a:cubicBezTo>
                <a:cubicBezTo>
                  <a:pt x="43" y="22"/>
                  <a:pt x="44" y="21"/>
                  <a:pt x="46" y="20"/>
                </a:cubicBezTo>
                <a:cubicBezTo>
                  <a:pt x="41" y="16"/>
                  <a:pt x="38" y="10"/>
                  <a:pt x="38" y="4"/>
                </a:cubicBezTo>
                <a:cubicBezTo>
                  <a:pt x="38" y="0"/>
                  <a:pt x="38" y="0"/>
                  <a:pt x="38" y="0"/>
                </a:cubicBezTo>
                <a:cubicBezTo>
                  <a:pt x="34" y="2"/>
                  <a:pt x="29" y="5"/>
                  <a:pt x="26" y="7"/>
                </a:cubicBezTo>
                <a:cubicBezTo>
                  <a:pt x="19" y="13"/>
                  <a:pt x="12" y="19"/>
                  <a:pt x="8" y="26"/>
                </a:cubicBezTo>
                <a:cubicBezTo>
                  <a:pt x="3" y="33"/>
                  <a:pt x="0" y="41"/>
                  <a:pt x="0" y="49"/>
                </a:cubicBezTo>
                <a:cubicBezTo>
                  <a:pt x="0" y="56"/>
                  <a:pt x="2" y="63"/>
                  <a:pt x="6" y="69"/>
                </a:cubicBezTo>
                <a:cubicBezTo>
                  <a:pt x="9" y="75"/>
                  <a:pt x="14" y="80"/>
                  <a:pt x="19" y="84"/>
                </a:cubicBezTo>
                <a:cubicBezTo>
                  <a:pt x="28" y="92"/>
                  <a:pt x="39" y="99"/>
                  <a:pt x="52" y="105"/>
                </a:cubicBezTo>
                <a:cubicBezTo>
                  <a:pt x="53" y="105"/>
                  <a:pt x="55" y="106"/>
                  <a:pt x="56" y="106"/>
                </a:cubicBezTo>
                <a:cubicBezTo>
                  <a:pt x="47" y="80"/>
                  <a:pt x="47" y="80"/>
                  <a:pt x="47" y="8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3" name="Freeform 59"/>
          <p:cNvSpPr>
            <a:spLocks/>
          </p:cNvSpPr>
          <p:nvPr/>
        </p:nvSpPr>
        <p:spPr bwMode="auto">
          <a:xfrm>
            <a:off x="5237392" y="3339388"/>
            <a:ext cx="101623" cy="100511"/>
          </a:xfrm>
          <a:custGeom>
            <a:avLst/>
            <a:gdLst>
              <a:gd name="T0" fmla="*/ 109 w 115"/>
              <a:gd name="T1" fmla="*/ 28 h 114"/>
              <a:gd name="T2" fmla="*/ 96 w 115"/>
              <a:gd name="T3" fmla="*/ 13 h 114"/>
              <a:gd name="T4" fmla="*/ 77 w 115"/>
              <a:gd name="T5" fmla="*/ 0 h 114"/>
              <a:gd name="T6" fmla="*/ 77 w 115"/>
              <a:gd name="T7" fmla="*/ 4 h 114"/>
              <a:gd name="T8" fmla="*/ 69 w 115"/>
              <a:gd name="T9" fmla="*/ 20 h 114"/>
              <a:gd name="T10" fmla="*/ 78 w 115"/>
              <a:gd name="T11" fmla="*/ 31 h 114"/>
              <a:gd name="T12" fmla="*/ 81 w 115"/>
              <a:gd name="T13" fmla="*/ 40 h 114"/>
              <a:gd name="T14" fmla="*/ 79 w 115"/>
              <a:gd name="T15" fmla="*/ 47 h 114"/>
              <a:gd name="T16" fmla="*/ 73 w 115"/>
              <a:gd name="T17" fmla="*/ 56 h 114"/>
              <a:gd name="T18" fmla="*/ 50 w 115"/>
              <a:gd name="T19" fmla="*/ 73 h 114"/>
              <a:gd name="T20" fmla="*/ 32 w 115"/>
              <a:gd name="T21" fmla="*/ 81 h 114"/>
              <a:gd name="T22" fmla="*/ 12 w 115"/>
              <a:gd name="T23" fmla="*/ 70 h 114"/>
              <a:gd name="T24" fmla="*/ 0 w 115"/>
              <a:gd name="T25" fmla="*/ 107 h 114"/>
              <a:gd name="T26" fmla="*/ 88 w 115"/>
              <a:gd name="T27" fmla="*/ 114 h 114"/>
              <a:gd name="T28" fmla="*/ 68 w 115"/>
              <a:gd name="T29" fmla="*/ 102 h 114"/>
              <a:gd name="T30" fmla="*/ 89 w 115"/>
              <a:gd name="T31" fmla="*/ 90 h 114"/>
              <a:gd name="T32" fmla="*/ 107 w 115"/>
              <a:gd name="T33" fmla="*/ 71 h 114"/>
              <a:gd name="T34" fmla="*/ 115 w 115"/>
              <a:gd name="T35" fmla="*/ 49 h 114"/>
              <a:gd name="T36" fmla="*/ 109 w 115"/>
              <a:gd name="T37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" h="114">
                <a:moveTo>
                  <a:pt x="109" y="28"/>
                </a:moveTo>
                <a:cubicBezTo>
                  <a:pt x="105" y="22"/>
                  <a:pt x="101" y="17"/>
                  <a:pt x="96" y="13"/>
                </a:cubicBezTo>
                <a:cubicBezTo>
                  <a:pt x="90" y="8"/>
                  <a:pt x="84" y="4"/>
                  <a:pt x="77" y="0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10"/>
                  <a:pt x="74" y="16"/>
                  <a:pt x="69" y="20"/>
                </a:cubicBezTo>
                <a:cubicBezTo>
                  <a:pt x="74" y="24"/>
                  <a:pt x="77" y="28"/>
                  <a:pt x="78" y="31"/>
                </a:cubicBezTo>
                <a:cubicBezTo>
                  <a:pt x="80" y="35"/>
                  <a:pt x="81" y="37"/>
                  <a:pt x="81" y="40"/>
                </a:cubicBezTo>
                <a:cubicBezTo>
                  <a:pt x="81" y="42"/>
                  <a:pt x="80" y="44"/>
                  <a:pt x="79" y="47"/>
                </a:cubicBezTo>
                <a:cubicBezTo>
                  <a:pt x="78" y="50"/>
                  <a:pt x="76" y="53"/>
                  <a:pt x="73" y="56"/>
                </a:cubicBezTo>
                <a:cubicBezTo>
                  <a:pt x="68" y="61"/>
                  <a:pt x="60" y="67"/>
                  <a:pt x="50" y="73"/>
                </a:cubicBezTo>
                <a:cubicBezTo>
                  <a:pt x="45" y="76"/>
                  <a:pt x="38" y="79"/>
                  <a:pt x="32" y="81"/>
                </a:cubicBezTo>
                <a:cubicBezTo>
                  <a:pt x="12" y="70"/>
                  <a:pt x="12" y="70"/>
                  <a:pt x="12" y="70"/>
                </a:cubicBezTo>
                <a:cubicBezTo>
                  <a:pt x="0" y="107"/>
                  <a:pt x="0" y="107"/>
                  <a:pt x="0" y="107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75" y="99"/>
                  <a:pt x="83" y="94"/>
                  <a:pt x="89" y="90"/>
                </a:cubicBezTo>
                <a:cubicBezTo>
                  <a:pt x="96" y="85"/>
                  <a:pt x="102" y="79"/>
                  <a:pt x="107" y="71"/>
                </a:cubicBezTo>
                <a:cubicBezTo>
                  <a:pt x="112" y="65"/>
                  <a:pt x="115" y="57"/>
                  <a:pt x="115" y="49"/>
                </a:cubicBezTo>
                <a:cubicBezTo>
                  <a:pt x="115" y="42"/>
                  <a:pt x="112" y="34"/>
                  <a:pt x="109" y="28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Freeform 60"/>
          <p:cNvSpPr>
            <a:spLocks/>
          </p:cNvSpPr>
          <p:nvPr/>
        </p:nvSpPr>
        <p:spPr bwMode="auto">
          <a:xfrm>
            <a:off x="5069751" y="3308235"/>
            <a:ext cx="43395" cy="24108"/>
          </a:xfrm>
          <a:custGeom>
            <a:avLst/>
            <a:gdLst>
              <a:gd name="T0" fmla="*/ 0 w 49"/>
              <a:gd name="T1" fmla="*/ 23 h 27"/>
              <a:gd name="T2" fmla="*/ 14 w 49"/>
              <a:gd name="T3" fmla="*/ 20 h 27"/>
              <a:gd name="T4" fmla="*/ 22 w 49"/>
              <a:gd name="T5" fmla="*/ 19 h 27"/>
              <a:gd name="T6" fmla="*/ 29 w 49"/>
              <a:gd name="T7" fmla="*/ 27 h 27"/>
              <a:gd name="T8" fmla="*/ 49 w 49"/>
              <a:gd name="T9" fmla="*/ 8 h 27"/>
              <a:gd name="T10" fmla="*/ 6 w 49"/>
              <a:gd name="T11" fmla="*/ 0 h 27"/>
              <a:gd name="T12" fmla="*/ 12 w 49"/>
              <a:gd name="T13" fmla="*/ 7 h 27"/>
              <a:gd name="T14" fmla="*/ 0 w 49"/>
              <a:gd name="T15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27">
                <a:moveTo>
                  <a:pt x="0" y="23"/>
                </a:moveTo>
                <a:cubicBezTo>
                  <a:pt x="5" y="22"/>
                  <a:pt x="9" y="21"/>
                  <a:pt x="14" y="20"/>
                </a:cubicBezTo>
                <a:cubicBezTo>
                  <a:pt x="17" y="20"/>
                  <a:pt x="19" y="19"/>
                  <a:pt x="22" y="19"/>
                </a:cubicBezTo>
                <a:cubicBezTo>
                  <a:pt x="29" y="27"/>
                  <a:pt x="29" y="27"/>
                  <a:pt x="29" y="27"/>
                </a:cubicBezTo>
                <a:cubicBezTo>
                  <a:pt x="49" y="8"/>
                  <a:pt x="49" y="8"/>
                  <a:pt x="49" y="8"/>
                </a:cubicBezTo>
                <a:cubicBezTo>
                  <a:pt x="6" y="0"/>
                  <a:pt x="6" y="0"/>
                  <a:pt x="6" y="0"/>
                </a:cubicBezTo>
                <a:cubicBezTo>
                  <a:pt x="12" y="7"/>
                  <a:pt x="12" y="7"/>
                  <a:pt x="12" y="7"/>
                </a:cubicBezTo>
                <a:cubicBezTo>
                  <a:pt x="8" y="8"/>
                  <a:pt x="4" y="9"/>
                  <a:pt x="0" y="1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7" name="Rectangle 6"/>
          <p:cNvSpPr txBox="1"/>
          <p:nvPr/>
        </p:nvSpPr>
        <p:spPr bwMode="gray">
          <a:xfrm>
            <a:off x="2758343" y="3894005"/>
            <a:ext cx="17092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with the right offer delivered with the </a:t>
            </a:r>
            <a:r>
              <a:rPr lang="en-US" sz="1400" b="1" dirty="0">
                <a:solidFill>
                  <a:srgbClr val="002960"/>
                </a:solidFill>
              </a:rPr>
              <a:t>perfect pitch</a:t>
            </a:r>
            <a:r>
              <a:rPr lang="en-US" sz="14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8" name="Rectangle 3"/>
          <p:cNvSpPr txBox="1"/>
          <p:nvPr/>
        </p:nvSpPr>
        <p:spPr bwMode="gray">
          <a:xfrm>
            <a:off x="2132814" y="3914035"/>
            <a:ext cx="384656" cy="384655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 defTabSz="671513"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4907857" y="3916587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Selling proposition</a:t>
            </a: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4907857" y="3916587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7" name="Freeform 64"/>
          <p:cNvSpPr>
            <a:spLocks/>
          </p:cNvSpPr>
          <p:nvPr/>
        </p:nvSpPr>
        <p:spPr bwMode="auto">
          <a:xfrm>
            <a:off x="5171660" y="4200033"/>
            <a:ext cx="59301" cy="44773"/>
          </a:xfrm>
          <a:custGeom>
            <a:avLst/>
            <a:gdLst>
              <a:gd name="T0" fmla="*/ 98 w 105"/>
              <a:gd name="T1" fmla="*/ 0 h 79"/>
              <a:gd name="T2" fmla="*/ 7 w 105"/>
              <a:gd name="T3" fmla="*/ 0 h 79"/>
              <a:gd name="T4" fmla="*/ 0 w 105"/>
              <a:gd name="T5" fmla="*/ 8 h 79"/>
              <a:gd name="T6" fmla="*/ 2 w 105"/>
              <a:gd name="T7" fmla="*/ 13 h 79"/>
              <a:gd name="T8" fmla="*/ 66 w 105"/>
              <a:gd name="T9" fmla="*/ 77 h 79"/>
              <a:gd name="T10" fmla="*/ 66 w 105"/>
              <a:gd name="T11" fmla="*/ 77 h 79"/>
              <a:gd name="T12" fmla="*/ 71 w 105"/>
              <a:gd name="T13" fmla="*/ 79 h 79"/>
              <a:gd name="T14" fmla="*/ 77 w 105"/>
              <a:gd name="T15" fmla="*/ 76 h 79"/>
              <a:gd name="T16" fmla="*/ 105 w 105"/>
              <a:gd name="T17" fmla="*/ 9 h 79"/>
              <a:gd name="T18" fmla="*/ 105 w 105"/>
              <a:gd name="T19" fmla="*/ 8 h 79"/>
              <a:gd name="T20" fmla="*/ 98 w 105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" h="79">
                <a:moveTo>
                  <a:pt x="9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"/>
                  <a:pt x="1" y="11"/>
                  <a:pt x="2" y="13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77"/>
                  <a:pt x="66" y="77"/>
                  <a:pt x="66" y="77"/>
                </a:cubicBezTo>
                <a:cubicBezTo>
                  <a:pt x="68" y="78"/>
                  <a:pt x="69" y="79"/>
                  <a:pt x="71" y="79"/>
                </a:cubicBezTo>
                <a:cubicBezTo>
                  <a:pt x="74" y="79"/>
                  <a:pt x="76" y="78"/>
                  <a:pt x="77" y="76"/>
                </a:cubicBezTo>
                <a:cubicBezTo>
                  <a:pt x="93" y="58"/>
                  <a:pt x="103" y="34"/>
                  <a:pt x="105" y="9"/>
                </a:cubicBezTo>
                <a:cubicBezTo>
                  <a:pt x="105" y="9"/>
                  <a:pt x="105" y="8"/>
                  <a:pt x="105" y="8"/>
                </a:cubicBezTo>
                <a:cubicBezTo>
                  <a:pt x="105" y="4"/>
                  <a:pt x="102" y="0"/>
                  <a:pt x="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8" name="Freeform 65"/>
          <p:cNvSpPr>
            <a:spLocks/>
          </p:cNvSpPr>
          <p:nvPr/>
        </p:nvSpPr>
        <p:spPr bwMode="auto">
          <a:xfrm>
            <a:off x="5156894" y="4122632"/>
            <a:ext cx="65732" cy="65732"/>
          </a:xfrm>
          <a:custGeom>
            <a:avLst/>
            <a:gdLst>
              <a:gd name="T0" fmla="*/ 8 w 116"/>
              <a:gd name="T1" fmla="*/ 116 h 116"/>
              <a:gd name="T2" fmla="*/ 109 w 116"/>
              <a:gd name="T3" fmla="*/ 116 h 116"/>
              <a:gd name="T4" fmla="*/ 109 w 116"/>
              <a:gd name="T5" fmla="*/ 116 h 116"/>
              <a:gd name="T6" fmla="*/ 109 w 116"/>
              <a:gd name="T7" fmla="*/ 116 h 116"/>
              <a:gd name="T8" fmla="*/ 116 w 116"/>
              <a:gd name="T9" fmla="*/ 109 h 116"/>
              <a:gd name="T10" fmla="*/ 8 w 116"/>
              <a:gd name="T11" fmla="*/ 0 h 116"/>
              <a:gd name="T12" fmla="*/ 8 w 116"/>
              <a:gd name="T13" fmla="*/ 0 h 116"/>
              <a:gd name="T14" fmla="*/ 0 w 116"/>
              <a:gd name="T15" fmla="*/ 8 h 116"/>
              <a:gd name="T16" fmla="*/ 0 w 116"/>
              <a:gd name="T17" fmla="*/ 109 h 116"/>
              <a:gd name="T18" fmla="*/ 8 w 116"/>
              <a:gd name="T19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16">
                <a:moveTo>
                  <a:pt x="8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13" y="116"/>
                  <a:pt x="116" y="113"/>
                  <a:pt x="116" y="109"/>
                </a:cubicBezTo>
                <a:cubicBezTo>
                  <a:pt x="113" y="51"/>
                  <a:pt x="66" y="4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3"/>
                  <a:pt x="4" y="116"/>
                  <a:pt x="8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Freeform 66"/>
          <p:cNvSpPr>
            <a:spLocks/>
          </p:cNvSpPr>
          <p:nvPr/>
        </p:nvSpPr>
        <p:spPr bwMode="auto">
          <a:xfrm>
            <a:off x="5077112" y="4131206"/>
            <a:ext cx="110266" cy="130509"/>
          </a:xfrm>
          <a:custGeom>
            <a:avLst/>
            <a:gdLst>
              <a:gd name="T0" fmla="*/ 193 w 195"/>
              <a:gd name="T1" fmla="*/ 192 h 231"/>
              <a:gd name="T2" fmla="*/ 193 w 195"/>
              <a:gd name="T3" fmla="*/ 192 h 231"/>
              <a:gd name="T4" fmla="*/ 118 w 195"/>
              <a:gd name="T5" fmla="*/ 117 h 231"/>
              <a:gd name="T6" fmla="*/ 118 w 195"/>
              <a:gd name="T7" fmla="*/ 117 h 231"/>
              <a:gd name="T8" fmla="*/ 116 w 195"/>
              <a:gd name="T9" fmla="*/ 112 h 231"/>
              <a:gd name="T10" fmla="*/ 116 w 195"/>
              <a:gd name="T11" fmla="*/ 112 h 231"/>
              <a:gd name="T12" fmla="*/ 116 w 195"/>
              <a:gd name="T13" fmla="*/ 7 h 231"/>
              <a:gd name="T14" fmla="*/ 109 w 195"/>
              <a:gd name="T15" fmla="*/ 0 h 231"/>
              <a:gd name="T16" fmla="*/ 109 w 195"/>
              <a:gd name="T17" fmla="*/ 0 h 231"/>
              <a:gd name="T18" fmla="*/ 0 w 195"/>
              <a:gd name="T19" fmla="*/ 115 h 231"/>
              <a:gd name="T20" fmla="*/ 116 w 195"/>
              <a:gd name="T21" fmla="*/ 231 h 231"/>
              <a:gd name="T22" fmla="*/ 192 w 195"/>
              <a:gd name="T23" fmla="*/ 203 h 231"/>
              <a:gd name="T24" fmla="*/ 192 w 195"/>
              <a:gd name="T25" fmla="*/ 203 h 231"/>
              <a:gd name="T26" fmla="*/ 195 w 195"/>
              <a:gd name="T27" fmla="*/ 197 h 231"/>
              <a:gd name="T28" fmla="*/ 193 w 195"/>
              <a:gd name="T29" fmla="*/ 19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" h="231">
                <a:moveTo>
                  <a:pt x="193" y="192"/>
                </a:moveTo>
                <a:cubicBezTo>
                  <a:pt x="193" y="192"/>
                  <a:pt x="193" y="192"/>
                  <a:pt x="193" y="192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7" y="116"/>
                  <a:pt x="116" y="114"/>
                  <a:pt x="116" y="112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16" y="7"/>
                  <a:pt x="116" y="7"/>
                  <a:pt x="116" y="7"/>
                </a:cubicBezTo>
                <a:cubicBezTo>
                  <a:pt x="116" y="3"/>
                  <a:pt x="113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48" y="3"/>
                  <a:pt x="0" y="54"/>
                  <a:pt x="0" y="115"/>
                </a:cubicBezTo>
                <a:cubicBezTo>
                  <a:pt x="0" y="179"/>
                  <a:pt x="52" y="231"/>
                  <a:pt x="116" y="231"/>
                </a:cubicBezTo>
                <a:cubicBezTo>
                  <a:pt x="145" y="231"/>
                  <a:pt x="172" y="220"/>
                  <a:pt x="192" y="203"/>
                </a:cubicBezTo>
                <a:cubicBezTo>
                  <a:pt x="192" y="203"/>
                  <a:pt x="192" y="203"/>
                  <a:pt x="192" y="203"/>
                </a:cubicBezTo>
                <a:cubicBezTo>
                  <a:pt x="194" y="201"/>
                  <a:pt x="195" y="199"/>
                  <a:pt x="195" y="197"/>
                </a:cubicBezTo>
                <a:cubicBezTo>
                  <a:pt x="195" y="195"/>
                  <a:pt x="194" y="193"/>
                  <a:pt x="1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0" name="Oval 67"/>
          <p:cNvSpPr>
            <a:spLocks noChangeArrowheads="1"/>
          </p:cNvSpPr>
          <p:nvPr/>
        </p:nvSpPr>
        <p:spPr bwMode="auto">
          <a:xfrm>
            <a:off x="5137605" y="3995457"/>
            <a:ext cx="33341" cy="3405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Freeform 68"/>
          <p:cNvSpPr>
            <a:spLocks noEditPoints="1"/>
          </p:cNvSpPr>
          <p:nvPr/>
        </p:nvSpPr>
        <p:spPr bwMode="auto">
          <a:xfrm>
            <a:off x="5013526" y="3975213"/>
            <a:ext cx="282692" cy="351994"/>
          </a:xfrm>
          <a:custGeom>
            <a:avLst/>
            <a:gdLst>
              <a:gd name="T0" fmla="*/ 417 w 499"/>
              <a:gd name="T1" fmla="*/ 36 h 623"/>
              <a:gd name="T2" fmla="*/ 329 w 499"/>
              <a:gd name="T3" fmla="*/ 36 h 623"/>
              <a:gd name="T4" fmla="*/ 283 w 499"/>
              <a:gd name="T5" fmla="*/ 0 h 623"/>
              <a:gd name="T6" fmla="*/ 283 w 499"/>
              <a:gd name="T7" fmla="*/ 0 h 623"/>
              <a:gd name="T8" fmla="*/ 282 w 499"/>
              <a:gd name="T9" fmla="*/ 0 h 623"/>
              <a:gd name="T10" fmla="*/ 277 w 499"/>
              <a:gd name="T11" fmla="*/ 4 h 623"/>
              <a:gd name="T12" fmla="*/ 280 w 499"/>
              <a:gd name="T13" fmla="*/ 9 h 623"/>
              <a:gd name="T14" fmla="*/ 316 w 499"/>
              <a:gd name="T15" fmla="*/ 68 h 623"/>
              <a:gd name="T16" fmla="*/ 371 w 499"/>
              <a:gd name="T17" fmla="*/ 68 h 623"/>
              <a:gd name="T18" fmla="*/ 439 w 499"/>
              <a:gd name="T19" fmla="*/ 136 h 623"/>
              <a:gd name="T20" fmla="*/ 439 w 499"/>
              <a:gd name="T21" fmla="*/ 157 h 623"/>
              <a:gd name="T22" fmla="*/ 419 w 499"/>
              <a:gd name="T23" fmla="*/ 178 h 623"/>
              <a:gd name="T24" fmla="*/ 78 w 499"/>
              <a:gd name="T25" fmla="*/ 178 h 623"/>
              <a:gd name="T26" fmla="*/ 57 w 499"/>
              <a:gd name="T27" fmla="*/ 157 h 623"/>
              <a:gd name="T28" fmla="*/ 57 w 499"/>
              <a:gd name="T29" fmla="*/ 136 h 623"/>
              <a:gd name="T30" fmla="*/ 125 w 499"/>
              <a:gd name="T31" fmla="*/ 68 h 623"/>
              <a:gd name="T32" fmla="*/ 181 w 499"/>
              <a:gd name="T33" fmla="*/ 68 h 623"/>
              <a:gd name="T34" fmla="*/ 189 w 499"/>
              <a:gd name="T35" fmla="*/ 36 h 623"/>
              <a:gd name="T36" fmla="*/ 82 w 499"/>
              <a:gd name="T37" fmla="*/ 36 h 623"/>
              <a:gd name="T38" fmla="*/ 0 w 499"/>
              <a:gd name="T39" fmla="*/ 118 h 623"/>
              <a:gd name="T40" fmla="*/ 0 w 499"/>
              <a:gd name="T41" fmla="*/ 541 h 623"/>
              <a:gd name="T42" fmla="*/ 0 w 499"/>
              <a:gd name="T43" fmla="*/ 541 h 623"/>
              <a:gd name="T44" fmla="*/ 82 w 499"/>
              <a:gd name="T45" fmla="*/ 623 h 623"/>
              <a:gd name="T46" fmla="*/ 417 w 499"/>
              <a:gd name="T47" fmla="*/ 623 h 623"/>
              <a:gd name="T48" fmla="*/ 499 w 499"/>
              <a:gd name="T49" fmla="*/ 541 h 623"/>
              <a:gd name="T50" fmla="*/ 499 w 499"/>
              <a:gd name="T51" fmla="*/ 541 h 623"/>
              <a:gd name="T52" fmla="*/ 499 w 499"/>
              <a:gd name="T53" fmla="*/ 118 h 623"/>
              <a:gd name="T54" fmla="*/ 417 w 499"/>
              <a:gd name="T55" fmla="*/ 36 h 623"/>
              <a:gd name="T56" fmla="*/ 419 w 499"/>
              <a:gd name="T57" fmla="*/ 531 h 623"/>
              <a:gd name="T58" fmla="*/ 398 w 499"/>
              <a:gd name="T59" fmla="*/ 551 h 623"/>
              <a:gd name="T60" fmla="*/ 99 w 499"/>
              <a:gd name="T61" fmla="*/ 551 h 623"/>
              <a:gd name="T62" fmla="*/ 78 w 499"/>
              <a:gd name="T63" fmla="*/ 531 h 623"/>
              <a:gd name="T64" fmla="*/ 78 w 499"/>
              <a:gd name="T65" fmla="*/ 245 h 623"/>
              <a:gd name="T66" fmla="*/ 99 w 499"/>
              <a:gd name="T67" fmla="*/ 224 h 623"/>
              <a:gd name="T68" fmla="*/ 398 w 499"/>
              <a:gd name="T69" fmla="*/ 224 h 623"/>
              <a:gd name="T70" fmla="*/ 419 w 499"/>
              <a:gd name="T71" fmla="*/ 245 h 623"/>
              <a:gd name="T72" fmla="*/ 419 w 499"/>
              <a:gd name="T73" fmla="*/ 531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9" h="623">
                <a:moveTo>
                  <a:pt x="417" y="36"/>
                </a:moveTo>
                <a:cubicBezTo>
                  <a:pt x="329" y="36"/>
                  <a:pt x="329" y="36"/>
                  <a:pt x="329" y="36"/>
                </a:cubicBezTo>
                <a:cubicBezTo>
                  <a:pt x="320" y="18"/>
                  <a:pt x="303" y="4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3" y="0"/>
                  <a:pt x="282" y="0"/>
                  <a:pt x="282" y="0"/>
                </a:cubicBezTo>
                <a:cubicBezTo>
                  <a:pt x="279" y="0"/>
                  <a:pt x="277" y="2"/>
                  <a:pt x="277" y="4"/>
                </a:cubicBezTo>
                <a:cubicBezTo>
                  <a:pt x="277" y="7"/>
                  <a:pt x="278" y="8"/>
                  <a:pt x="280" y="9"/>
                </a:cubicBezTo>
                <a:cubicBezTo>
                  <a:pt x="301" y="20"/>
                  <a:pt x="316" y="43"/>
                  <a:pt x="316" y="68"/>
                </a:cubicBezTo>
                <a:cubicBezTo>
                  <a:pt x="371" y="68"/>
                  <a:pt x="371" y="68"/>
                  <a:pt x="371" y="68"/>
                </a:cubicBezTo>
                <a:cubicBezTo>
                  <a:pt x="409" y="68"/>
                  <a:pt x="439" y="99"/>
                  <a:pt x="439" y="136"/>
                </a:cubicBezTo>
                <a:cubicBezTo>
                  <a:pt x="439" y="157"/>
                  <a:pt x="439" y="157"/>
                  <a:pt x="439" y="157"/>
                </a:cubicBezTo>
                <a:cubicBezTo>
                  <a:pt x="439" y="168"/>
                  <a:pt x="430" y="178"/>
                  <a:pt x="419" y="178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66" y="178"/>
                  <a:pt x="57" y="168"/>
                  <a:pt x="57" y="157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7" y="99"/>
                  <a:pt x="87" y="68"/>
                  <a:pt x="125" y="68"/>
                </a:cubicBezTo>
                <a:cubicBezTo>
                  <a:pt x="181" y="68"/>
                  <a:pt x="181" y="68"/>
                  <a:pt x="181" y="68"/>
                </a:cubicBezTo>
                <a:cubicBezTo>
                  <a:pt x="181" y="56"/>
                  <a:pt x="184" y="45"/>
                  <a:pt x="189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37" y="36"/>
                  <a:pt x="0" y="72"/>
                  <a:pt x="0" y="118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586"/>
                  <a:pt x="37" y="623"/>
                  <a:pt x="82" y="623"/>
                </a:cubicBezTo>
                <a:cubicBezTo>
                  <a:pt x="417" y="623"/>
                  <a:pt x="417" y="623"/>
                  <a:pt x="417" y="623"/>
                </a:cubicBezTo>
                <a:cubicBezTo>
                  <a:pt x="463" y="623"/>
                  <a:pt x="499" y="586"/>
                  <a:pt x="499" y="541"/>
                </a:cubicBezTo>
                <a:cubicBezTo>
                  <a:pt x="499" y="541"/>
                  <a:pt x="499" y="541"/>
                  <a:pt x="499" y="541"/>
                </a:cubicBezTo>
                <a:cubicBezTo>
                  <a:pt x="499" y="118"/>
                  <a:pt x="499" y="118"/>
                  <a:pt x="499" y="118"/>
                </a:cubicBezTo>
                <a:cubicBezTo>
                  <a:pt x="499" y="72"/>
                  <a:pt x="462" y="36"/>
                  <a:pt x="417" y="36"/>
                </a:cubicBezTo>
                <a:close/>
                <a:moveTo>
                  <a:pt x="419" y="531"/>
                </a:moveTo>
                <a:cubicBezTo>
                  <a:pt x="419" y="542"/>
                  <a:pt x="409" y="551"/>
                  <a:pt x="398" y="551"/>
                </a:cubicBezTo>
                <a:cubicBezTo>
                  <a:pt x="99" y="551"/>
                  <a:pt x="99" y="551"/>
                  <a:pt x="99" y="551"/>
                </a:cubicBezTo>
                <a:cubicBezTo>
                  <a:pt x="87" y="551"/>
                  <a:pt x="78" y="542"/>
                  <a:pt x="78" y="531"/>
                </a:cubicBezTo>
                <a:cubicBezTo>
                  <a:pt x="78" y="245"/>
                  <a:pt x="78" y="245"/>
                  <a:pt x="78" y="245"/>
                </a:cubicBezTo>
                <a:cubicBezTo>
                  <a:pt x="78" y="233"/>
                  <a:pt x="87" y="224"/>
                  <a:pt x="99" y="224"/>
                </a:cubicBezTo>
                <a:cubicBezTo>
                  <a:pt x="398" y="224"/>
                  <a:pt x="398" y="224"/>
                  <a:pt x="398" y="224"/>
                </a:cubicBezTo>
                <a:cubicBezTo>
                  <a:pt x="409" y="224"/>
                  <a:pt x="419" y="233"/>
                  <a:pt x="419" y="245"/>
                </a:cubicBezTo>
                <a:cubicBezTo>
                  <a:pt x="419" y="531"/>
                  <a:pt x="419" y="531"/>
                  <a:pt x="419" y="5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4907858" y="5637941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Planning &amp; performance mgmt.</a:t>
            </a:r>
          </a:p>
        </p:txBody>
      </p:sp>
      <p:sp>
        <p:nvSpPr>
          <p:cNvPr id="116" name="TextBox 115"/>
          <p:cNvSpPr txBox="1">
            <a:spLocks/>
          </p:cNvSpPr>
          <p:nvPr/>
        </p:nvSpPr>
        <p:spPr>
          <a:xfrm>
            <a:off x="4907858" y="5637946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7" name="Freeform 76"/>
          <p:cNvSpPr>
            <a:spLocks noEditPoints="1"/>
          </p:cNvSpPr>
          <p:nvPr/>
        </p:nvSpPr>
        <p:spPr bwMode="auto">
          <a:xfrm>
            <a:off x="5130956" y="5824750"/>
            <a:ext cx="214105" cy="214544"/>
          </a:xfrm>
          <a:custGeom>
            <a:avLst/>
            <a:gdLst>
              <a:gd name="T0" fmla="*/ 205 w 205"/>
              <a:gd name="T1" fmla="*/ 125 h 205"/>
              <a:gd name="T2" fmla="*/ 180 w 205"/>
              <a:gd name="T3" fmla="*/ 110 h 205"/>
              <a:gd name="T4" fmla="*/ 177 w 205"/>
              <a:gd name="T5" fmla="*/ 81 h 205"/>
              <a:gd name="T6" fmla="*/ 198 w 205"/>
              <a:gd name="T7" fmla="*/ 60 h 205"/>
              <a:gd name="T8" fmla="*/ 183 w 205"/>
              <a:gd name="T9" fmla="*/ 37 h 205"/>
              <a:gd name="T10" fmla="*/ 156 w 205"/>
              <a:gd name="T11" fmla="*/ 48 h 205"/>
              <a:gd name="T12" fmla="*/ 131 w 205"/>
              <a:gd name="T13" fmla="*/ 32 h 205"/>
              <a:gd name="T14" fmla="*/ 131 w 205"/>
              <a:gd name="T15" fmla="*/ 32 h 205"/>
              <a:gd name="T16" fmla="*/ 128 w 205"/>
              <a:gd name="T17" fmla="*/ 3 h 205"/>
              <a:gd name="T18" fmla="*/ 101 w 205"/>
              <a:gd name="T19" fmla="*/ 0 h 205"/>
              <a:gd name="T20" fmla="*/ 93 w 205"/>
              <a:gd name="T21" fmla="*/ 28 h 205"/>
              <a:gd name="T22" fmla="*/ 65 w 205"/>
              <a:gd name="T23" fmla="*/ 38 h 205"/>
              <a:gd name="T24" fmla="*/ 65 w 205"/>
              <a:gd name="T25" fmla="*/ 38 h 205"/>
              <a:gd name="T26" fmla="*/ 40 w 205"/>
              <a:gd name="T27" fmla="*/ 22 h 205"/>
              <a:gd name="T28" fmla="*/ 21 w 205"/>
              <a:gd name="T29" fmla="*/ 41 h 205"/>
              <a:gd name="T30" fmla="*/ 37 w 205"/>
              <a:gd name="T31" fmla="*/ 65 h 205"/>
              <a:gd name="T32" fmla="*/ 28 w 205"/>
              <a:gd name="T33" fmla="*/ 93 h 205"/>
              <a:gd name="T34" fmla="*/ 0 w 205"/>
              <a:gd name="T35" fmla="*/ 102 h 205"/>
              <a:gd name="T36" fmla="*/ 3 w 205"/>
              <a:gd name="T37" fmla="*/ 129 h 205"/>
              <a:gd name="T38" fmla="*/ 32 w 205"/>
              <a:gd name="T39" fmla="*/ 132 h 205"/>
              <a:gd name="T40" fmla="*/ 32 w 205"/>
              <a:gd name="T41" fmla="*/ 132 h 205"/>
              <a:gd name="T42" fmla="*/ 48 w 205"/>
              <a:gd name="T43" fmla="*/ 157 h 205"/>
              <a:gd name="T44" fmla="*/ 38 w 205"/>
              <a:gd name="T45" fmla="*/ 184 h 205"/>
              <a:gd name="T46" fmla="*/ 61 w 205"/>
              <a:gd name="T47" fmla="*/ 198 h 205"/>
              <a:gd name="T48" fmla="*/ 81 w 205"/>
              <a:gd name="T49" fmla="*/ 177 h 205"/>
              <a:gd name="T50" fmla="*/ 95 w 205"/>
              <a:gd name="T51" fmla="*/ 180 h 205"/>
              <a:gd name="T52" fmla="*/ 110 w 205"/>
              <a:gd name="T53" fmla="*/ 180 h 205"/>
              <a:gd name="T54" fmla="*/ 125 w 205"/>
              <a:gd name="T55" fmla="*/ 205 h 205"/>
              <a:gd name="T56" fmla="*/ 151 w 205"/>
              <a:gd name="T57" fmla="*/ 196 h 205"/>
              <a:gd name="T58" fmla="*/ 147 w 205"/>
              <a:gd name="T59" fmla="*/ 167 h 205"/>
              <a:gd name="T60" fmla="*/ 167 w 205"/>
              <a:gd name="T61" fmla="*/ 146 h 205"/>
              <a:gd name="T62" fmla="*/ 167 w 205"/>
              <a:gd name="T63" fmla="*/ 146 h 205"/>
              <a:gd name="T64" fmla="*/ 196 w 205"/>
              <a:gd name="T65" fmla="*/ 150 h 205"/>
              <a:gd name="T66" fmla="*/ 205 w 205"/>
              <a:gd name="T67" fmla="*/ 125 h 205"/>
              <a:gd name="T68" fmla="*/ 101 w 205"/>
              <a:gd name="T69" fmla="*/ 126 h 205"/>
              <a:gd name="T70" fmla="*/ 89 w 205"/>
              <a:gd name="T71" fmla="*/ 126 h 205"/>
              <a:gd name="T72" fmla="*/ 83 w 205"/>
              <a:gd name="T73" fmla="*/ 115 h 205"/>
              <a:gd name="T74" fmla="*/ 76 w 205"/>
              <a:gd name="T75" fmla="*/ 105 h 205"/>
              <a:gd name="T76" fmla="*/ 81 w 205"/>
              <a:gd name="T77" fmla="*/ 93 h 205"/>
              <a:gd name="T78" fmla="*/ 84 w 205"/>
              <a:gd name="T79" fmla="*/ 82 h 205"/>
              <a:gd name="T80" fmla="*/ 96 w 205"/>
              <a:gd name="T81" fmla="*/ 78 h 205"/>
              <a:gd name="T82" fmla="*/ 107 w 205"/>
              <a:gd name="T83" fmla="*/ 73 h 205"/>
              <a:gd name="T84" fmla="*/ 117 w 205"/>
              <a:gd name="T85" fmla="*/ 81 h 205"/>
              <a:gd name="T86" fmla="*/ 128 w 205"/>
              <a:gd name="T87" fmla="*/ 86 h 205"/>
              <a:gd name="T88" fmla="*/ 129 w 205"/>
              <a:gd name="T89" fmla="*/ 99 h 205"/>
              <a:gd name="T90" fmla="*/ 131 w 205"/>
              <a:gd name="T91" fmla="*/ 111 h 205"/>
              <a:gd name="T92" fmla="*/ 122 w 205"/>
              <a:gd name="T93" fmla="*/ 119 h 205"/>
              <a:gd name="T94" fmla="*/ 113 w 205"/>
              <a:gd name="T95" fmla="*/ 128 h 205"/>
              <a:gd name="T96" fmla="*/ 101 w 205"/>
              <a:gd name="T97" fmla="*/ 12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205">
                <a:moveTo>
                  <a:pt x="205" y="125"/>
                </a:moveTo>
                <a:cubicBezTo>
                  <a:pt x="180" y="110"/>
                  <a:pt x="180" y="110"/>
                  <a:pt x="180" y="110"/>
                </a:cubicBezTo>
                <a:cubicBezTo>
                  <a:pt x="181" y="100"/>
                  <a:pt x="180" y="90"/>
                  <a:pt x="177" y="81"/>
                </a:cubicBezTo>
                <a:cubicBezTo>
                  <a:pt x="198" y="60"/>
                  <a:pt x="198" y="60"/>
                  <a:pt x="198" y="60"/>
                </a:cubicBezTo>
                <a:cubicBezTo>
                  <a:pt x="183" y="37"/>
                  <a:pt x="183" y="37"/>
                  <a:pt x="183" y="37"/>
                </a:cubicBezTo>
                <a:cubicBezTo>
                  <a:pt x="156" y="48"/>
                  <a:pt x="156" y="48"/>
                  <a:pt x="156" y="48"/>
                </a:cubicBezTo>
                <a:cubicBezTo>
                  <a:pt x="149" y="41"/>
                  <a:pt x="140" y="36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28" y="3"/>
                  <a:pt x="128" y="3"/>
                  <a:pt x="128" y="3"/>
                </a:cubicBezTo>
                <a:cubicBezTo>
                  <a:pt x="101" y="0"/>
                  <a:pt x="101" y="0"/>
                  <a:pt x="101" y="0"/>
                </a:cubicBezTo>
                <a:cubicBezTo>
                  <a:pt x="93" y="28"/>
                  <a:pt x="93" y="28"/>
                  <a:pt x="93" y="28"/>
                </a:cubicBezTo>
                <a:cubicBezTo>
                  <a:pt x="83" y="30"/>
                  <a:pt x="73" y="33"/>
                  <a:pt x="65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40" y="22"/>
                  <a:pt x="40" y="22"/>
                  <a:pt x="40" y="22"/>
                </a:cubicBezTo>
                <a:cubicBezTo>
                  <a:pt x="21" y="41"/>
                  <a:pt x="21" y="41"/>
                  <a:pt x="21" y="41"/>
                </a:cubicBezTo>
                <a:cubicBezTo>
                  <a:pt x="37" y="65"/>
                  <a:pt x="37" y="65"/>
                  <a:pt x="37" y="65"/>
                </a:cubicBezTo>
                <a:cubicBezTo>
                  <a:pt x="33" y="74"/>
                  <a:pt x="29" y="83"/>
                  <a:pt x="28" y="93"/>
                </a:cubicBezTo>
                <a:cubicBezTo>
                  <a:pt x="0" y="102"/>
                  <a:pt x="0" y="102"/>
                  <a:pt x="0" y="102"/>
                </a:cubicBezTo>
                <a:cubicBezTo>
                  <a:pt x="3" y="129"/>
                  <a:pt x="3" y="129"/>
                  <a:pt x="3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6" y="141"/>
                  <a:pt x="41" y="149"/>
                  <a:pt x="48" y="157"/>
                </a:cubicBezTo>
                <a:cubicBezTo>
                  <a:pt x="38" y="184"/>
                  <a:pt x="38" y="184"/>
                  <a:pt x="38" y="184"/>
                </a:cubicBezTo>
                <a:cubicBezTo>
                  <a:pt x="61" y="198"/>
                  <a:pt x="61" y="198"/>
                  <a:pt x="61" y="198"/>
                </a:cubicBezTo>
                <a:cubicBezTo>
                  <a:pt x="81" y="177"/>
                  <a:pt x="81" y="177"/>
                  <a:pt x="81" y="177"/>
                </a:cubicBezTo>
                <a:cubicBezTo>
                  <a:pt x="86" y="179"/>
                  <a:pt x="90" y="180"/>
                  <a:pt x="95" y="180"/>
                </a:cubicBezTo>
                <a:cubicBezTo>
                  <a:pt x="100" y="181"/>
                  <a:pt x="105" y="181"/>
                  <a:pt x="110" y="180"/>
                </a:cubicBezTo>
                <a:cubicBezTo>
                  <a:pt x="125" y="205"/>
                  <a:pt x="125" y="205"/>
                  <a:pt x="125" y="205"/>
                </a:cubicBezTo>
                <a:cubicBezTo>
                  <a:pt x="151" y="196"/>
                  <a:pt x="151" y="196"/>
                  <a:pt x="151" y="196"/>
                </a:cubicBezTo>
                <a:cubicBezTo>
                  <a:pt x="147" y="167"/>
                  <a:pt x="147" y="167"/>
                  <a:pt x="147" y="167"/>
                </a:cubicBezTo>
                <a:cubicBezTo>
                  <a:pt x="155" y="162"/>
                  <a:pt x="162" y="155"/>
                  <a:pt x="167" y="146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96" y="150"/>
                  <a:pt x="196" y="150"/>
                  <a:pt x="196" y="150"/>
                </a:cubicBezTo>
                <a:lnTo>
                  <a:pt x="205" y="125"/>
                </a:lnTo>
                <a:close/>
                <a:moveTo>
                  <a:pt x="101" y="126"/>
                </a:moveTo>
                <a:cubicBezTo>
                  <a:pt x="89" y="126"/>
                  <a:pt x="89" y="126"/>
                  <a:pt x="89" y="126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81" y="93"/>
                  <a:pt x="81" y="93"/>
                  <a:pt x="81" y="93"/>
                </a:cubicBezTo>
                <a:cubicBezTo>
                  <a:pt x="84" y="82"/>
                  <a:pt x="84" y="82"/>
                  <a:pt x="84" y="82"/>
                </a:cubicBezTo>
                <a:cubicBezTo>
                  <a:pt x="96" y="78"/>
                  <a:pt x="96" y="78"/>
                  <a:pt x="96" y="78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13" y="128"/>
                  <a:pt x="113" y="128"/>
                  <a:pt x="113" y="128"/>
                </a:cubicBezTo>
                <a:lnTo>
                  <a:pt x="101" y="1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8" name="Freeform 77"/>
          <p:cNvSpPr>
            <a:spLocks noEditPoints="1"/>
          </p:cNvSpPr>
          <p:nvPr/>
        </p:nvSpPr>
        <p:spPr bwMode="auto">
          <a:xfrm>
            <a:off x="5117356" y="5705849"/>
            <a:ext cx="139958" cy="139081"/>
          </a:xfrm>
          <a:custGeom>
            <a:avLst/>
            <a:gdLst>
              <a:gd name="T0" fmla="*/ 18 w 134"/>
              <a:gd name="T1" fmla="*/ 62 h 133"/>
              <a:gd name="T2" fmla="*/ 0 w 134"/>
              <a:gd name="T3" fmla="*/ 68 h 133"/>
              <a:gd name="T4" fmla="*/ 3 w 134"/>
              <a:gd name="T5" fmla="*/ 86 h 133"/>
              <a:gd name="T6" fmla="*/ 22 w 134"/>
              <a:gd name="T7" fmla="*/ 87 h 133"/>
              <a:gd name="T8" fmla="*/ 22 w 134"/>
              <a:gd name="T9" fmla="*/ 87 h 133"/>
              <a:gd name="T10" fmla="*/ 32 w 134"/>
              <a:gd name="T11" fmla="*/ 103 h 133"/>
              <a:gd name="T12" fmla="*/ 26 w 134"/>
              <a:gd name="T13" fmla="*/ 121 h 133"/>
              <a:gd name="T14" fmla="*/ 41 w 134"/>
              <a:gd name="T15" fmla="*/ 129 h 133"/>
              <a:gd name="T16" fmla="*/ 54 w 134"/>
              <a:gd name="T17" fmla="*/ 115 h 133"/>
              <a:gd name="T18" fmla="*/ 54 w 134"/>
              <a:gd name="T19" fmla="*/ 115 h 133"/>
              <a:gd name="T20" fmla="*/ 63 w 134"/>
              <a:gd name="T21" fmla="*/ 117 h 133"/>
              <a:gd name="T22" fmla="*/ 73 w 134"/>
              <a:gd name="T23" fmla="*/ 117 h 133"/>
              <a:gd name="T24" fmla="*/ 73 w 134"/>
              <a:gd name="T25" fmla="*/ 117 h 133"/>
              <a:gd name="T26" fmla="*/ 83 w 134"/>
              <a:gd name="T27" fmla="*/ 133 h 133"/>
              <a:gd name="T28" fmla="*/ 100 w 134"/>
              <a:gd name="T29" fmla="*/ 126 h 133"/>
              <a:gd name="T30" fmla="*/ 97 w 134"/>
              <a:gd name="T31" fmla="*/ 108 h 133"/>
              <a:gd name="T32" fmla="*/ 110 w 134"/>
              <a:gd name="T33" fmla="*/ 94 h 133"/>
              <a:gd name="T34" fmla="*/ 110 w 134"/>
              <a:gd name="T35" fmla="*/ 94 h 133"/>
              <a:gd name="T36" fmla="*/ 128 w 134"/>
              <a:gd name="T37" fmla="*/ 96 h 133"/>
              <a:gd name="T38" fmla="*/ 134 w 134"/>
              <a:gd name="T39" fmla="*/ 79 h 133"/>
              <a:gd name="T40" fmla="*/ 117 w 134"/>
              <a:gd name="T41" fmla="*/ 70 h 133"/>
              <a:gd name="T42" fmla="*/ 117 w 134"/>
              <a:gd name="T43" fmla="*/ 70 h 133"/>
              <a:gd name="T44" fmla="*/ 114 w 134"/>
              <a:gd name="T45" fmla="*/ 51 h 133"/>
              <a:gd name="T46" fmla="*/ 114 w 134"/>
              <a:gd name="T47" fmla="*/ 51 h 133"/>
              <a:gd name="T48" fmla="*/ 128 w 134"/>
              <a:gd name="T49" fmla="*/ 37 h 133"/>
              <a:gd name="T50" fmla="*/ 118 w 134"/>
              <a:gd name="T51" fmla="*/ 23 h 133"/>
              <a:gd name="T52" fmla="*/ 100 w 134"/>
              <a:gd name="T53" fmla="*/ 30 h 133"/>
              <a:gd name="T54" fmla="*/ 84 w 134"/>
              <a:gd name="T55" fmla="*/ 20 h 133"/>
              <a:gd name="T56" fmla="*/ 81 w 134"/>
              <a:gd name="T57" fmla="*/ 1 h 133"/>
              <a:gd name="T58" fmla="*/ 64 w 134"/>
              <a:gd name="T59" fmla="*/ 0 h 133"/>
              <a:gd name="T60" fmla="*/ 59 w 134"/>
              <a:gd name="T61" fmla="*/ 18 h 133"/>
              <a:gd name="T62" fmla="*/ 41 w 134"/>
              <a:gd name="T63" fmla="*/ 25 h 133"/>
              <a:gd name="T64" fmla="*/ 41 w 134"/>
              <a:gd name="T65" fmla="*/ 25 h 133"/>
              <a:gd name="T66" fmla="*/ 25 w 134"/>
              <a:gd name="T67" fmla="*/ 15 h 133"/>
              <a:gd name="T68" fmla="*/ 12 w 134"/>
              <a:gd name="T69" fmla="*/ 28 h 133"/>
              <a:gd name="T70" fmla="*/ 24 w 134"/>
              <a:gd name="T71" fmla="*/ 44 h 133"/>
              <a:gd name="T72" fmla="*/ 24 w 134"/>
              <a:gd name="T73" fmla="*/ 44 h 133"/>
              <a:gd name="T74" fmla="*/ 18 w 134"/>
              <a:gd name="T75" fmla="*/ 62 h 133"/>
              <a:gd name="T76" fmla="*/ 52 w 134"/>
              <a:gd name="T77" fmla="*/ 61 h 133"/>
              <a:gd name="T78" fmla="*/ 54 w 134"/>
              <a:gd name="T79" fmla="*/ 53 h 133"/>
              <a:gd name="T80" fmla="*/ 62 w 134"/>
              <a:gd name="T81" fmla="*/ 51 h 133"/>
              <a:gd name="T82" fmla="*/ 69 w 134"/>
              <a:gd name="T83" fmla="*/ 47 h 133"/>
              <a:gd name="T84" fmla="*/ 76 w 134"/>
              <a:gd name="T85" fmla="*/ 52 h 133"/>
              <a:gd name="T86" fmla="*/ 83 w 134"/>
              <a:gd name="T87" fmla="*/ 55 h 133"/>
              <a:gd name="T88" fmla="*/ 83 w 134"/>
              <a:gd name="T89" fmla="*/ 63 h 133"/>
              <a:gd name="T90" fmla="*/ 85 w 134"/>
              <a:gd name="T91" fmla="*/ 71 h 133"/>
              <a:gd name="T92" fmla="*/ 79 w 134"/>
              <a:gd name="T93" fmla="*/ 77 h 133"/>
              <a:gd name="T94" fmla="*/ 74 w 134"/>
              <a:gd name="T95" fmla="*/ 83 h 133"/>
              <a:gd name="T96" fmla="*/ 66 w 134"/>
              <a:gd name="T97" fmla="*/ 82 h 133"/>
              <a:gd name="T98" fmla="*/ 58 w 134"/>
              <a:gd name="T99" fmla="*/ 82 h 133"/>
              <a:gd name="T100" fmla="*/ 54 w 134"/>
              <a:gd name="T101" fmla="*/ 75 h 133"/>
              <a:gd name="T102" fmla="*/ 49 w 134"/>
              <a:gd name="T103" fmla="*/ 68 h 133"/>
              <a:gd name="T104" fmla="*/ 52 w 134"/>
              <a:gd name="T105" fmla="*/ 6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4" h="133">
                <a:moveTo>
                  <a:pt x="18" y="62"/>
                </a:moveTo>
                <a:cubicBezTo>
                  <a:pt x="0" y="68"/>
                  <a:pt x="0" y="68"/>
                  <a:pt x="0" y="68"/>
                </a:cubicBezTo>
                <a:cubicBezTo>
                  <a:pt x="3" y="86"/>
                  <a:pt x="3" y="86"/>
                  <a:pt x="3" y="86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4" y="93"/>
                  <a:pt x="28" y="98"/>
                  <a:pt x="32" y="103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41" y="129"/>
                  <a:pt x="41" y="129"/>
                  <a:pt x="41" y="129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7" y="116"/>
                  <a:pt x="60" y="117"/>
                  <a:pt x="63" y="117"/>
                </a:cubicBezTo>
                <a:cubicBezTo>
                  <a:pt x="67" y="117"/>
                  <a:pt x="70" y="117"/>
                  <a:pt x="73" y="117"/>
                </a:cubicBezTo>
                <a:cubicBezTo>
                  <a:pt x="73" y="117"/>
                  <a:pt x="73" y="117"/>
                  <a:pt x="73" y="117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102" y="104"/>
                  <a:pt x="106" y="99"/>
                  <a:pt x="110" y="94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34" y="79"/>
                  <a:pt x="134" y="79"/>
                  <a:pt x="134" y="79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17" y="63"/>
                  <a:pt x="116" y="57"/>
                  <a:pt x="114" y="51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5" y="26"/>
                  <a:pt x="90" y="22"/>
                  <a:pt x="84" y="20"/>
                </a:cubicBezTo>
                <a:cubicBezTo>
                  <a:pt x="81" y="1"/>
                  <a:pt x="81" y="1"/>
                  <a:pt x="81" y="1"/>
                </a:cubicBezTo>
                <a:cubicBezTo>
                  <a:pt x="64" y="0"/>
                  <a:pt x="64" y="0"/>
                  <a:pt x="64" y="0"/>
                </a:cubicBezTo>
                <a:cubicBezTo>
                  <a:pt x="59" y="18"/>
                  <a:pt x="59" y="18"/>
                  <a:pt x="59" y="18"/>
                </a:cubicBezTo>
                <a:cubicBezTo>
                  <a:pt x="52" y="19"/>
                  <a:pt x="46" y="22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25" y="15"/>
                  <a:pt x="25" y="15"/>
                  <a:pt x="25" y="15"/>
                </a:cubicBezTo>
                <a:cubicBezTo>
                  <a:pt x="12" y="28"/>
                  <a:pt x="12" y="28"/>
                  <a:pt x="12" y="28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1" y="49"/>
                  <a:pt x="19" y="55"/>
                  <a:pt x="18" y="62"/>
                </a:cubicBezTo>
                <a:close/>
                <a:moveTo>
                  <a:pt x="52" y="61"/>
                </a:moveTo>
                <a:cubicBezTo>
                  <a:pt x="54" y="53"/>
                  <a:pt x="54" y="53"/>
                  <a:pt x="54" y="53"/>
                </a:cubicBezTo>
                <a:cubicBezTo>
                  <a:pt x="62" y="51"/>
                  <a:pt x="62" y="51"/>
                  <a:pt x="62" y="51"/>
                </a:cubicBezTo>
                <a:cubicBezTo>
                  <a:pt x="69" y="47"/>
                  <a:pt x="69" y="47"/>
                  <a:pt x="69" y="47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63"/>
                  <a:pt x="83" y="63"/>
                  <a:pt x="83" y="63"/>
                </a:cubicBezTo>
                <a:cubicBezTo>
                  <a:pt x="85" y="71"/>
                  <a:pt x="85" y="71"/>
                  <a:pt x="85" y="71"/>
                </a:cubicBezTo>
                <a:cubicBezTo>
                  <a:pt x="79" y="77"/>
                  <a:pt x="79" y="77"/>
                  <a:pt x="79" y="77"/>
                </a:cubicBezTo>
                <a:cubicBezTo>
                  <a:pt x="74" y="83"/>
                  <a:pt x="74" y="83"/>
                  <a:pt x="74" y="83"/>
                </a:cubicBezTo>
                <a:cubicBezTo>
                  <a:pt x="66" y="82"/>
                  <a:pt x="66" y="82"/>
                  <a:pt x="66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4" y="75"/>
                  <a:pt x="54" y="75"/>
                  <a:pt x="54" y="75"/>
                </a:cubicBezTo>
                <a:cubicBezTo>
                  <a:pt x="49" y="68"/>
                  <a:pt x="49" y="68"/>
                  <a:pt x="49" y="68"/>
                </a:cubicBezTo>
                <a:lnTo>
                  <a:pt x="52" y="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9" name="Freeform 78"/>
          <p:cNvSpPr>
            <a:spLocks noEditPoints="1"/>
          </p:cNvSpPr>
          <p:nvPr/>
        </p:nvSpPr>
        <p:spPr bwMode="auto">
          <a:xfrm>
            <a:off x="4964663" y="5780004"/>
            <a:ext cx="180761" cy="179884"/>
          </a:xfrm>
          <a:custGeom>
            <a:avLst/>
            <a:gdLst>
              <a:gd name="T0" fmla="*/ 167 w 173"/>
              <a:gd name="T1" fmla="*/ 124 h 172"/>
              <a:gd name="T2" fmla="*/ 173 w 173"/>
              <a:gd name="T3" fmla="*/ 102 h 172"/>
              <a:gd name="T4" fmla="*/ 152 w 173"/>
              <a:gd name="T5" fmla="*/ 90 h 172"/>
              <a:gd name="T6" fmla="*/ 152 w 173"/>
              <a:gd name="T7" fmla="*/ 90 h 172"/>
              <a:gd name="T8" fmla="*/ 148 w 173"/>
              <a:gd name="T9" fmla="*/ 65 h 172"/>
              <a:gd name="T10" fmla="*/ 165 w 173"/>
              <a:gd name="T11" fmla="*/ 48 h 172"/>
              <a:gd name="T12" fmla="*/ 152 w 173"/>
              <a:gd name="T13" fmla="*/ 29 h 172"/>
              <a:gd name="T14" fmla="*/ 130 w 173"/>
              <a:gd name="T15" fmla="*/ 38 h 172"/>
              <a:gd name="T16" fmla="*/ 108 w 173"/>
              <a:gd name="T17" fmla="*/ 26 h 172"/>
              <a:gd name="T18" fmla="*/ 105 w 173"/>
              <a:gd name="T19" fmla="*/ 1 h 172"/>
              <a:gd name="T20" fmla="*/ 82 w 173"/>
              <a:gd name="T21" fmla="*/ 0 h 172"/>
              <a:gd name="T22" fmla="*/ 76 w 173"/>
              <a:gd name="T23" fmla="*/ 23 h 172"/>
              <a:gd name="T24" fmla="*/ 76 w 173"/>
              <a:gd name="T25" fmla="*/ 23 h 172"/>
              <a:gd name="T26" fmla="*/ 53 w 173"/>
              <a:gd name="T27" fmla="*/ 32 h 172"/>
              <a:gd name="T28" fmla="*/ 32 w 173"/>
              <a:gd name="T29" fmla="*/ 19 h 172"/>
              <a:gd name="T30" fmla="*/ 16 w 173"/>
              <a:gd name="T31" fmla="*/ 36 h 172"/>
              <a:gd name="T32" fmla="*/ 30 w 173"/>
              <a:gd name="T33" fmla="*/ 56 h 172"/>
              <a:gd name="T34" fmla="*/ 23 w 173"/>
              <a:gd name="T35" fmla="*/ 80 h 172"/>
              <a:gd name="T36" fmla="*/ 0 w 173"/>
              <a:gd name="T37" fmla="*/ 88 h 172"/>
              <a:gd name="T38" fmla="*/ 3 w 173"/>
              <a:gd name="T39" fmla="*/ 111 h 172"/>
              <a:gd name="T40" fmla="*/ 28 w 173"/>
              <a:gd name="T41" fmla="*/ 112 h 172"/>
              <a:gd name="T42" fmla="*/ 28 w 173"/>
              <a:gd name="T43" fmla="*/ 112 h 172"/>
              <a:gd name="T44" fmla="*/ 42 w 173"/>
              <a:gd name="T45" fmla="*/ 133 h 172"/>
              <a:gd name="T46" fmla="*/ 42 w 173"/>
              <a:gd name="T47" fmla="*/ 133 h 172"/>
              <a:gd name="T48" fmla="*/ 34 w 173"/>
              <a:gd name="T49" fmla="*/ 156 h 172"/>
              <a:gd name="T50" fmla="*/ 54 w 173"/>
              <a:gd name="T51" fmla="*/ 168 h 172"/>
              <a:gd name="T52" fmla="*/ 70 w 173"/>
              <a:gd name="T53" fmla="*/ 149 h 172"/>
              <a:gd name="T54" fmla="*/ 82 w 173"/>
              <a:gd name="T55" fmla="*/ 151 h 172"/>
              <a:gd name="T56" fmla="*/ 95 w 173"/>
              <a:gd name="T57" fmla="*/ 151 h 172"/>
              <a:gd name="T58" fmla="*/ 95 w 173"/>
              <a:gd name="T59" fmla="*/ 151 h 172"/>
              <a:gd name="T60" fmla="*/ 108 w 173"/>
              <a:gd name="T61" fmla="*/ 172 h 172"/>
              <a:gd name="T62" fmla="*/ 129 w 173"/>
              <a:gd name="T63" fmla="*/ 163 h 172"/>
              <a:gd name="T64" fmla="*/ 125 w 173"/>
              <a:gd name="T65" fmla="*/ 139 h 172"/>
              <a:gd name="T66" fmla="*/ 142 w 173"/>
              <a:gd name="T67" fmla="*/ 121 h 172"/>
              <a:gd name="T68" fmla="*/ 142 w 173"/>
              <a:gd name="T69" fmla="*/ 121 h 172"/>
              <a:gd name="T70" fmla="*/ 167 w 173"/>
              <a:gd name="T71" fmla="*/ 124 h 172"/>
              <a:gd name="T72" fmla="*/ 86 w 173"/>
              <a:gd name="T73" fmla="*/ 106 h 172"/>
              <a:gd name="T74" fmla="*/ 75 w 173"/>
              <a:gd name="T75" fmla="*/ 106 h 172"/>
              <a:gd name="T76" fmla="*/ 70 w 173"/>
              <a:gd name="T77" fmla="*/ 97 h 172"/>
              <a:gd name="T78" fmla="*/ 64 w 173"/>
              <a:gd name="T79" fmla="*/ 88 h 172"/>
              <a:gd name="T80" fmla="*/ 67 w 173"/>
              <a:gd name="T81" fmla="*/ 79 h 172"/>
              <a:gd name="T82" fmla="*/ 70 w 173"/>
              <a:gd name="T83" fmla="*/ 69 h 172"/>
              <a:gd name="T84" fmla="*/ 80 w 173"/>
              <a:gd name="T85" fmla="*/ 65 h 172"/>
              <a:gd name="T86" fmla="*/ 89 w 173"/>
              <a:gd name="T87" fmla="*/ 61 h 172"/>
              <a:gd name="T88" fmla="*/ 98 w 173"/>
              <a:gd name="T89" fmla="*/ 67 h 172"/>
              <a:gd name="T90" fmla="*/ 107 w 173"/>
              <a:gd name="T91" fmla="*/ 71 h 172"/>
              <a:gd name="T92" fmla="*/ 108 w 173"/>
              <a:gd name="T93" fmla="*/ 82 h 172"/>
              <a:gd name="T94" fmla="*/ 110 w 173"/>
              <a:gd name="T95" fmla="*/ 92 h 172"/>
              <a:gd name="T96" fmla="*/ 103 w 173"/>
              <a:gd name="T97" fmla="*/ 99 h 172"/>
              <a:gd name="T98" fmla="*/ 96 w 173"/>
              <a:gd name="T99" fmla="*/ 107 h 172"/>
              <a:gd name="T100" fmla="*/ 86 w 173"/>
              <a:gd name="T101" fmla="*/ 10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3" h="172">
                <a:moveTo>
                  <a:pt x="167" y="124"/>
                </a:moveTo>
                <a:cubicBezTo>
                  <a:pt x="173" y="102"/>
                  <a:pt x="173" y="102"/>
                  <a:pt x="173" y="102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52" y="81"/>
                  <a:pt x="151" y="73"/>
                  <a:pt x="148" y="6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30" y="38"/>
                  <a:pt x="130" y="38"/>
                  <a:pt x="130" y="38"/>
                </a:cubicBezTo>
                <a:cubicBezTo>
                  <a:pt x="124" y="33"/>
                  <a:pt x="116" y="29"/>
                  <a:pt x="108" y="26"/>
                </a:cubicBezTo>
                <a:cubicBezTo>
                  <a:pt x="105" y="1"/>
                  <a:pt x="105" y="1"/>
                  <a:pt x="105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67" y="25"/>
                  <a:pt x="60" y="28"/>
                  <a:pt x="53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16" y="36"/>
                  <a:pt x="16" y="36"/>
                  <a:pt x="16" y="36"/>
                </a:cubicBezTo>
                <a:cubicBezTo>
                  <a:pt x="30" y="56"/>
                  <a:pt x="30" y="56"/>
                  <a:pt x="30" y="56"/>
                </a:cubicBezTo>
                <a:cubicBezTo>
                  <a:pt x="27" y="63"/>
                  <a:pt x="24" y="71"/>
                  <a:pt x="23" y="80"/>
                </a:cubicBezTo>
                <a:cubicBezTo>
                  <a:pt x="0" y="88"/>
                  <a:pt x="0" y="88"/>
                  <a:pt x="0" y="88"/>
                </a:cubicBezTo>
                <a:cubicBezTo>
                  <a:pt x="3" y="111"/>
                  <a:pt x="3" y="111"/>
                  <a:pt x="3" y="111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31" y="120"/>
                  <a:pt x="36" y="127"/>
                  <a:pt x="42" y="133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74" y="150"/>
                  <a:pt x="78" y="151"/>
                  <a:pt x="82" y="151"/>
                </a:cubicBezTo>
                <a:cubicBezTo>
                  <a:pt x="87" y="152"/>
                  <a:pt x="91" y="152"/>
                  <a:pt x="95" y="151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108" y="172"/>
                  <a:pt x="108" y="172"/>
                  <a:pt x="108" y="172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25" y="139"/>
                  <a:pt x="125" y="139"/>
                  <a:pt x="125" y="139"/>
                </a:cubicBezTo>
                <a:cubicBezTo>
                  <a:pt x="132" y="134"/>
                  <a:pt x="138" y="128"/>
                  <a:pt x="142" y="121"/>
                </a:cubicBezTo>
                <a:cubicBezTo>
                  <a:pt x="142" y="121"/>
                  <a:pt x="142" y="121"/>
                  <a:pt x="142" y="121"/>
                </a:cubicBezTo>
                <a:lnTo>
                  <a:pt x="167" y="124"/>
                </a:lnTo>
                <a:close/>
                <a:moveTo>
                  <a:pt x="86" y="106"/>
                </a:moveTo>
                <a:cubicBezTo>
                  <a:pt x="75" y="106"/>
                  <a:pt x="75" y="106"/>
                  <a:pt x="75" y="106"/>
                </a:cubicBezTo>
                <a:cubicBezTo>
                  <a:pt x="70" y="97"/>
                  <a:pt x="70" y="97"/>
                  <a:pt x="70" y="97"/>
                </a:cubicBezTo>
                <a:cubicBezTo>
                  <a:pt x="64" y="88"/>
                  <a:pt x="64" y="88"/>
                  <a:pt x="64" y="88"/>
                </a:cubicBezTo>
                <a:cubicBezTo>
                  <a:pt x="67" y="79"/>
                  <a:pt x="67" y="79"/>
                  <a:pt x="67" y="79"/>
                </a:cubicBezTo>
                <a:cubicBezTo>
                  <a:pt x="70" y="69"/>
                  <a:pt x="70" y="69"/>
                  <a:pt x="70" y="69"/>
                </a:cubicBezTo>
                <a:cubicBezTo>
                  <a:pt x="80" y="65"/>
                  <a:pt x="80" y="65"/>
                  <a:pt x="80" y="65"/>
                </a:cubicBezTo>
                <a:cubicBezTo>
                  <a:pt x="89" y="61"/>
                  <a:pt x="89" y="61"/>
                  <a:pt x="89" y="61"/>
                </a:cubicBezTo>
                <a:cubicBezTo>
                  <a:pt x="98" y="67"/>
                  <a:pt x="98" y="67"/>
                  <a:pt x="98" y="67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10" y="92"/>
                  <a:pt x="110" y="92"/>
                  <a:pt x="110" y="92"/>
                </a:cubicBezTo>
                <a:cubicBezTo>
                  <a:pt x="103" y="99"/>
                  <a:pt x="103" y="99"/>
                  <a:pt x="103" y="99"/>
                </a:cubicBezTo>
                <a:cubicBezTo>
                  <a:pt x="96" y="107"/>
                  <a:pt x="96" y="107"/>
                  <a:pt x="96" y="107"/>
                </a:cubicBezTo>
                <a:lnTo>
                  <a:pt x="86" y="1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9" name="Rectangle 6"/>
          <p:cNvSpPr txBox="1">
            <a:spLocks/>
          </p:cNvSpPr>
          <p:nvPr/>
        </p:nvSpPr>
        <p:spPr bwMode="gray">
          <a:xfrm>
            <a:off x="1606658" y="1342396"/>
            <a:ext cx="27001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Get in front of the </a:t>
            </a:r>
            <a:r>
              <a:rPr lang="en-US" sz="1400" b="1" dirty="0">
                <a:solidFill>
                  <a:srgbClr val="002960"/>
                </a:solidFill>
              </a:rPr>
              <a:t>best </a:t>
            </a:r>
            <a:r>
              <a:rPr lang="en-US" sz="1400" dirty="0">
                <a:solidFill>
                  <a:srgbClr val="000000"/>
                </a:solidFill>
              </a:rPr>
              <a:t>customer </a:t>
            </a:r>
            <a:r>
              <a:rPr lang="en-US" sz="1400" b="1" dirty="0">
                <a:solidFill>
                  <a:srgbClr val="002960"/>
                </a:solidFill>
              </a:rPr>
              <a:t>opportunities</a:t>
            </a:r>
            <a:r>
              <a:rPr lang="en-US" sz="1400" dirty="0">
                <a:solidFill>
                  <a:srgbClr val="000000"/>
                </a:solidFill>
              </a:rPr>
              <a:t> …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4907858" y="1342399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Micro-market planning + Lead prioritization 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4907855" y="1342399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5074047" y="1403986"/>
            <a:ext cx="173658" cy="134284"/>
          </a:xfrm>
          <a:custGeom>
            <a:avLst/>
            <a:gdLst>
              <a:gd name="T0" fmla="*/ 0 w 176"/>
              <a:gd name="T1" fmla="*/ 68 h 136"/>
              <a:gd name="T2" fmla="*/ 19 w 176"/>
              <a:gd name="T3" fmla="*/ 88 h 136"/>
              <a:gd name="T4" fmla="*/ 37 w 176"/>
              <a:gd name="T5" fmla="*/ 85 h 136"/>
              <a:gd name="T6" fmla="*/ 39 w 176"/>
              <a:gd name="T7" fmla="*/ 97 h 136"/>
              <a:gd name="T8" fmla="*/ 39 w 176"/>
              <a:gd name="T9" fmla="*/ 136 h 136"/>
              <a:gd name="T10" fmla="*/ 72 w 176"/>
              <a:gd name="T11" fmla="*/ 136 h 136"/>
              <a:gd name="T12" fmla="*/ 78 w 176"/>
              <a:gd name="T13" fmla="*/ 135 h 136"/>
              <a:gd name="T14" fmla="*/ 77 w 176"/>
              <a:gd name="T15" fmla="*/ 123 h 136"/>
              <a:gd name="T16" fmla="*/ 107 w 176"/>
              <a:gd name="T17" fmla="*/ 95 h 136"/>
              <a:gd name="T18" fmla="*/ 137 w 176"/>
              <a:gd name="T19" fmla="*/ 123 h 136"/>
              <a:gd name="T20" fmla="*/ 136 w 176"/>
              <a:gd name="T21" fmla="*/ 135 h 136"/>
              <a:gd name="T22" fmla="*/ 142 w 176"/>
              <a:gd name="T23" fmla="*/ 136 h 136"/>
              <a:gd name="T24" fmla="*/ 175 w 176"/>
              <a:gd name="T25" fmla="*/ 136 h 136"/>
              <a:gd name="T26" fmla="*/ 175 w 176"/>
              <a:gd name="T27" fmla="*/ 16 h 136"/>
              <a:gd name="T28" fmla="*/ 172 w 176"/>
              <a:gd name="T29" fmla="*/ 4 h 136"/>
              <a:gd name="T30" fmla="*/ 158 w 176"/>
              <a:gd name="T31" fmla="*/ 0 h 136"/>
              <a:gd name="T32" fmla="*/ 39 w 176"/>
              <a:gd name="T33" fmla="*/ 0 h 136"/>
              <a:gd name="T34" fmla="*/ 39 w 176"/>
              <a:gd name="T35" fmla="*/ 39 h 136"/>
              <a:gd name="T36" fmla="*/ 37 w 176"/>
              <a:gd name="T37" fmla="*/ 51 h 136"/>
              <a:gd name="T38" fmla="*/ 19 w 176"/>
              <a:gd name="T39" fmla="*/ 48 h 136"/>
              <a:gd name="T40" fmla="*/ 0 w 176"/>
              <a:gd name="T41" fmla="*/ 6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" h="136">
                <a:moveTo>
                  <a:pt x="0" y="68"/>
                </a:moveTo>
                <a:cubicBezTo>
                  <a:pt x="0" y="79"/>
                  <a:pt x="9" y="88"/>
                  <a:pt x="19" y="88"/>
                </a:cubicBezTo>
                <a:cubicBezTo>
                  <a:pt x="29" y="88"/>
                  <a:pt x="34" y="82"/>
                  <a:pt x="37" y="85"/>
                </a:cubicBezTo>
                <a:cubicBezTo>
                  <a:pt x="39" y="87"/>
                  <a:pt x="39" y="90"/>
                  <a:pt x="39" y="97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7" y="136"/>
                  <a:pt x="78" y="136"/>
                  <a:pt x="78" y="135"/>
                </a:cubicBezTo>
                <a:cubicBezTo>
                  <a:pt x="79" y="133"/>
                  <a:pt x="77" y="130"/>
                  <a:pt x="77" y="123"/>
                </a:cubicBezTo>
                <a:cubicBezTo>
                  <a:pt x="77" y="107"/>
                  <a:pt x="93" y="95"/>
                  <a:pt x="107" y="95"/>
                </a:cubicBezTo>
                <a:cubicBezTo>
                  <a:pt x="121" y="95"/>
                  <a:pt x="137" y="107"/>
                  <a:pt x="137" y="123"/>
                </a:cubicBezTo>
                <a:cubicBezTo>
                  <a:pt x="137" y="130"/>
                  <a:pt x="136" y="133"/>
                  <a:pt x="136" y="135"/>
                </a:cubicBezTo>
                <a:cubicBezTo>
                  <a:pt x="137" y="136"/>
                  <a:pt x="137" y="136"/>
                  <a:pt x="142" y="136"/>
                </a:cubicBezTo>
                <a:cubicBezTo>
                  <a:pt x="175" y="136"/>
                  <a:pt x="175" y="136"/>
                  <a:pt x="175" y="136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75" y="16"/>
                  <a:pt x="176" y="8"/>
                  <a:pt x="172" y="4"/>
                </a:cubicBezTo>
                <a:cubicBezTo>
                  <a:pt x="168" y="0"/>
                  <a:pt x="158" y="0"/>
                  <a:pt x="15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46"/>
                  <a:pt x="39" y="49"/>
                  <a:pt x="37" y="51"/>
                </a:cubicBezTo>
                <a:cubicBezTo>
                  <a:pt x="34" y="55"/>
                  <a:pt x="29" y="48"/>
                  <a:pt x="19" y="48"/>
                </a:cubicBezTo>
                <a:cubicBezTo>
                  <a:pt x="9" y="48"/>
                  <a:pt x="0" y="57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9" name="Freeform 26"/>
          <p:cNvSpPr>
            <a:spLocks/>
          </p:cNvSpPr>
          <p:nvPr/>
        </p:nvSpPr>
        <p:spPr bwMode="auto">
          <a:xfrm>
            <a:off x="4968362" y="1402742"/>
            <a:ext cx="135528" cy="174901"/>
          </a:xfrm>
          <a:custGeom>
            <a:avLst/>
            <a:gdLst>
              <a:gd name="T0" fmla="*/ 1 w 137"/>
              <a:gd name="T1" fmla="*/ 137 h 177"/>
              <a:gd name="T2" fmla="*/ 39 w 137"/>
              <a:gd name="T3" fmla="*/ 137 h 177"/>
              <a:gd name="T4" fmla="*/ 51 w 137"/>
              <a:gd name="T5" fmla="*/ 139 h 177"/>
              <a:gd name="T6" fmla="*/ 49 w 137"/>
              <a:gd name="T7" fmla="*/ 157 h 177"/>
              <a:gd name="T8" fmla="*/ 69 w 137"/>
              <a:gd name="T9" fmla="*/ 177 h 177"/>
              <a:gd name="T10" fmla="*/ 88 w 137"/>
              <a:gd name="T11" fmla="*/ 157 h 177"/>
              <a:gd name="T12" fmla="*/ 86 w 137"/>
              <a:gd name="T13" fmla="*/ 139 h 177"/>
              <a:gd name="T14" fmla="*/ 98 w 137"/>
              <a:gd name="T15" fmla="*/ 137 h 177"/>
              <a:gd name="T16" fmla="*/ 137 w 137"/>
              <a:gd name="T17" fmla="*/ 137 h 177"/>
              <a:gd name="T18" fmla="*/ 137 w 137"/>
              <a:gd name="T19" fmla="*/ 104 h 177"/>
              <a:gd name="T20" fmla="*/ 135 w 137"/>
              <a:gd name="T21" fmla="*/ 98 h 177"/>
              <a:gd name="T22" fmla="*/ 123 w 137"/>
              <a:gd name="T23" fmla="*/ 99 h 177"/>
              <a:gd name="T24" fmla="*/ 96 w 137"/>
              <a:gd name="T25" fmla="*/ 69 h 177"/>
              <a:gd name="T26" fmla="*/ 123 w 137"/>
              <a:gd name="T27" fmla="*/ 39 h 177"/>
              <a:gd name="T28" fmla="*/ 135 w 137"/>
              <a:gd name="T29" fmla="*/ 40 h 177"/>
              <a:gd name="T30" fmla="*/ 137 w 137"/>
              <a:gd name="T31" fmla="*/ 34 h 177"/>
              <a:gd name="T32" fmla="*/ 137 w 137"/>
              <a:gd name="T33" fmla="*/ 1 h 177"/>
              <a:gd name="T34" fmla="*/ 20 w 137"/>
              <a:gd name="T35" fmla="*/ 1 h 177"/>
              <a:gd name="T36" fmla="*/ 4 w 137"/>
              <a:gd name="T37" fmla="*/ 5 h 177"/>
              <a:gd name="T38" fmla="*/ 1 w 137"/>
              <a:gd name="T39" fmla="*/ 19 h 177"/>
              <a:gd name="T40" fmla="*/ 1 w 137"/>
              <a:gd name="T41" fmla="*/ 13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" h="177">
                <a:moveTo>
                  <a:pt x="1" y="137"/>
                </a:moveTo>
                <a:cubicBezTo>
                  <a:pt x="39" y="137"/>
                  <a:pt x="39" y="137"/>
                  <a:pt x="39" y="137"/>
                </a:cubicBezTo>
                <a:cubicBezTo>
                  <a:pt x="47" y="137"/>
                  <a:pt x="49" y="137"/>
                  <a:pt x="51" y="139"/>
                </a:cubicBezTo>
                <a:cubicBezTo>
                  <a:pt x="55" y="142"/>
                  <a:pt x="49" y="147"/>
                  <a:pt x="49" y="157"/>
                </a:cubicBezTo>
                <a:cubicBezTo>
                  <a:pt x="49" y="168"/>
                  <a:pt x="58" y="177"/>
                  <a:pt x="69" y="177"/>
                </a:cubicBezTo>
                <a:cubicBezTo>
                  <a:pt x="79" y="177"/>
                  <a:pt x="88" y="168"/>
                  <a:pt x="88" y="157"/>
                </a:cubicBezTo>
                <a:cubicBezTo>
                  <a:pt x="88" y="147"/>
                  <a:pt x="82" y="142"/>
                  <a:pt x="86" y="139"/>
                </a:cubicBezTo>
                <a:cubicBezTo>
                  <a:pt x="88" y="137"/>
                  <a:pt x="90" y="137"/>
                  <a:pt x="98" y="137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99"/>
                  <a:pt x="136" y="99"/>
                  <a:pt x="135" y="98"/>
                </a:cubicBezTo>
                <a:cubicBezTo>
                  <a:pt x="133" y="97"/>
                  <a:pt x="130" y="99"/>
                  <a:pt x="123" y="99"/>
                </a:cubicBezTo>
                <a:cubicBezTo>
                  <a:pt x="108" y="99"/>
                  <a:pt x="96" y="83"/>
                  <a:pt x="96" y="69"/>
                </a:cubicBezTo>
                <a:cubicBezTo>
                  <a:pt x="96" y="55"/>
                  <a:pt x="107" y="39"/>
                  <a:pt x="123" y="39"/>
                </a:cubicBezTo>
                <a:cubicBezTo>
                  <a:pt x="130" y="39"/>
                  <a:pt x="133" y="41"/>
                  <a:pt x="135" y="40"/>
                </a:cubicBezTo>
                <a:cubicBezTo>
                  <a:pt x="136" y="40"/>
                  <a:pt x="137" y="39"/>
                  <a:pt x="137" y="34"/>
                </a:cubicBezTo>
                <a:cubicBezTo>
                  <a:pt x="137" y="1"/>
                  <a:pt x="137" y="1"/>
                  <a:pt x="137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8" y="0"/>
                  <a:pt x="4" y="5"/>
                </a:cubicBezTo>
                <a:cubicBezTo>
                  <a:pt x="0" y="9"/>
                  <a:pt x="1" y="19"/>
                  <a:pt x="1" y="19"/>
                </a:cubicBezTo>
                <a:cubicBezTo>
                  <a:pt x="1" y="137"/>
                  <a:pt x="1" y="137"/>
                  <a:pt x="1" y="1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5" name="Freeform 27"/>
          <p:cNvSpPr>
            <a:spLocks/>
          </p:cNvSpPr>
          <p:nvPr/>
        </p:nvSpPr>
        <p:spPr bwMode="auto">
          <a:xfrm>
            <a:off x="4968358" y="1549049"/>
            <a:ext cx="173658" cy="134284"/>
          </a:xfrm>
          <a:custGeom>
            <a:avLst/>
            <a:gdLst>
              <a:gd name="T0" fmla="*/ 176 w 176"/>
              <a:gd name="T1" fmla="*/ 68 h 136"/>
              <a:gd name="T2" fmla="*/ 156 w 176"/>
              <a:gd name="T3" fmla="*/ 48 h 136"/>
              <a:gd name="T4" fmla="*/ 139 w 176"/>
              <a:gd name="T5" fmla="*/ 50 h 136"/>
              <a:gd name="T6" fmla="*/ 137 w 176"/>
              <a:gd name="T7" fmla="*/ 38 h 136"/>
              <a:gd name="T8" fmla="*/ 137 w 176"/>
              <a:gd name="T9" fmla="*/ 0 h 136"/>
              <a:gd name="T10" fmla="*/ 104 w 176"/>
              <a:gd name="T11" fmla="*/ 0 h 136"/>
              <a:gd name="T12" fmla="*/ 98 w 176"/>
              <a:gd name="T13" fmla="*/ 1 h 136"/>
              <a:gd name="T14" fmla="*/ 99 w 176"/>
              <a:gd name="T15" fmla="*/ 13 h 136"/>
              <a:gd name="T16" fmla="*/ 69 w 176"/>
              <a:gd name="T17" fmla="*/ 41 h 136"/>
              <a:gd name="T18" fmla="*/ 39 w 176"/>
              <a:gd name="T19" fmla="*/ 13 h 136"/>
              <a:gd name="T20" fmla="*/ 39 w 176"/>
              <a:gd name="T21" fmla="*/ 1 h 136"/>
              <a:gd name="T22" fmla="*/ 34 w 176"/>
              <a:gd name="T23" fmla="*/ 0 h 136"/>
              <a:gd name="T24" fmla="*/ 1 w 176"/>
              <a:gd name="T25" fmla="*/ 0 h 136"/>
              <a:gd name="T26" fmla="*/ 1 w 176"/>
              <a:gd name="T27" fmla="*/ 117 h 136"/>
              <a:gd name="T28" fmla="*/ 5 w 176"/>
              <a:gd name="T29" fmla="*/ 131 h 136"/>
              <a:gd name="T30" fmla="*/ 19 w 176"/>
              <a:gd name="T31" fmla="*/ 136 h 136"/>
              <a:gd name="T32" fmla="*/ 137 w 176"/>
              <a:gd name="T33" fmla="*/ 136 h 136"/>
              <a:gd name="T34" fmla="*/ 137 w 176"/>
              <a:gd name="T35" fmla="*/ 97 h 136"/>
              <a:gd name="T36" fmla="*/ 139 w 176"/>
              <a:gd name="T37" fmla="*/ 85 h 136"/>
              <a:gd name="T38" fmla="*/ 156 w 176"/>
              <a:gd name="T39" fmla="*/ 87 h 136"/>
              <a:gd name="T40" fmla="*/ 176 w 176"/>
              <a:gd name="T41" fmla="*/ 6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" h="136">
                <a:moveTo>
                  <a:pt x="176" y="68"/>
                </a:moveTo>
                <a:cubicBezTo>
                  <a:pt x="176" y="57"/>
                  <a:pt x="167" y="48"/>
                  <a:pt x="156" y="48"/>
                </a:cubicBezTo>
                <a:cubicBezTo>
                  <a:pt x="146" y="48"/>
                  <a:pt x="142" y="54"/>
                  <a:pt x="139" y="50"/>
                </a:cubicBezTo>
                <a:cubicBezTo>
                  <a:pt x="137" y="48"/>
                  <a:pt x="137" y="46"/>
                  <a:pt x="137" y="38"/>
                </a:cubicBezTo>
                <a:cubicBezTo>
                  <a:pt x="137" y="0"/>
                  <a:pt x="137" y="0"/>
                  <a:pt x="137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9" y="0"/>
                  <a:pt x="98" y="0"/>
                  <a:pt x="98" y="1"/>
                </a:cubicBezTo>
                <a:cubicBezTo>
                  <a:pt x="97" y="3"/>
                  <a:pt x="99" y="6"/>
                  <a:pt x="99" y="13"/>
                </a:cubicBezTo>
                <a:cubicBezTo>
                  <a:pt x="99" y="28"/>
                  <a:pt x="83" y="41"/>
                  <a:pt x="69" y="41"/>
                </a:cubicBezTo>
                <a:cubicBezTo>
                  <a:pt x="55" y="41"/>
                  <a:pt x="39" y="29"/>
                  <a:pt x="39" y="13"/>
                </a:cubicBezTo>
                <a:cubicBezTo>
                  <a:pt x="39" y="6"/>
                  <a:pt x="40" y="3"/>
                  <a:pt x="39" y="1"/>
                </a:cubicBezTo>
                <a:cubicBezTo>
                  <a:pt x="39" y="0"/>
                  <a:pt x="38" y="0"/>
                  <a:pt x="3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17"/>
                  <a:pt x="1" y="117"/>
                  <a:pt x="1" y="117"/>
                </a:cubicBezTo>
                <a:cubicBezTo>
                  <a:pt x="1" y="117"/>
                  <a:pt x="0" y="127"/>
                  <a:pt x="5" y="131"/>
                </a:cubicBezTo>
                <a:cubicBezTo>
                  <a:pt x="9" y="135"/>
                  <a:pt x="19" y="136"/>
                  <a:pt x="19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37" y="97"/>
                  <a:pt x="137" y="97"/>
                  <a:pt x="137" y="97"/>
                </a:cubicBezTo>
                <a:cubicBezTo>
                  <a:pt x="137" y="89"/>
                  <a:pt x="137" y="87"/>
                  <a:pt x="139" y="85"/>
                </a:cubicBezTo>
                <a:cubicBezTo>
                  <a:pt x="142" y="81"/>
                  <a:pt x="146" y="87"/>
                  <a:pt x="156" y="87"/>
                </a:cubicBezTo>
                <a:cubicBezTo>
                  <a:pt x="167" y="87"/>
                  <a:pt x="176" y="79"/>
                  <a:pt x="176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4" name="Freeform 28"/>
          <p:cNvSpPr>
            <a:spLocks/>
          </p:cNvSpPr>
          <p:nvPr/>
        </p:nvSpPr>
        <p:spPr bwMode="auto">
          <a:xfrm>
            <a:off x="5151955" y="1566870"/>
            <a:ext cx="189407" cy="184434"/>
          </a:xfrm>
          <a:custGeom>
            <a:avLst/>
            <a:gdLst>
              <a:gd name="T0" fmla="*/ 109 w 192"/>
              <a:gd name="T1" fmla="*/ 180 h 187"/>
              <a:gd name="T2" fmla="*/ 192 w 192"/>
              <a:gd name="T3" fmla="*/ 96 h 187"/>
              <a:gd name="T4" fmla="*/ 165 w 192"/>
              <a:gd name="T5" fmla="*/ 69 h 187"/>
              <a:gd name="T6" fmla="*/ 158 w 192"/>
              <a:gd name="T7" fmla="*/ 59 h 187"/>
              <a:gd name="T8" fmla="*/ 172 w 192"/>
              <a:gd name="T9" fmla="*/ 48 h 187"/>
              <a:gd name="T10" fmla="*/ 172 w 192"/>
              <a:gd name="T11" fmla="*/ 20 h 187"/>
              <a:gd name="T12" fmla="*/ 144 w 192"/>
              <a:gd name="T13" fmla="*/ 20 h 187"/>
              <a:gd name="T14" fmla="*/ 133 w 192"/>
              <a:gd name="T15" fmla="*/ 35 h 187"/>
              <a:gd name="T16" fmla="*/ 124 w 192"/>
              <a:gd name="T17" fmla="*/ 27 h 187"/>
              <a:gd name="T18" fmla="*/ 96 w 192"/>
              <a:gd name="T19" fmla="*/ 0 h 187"/>
              <a:gd name="T20" fmla="*/ 73 w 192"/>
              <a:gd name="T21" fmla="*/ 23 h 187"/>
              <a:gd name="T22" fmla="*/ 70 w 192"/>
              <a:gd name="T23" fmla="*/ 29 h 187"/>
              <a:gd name="T24" fmla="*/ 79 w 192"/>
              <a:gd name="T25" fmla="*/ 37 h 187"/>
              <a:gd name="T26" fmla="*/ 77 w 192"/>
              <a:gd name="T27" fmla="*/ 77 h 187"/>
              <a:gd name="T28" fmla="*/ 37 w 192"/>
              <a:gd name="T29" fmla="*/ 79 h 187"/>
              <a:gd name="T30" fmla="*/ 28 w 192"/>
              <a:gd name="T31" fmla="*/ 70 h 187"/>
              <a:gd name="T32" fmla="*/ 23 w 192"/>
              <a:gd name="T33" fmla="*/ 73 h 187"/>
              <a:gd name="T34" fmla="*/ 0 w 192"/>
              <a:gd name="T35" fmla="*/ 96 h 187"/>
              <a:gd name="T36" fmla="*/ 84 w 192"/>
              <a:gd name="T37" fmla="*/ 180 h 187"/>
              <a:gd name="T38" fmla="*/ 96 w 192"/>
              <a:gd name="T39" fmla="*/ 187 h 187"/>
              <a:gd name="T40" fmla="*/ 109 w 192"/>
              <a:gd name="T41" fmla="*/ 18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2" h="187">
                <a:moveTo>
                  <a:pt x="109" y="180"/>
                </a:moveTo>
                <a:cubicBezTo>
                  <a:pt x="192" y="96"/>
                  <a:pt x="192" y="96"/>
                  <a:pt x="192" y="96"/>
                </a:cubicBezTo>
                <a:cubicBezTo>
                  <a:pt x="165" y="69"/>
                  <a:pt x="165" y="69"/>
                  <a:pt x="165" y="69"/>
                </a:cubicBezTo>
                <a:cubicBezTo>
                  <a:pt x="160" y="64"/>
                  <a:pt x="158" y="62"/>
                  <a:pt x="158" y="59"/>
                </a:cubicBezTo>
                <a:cubicBezTo>
                  <a:pt x="158" y="54"/>
                  <a:pt x="165" y="55"/>
                  <a:pt x="172" y="48"/>
                </a:cubicBezTo>
                <a:cubicBezTo>
                  <a:pt x="180" y="40"/>
                  <a:pt x="180" y="28"/>
                  <a:pt x="172" y="20"/>
                </a:cubicBezTo>
                <a:cubicBezTo>
                  <a:pt x="165" y="13"/>
                  <a:pt x="152" y="13"/>
                  <a:pt x="144" y="20"/>
                </a:cubicBezTo>
                <a:cubicBezTo>
                  <a:pt x="137" y="27"/>
                  <a:pt x="138" y="35"/>
                  <a:pt x="133" y="35"/>
                </a:cubicBezTo>
                <a:cubicBezTo>
                  <a:pt x="131" y="34"/>
                  <a:pt x="129" y="33"/>
                  <a:pt x="124" y="27"/>
                </a:cubicBezTo>
                <a:cubicBezTo>
                  <a:pt x="96" y="0"/>
                  <a:pt x="96" y="0"/>
                  <a:pt x="96" y="0"/>
                </a:cubicBezTo>
                <a:cubicBezTo>
                  <a:pt x="73" y="23"/>
                  <a:pt x="73" y="23"/>
                  <a:pt x="73" y="23"/>
                </a:cubicBezTo>
                <a:cubicBezTo>
                  <a:pt x="70" y="27"/>
                  <a:pt x="69" y="28"/>
                  <a:pt x="70" y="29"/>
                </a:cubicBezTo>
                <a:cubicBezTo>
                  <a:pt x="70" y="30"/>
                  <a:pt x="74" y="31"/>
                  <a:pt x="79" y="37"/>
                </a:cubicBezTo>
                <a:cubicBezTo>
                  <a:pt x="90" y="47"/>
                  <a:pt x="87" y="67"/>
                  <a:pt x="77" y="77"/>
                </a:cubicBezTo>
                <a:cubicBezTo>
                  <a:pt x="67" y="87"/>
                  <a:pt x="48" y="90"/>
                  <a:pt x="37" y="79"/>
                </a:cubicBezTo>
                <a:cubicBezTo>
                  <a:pt x="31" y="74"/>
                  <a:pt x="30" y="71"/>
                  <a:pt x="28" y="70"/>
                </a:cubicBezTo>
                <a:cubicBezTo>
                  <a:pt x="28" y="69"/>
                  <a:pt x="27" y="70"/>
                  <a:pt x="23" y="73"/>
                </a:cubicBezTo>
                <a:cubicBezTo>
                  <a:pt x="0" y="96"/>
                  <a:pt x="0" y="96"/>
                  <a:pt x="0" y="96"/>
                </a:cubicBezTo>
                <a:cubicBezTo>
                  <a:pt x="84" y="180"/>
                  <a:pt x="84" y="180"/>
                  <a:pt x="84" y="180"/>
                </a:cubicBezTo>
                <a:cubicBezTo>
                  <a:pt x="84" y="180"/>
                  <a:pt x="90" y="187"/>
                  <a:pt x="96" y="187"/>
                </a:cubicBezTo>
                <a:cubicBezTo>
                  <a:pt x="102" y="187"/>
                  <a:pt x="109" y="180"/>
                  <a:pt x="109" y="1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GB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4" name="AutoShape 250"/>
          <p:cNvSpPr>
            <a:spLocks noChangeArrowheads="1"/>
          </p:cNvSpPr>
          <p:nvPr/>
        </p:nvSpPr>
        <p:spPr bwMode="gray">
          <a:xfrm>
            <a:off x="7749897" y="833735"/>
            <a:ext cx="3909340" cy="44473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3715" anchor="b">
            <a:spAutoFit/>
          </a:bodyPr>
          <a:lstStyle/>
          <a:p>
            <a:pPr defTabSz="685800">
              <a:defRPr/>
            </a:pPr>
            <a:r>
              <a:rPr lang="en-US" sz="14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Example: Features of Lead Management module</a:t>
            </a:r>
            <a:endParaRPr lang="x-none" sz="14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20" name="Rectangle 1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49897" y="1342399"/>
            <a:ext cx="3909340" cy="48877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vert="horz" wrap="square" lIns="57147" tIns="57147" rIns="57147" bIns="57147" rtlCol="0" anchor="t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defRPr/>
            </a:pPr>
            <a:endParaRPr lang="en-GB" sz="1400" b="0" dirty="0">
              <a:solidFill>
                <a:srgbClr val="000000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616" y="1480113"/>
            <a:ext cx="637477" cy="637477"/>
          </a:xfrm>
          <a:prstGeom prst="rect">
            <a:avLst/>
          </a:prstGeom>
        </p:spPr>
      </p:pic>
      <p:pic>
        <p:nvPicPr>
          <p:cNvPr id="123" name="Picture 9" descr="Image result for man with mobile icon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7743" y="1596032"/>
            <a:ext cx="375503" cy="37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585" y="3614616"/>
            <a:ext cx="713012" cy="713012"/>
          </a:xfrm>
          <a:prstGeom prst="rect">
            <a:avLst/>
          </a:prstGeom>
        </p:spPr>
      </p:pic>
      <p:pic>
        <p:nvPicPr>
          <p:cNvPr id="126" name="Picture 18" descr="Image result for lead funnel icon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8604" y="2352675"/>
            <a:ext cx="615665" cy="6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951" y="5101162"/>
            <a:ext cx="391793" cy="397064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630" y="4830070"/>
            <a:ext cx="407131" cy="407131"/>
          </a:xfrm>
          <a:prstGeom prst="rect">
            <a:avLst/>
          </a:prstGeom>
        </p:spPr>
      </p:pic>
      <p:pic>
        <p:nvPicPr>
          <p:cNvPr id="130" name="Picture 33" descr="Image result for map icon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686" y="5569944"/>
            <a:ext cx="552075" cy="5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>
            <a:spLocks/>
          </p:cNvSpPr>
          <p:nvPr/>
        </p:nvSpPr>
        <p:spPr>
          <a:xfrm>
            <a:off x="4893337" y="4808168"/>
            <a:ext cx="2559441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182880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421481" defTabSz="671513">
              <a:buClr>
                <a:srgbClr val="000000"/>
              </a:buClr>
              <a:defRPr/>
            </a:pPr>
            <a:r>
              <a:rPr lang="en-US" sz="1400" dirty="0">
                <a:solidFill>
                  <a:srgbClr val="002960"/>
                </a:solidFill>
              </a:rPr>
              <a:t>Instant price calculator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4893339" y="4808168"/>
            <a:ext cx="494023" cy="469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vert="horz" wrap="square" lIns="54862" tIns="54004" rIns="54004" bIns="54004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050" b="1" baseline="0">
                <a:solidFill>
                  <a:schemeClr val="tx2"/>
                </a:solidFill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35756" defTabSz="671513">
              <a:buClr>
                <a:srgbClr val="000000"/>
              </a:buCl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12782" name="Picture 110" descr="Image result for dark blue dollar icon"/>
          <p:cNvPicPr>
            <a:picLocks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555" y="4877112"/>
            <a:ext cx="282692" cy="3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32907" y="1409761"/>
            <a:ext cx="2727690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 dirty="0" smtClean="0">
                <a:solidFill>
                  <a:schemeClr val="accent4"/>
                </a:solidFill>
              </a:rPr>
              <a:t>The sales rep uses the app</a:t>
            </a:r>
          </a:p>
          <a:p>
            <a:pPr lvl="1"/>
            <a:r>
              <a:rPr lang="en-US" sz="1400" dirty="0" smtClean="0"/>
              <a:t>Log meetings and other input activities</a:t>
            </a:r>
          </a:p>
          <a:p>
            <a:pPr lvl="1"/>
            <a:r>
              <a:rPr lang="en-US" sz="1400" dirty="0" smtClean="0"/>
              <a:t>Perform journey cycle planning (route planning)</a:t>
            </a:r>
          </a:p>
          <a:p>
            <a:pPr lvl="1"/>
            <a:r>
              <a:rPr lang="en-US" sz="1400" dirty="0" smtClean="0"/>
              <a:t>Track lead funnel with prioritized leads</a:t>
            </a:r>
          </a:p>
          <a:p>
            <a:pPr lvl="1"/>
            <a:r>
              <a:rPr lang="en-US" sz="1400" dirty="0" smtClean="0"/>
              <a:t>Make stage transitions from lead capture to conversion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885628" y="3540164"/>
            <a:ext cx="2840482" cy="10772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 dirty="0" smtClean="0">
                <a:solidFill>
                  <a:schemeClr val="accent4"/>
                </a:solidFill>
              </a:rPr>
              <a:t>Managers closely monitor the on-ground progress with automated dashboards depicting</a:t>
            </a:r>
          </a:p>
          <a:p>
            <a:pPr lvl="1"/>
            <a:r>
              <a:rPr lang="en-US" sz="1400" dirty="0" smtClean="0"/>
              <a:t>E2E channel performance </a:t>
            </a:r>
          </a:p>
          <a:p>
            <a:pPr lvl="1"/>
            <a:r>
              <a:rPr lang="en-US" sz="1400" dirty="0" smtClean="0"/>
              <a:t>Complete lead funnel view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13247" y="4808793"/>
            <a:ext cx="2747349" cy="1292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 dirty="0" smtClean="0">
                <a:solidFill>
                  <a:schemeClr val="accent4"/>
                </a:solidFill>
              </a:rPr>
              <a:t>Sales reps to have </a:t>
            </a:r>
          </a:p>
          <a:p>
            <a:pPr lvl="1"/>
            <a:r>
              <a:rPr lang="en-US" sz="1400" dirty="0" smtClean="0"/>
              <a:t>Access to collaterals (even when offline) that help them to shift the sales pitch from price to value centric</a:t>
            </a:r>
          </a:p>
          <a:p>
            <a:pPr lvl="1"/>
            <a:r>
              <a:rPr lang="en-US" sz="1400" dirty="0" smtClean="0"/>
              <a:t>White space scouting is enabled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42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8621697"/>
              </p:ext>
            </p:extLst>
          </p:nvPr>
        </p:nvGraphicFramePr>
        <p:xfrm>
          <a:off x="2614167" y="840297"/>
          <a:ext cx="119057" cy="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4167" y="840297"/>
                        <a:ext cx="119057" cy="1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… and solves some of the core issues with existing tools (eg. SFDC) and methods that companies employ currently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1549" y="1294419"/>
            <a:ext cx="11486311" cy="5217772"/>
            <a:chOff x="164339" y="1167068"/>
            <a:chExt cx="11486311" cy="5217772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171" y="2701081"/>
              <a:ext cx="2623919" cy="2614479"/>
            </a:xfrm>
            <a:prstGeom prst="rect">
              <a:avLst/>
            </a:prstGeom>
          </p:spPr>
        </p:pic>
        <p:sp>
          <p:nvSpPr>
            <p:cNvPr id="27" name="TextBox 26"/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166387" y="1167068"/>
              <a:ext cx="4472908" cy="195053"/>
            </a:xfrm>
            <a:prstGeom prst="rect">
              <a:avLst/>
            </a:prstGeom>
          </p:spPr>
          <p:txBody>
            <a:bodyPr vert="horz" wrap="square" lIns="0" tIns="0" rIns="0" bIns="10287" rtlCol="0" anchor="b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671513">
                <a:buClr>
                  <a:srgbClr val="002960"/>
                </a:buClr>
                <a:defRPr/>
              </a:pPr>
              <a:r>
                <a:rPr lang="en-US" sz="1200" b="1" dirty="0" smtClean="0">
                  <a:solidFill>
                    <a:schemeClr val="tx2"/>
                  </a:solidFill>
                </a:rPr>
                <a:t>What are the issues with the existing tools/methods?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847006" y="1167068"/>
              <a:ext cx="4191632" cy="195053"/>
            </a:xfrm>
            <a:prstGeom prst="rect">
              <a:avLst/>
            </a:prstGeom>
          </p:spPr>
          <p:txBody>
            <a:bodyPr vert="horz" wrap="square" lIns="0" tIns="0" rIns="0" bIns="10287" rtlCol="0" anchor="b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defTabSz="671513">
                <a:buClr>
                  <a:srgbClr val="002960"/>
                </a:buClr>
                <a:defRPr/>
              </a:pPr>
              <a:r>
                <a:rPr lang="en-US" sz="1200" b="1" dirty="0" smtClean="0">
                  <a:solidFill>
                    <a:schemeClr val="tx2"/>
                  </a:solidFill>
                </a:rPr>
                <a:t>Why is selling point best suited to solve them?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pic>
          <p:nvPicPr>
            <p:cNvPr id="38" name="Picture 37"/>
            <p:cNvPicPr>
              <a:picLocks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50316" y="1167068"/>
              <a:ext cx="2300334" cy="5058874"/>
            </a:xfrm>
            <a:prstGeom prst="rect">
              <a:avLst/>
            </a:prstGeom>
          </p:spPr>
        </p:pic>
        <p:sp>
          <p:nvSpPr>
            <p:cNvPr id="39" name="Frame 38"/>
            <p:cNvSpPr>
              <a:spLocks/>
            </p:cNvSpPr>
            <p:nvPr/>
          </p:nvSpPr>
          <p:spPr>
            <a:xfrm>
              <a:off x="9483672" y="1431847"/>
              <a:ext cx="1964130" cy="4576880"/>
            </a:xfrm>
            <a:prstGeom prst="frame">
              <a:avLst>
                <a:gd name="adj1" fmla="val 4248"/>
              </a:avLst>
            </a:prstGeom>
            <a:solidFill>
              <a:srgbClr val="0065BD">
                <a:alpha val="41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" name="AutoShape 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blackWhite">
            <a:xfrm rot="16200000" flipV="1">
              <a:off x="4267725" y="1698260"/>
              <a:ext cx="4937037" cy="4436122"/>
            </a:xfrm>
            <a:prstGeom prst="rightArrow">
              <a:avLst>
                <a:gd name="adj1" fmla="val 84676"/>
                <a:gd name="adj2" fmla="val 35722"/>
              </a:avLst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AutoShap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blackWhite">
            <a:xfrm rot="5400000">
              <a:off x="-86119" y="1698260"/>
              <a:ext cx="4937038" cy="4436122"/>
            </a:xfrm>
            <a:prstGeom prst="rightArrow">
              <a:avLst>
                <a:gd name="adj1" fmla="val 84676"/>
                <a:gd name="adj2" fmla="val 35722"/>
              </a:avLst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TextBox 6"/>
            <p:cNvSpPr txBox="1"/>
            <p:nvPr>
              <p:custDataLst>
                <p:tags r:id="rId8"/>
              </p:custDataLst>
            </p:nvPr>
          </p:nvSpPr>
          <p:spPr>
            <a:xfrm>
              <a:off x="643346" y="1612838"/>
              <a:ext cx="3564816" cy="367271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Salesforce.com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Over-configured</a:t>
              </a:r>
              <a:r>
                <a:rPr lang="en-US" sz="1200" dirty="0" smtClean="0"/>
                <a:t> and </a:t>
              </a:r>
              <a:r>
                <a:rPr lang="en-US" sz="1200" b="1" dirty="0" smtClean="0">
                  <a:solidFill>
                    <a:schemeClr val="accent4"/>
                  </a:solidFill>
                </a:rPr>
                <a:t>expensive</a:t>
              </a:r>
              <a:r>
                <a:rPr lang="en-US" sz="1200" dirty="0" smtClean="0"/>
                <a:t> for emerging markets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dirty="0" smtClean="0"/>
                <a:t>Long deployment time (12 to 18 months)</a:t>
              </a:r>
              <a:endParaRPr lang="en-US" sz="1200" b="1" dirty="0" smtClean="0">
                <a:solidFill>
                  <a:schemeClr val="accent4"/>
                </a:solidFill>
              </a:endParaRPr>
            </a:p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Local salesforce solutions (Eg. Zoho in India)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Relevant for only a part </a:t>
              </a:r>
              <a:r>
                <a:rPr lang="en-US" sz="1200" dirty="0" smtClean="0"/>
                <a:t>of the entire use case landscape (lead and channel management)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Limited traction with the sales-force </a:t>
              </a:r>
              <a:r>
                <a:rPr lang="en-US" sz="1200" dirty="0" smtClean="0"/>
                <a:t>– Non-intuitive UI, multiple data source to manage and report performance</a:t>
              </a:r>
              <a:endParaRPr lang="en-US" sz="1200" b="1" dirty="0" smtClean="0">
                <a:solidFill>
                  <a:schemeClr val="accent4"/>
                </a:solidFill>
              </a:endParaRPr>
            </a:p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Manual reporting of inputs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Cumbersome &amp; inefficient</a:t>
              </a:r>
              <a:r>
                <a:rPr lang="en-US" sz="1200" dirty="0" smtClean="0"/>
                <a:t> – takes typically 15-20% of sales force time, with data anomalies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Absence of in full and real time information</a:t>
              </a:r>
              <a:r>
                <a:rPr lang="en-US" sz="1200" dirty="0" smtClean="0"/>
                <a:t> available to upper and middle management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>
              <p:custDataLst>
                <p:tags r:id="rId9"/>
              </p:custDataLst>
            </p:nvPr>
          </p:nvSpPr>
          <p:spPr>
            <a:xfrm>
              <a:off x="5032175" y="2824095"/>
              <a:ext cx="3473113" cy="200183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Tailored for emerging markets &amp; faster deployments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dirty="0" smtClean="0"/>
                <a:t>Simple features, configurable features and cost effective</a:t>
              </a:r>
              <a:endParaRPr lang="en-US" sz="1200" b="1" dirty="0" smtClean="0">
                <a:solidFill>
                  <a:schemeClr val="accent4"/>
                </a:solidFill>
              </a:endParaRPr>
            </a:p>
            <a:p>
              <a:pPr lvl="2">
                <a:spcBef>
                  <a:spcPct val="12000"/>
                </a:spcBef>
              </a:pPr>
              <a:r>
                <a:rPr lang="en-US" sz="1200" dirty="0" smtClean="0"/>
                <a:t>Quick to market – deployed in 1 month</a:t>
              </a:r>
            </a:p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Encapsulates McKinsey’s ‘battle-tested’ approach across use cases</a:t>
              </a:r>
            </a:p>
            <a:p>
              <a:pPr lvl="1">
                <a:spcBef>
                  <a:spcPct val="24000"/>
                </a:spcBef>
              </a:pPr>
              <a:r>
                <a:rPr lang="en-US" sz="1200" b="1" dirty="0" smtClean="0">
                  <a:solidFill>
                    <a:schemeClr val="accent4"/>
                  </a:solidFill>
                </a:rPr>
                <a:t>Easier for frontline to adopt</a:t>
              </a:r>
            </a:p>
            <a:p>
              <a:pPr lvl="2">
                <a:spcBef>
                  <a:spcPct val="12000"/>
                </a:spcBef>
              </a:pPr>
              <a:r>
                <a:rPr lang="en-US" sz="1200" dirty="0" smtClean="0"/>
                <a:t>Intuitive and eliminated excel based reporting – less than 5% reporting time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4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9516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3" name="think-cell Slide" r:id="rId23" imgW="353" imgH="353" progId="TCLayout.ActiveDocument.1">
                  <p:embed/>
                </p:oleObj>
              </mc:Choice>
              <mc:Fallback>
                <p:oleObj name="think-cell Slide" r:id="rId23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Guiding principles for clients to decide when </a:t>
            </a:r>
            <a:r>
              <a:rPr lang="en-US" dirty="0" smtClean="0"/>
              <a:t>to deploy </a:t>
            </a:r>
            <a:r>
              <a:rPr lang="en-US" dirty="0"/>
              <a:t>Selling Point</a:t>
            </a:r>
          </a:p>
        </p:txBody>
      </p:sp>
      <p:sp>
        <p:nvSpPr>
          <p:cNvPr id="8" name="Rectangle 3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1466" y="2011260"/>
            <a:ext cx="1561095" cy="1116777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  <a:lvl2pPr marL="555224">
              <a:defRPr sz="1900"/>
            </a:lvl2pPr>
            <a:lvl3pPr marL="1110447">
              <a:defRPr sz="1900"/>
            </a:lvl3pPr>
            <a:lvl4pPr marL="1665671">
              <a:defRPr sz="1900"/>
            </a:lvl4pPr>
            <a:lvl5pPr marL="2220895">
              <a:defRPr sz="1900"/>
            </a:lvl5pPr>
            <a:lvl6pPr marL="2776118" defTabSz="1110447">
              <a:defRPr sz="1900"/>
            </a:lvl6pPr>
            <a:lvl7pPr marL="3331342" defTabSz="1110447">
              <a:defRPr sz="1900"/>
            </a:lvl7pPr>
            <a:lvl8pPr marL="3886566" defTabSz="1110447">
              <a:defRPr sz="1900"/>
            </a:lvl8pPr>
            <a:lvl9pPr marL="4441789" defTabSz="1110447">
              <a:defRPr sz="1900"/>
            </a:lvl9pPr>
          </a:lstStyle>
          <a:p>
            <a:pPr algn="l" defTabSz="685800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</a:rPr>
              <a:t>Lead </a:t>
            </a:r>
          </a:p>
          <a:p>
            <a:pPr algn="l" defTabSz="685800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</a:rPr>
              <a:t>Management</a:t>
            </a:r>
          </a:p>
        </p:txBody>
      </p:sp>
      <p:sp>
        <p:nvSpPr>
          <p:cNvPr id="9" name="Rectangle 30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01466" y="3301705"/>
            <a:ext cx="1561095" cy="1629395"/>
          </a:xfrm>
          <a:prstGeom prst="rect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  <a:lvl2pPr marL="555224">
              <a:defRPr sz="1900"/>
            </a:lvl2pPr>
            <a:lvl3pPr marL="1110447">
              <a:defRPr sz="1900"/>
            </a:lvl3pPr>
            <a:lvl4pPr marL="1665671">
              <a:defRPr sz="1900"/>
            </a:lvl4pPr>
            <a:lvl5pPr marL="2220895">
              <a:defRPr sz="1900"/>
            </a:lvl5pPr>
            <a:lvl6pPr marL="2776118" defTabSz="1110447">
              <a:defRPr sz="1900"/>
            </a:lvl6pPr>
            <a:lvl7pPr marL="3331342" defTabSz="1110447">
              <a:defRPr sz="1900"/>
            </a:lvl7pPr>
            <a:lvl8pPr marL="3886566" defTabSz="1110447">
              <a:defRPr sz="1900"/>
            </a:lvl8pPr>
            <a:lvl9pPr marL="4441789" defTabSz="1110447">
              <a:defRPr sz="1900"/>
            </a:lvl9pPr>
          </a:lstStyle>
          <a:p>
            <a:pPr algn="l" defTabSz="685800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</a:rPr>
              <a:t>Channel</a:t>
            </a:r>
          </a:p>
          <a:p>
            <a:pPr algn="l" defTabSz="685800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</a:rPr>
              <a:t>Management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09511" y="2011260"/>
            <a:ext cx="277031" cy="1116777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4422" tIns="100817" rIns="134422" bIns="100817" rtlCol="0" anchor="ctr" anchorCtr="0">
            <a:noAutofit/>
          </a:bodyPr>
          <a:lstStyle/>
          <a:p>
            <a:pPr algn="ctr" defTabSz="685800">
              <a:defRPr/>
            </a:pPr>
            <a:r>
              <a:rPr lang="en-US" b="1" dirty="0">
                <a:solidFill>
                  <a:schemeClr val="tx2"/>
                </a:solidFill>
                <a:latin typeface="Arial"/>
                <a:cs typeface="Helvetica Neue"/>
              </a:rPr>
              <a:t>1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09511" y="3301705"/>
            <a:ext cx="277031" cy="1629395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34422" tIns="100817" rIns="134422" bIns="100817" rtlCol="0" anchor="ctr" anchorCtr="0">
            <a:noAutofit/>
          </a:bodyPr>
          <a:lstStyle/>
          <a:p>
            <a:pPr algn="ctr" defTabSz="685800">
              <a:defRPr/>
            </a:pPr>
            <a:r>
              <a:rPr lang="en-US" b="1" dirty="0">
                <a:solidFill>
                  <a:schemeClr val="tx2"/>
                </a:solidFill>
                <a:latin typeface="Arial"/>
                <a:cs typeface="Helvetica Neue"/>
              </a:rPr>
              <a:t>2</a:t>
            </a:r>
          </a:p>
        </p:txBody>
      </p:sp>
      <p:grpSp>
        <p:nvGrpSpPr>
          <p:cNvPr id="37" name="Group 36"/>
          <p:cNvGrpSpPr/>
          <p:nvPr>
            <p:custDataLst>
              <p:tags r:id="rId6"/>
            </p:custDataLst>
          </p:nvPr>
        </p:nvGrpSpPr>
        <p:grpSpPr>
          <a:xfrm>
            <a:off x="309513" y="1499077"/>
            <a:ext cx="1926635" cy="417506"/>
            <a:chOff x="309513" y="1238559"/>
            <a:chExt cx="1926635" cy="417506"/>
          </a:xfrm>
        </p:grpSpPr>
        <p:sp>
          <p:nvSpPr>
            <p:cNvPr id="13" name="Freeform 12"/>
            <p:cNvSpPr/>
            <p:nvPr>
              <p:custDataLst>
                <p:tags r:id="rId20"/>
              </p:custDataLst>
            </p:nvPr>
          </p:nvSpPr>
          <p:spPr bwMode="gray">
            <a:xfrm>
              <a:off x="309513" y="1238559"/>
              <a:ext cx="1926635" cy="417506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0"/>
                <a:gd name="connsiteX1" fmla="*/ 1749399 w 1828800"/>
                <a:gd name="connsiteY1" fmla="*/ 1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1 h 914400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1 h 914402"/>
                <a:gd name="connsiteX0" fmla="*/ 0 w 1828800"/>
                <a:gd name="connsiteY0" fmla="*/ 0 h 914402"/>
                <a:gd name="connsiteX1" fmla="*/ 1749399 w 1828800"/>
                <a:gd name="connsiteY1" fmla="*/ 1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4939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710268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71026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4266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4266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152299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76501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7650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3079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3079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186188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2 h 914402"/>
                <a:gd name="connsiteX0" fmla="*/ 0 w 1828800"/>
                <a:gd name="connsiteY0" fmla="*/ 0 h 914402"/>
                <a:gd name="connsiteX1" fmla="*/ 16426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6426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98588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30212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30212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2985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5815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5815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106767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22033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22033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73152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3 h 914402"/>
                <a:gd name="connsiteX0" fmla="*/ 0 w 1828800"/>
                <a:gd name="connsiteY0" fmla="*/ 0 h 914402"/>
                <a:gd name="connsiteX1" fmla="*/ 1755648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27151 w 1828800"/>
                <a:gd name="connsiteY1" fmla="*/ 0 h 914402"/>
                <a:gd name="connsiteX2" fmla="*/ 1828800 w 1828800"/>
                <a:gd name="connsiteY2" fmla="*/ 457200 h 914402"/>
                <a:gd name="connsiteX3" fmla="*/ 1755648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27151 w 1828800"/>
                <a:gd name="connsiteY1" fmla="*/ 0 h 914402"/>
                <a:gd name="connsiteX2" fmla="*/ 1828800 w 1828800"/>
                <a:gd name="connsiteY2" fmla="*/ 457200 h 914402"/>
                <a:gd name="connsiteX3" fmla="*/ 172715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27151 w 1828800"/>
                <a:gd name="connsiteY1" fmla="*/ 0 h 914402"/>
                <a:gd name="connsiteX2" fmla="*/ 1828800 w 1828800"/>
                <a:gd name="connsiteY2" fmla="*/ 457200 h 914402"/>
                <a:gd name="connsiteX3" fmla="*/ 172715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42169 w 1828800"/>
                <a:gd name="connsiteY1" fmla="*/ 0 h 914402"/>
                <a:gd name="connsiteX2" fmla="*/ 1828800 w 1828800"/>
                <a:gd name="connsiteY2" fmla="*/ 457200 h 914402"/>
                <a:gd name="connsiteX3" fmla="*/ 1727151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42169 w 1828800"/>
                <a:gd name="connsiteY1" fmla="*/ 0 h 914402"/>
                <a:gd name="connsiteX2" fmla="*/ 1828800 w 1828800"/>
                <a:gd name="connsiteY2" fmla="*/ 457200 h 914402"/>
                <a:gd name="connsiteX3" fmla="*/ 174216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42169 w 1828800"/>
                <a:gd name="connsiteY1" fmla="*/ 0 h 914402"/>
                <a:gd name="connsiteX2" fmla="*/ 1828800 w 1828800"/>
                <a:gd name="connsiteY2" fmla="*/ 457200 h 914402"/>
                <a:gd name="connsiteX3" fmla="*/ 174216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62926 w 1828800"/>
                <a:gd name="connsiteY1" fmla="*/ 0 h 914402"/>
                <a:gd name="connsiteX2" fmla="*/ 1828800 w 1828800"/>
                <a:gd name="connsiteY2" fmla="*/ 457200 h 914402"/>
                <a:gd name="connsiteX3" fmla="*/ 1742169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28800"/>
                <a:gd name="connsiteY0" fmla="*/ 0 h 914402"/>
                <a:gd name="connsiteX1" fmla="*/ 1762926 w 1828800"/>
                <a:gd name="connsiteY1" fmla="*/ 0 h 914402"/>
                <a:gd name="connsiteX2" fmla="*/ 1828800 w 1828800"/>
                <a:gd name="connsiteY2" fmla="*/ 457200 h 914402"/>
                <a:gd name="connsiteX3" fmla="*/ 1762926 w 1828800"/>
                <a:gd name="connsiteY3" fmla="*/ 914402 h 914402"/>
                <a:gd name="connsiteX4" fmla="*/ 0 w 1828800"/>
                <a:gd name="connsiteY4" fmla="*/ 914400 h 914402"/>
                <a:gd name="connsiteX5" fmla="*/ 0 w 1828800"/>
                <a:gd name="connsiteY5" fmla="*/ 457204 h 914402"/>
                <a:gd name="connsiteX0" fmla="*/ 0 w 1893374"/>
                <a:gd name="connsiteY0" fmla="*/ 0 h 914402"/>
                <a:gd name="connsiteX1" fmla="*/ 1762926 w 1893374"/>
                <a:gd name="connsiteY1" fmla="*/ 0 h 914402"/>
                <a:gd name="connsiteX2" fmla="*/ 1893374 w 1893374"/>
                <a:gd name="connsiteY2" fmla="*/ 457200 h 914402"/>
                <a:gd name="connsiteX3" fmla="*/ 1762926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4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762926 w 1893374"/>
                <a:gd name="connsiteY1" fmla="*/ 0 h 914402"/>
                <a:gd name="connsiteX2" fmla="*/ 1893374 w 1893374"/>
                <a:gd name="connsiteY2" fmla="*/ 457200 h 914402"/>
                <a:gd name="connsiteX3" fmla="*/ 1762926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20868 w 1893374"/>
                <a:gd name="connsiteY1" fmla="*/ 0 h 914402"/>
                <a:gd name="connsiteX2" fmla="*/ 1893374 w 1893374"/>
                <a:gd name="connsiteY2" fmla="*/ 457200 h 914402"/>
                <a:gd name="connsiteX3" fmla="*/ 1762926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20868 w 1893374"/>
                <a:gd name="connsiteY1" fmla="*/ 0 h 914402"/>
                <a:gd name="connsiteX2" fmla="*/ 1893374 w 1893374"/>
                <a:gd name="connsiteY2" fmla="*/ 457200 h 914402"/>
                <a:gd name="connsiteX3" fmla="*/ 1820868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20868 w 1893374"/>
                <a:gd name="connsiteY1" fmla="*/ 0 h 914402"/>
                <a:gd name="connsiteX2" fmla="*/ 1893374 w 1893374"/>
                <a:gd name="connsiteY2" fmla="*/ 457200 h 914402"/>
                <a:gd name="connsiteX3" fmla="*/ 1820868 w 1893374"/>
                <a:gd name="connsiteY3" fmla="*/ 914402 h 914402"/>
                <a:gd name="connsiteX4" fmla="*/ 0 w 1893374"/>
                <a:gd name="connsiteY4" fmla="*/ 914400 h 914402"/>
                <a:gd name="connsiteX5" fmla="*/ 73854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19520 w 1893374"/>
                <a:gd name="connsiteY1" fmla="*/ 0 h 914402"/>
                <a:gd name="connsiteX2" fmla="*/ 1893374 w 1893374"/>
                <a:gd name="connsiteY2" fmla="*/ 457200 h 914402"/>
                <a:gd name="connsiteX3" fmla="*/ 1820868 w 1893374"/>
                <a:gd name="connsiteY3" fmla="*/ 914402 h 914402"/>
                <a:gd name="connsiteX4" fmla="*/ 0 w 1893374"/>
                <a:gd name="connsiteY4" fmla="*/ 914400 h 914402"/>
                <a:gd name="connsiteX5" fmla="*/ 73854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19520 w 1893374"/>
                <a:gd name="connsiteY1" fmla="*/ 0 h 914402"/>
                <a:gd name="connsiteX2" fmla="*/ 1893374 w 1893374"/>
                <a:gd name="connsiteY2" fmla="*/ 457200 h 914402"/>
                <a:gd name="connsiteX3" fmla="*/ 1819520 w 1893374"/>
                <a:gd name="connsiteY3" fmla="*/ 914402 h 914402"/>
                <a:gd name="connsiteX4" fmla="*/ 0 w 1893374"/>
                <a:gd name="connsiteY4" fmla="*/ 914400 h 914402"/>
                <a:gd name="connsiteX5" fmla="*/ 73854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19520 w 1893374"/>
                <a:gd name="connsiteY1" fmla="*/ 0 h 914402"/>
                <a:gd name="connsiteX2" fmla="*/ 1893374 w 1893374"/>
                <a:gd name="connsiteY2" fmla="*/ 457200 h 914402"/>
                <a:gd name="connsiteX3" fmla="*/ 1819520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19520 w 1893374"/>
                <a:gd name="connsiteY1" fmla="*/ 0 h 914402"/>
                <a:gd name="connsiteX2" fmla="*/ 1893374 w 1893374"/>
                <a:gd name="connsiteY2" fmla="*/ 457200 h 914402"/>
                <a:gd name="connsiteX3" fmla="*/ 1819520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  <a:gd name="connsiteX0" fmla="*/ 0 w 1893374"/>
                <a:gd name="connsiteY0" fmla="*/ 0 h 914402"/>
                <a:gd name="connsiteX1" fmla="*/ 1819520 w 1893374"/>
                <a:gd name="connsiteY1" fmla="*/ 0 h 914402"/>
                <a:gd name="connsiteX2" fmla="*/ 1893374 w 1893374"/>
                <a:gd name="connsiteY2" fmla="*/ 457200 h 914402"/>
                <a:gd name="connsiteX3" fmla="*/ 1819520 w 1893374"/>
                <a:gd name="connsiteY3" fmla="*/ 914402 h 914402"/>
                <a:gd name="connsiteX4" fmla="*/ 0 w 1893374"/>
                <a:gd name="connsiteY4" fmla="*/ 914400 h 914402"/>
                <a:gd name="connsiteX5" fmla="*/ 0 w 1893374"/>
                <a:gd name="connsiteY5" fmla="*/ 457205 h 914402"/>
                <a:gd name="connsiteX6" fmla="*/ 0 w 1893374"/>
                <a:gd name="connsiteY6" fmla="*/ 0 h 91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3374" h="914402">
                  <a:moveTo>
                    <a:pt x="0" y="0"/>
                  </a:moveTo>
                  <a:lnTo>
                    <a:pt x="1819520" y="0"/>
                  </a:lnTo>
                  <a:lnTo>
                    <a:pt x="1893374" y="457200"/>
                  </a:lnTo>
                  <a:lnTo>
                    <a:pt x="1819520" y="914402"/>
                  </a:lnTo>
                  <a:lnTo>
                    <a:pt x="0" y="914400"/>
                  </a:lnTo>
                  <a:lnTo>
                    <a:pt x="0" y="457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defTabSz="685800"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TextBox 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373013" y="1346806"/>
              <a:ext cx="1787984" cy="201013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  <a:extLst/>
          </p:spPr>
          <p:txBody>
            <a:bodyPr wrap="none" rtlCol="0" anchor="ctr">
              <a:no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1"/>
                  </a:solidFill>
                  <a:latin typeface="+mj-lt"/>
                </a:defRPr>
              </a:lvl1pPr>
              <a:lvl2pPr marL="555224">
                <a:defRPr sz="1900"/>
              </a:lvl2pPr>
              <a:lvl3pPr marL="1110447">
                <a:defRPr sz="1900"/>
              </a:lvl3pPr>
              <a:lvl4pPr marL="1665671">
                <a:defRPr sz="1900"/>
              </a:lvl4pPr>
              <a:lvl5pPr marL="2220895">
                <a:defRPr sz="1900"/>
              </a:lvl5pPr>
              <a:lvl6pPr marL="2776118" defTabSz="1110447">
                <a:defRPr sz="1900"/>
              </a:lvl6pPr>
              <a:lvl7pPr marL="3331342" defTabSz="1110447">
                <a:defRPr sz="1900"/>
              </a:lvl7pPr>
              <a:lvl8pPr marL="3886566" defTabSz="1110447">
                <a:defRPr sz="1900"/>
              </a:lvl8pPr>
              <a:lvl9pPr marL="4441789" defTabSz="1110447">
                <a:defRPr sz="1900"/>
              </a:lvl9pPr>
            </a:lstStyle>
            <a:p>
              <a:pPr defTabSz="685800"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/>
                </a:rPr>
                <a:t>Modules 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>
            <p:custDataLst>
              <p:tags r:id="rId7"/>
            </p:custDataLst>
          </p:nvPr>
        </p:nvGrpSpPr>
        <p:grpSpPr>
          <a:xfrm>
            <a:off x="2253228" y="1499077"/>
            <a:ext cx="9245032" cy="417506"/>
            <a:chOff x="2254865" y="1499077"/>
            <a:chExt cx="9245032" cy="417506"/>
          </a:xfrm>
        </p:grpSpPr>
        <p:grpSp>
          <p:nvGrpSpPr>
            <p:cNvPr id="41" name="Group 40"/>
            <p:cNvGrpSpPr/>
            <p:nvPr>
              <p:custDataLst>
                <p:tags r:id="rId14"/>
              </p:custDataLst>
            </p:nvPr>
          </p:nvGrpSpPr>
          <p:grpSpPr>
            <a:xfrm>
              <a:off x="6699989" y="1499077"/>
              <a:ext cx="4799908" cy="417506"/>
              <a:chOff x="6699989" y="1238559"/>
              <a:chExt cx="4799908" cy="417506"/>
            </a:xfrm>
          </p:grpSpPr>
          <p:sp>
            <p:nvSpPr>
              <p:cNvPr id="6" name="Freeform 5"/>
              <p:cNvSpPr/>
              <p:nvPr>
                <p:custDataLst>
                  <p:tags r:id="rId18"/>
                </p:custDataLst>
              </p:nvPr>
            </p:nvSpPr>
            <p:spPr bwMode="gray">
              <a:xfrm>
                <a:off x="6699989" y="1238559"/>
                <a:ext cx="4799908" cy="417506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49399 w 1828800"/>
                  <a:gd name="connsiteY1" fmla="*/ 1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2"/>
                  <a:gd name="connsiteX1" fmla="*/ 1749399 w 1828800"/>
                  <a:gd name="connsiteY1" fmla="*/ 1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1 h 914402"/>
                  <a:gd name="connsiteX0" fmla="*/ 0 w 1828800"/>
                  <a:gd name="connsiteY0" fmla="*/ 0 h 914402"/>
                  <a:gd name="connsiteX1" fmla="*/ 1749399 w 1828800"/>
                  <a:gd name="connsiteY1" fmla="*/ 1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30397 w 1828800"/>
                  <a:gd name="connsiteY5" fmla="*/ 457205 h 914402"/>
                  <a:gd name="connsiteX0" fmla="*/ 0 w 1828800"/>
                  <a:gd name="connsiteY0" fmla="*/ 0 h 914402"/>
                  <a:gd name="connsiteX1" fmla="*/ 1798403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30397 w 1828800"/>
                  <a:gd name="connsiteY5" fmla="*/ 457205 h 914402"/>
                  <a:gd name="connsiteX0" fmla="*/ 0 w 1828800"/>
                  <a:gd name="connsiteY0" fmla="*/ 0 h 914402"/>
                  <a:gd name="connsiteX1" fmla="*/ 1798403 w 1828800"/>
                  <a:gd name="connsiteY1" fmla="*/ 0 h 914402"/>
                  <a:gd name="connsiteX2" fmla="*/ 1828800 w 1828800"/>
                  <a:gd name="connsiteY2" fmla="*/ 457200 h 914402"/>
                  <a:gd name="connsiteX3" fmla="*/ 1798403 w 1828800"/>
                  <a:gd name="connsiteY3" fmla="*/ 914402 h 914402"/>
                  <a:gd name="connsiteX4" fmla="*/ 0 w 1828800"/>
                  <a:gd name="connsiteY4" fmla="*/ 914400 h 914402"/>
                  <a:gd name="connsiteX5" fmla="*/ 30397 w 1828800"/>
                  <a:gd name="connsiteY5" fmla="*/ 457205 h 914402"/>
                  <a:gd name="connsiteX0" fmla="*/ 0 w 1828800"/>
                  <a:gd name="connsiteY0" fmla="*/ 0 h 914402"/>
                  <a:gd name="connsiteX1" fmla="*/ 1798403 w 1828800"/>
                  <a:gd name="connsiteY1" fmla="*/ 0 h 914402"/>
                  <a:gd name="connsiteX2" fmla="*/ 1828800 w 1828800"/>
                  <a:gd name="connsiteY2" fmla="*/ 457200 h 914402"/>
                  <a:gd name="connsiteX3" fmla="*/ 179840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79840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  <a:gd name="connsiteX0" fmla="*/ 0 w 1828800"/>
                  <a:gd name="connsiteY0" fmla="*/ 0 h 914402"/>
                  <a:gd name="connsiteX1" fmla="*/ 1800167 w 1828800"/>
                  <a:gd name="connsiteY1" fmla="*/ 0 h 914402"/>
                  <a:gd name="connsiteX2" fmla="*/ 1828800 w 1828800"/>
                  <a:gd name="connsiteY2" fmla="*/ 457200 h 914402"/>
                  <a:gd name="connsiteX3" fmla="*/ 1800167 w 1828800"/>
                  <a:gd name="connsiteY3" fmla="*/ 914402 h 914402"/>
                  <a:gd name="connsiteX4" fmla="*/ 0 w 1828800"/>
                  <a:gd name="connsiteY4" fmla="*/ 914400 h 914402"/>
                  <a:gd name="connsiteX5" fmla="*/ 28633 w 1828800"/>
                  <a:gd name="connsiteY5" fmla="*/ 457205 h 91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2">
                    <a:moveTo>
                      <a:pt x="0" y="0"/>
                    </a:moveTo>
                    <a:lnTo>
                      <a:pt x="1800167" y="0"/>
                    </a:lnTo>
                    <a:lnTo>
                      <a:pt x="1828800" y="457200"/>
                    </a:lnTo>
                    <a:lnTo>
                      <a:pt x="1800167" y="914402"/>
                    </a:lnTo>
                    <a:lnTo>
                      <a:pt x="0" y="914400"/>
                    </a:lnTo>
                    <a:lnTo>
                      <a:pt x="28633" y="457205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 defTabSz="685800">
                  <a:defRPr/>
                </a:pPr>
                <a:endParaRPr lang="en-US" b="1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" name="TextBox 4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6825940" y="1348641"/>
                <a:ext cx="4598806" cy="197343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  <a:extLst/>
            </p:spPr>
            <p:txBody>
              <a:bodyPr wrap="none" rtlCol="0" anchor="ctr"/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  <a:latin typeface="+mj-lt"/>
                  </a:defRPr>
                </a:lvl1pPr>
                <a:lvl2pPr marL="555224">
                  <a:defRPr sz="1900"/>
                </a:lvl2pPr>
                <a:lvl3pPr marL="1110447">
                  <a:defRPr sz="1900"/>
                </a:lvl3pPr>
                <a:lvl4pPr marL="1665671">
                  <a:defRPr sz="1900"/>
                </a:lvl4pPr>
                <a:lvl5pPr marL="2220895">
                  <a:defRPr sz="1900"/>
                </a:lvl5pPr>
                <a:lvl6pPr marL="2776118" defTabSz="1110447">
                  <a:defRPr sz="1900"/>
                </a:lvl6pPr>
                <a:lvl7pPr marL="3331342" defTabSz="1110447">
                  <a:defRPr sz="1900"/>
                </a:lvl7pPr>
                <a:lvl8pPr marL="3886566" defTabSz="1110447">
                  <a:defRPr sz="1900"/>
                </a:lvl8pPr>
                <a:lvl9pPr marL="4441789" defTabSz="1110447">
                  <a:defRPr sz="1900"/>
                </a:lvl9pPr>
              </a:lstStyle>
              <a:p>
                <a:pPr defTabSz="685800">
                  <a:spcBef>
                    <a:spcPts val="0"/>
                  </a:spcBef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/>
                  </a:rPr>
                  <a:t>Illustrative applicability</a:t>
                </a:r>
              </a:p>
            </p:txBody>
          </p:sp>
        </p:grpSp>
        <p:grpSp>
          <p:nvGrpSpPr>
            <p:cNvPr id="39" name="Group 38"/>
            <p:cNvGrpSpPr/>
            <p:nvPr>
              <p:custDataLst>
                <p:tags r:id="rId15"/>
              </p:custDataLst>
            </p:nvPr>
          </p:nvGrpSpPr>
          <p:grpSpPr>
            <a:xfrm>
              <a:off x="2254865" y="1499077"/>
              <a:ext cx="4423133" cy="417506"/>
              <a:chOff x="2236148" y="1238559"/>
              <a:chExt cx="4423133" cy="417506"/>
            </a:xfrm>
          </p:grpSpPr>
          <p:sp>
            <p:nvSpPr>
              <p:cNvPr id="16" name="Freeform 15"/>
              <p:cNvSpPr/>
              <p:nvPr>
                <p:custDataLst>
                  <p:tags r:id="rId16"/>
                </p:custDataLst>
              </p:nvPr>
            </p:nvSpPr>
            <p:spPr bwMode="gray">
              <a:xfrm>
                <a:off x="2236148" y="1238559"/>
                <a:ext cx="4423133" cy="417506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0"/>
                  <a:gd name="connsiteX1" fmla="*/ 1749399 w 1828800"/>
                  <a:gd name="connsiteY1" fmla="*/ 1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1 h 914400"/>
                  <a:gd name="connsiteX0" fmla="*/ 0 w 1828800"/>
                  <a:gd name="connsiteY0" fmla="*/ 0 h 914402"/>
                  <a:gd name="connsiteX1" fmla="*/ 1749399 w 1828800"/>
                  <a:gd name="connsiteY1" fmla="*/ 1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1 h 914402"/>
                  <a:gd name="connsiteX0" fmla="*/ 0 w 1828800"/>
                  <a:gd name="connsiteY0" fmla="*/ 0 h 914402"/>
                  <a:gd name="connsiteX1" fmla="*/ 1749399 w 1828800"/>
                  <a:gd name="connsiteY1" fmla="*/ 1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79401 w 1828800"/>
                  <a:gd name="connsiteY5" fmla="*/ 457202 h 914402"/>
                  <a:gd name="connsiteX0" fmla="*/ 0 w 1828800"/>
                  <a:gd name="connsiteY0" fmla="*/ 0 h 914402"/>
                  <a:gd name="connsiteX1" fmla="*/ 1749399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49399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18532 w 1828800"/>
                  <a:gd name="connsiteY5" fmla="*/ 457202 h 914402"/>
                  <a:gd name="connsiteX0" fmla="*/ 0 w 1828800"/>
                  <a:gd name="connsiteY0" fmla="*/ 0 h 914402"/>
                  <a:gd name="connsiteX1" fmla="*/ 1710267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710267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154534 w 1828800"/>
                  <a:gd name="connsiteY5" fmla="*/ 457202 h 914402"/>
                  <a:gd name="connsiteX0" fmla="*/ 0 w 1828800"/>
                  <a:gd name="connsiteY0" fmla="*/ 0 h 914402"/>
                  <a:gd name="connsiteX1" fmla="*/ 1674266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4266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52299 w 1828800"/>
                  <a:gd name="connsiteY5" fmla="*/ 457202 h 914402"/>
                  <a:gd name="connsiteX0" fmla="*/ 0 w 1828800"/>
                  <a:gd name="connsiteY0" fmla="*/ 0 h 914402"/>
                  <a:gd name="connsiteX1" fmla="*/ 1676501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76501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185721 w 1828800"/>
                  <a:gd name="connsiteY5" fmla="*/ 457202 h 914402"/>
                  <a:gd name="connsiteX0" fmla="*/ 0 w 1828800"/>
                  <a:gd name="connsiteY0" fmla="*/ 0 h 914402"/>
                  <a:gd name="connsiteX1" fmla="*/ 1643078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307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186188 w 1828800"/>
                  <a:gd name="connsiteY5" fmla="*/ 457202 h 914402"/>
                  <a:gd name="connsiteX0" fmla="*/ 0 w 1828800"/>
                  <a:gd name="connsiteY0" fmla="*/ 0 h 914402"/>
                  <a:gd name="connsiteX1" fmla="*/ 16426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6426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98588 w 1828800"/>
                  <a:gd name="connsiteY5" fmla="*/ 457203 h 914402"/>
                  <a:gd name="connsiteX0" fmla="*/ 0 w 1828800"/>
                  <a:gd name="connsiteY0" fmla="*/ 0 h 914402"/>
                  <a:gd name="connsiteX1" fmla="*/ 1730212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30212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102985 w 1828800"/>
                  <a:gd name="connsiteY5" fmla="*/ 457203 h 914402"/>
                  <a:gd name="connsiteX0" fmla="*/ 0 w 1828800"/>
                  <a:gd name="connsiteY0" fmla="*/ 0 h 914402"/>
                  <a:gd name="connsiteX1" fmla="*/ 172581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581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104015 w 1828800"/>
                  <a:gd name="connsiteY5" fmla="*/ 457203 h 914402"/>
                  <a:gd name="connsiteX0" fmla="*/ 0 w 1828800"/>
                  <a:gd name="connsiteY0" fmla="*/ 0 h 914402"/>
                  <a:gd name="connsiteX1" fmla="*/ 1724785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4785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106767 w 1828800"/>
                  <a:gd name="connsiteY5" fmla="*/ 457203 h 914402"/>
                  <a:gd name="connsiteX0" fmla="*/ 0 w 1828800"/>
                  <a:gd name="connsiteY0" fmla="*/ 0 h 914402"/>
                  <a:gd name="connsiteX1" fmla="*/ 1722033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22033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73152 w 1828800"/>
                  <a:gd name="connsiteY5" fmla="*/ 457203 h 914402"/>
                  <a:gd name="connsiteX0" fmla="*/ 0 w 1828800"/>
                  <a:gd name="connsiteY0" fmla="*/ 0 h 914402"/>
                  <a:gd name="connsiteX1" fmla="*/ 1755648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55648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101649 w 1828800"/>
                  <a:gd name="connsiteY5" fmla="*/ 457204 h 914402"/>
                  <a:gd name="connsiteX0" fmla="*/ 0 w 1828800"/>
                  <a:gd name="connsiteY0" fmla="*/ 0 h 914402"/>
                  <a:gd name="connsiteX1" fmla="*/ 1727151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27151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86631 w 1828800"/>
                  <a:gd name="connsiteY5" fmla="*/ 457204 h 914402"/>
                  <a:gd name="connsiteX0" fmla="*/ 0 w 1828800"/>
                  <a:gd name="connsiteY0" fmla="*/ 0 h 914402"/>
                  <a:gd name="connsiteX1" fmla="*/ 1742169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42169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65874 w 1828800"/>
                  <a:gd name="connsiteY5" fmla="*/ 457204 h 914402"/>
                  <a:gd name="connsiteX0" fmla="*/ 0 w 1828800"/>
                  <a:gd name="connsiteY0" fmla="*/ 0 h 914402"/>
                  <a:gd name="connsiteX1" fmla="*/ 1762926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62926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0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  <a:gd name="connsiteX0" fmla="*/ 0 w 1828800"/>
                  <a:gd name="connsiteY0" fmla="*/ 0 h 914402"/>
                  <a:gd name="connsiteX1" fmla="*/ 1797728 w 1828800"/>
                  <a:gd name="connsiteY1" fmla="*/ 0 h 914402"/>
                  <a:gd name="connsiteX2" fmla="*/ 1828800 w 1828800"/>
                  <a:gd name="connsiteY2" fmla="*/ 457200 h 914402"/>
                  <a:gd name="connsiteX3" fmla="*/ 1797728 w 1828800"/>
                  <a:gd name="connsiteY3" fmla="*/ 914402 h 914402"/>
                  <a:gd name="connsiteX4" fmla="*/ 0 w 1828800"/>
                  <a:gd name="connsiteY4" fmla="*/ 914400 h 914402"/>
                  <a:gd name="connsiteX5" fmla="*/ 31072 w 1828800"/>
                  <a:gd name="connsiteY5" fmla="*/ 457205 h 91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2">
                    <a:moveTo>
                      <a:pt x="0" y="0"/>
                    </a:moveTo>
                    <a:lnTo>
                      <a:pt x="1797728" y="0"/>
                    </a:lnTo>
                    <a:lnTo>
                      <a:pt x="1828800" y="457200"/>
                    </a:lnTo>
                    <a:lnTo>
                      <a:pt x="1797728" y="914402"/>
                    </a:lnTo>
                    <a:lnTo>
                      <a:pt x="0" y="914400"/>
                    </a:lnTo>
                    <a:lnTo>
                      <a:pt x="31072" y="457205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 defTabSz="685800">
                  <a:defRPr/>
                </a:pPr>
                <a:endParaRPr lang="en-US" b="1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7" name="TextBox 4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2362099" y="1348641"/>
                <a:ext cx="4222031" cy="197343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  <a:extLst/>
            </p:spPr>
            <p:txBody>
              <a:bodyPr wrap="non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1"/>
                    </a:solidFill>
                    <a:latin typeface="+mj-lt"/>
                  </a:defRPr>
                </a:lvl1pPr>
                <a:lvl2pPr marL="555224">
                  <a:defRPr sz="1900"/>
                </a:lvl2pPr>
                <a:lvl3pPr marL="1110447">
                  <a:defRPr sz="1900"/>
                </a:lvl3pPr>
                <a:lvl4pPr marL="1665671">
                  <a:defRPr sz="1900"/>
                </a:lvl4pPr>
                <a:lvl5pPr marL="2220895">
                  <a:defRPr sz="1900"/>
                </a:lvl5pPr>
                <a:lvl6pPr marL="2776118" defTabSz="1110447">
                  <a:defRPr sz="1900"/>
                </a:lvl6pPr>
                <a:lvl7pPr marL="3331342" defTabSz="1110447">
                  <a:defRPr sz="1900"/>
                </a:lvl7pPr>
                <a:lvl8pPr marL="3886566" defTabSz="1110447">
                  <a:defRPr sz="1900"/>
                </a:lvl8pPr>
                <a:lvl9pPr marL="4441789" defTabSz="1110447">
                  <a:defRPr sz="1900"/>
                </a:lvl9pPr>
              </a:lstStyle>
              <a:p>
                <a:pPr defTabSz="685800">
                  <a:spcBef>
                    <a:spcPts val="0"/>
                  </a:spcBef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/>
                  </a:rPr>
                  <a:t>Relevance</a:t>
                </a:r>
              </a:p>
            </p:txBody>
          </p:sp>
        </p:grpSp>
      </p:grpSp>
      <p:sp>
        <p:nvSpPr>
          <p:cNvPr id="18" name="TextBox 17"/>
          <p:cNvSpPr txBox="1">
            <a:spLocks/>
          </p:cNvSpPr>
          <p:nvPr/>
        </p:nvSpPr>
        <p:spPr>
          <a:xfrm>
            <a:off x="309511" y="1159259"/>
            <a:ext cx="11115235" cy="256609"/>
          </a:xfrm>
          <a:prstGeom prst="rect">
            <a:avLst/>
          </a:prstGeom>
        </p:spPr>
        <p:txBody>
          <a:bodyPr vert="horz" wrap="square" lIns="0" tIns="0" rIns="0" bIns="10287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2960"/>
              </a:buClr>
              <a:defRPr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 Point is primarily a salesforce app that does Lead management and Channel management </a:t>
            </a:r>
          </a:p>
        </p:txBody>
      </p:sp>
      <p:sp>
        <p:nvSpPr>
          <p:cNvPr id="19" name="TextBox 18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9513" y="5055941"/>
            <a:ext cx="11115235" cy="256609"/>
          </a:xfrm>
          <a:prstGeom prst="rect">
            <a:avLst/>
          </a:prstGeom>
        </p:spPr>
        <p:txBody>
          <a:bodyPr vert="horz" wrap="square" lIns="0" tIns="0" rIns="0" bIns="10287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671513">
              <a:buClr>
                <a:srgbClr val="002960"/>
              </a:buClr>
              <a:defRPr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 Point is not…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253228" y="3214871"/>
            <a:ext cx="924503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391627" y="3301705"/>
            <a:ext cx="4149608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</a:pPr>
            <a:r>
              <a:rPr lang="en-US" dirty="0" smtClean="0"/>
              <a:t>In companies with sales team selling through a vast dealer/distributor network</a:t>
            </a:r>
            <a:endParaRPr lang="en-US" dirty="0"/>
          </a:p>
        </p:txBody>
      </p:sp>
      <p:sp>
        <p:nvSpPr>
          <p:cNvPr id="27" name="TextBox 2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91627" y="2011260"/>
            <a:ext cx="4149608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</a:pPr>
            <a:r>
              <a:rPr lang="en-US" dirty="0" smtClean="0"/>
              <a:t>Applicable in companies with (internal or external) sales team selling directly to end-customers</a:t>
            </a:r>
            <a:endParaRPr lang="en-US" dirty="0"/>
          </a:p>
        </p:txBody>
      </p:sp>
      <p:sp>
        <p:nvSpPr>
          <p:cNvPr id="31" name="TextBox 30"/>
          <p:cNvSpPr txBox="1"/>
          <p:nvPr>
            <p:custDataLst>
              <p:tags r:id="rId11"/>
            </p:custDataLst>
          </p:nvPr>
        </p:nvSpPr>
        <p:spPr>
          <a:xfrm>
            <a:off x="6822998" y="2011262"/>
            <a:ext cx="4553891" cy="10440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</a:pPr>
            <a:r>
              <a:rPr lang="en-US" dirty="0" smtClean="0"/>
              <a:t>Automotive: dealers sales team selling directly to customers</a:t>
            </a:r>
          </a:p>
          <a:p>
            <a:pPr lvl="1">
              <a:spcBef>
                <a:spcPct val="24000"/>
              </a:spcBef>
            </a:pPr>
            <a:r>
              <a:rPr lang="en-US" dirty="0" smtClean="0"/>
              <a:t>Manufacturing: company selling intermediate raw materials to other OEMs directly</a:t>
            </a:r>
            <a:endParaRPr lang="en-US" dirty="0"/>
          </a:p>
        </p:txBody>
      </p:sp>
      <p:sp>
        <p:nvSpPr>
          <p:cNvPr id="33" name="TextBox 32"/>
          <p:cNvSpPr txBox="1"/>
          <p:nvPr>
            <p:custDataLst>
              <p:tags r:id="rId12"/>
            </p:custDataLst>
          </p:nvPr>
        </p:nvSpPr>
        <p:spPr>
          <a:xfrm>
            <a:off x="6822998" y="3301705"/>
            <a:ext cx="4553891" cy="15364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</a:pPr>
            <a:r>
              <a:rPr lang="en-US" dirty="0" smtClean="0"/>
              <a:t>Travel: reps managing the travel booking channel partner (affiliate) network- i) own channels ii) travel agents </a:t>
            </a:r>
          </a:p>
          <a:p>
            <a:pPr lvl="1">
              <a:spcBef>
                <a:spcPct val="24000"/>
              </a:spcBef>
            </a:pPr>
            <a:r>
              <a:rPr lang="en-US" dirty="0" smtClean="0"/>
              <a:t>FMCG: sales reps managing the entire dealer/distributor/retailer network for </a:t>
            </a:r>
            <a:br>
              <a:rPr lang="en-US" dirty="0" smtClean="0"/>
            </a:br>
            <a:r>
              <a:rPr lang="en-US" dirty="0" smtClean="0"/>
              <a:t>pushing sales</a:t>
            </a:r>
            <a:endParaRPr lang="en-US" dirty="0"/>
          </a:p>
        </p:txBody>
      </p:sp>
      <p:sp>
        <p:nvSpPr>
          <p:cNvPr id="42" name="TextBox 4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09513" y="5396260"/>
            <a:ext cx="11115235" cy="5515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24000"/>
              </a:spcBef>
            </a:pPr>
            <a:r>
              <a:rPr lang="en-US" dirty="0" smtClean="0"/>
              <a:t>An end-to-end CRM tool</a:t>
            </a:r>
          </a:p>
          <a:p>
            <a:pPr lvl="1">
              <a:spcBef>
                <a:spcPct val="24000"/>
              </a:spcBef>
            </a:pPr>
            <a:r>
              <a:rPr lang="en-US" dirty="0" smtClean="0"/>
              <a:t>An order management or transaction management tool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04302" y="1270991"/>
            <a:ext cx="2066622" cy="2911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8302" y="1270991"/>
            <a:ext cx="2066622" cy="2911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31489" y="1270991"/>
            <a:ext cx="2066622" cy="29110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dirty="0" err="1">
              <a:solidFill>
                <a:srgbClr val="0065BD"/>
              </a:solidFill>
              <a:latin typeface="Arial"/>
            </a:endParaRPr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3569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2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Key Contacts</a:t>
            </a:r>
            <a:endParaRPr lang="en-GB" dirty="0"/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20392" y="1296391"/>
            <a:ext cx="2179436" cy="96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dirty="0">
                <a:solidFill>
                  <a:schemeClr val="bg1"/>
                </a:solidFill>
              </a:rPr>
              <a:t>Anshul Verma</a:t>
            </a:r>
          </a:p>
          <a:p>
            <a:pPr defTabSz="895395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Digital Expert</a:t>
            </a:r>
          </a:p>
          <a:p>
            <a:pPr defTabSz="895395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McKinsey Digital Labs, Bangalore, India</a:t>
            </a:r>
            <a:endParaRPr lang="en-GB" sz="1400" b="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9392" y="1283692"/>
            <a:ext cx="1400128" cy="16281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1829774" y="1296392"/>
            <a:ext cx="2179436" cy="9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dirty="0">
                <a:solidFill>
                  <a:schemeClr val="bg1"/>
                </a:solidFill>
              </a:rPr>
              <a:t>Sujay Kalaria</a:t>
            </a:r>
          </a:p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Senior Digital Manager</a:t>
            </a:r>
          </a:p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McKinsey Digital Labs, Bangalore India</a:t>
            </a:r>
            <a:endParaRPr lang="en-GB" sz="1400" b="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466" y="1283692"/>
            <a:ext cx="1400128" cy="16281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  <p:sp>
        <p:nvSpPr>
          <p:cNvPr id="10" name="TextBox 9"/>
          <p:cNvSpPr txBox="1">
            <a:spLocks/>
          </p:cNvSpPr>
          <p:nvPr/>
        </p:nvSpPr>
        <p:spPr>
          <a:xfrm>
            <a:off x="6004176" y="1312662"/>
            <a:ext cx="2179436" cy="9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dirty="0">
                <a:solidFill>
                  <a:schemeClr val="bg1"/>
                </a:solidFill>
              </a:rPr>
              <a:t>Shivam Atri</a:t>
            </a:r>
          </a:p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Senior Digital Analyst</a:t>
            </a:r>
          </a:p>
          <a:p>
            <a:pPr defTabSz="895395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400" b="0" dirty="0">
                <a:solidFill>
                  <a:srgbClr val="000000"/>
                </a:solidFill>
              </a:rPr>
              <a:t>McKinsey Digital Labs, Bangalore, India</a:t>
            </a:r>
            <a:endParaRPr lang="en-GB" sz="1400" b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0"/>
          <a:stretch/>
        </p:blipFill>
        <p:spPr>
          <a:xfrm>
            <a:off x="4353176" y="1299963"/>
            <a:ext cx="1400128" cy="16281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4362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PREVIOUSNAME" val="C:\Users\Krishnakumar Thangar\Desktop\26-Nov-2018\1810-1110744\B series\BAS003_A business building effort with an Asian steel major helping to set up their first consumer durable business with a target of $150 mn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PUOokeQQu0M2sO0.hr9g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4"/>
  <p:tag name="2LEVEL" val="0.32"/>
  <p:tag name="3LEVEL" val="0.16"/>
  <p:tag name="4LEVEL" val="0.08"/>
  <p:tag name="5LEVEL" val="0.04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4"/>
  <p:tag name="2LEVEL" val="0.32"/>
  <p:tag name="3LEVEL" val="0.16"/>
  <p:tag name="4LEVEL" val="0.08"/>
  <p:tag name="5LEVEL" val="0.04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64"/>
  <p:tag name="2LEVEL" val="0.32"/>
  <p:tag name="3LEVEL" val="0.16"/>
  <p:tag name="4LEVEL" val="0.08"/>
  <p:tag name="5LEVEL" val="0.04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GEjKkMi06raK0hzMtEyA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TmF9meOU68hE1c_ymCdA"/>
  <p:tag name="1LEVEL" val="0"/>
  <p:tag name="2LEVEL" val="0"/>
  <p:tag name="3LEVEL" val="0"/>
  <p:tag name="4LEVEL" val="0"/>
  <p:tag name="5LEVEL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hMbEE32UyxaclNF6jDrA"/>
  <p:tag name="1LEVEL" val="6.08"/>
  <p:tag name="2LEVEL" val="3.04"/>
  <p:tag name="3LEVEL" val="1.52"/>
  <p:tag name="4LEVEL" val="0.76"/>
  <p:tag name="5LEVEL" val="0.38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.0vXLyGLUelm4XDrkiGoQ"/>
  <p:tag name="1LEVEL" val="0"/>
  <p:tag name="2LEVEL" val="0"/>
  <p:tag name="3LEVEL" val="0"/>
  <p:tag name="4LEVEL" val="0"/>
  <p:tag name="5LEVEL" val="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VxqRiVTfCikbPmK._d_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YpVg6xTpqEn3rHsFq9sg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0lCo7pQFi_S7x6Nvtqug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6_EwHcRd63QUGDeOzFpQ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tVmvRsQJ6aTyNtN4D8ZQ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et4l9oR_OnZoAzFBQy3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LvLAGTTu6O4meoiBnDeg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MWXNNKRiyHq3qT4VQN3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9pZQF1RMu8bisGHGfECQ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qCUCe.TZypo_pHUzLDfg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6.08"/>
  <p:tag name="2LEVEL" val="3.04"/>
  <p:tag name="3LEVEL" val="1.52"/>
  <p:tag name="4LEVEL" val="0.76"/>
  <p:tag name="5LEVEL" val="0.38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Cmr5LMTnSDbo.yfOuAvw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  <p:tag name="TYPE" val="McK DirArrow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T1KUTLiStSjE549qgU4q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BrJ5bUToqikJUuufESSw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zDpLq0SdGyrz.NBcX_v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mG6nwfTm2HYAESTslorg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qfqPQhSYuUuay0XPm8RQ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T2iNnNSDatMWuMCQpNQg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1xz4myS8WffVMWHh05Eg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M14XQCR4WvrbV9EgShBA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ieQoOoQ86lXkiaiSq7r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cpRJlyTyuJtH53RUDn.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y3v6eMSY.RHke.ANCW9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028KTOSFmw99SQcHcA0Q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KSRVPQSlCF5AGqn2M5lw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9W6xoiQgWdB8MZ5BoeZg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CMhBC5R_2vzI18.vHYZ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N7x5m6TZ.0AfI8sd6Wuw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oJCyMlS3ajXqEw0J0DxQ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4Dz_FRQ466Bq.eyLgWUg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0Z.LtAuTTS7CsptMNULsQ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dJ0nMBSl.HdV6qO.5mV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hCS3p6SCeQJuLGkKQtEg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DOn82XRL64MvNZeUqB4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R19xueR6OF_OVZyMQD1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rM5s5VTeefpa1GDFWbT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VtFIqPQ3mkLmTTgn7Y2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puhb5DTTm8A6DsdBMiJ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eOqyeVS2mOjKmDDG6kq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1qL8YWR0eQTnywb9HB2A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uARFl2TK2MjAzp9N8LMw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B.woRJQteZloQeDaPah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SFeot6SOSvDODiy5JOx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invasfS4WslsNjPWF.Gw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2NgM.VTACCJYpdk5tvd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5iSYtFQ4yKPsKFahC1wQ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FwkVMgS8G9brld.45t_Q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KnPeIsS9eXMPBt90IXD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jZf.GQOWvhQESubF1Cg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RWjJb6RKmZ6y_Ak7BLfA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OIW2_MQfOXI987.aqMxw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7otVJDRbSU18DmfqEci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wEOIFYTtSg6n5LseQqk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MeQba3Rreh1rAoiRtZHA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J3tE_bTU.nZUpiuZuZLQ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zdzS1bSxahdAW6OX3Rxw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FNqVjjRxOEoI0hImoPxQ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kwqhXwQ5.7iUnpQS1P4g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3HThAzSwSoqio9CnZ7Y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lskPhLTYCVvY4HBdqjbQ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YO8Ac7TNC0CmZQv1qbIQ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S9rnSLTwCnR0nGO.JoY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LEVEL" val="0"/>
  <p:tag name="4LEVEL" val="0"/>
  <p:tag name="3LEVEL" val="0"/>
  <p:tag name="2LEVEL" val="0"/>
  <p:tag name="1LEVEL" val="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7LWuUJJU6HMbxGh7xuoA"/>
  <p:tag name="5LEVEL" val="0"/>
  <p:tag name="4LEVEL" val="0"/>
  <p:tag name="3LEVEL" val="0"/>
  <p:tag name="2LEVEL" val="0"/>
  <p:tag name="1LEVEL" val="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7LWuUJJU6HMbxGh7xuoA"/>
  <p:tag name="5LEVEL" val="0"/>
  <p:tag name="4LEVEL" val="0"/>
  <p:tag name="3LEVEL" val="0"/>
  <p:tag name="2LEVEL" val="0"/>
  <p:tag name="1LEVEL" val="0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96"/>
  <p:tag name="2LEVEL" val="0.48"/>
  <p:tag name="3LEVEL" val="0.24"/>
  <p:tag name="4LEVEL" val="0.12"/>
  <p:tag name="5LEVEL" val="0.06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S9rnSLTwCnR0nGO.JoYw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7LWuUJJU6HMbxGh7xuoA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T1aHN3AkuNQGdDYJW4zg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.48"/>
  <p:tag name="2LEVEL" val="2.24"/>
  <p:tag name="3LEVEL" val="1.12"/>
  <p:tag name="4LEVEL" val="0.56"/>
  <p:tag name="5LEVEL" val="0.28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JmRG7KTHKTKMp4qMi1FQ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7bAKnTROWhIAPxJYMykQ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f5xJjkQ6GuEqpMRezhRw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EaUHk0QWSrIqZnTaVCig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Boe8RGT4.XkGtCFc6e2w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B5NR3MQd6_.6JIsrFIr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8PdA4NRCGgKTxp3FJLk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8KzIecTNKcSDIce7Q0Mw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9pzCE3R5a6g1NPvCBG4w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y6.xOIRM2Qod0pmoguB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mBkDcRRPOuaE.Yf61tNg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wANrfMQ4OkYI9G0Jc9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Shape"/>
  <p:tag name="THINKCELLSHAPEDONOTDELETE" val="pMw_pXTStjUOK7FCF0eBdd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Shape"/>
  <p:tag name="THINKCELLSHAPEDONOTDELETE" val="pYRstoO7rxkWuKmYkF_b87A"/>
  <p:tag name="1LEVEL" val="0"/>
  <p:tag name="2LEVEL" val="0"/>
  <p:tag name="3LEVEL" val="0"/>
  <p:tag name="4LEVEL" val="0"/>
  <p:tag name="5LEVEL" val="0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r_UcumTwO3DZFqo9Bhkg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  <p:tag name="1LEVEL" val="0"/>
  <p:tag name="2LEVEL" val="0"/>
  <p:tag name="3LEVEL" val="0"/>
  <p:tag name="4LEVEL" val="0"/>
  <p:tag name="5LEVEL" val="0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8"/>
  <p:tag name="2LEVEL" val="0.24"/>
  <p:tag name="3LEVEL" val="0.12"/>
  <p:tag name="4LEVEL" val="0.06"/>
  <p:tag name="5LEVEL" val="0.03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HqxjMYRBuUriqxBgExGg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.48"/>
  <p:tag name="2LEVEL" val="2.24"/>
  <p:tag name="3LEVEL" val="1.12"/>
  <p:tag name="4LEVEL" val="0.56"/>
  <p:tag name="5LEVEL" val="0.2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1512</Words>
  <Application>Microsoft Macintosh PowerPoint</Application>
  <PresentationFormat>Custom</PresentationFormat>
  <Paragraphs>260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Arial</vt:lpstr>
      <vt:lpstr>Arial Narrow</vt:lpstr>
      <vt:lpstr>Arial Unicode MS</vt:lpstr>
      <vt:lpstr>Calibri</vt:lpstr>
      <vt:lpstr>Georgia</vt:lpstr>
      <vt:lpstr>Helvetica Neue</vt:lpstr>
      <vt:lpstr>ＭＳ Ｐゴシック</vt:lpstr>
      <vt:lpstr>Segoe UI</vt:lpstr>
      <vt:lpstr>Times New Roman</vt:lpstr>
      <vt:lpstr>Wingdings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Selling Point - last mile sales force automation solution that can be leveraged towards commercial excellence deployed at steel client in India</vt:lpstr>
      <vt:lpstr>A business building effort with an Indian steel major is helping them set up their first consumer durable business with a target of $150 mn in 1.5 years</vt:lpstr>
      <vt:lpstr>Consumer Decision Journey (CDJ) leveraged to identify additional channels options for selling steel doors</vt:lpstr>
      <vt:lpstr>Selling Point app developed and deployed - provides transparent funnel management leading to 50% faster reach to efficiencies </vt:lpstr>
      <vt:lpstr>A business building effort with an Indian steel major used Selling Point which helped them achieve ~5x growth in 8 months</vt:lpstr>
      <vt:lpstr>Selling Point embeds years of McKinsey learning into an easy to use digital solution</vt:lpstr>
      <vt:lpstr>… and solves some of the core issues with existing tools (eg. SFDC) and methods that companies employ currently</vt:lpstr>
      <vt:lpstr>Guiding principles for clients to decide when to deploy Selling Point</vt:lpstr>
      <vt:lpstr>Key Contacts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2019-05-01T18:30:39Z</dcterms:modified>
  <cp:category/>
  <cp:contentStatus/>
  <dc:language/>
  <cp:version/>
</cp:coreProperties>
</file>