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6.xml" ContentType="application/vnd.openxmlformats-officedocument.presentationml.tags+xml"/>
  <Override PartName="/ppt/notesSlides/notesSlide1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charts/chart3.xml" ContentType="application/vnd.openxmlformats-officedocument.drawingml.chart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notesSlides/notesSlide2.xml" ContentType="application/vnd.openxmlformats-officedocument.presentationml.notesSlide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27"/>
  </p:notesMasterIdLst>
  <p:handoutMasterIdLst>
    <p:handoutMasterId r:id="rId28"/>
  </p:handoutMasterIdLst>
  <p:sldIdLst>
    <p:sldId id="661" r:id="rId20"/>
    <p:sldId id="671" r:id="rId21"/>
    <p:sldId id="672" r:id="rId22"/>
    <p:sldId id="673" r:id="rId23"/>
    <p:sldId id="674" r:id="rId24"/>
    <p:sldId id="675" r:id="rId25"/>
    <p:sldId id="676" r:id="rId26"/>
  </p:sldIdLst>
  <p:sldSz cx="11949113" cy="6721475"/>
  <p:notesSz cx="9236075" cy="6954838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" userDrawn="1">
          <p15:clr>
            <a:srgbClr val="A4A3A4"/>
          </p15:clr>
        </p15:guide>
        <p15:guide id="3" pos="7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 autoAdjust="0"/>
    <p:restoredTop sz="96699" autoAdjust="0"/>
  </p:normalViewPr>
  <p:slideViewPr>
    <p:cSldViewPr snapToGrid="0" snapToObjects="1">
      <p:cViewPr varScale="1">
        <p:scale>
          <a:sx n="104" d="100"/>
          <a:sy n="104" d="100"/>
        </p:scale>
        <p:origin x="216" y="672"/>
      </p:cViewPr>
      <p:guideLst>
        <p:guide orient="horz" pos="125"/>
        <p:guide pos="74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451612903201"/>
          <c:y val="5.8230683090705497E-2"/>
          <c:w val="0.45403225806451603"/>
          <c:h val="0.8835386338185889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4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31370967741935502"/>
                  <c:y val="0"/>
                </c:manualLayout>
              </c:layout>
              <c:numFmt formatCode="#,##0.0;&quot;-&quot;#,##0.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235-9746-80AA-31F2A7CD77E7}"/>
                </c:ext>
              </c:extLst>
            </c:dLbl>
            <c:dLbl>
              <c:idx val="1"/>
              <c:layout>
                <c:manualLayout>
                  <c:x val="0.21048387096774199"/>
                  <c:y val="0"/>
                </c:manualLayout>
              </c:layout>
              <c:numFmt formatCode="#,##0.0;&quot;-&quot;#,##0.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235-9746-80AA-31F2A7CD77E7}"/>
                </c:ext>
              </c:extLst>
            </c:dLbl>
            <c:dLbl>
              <c:idx val="2"/>
              <c:layout>
                <c:manualLayout>
                  <c:x val="0.14838709677419401"/>
                  <c:y val="0"/>
                </c:manualLayout>
              </c:layout>
              <c:numFmt formatCode="#,##0.0;&quot;-&quot;#,##0.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235-9746-80AA-31F2A7CD77E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5.5</c:v>
                </c:pt>
                <c:pt idx="1">
                  <c:v>3</c:v>
                </c:pt>
                <c:pt idx="2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35-9746-80AA-31F2A7CD7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68398416"/>
        <c:axId val="-1494461536"/>
      </c:barChart>
      <c:catAx>
        <c:axId val="-1068398416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494461536"/>
        <c:crosses val="min"/>
        <c:auto val="0"/>
        <c:lblAlgn val="ctr"/>
        <c:lblOffset val="100"/>
        <c:noMultiLvlLbl val="0"/>
      </c:catAx>
      <c:valAx>
        <c:axId val="-1494461536"/>
        <c:scaling>
          <c:orientation val="minMax"/>
          <c:max val="5.5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-10683984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894009216589899"/>
          <c:y val="5.8230683090705497E-2"/>
          <c:w val="0.50046082949308801"/>
          <c:h val="0.8835386338185889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4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33548387096774201"/>
                  <c:y val="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4F3-8140-A3EE-222DB4B8DD98}"/>
                </c:ext>
              </c:extLst>
            </c:dLbl>
            <c:dLbl>
              <c:idx val="1"/>
              <c:layout>
                <c:manualLayout>
                  <c:x val="0.27649769585253497"/>
                  <c:y val="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4F3-8140-A3EE-222DB4B8DD98}"/>
                </c:ext>
              </c:extLst>
            </c:dLbl>
            <c:dLbl>
              <c:idx val="2"/>
              <c:layout>
                <c:manualLayout>
                  <c:x val="0.11152073732718901"/>
                  <c:y val="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4F3-8140-A3EE-222DB4B8DD9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30</c:v>
                </c:pt>
                <c:pt idx="1">
                  <c:v>23</c:v>
                </c:pt>
                <c:pt idx="2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F3-8140-A3EE-222DB4B8D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149260192"/>
        <c:axId val="-1009066208"/>
      </c:barChart>
      <c:catAx>
        <c:axId val="-114926019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09066208"/>
        <c:crosses val="min"/>
        <c:auto val="0"/>
        <c:lblAlgn val="ctr"/>
        <c:lblOffset val="100"/>
        <c:noMultiLvlLbl val="0"/>
      </c:catAx>
      <c:valAx>
        <c:axId val="-1009066208"/>
        <c:scaling>
          <c:orientation val="minMax"/>
          <c:max val="3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-114926019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815742884379699E-3"/>
          <c:y val="7.9327862446268105E-2"/>
          <c:w val="0.98583685142312405"/>
          <c:h val="0.9003516998827669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0E49-CE4D-AD08-2EF94CD5397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9525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0E49-CE4D-AD08-2EF94CD5397F}"/>
              </c:ext>
            </c:extLst>
          </c:dPt>
          <c:dLbls>
            <c:dLbl>
              <c:idx val="0"/>
              <c:layout>
                <c:manualLayout>
                  <c:x val="0"/>
                  <c:y val="-9.3786635404454796E-2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E49-CE4D-AD08-2EF94CD5397F}"/>
                </c:ext>
              </c:extLst>
            </c:dLbl>
            <c:dLbl>
              <c:idx val="1"/>
              <c:layout>
                <c:manualLayout>
                  <c:x val="0"/>
                  <c:y val="-0.10941774130519701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E49-CE4D-AD08-2EF94CD5397F}"/>
                </c:ext>
              </c:extLst>
            </c:dLbl>
            <c:dLbl>
              <c:idx val="2"/>
              <c:layout>
                <c:manualLayout>
                  <c:x val="0"/>
                  <c:y val="-0.16842516608050001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E49-CE4D-AD08-2EF94CD5397F}"/>
                </c:ext>
              </c:extLst>
            </c:dLbl>
            <c:dLbl>
              <c:idx val="3"/>
              <c:layout>
                <c:manualLayout>
                  <c:x val="0"/>
                  <c:y val="-0.211410707307542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E49-CE4D-AD08-2EF94CD5397F}"/>
                </c:ext>
              </c:extLst>
            </c:dLbl>
            <c:dLbl>
              <c:idx val="4"/>
              <c:layout>
                <c:manualLayout>
                  <c:x val="0"/>
                  <c:y val="-0.35521688159437298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E49-CE4D-AD08-2EF94CD5397F}"/>
                </c:ext>
              </c:extLst>
            </c:dLbl>
            <c:dLbl>
              <c:idx val="5"/>
              <c:layout>
                <c:manualLayout>
                  <c:x val="0"/>
                  <c:y val="-0.490425947635795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E49-CE4D-AD08-2EF94CD539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100</c:v>
                </c:pt>
                <c:pt idx="1">
                  <c:v>129.44813373024959</c:v>
                </c:pt>
                <c:pt idx="2">
                  <c:v>239.50080146553699</c:v>
                </c:pt>
                <c:pt idx="3">
                  <c:v>319.85344630180902</c:v>
                </c:pt>
                <c:pt idx="4">
                  <c:v>588.34440119074816</c:v>
                </c:pt>
                <c:pt idx="5">
                  <c:v>840.49200170106928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49-CE4D-AD08-2EF94CD53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71366240"/>
        <c:axId val="-1071363920"/>
      </c:barChart>
      <c:catAx>
        <c:axId val="-1071366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71363920"/>
        <c:crosses val="min"/>
        <c:auto val="0"/>
        <c:lblAlgn val="ctr"/>
        <c:lblOffset val="100"/>
        <c:noMultiLvlLbl val="0"/>
      </c:catAx>
      <c:valAx>
        <c:axId val="-1071363920"/>
        <c:scaling>
          <c:orientation val="minMax"/>
          <c:max val="840.4920017010692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07136624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03238" y="495300"/>
            <a:ext cx="5999162" cy="337502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4" cy="2462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8C587-12DE-4951-A0CB-D5398567468D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225" y="536575"/>
            <a:ext cx="6727825" cy="37846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641" y="4619502"/>
            <a:ext cx="6197107" cy="2449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0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9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5.jpg"/><Relationship Id="rId2" Type="http://schemas.openxmlformats.org/officeDocument/2006/relationships/tags" Target="../tags/tag10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3.png"/><Relationship Id="rId2" Type="http://schemas.openxmlformats.org/officeDocument/2006/relationships/tags" Target="../tags/tag1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9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9.png"/><Relationship Id="rId2" Type="http://schemas.openxmlformats.org/officeDocument/2006/relationships/tags" Target="../tags/tag15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image" Target="../media/image10.png"/><Relationship Id="rId2" Type="http://schemas.openxmlformats.org/officeDocument/2006/relationships/tags" Target="../tags/tag15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5.jpg"/><Relationship Id="rId2" Type="http://schemas.openxmlformats.org/officeDocument/2006/relationships/tags" Target="../tags/tag15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8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6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9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0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8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1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8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2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3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0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1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7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3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8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3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3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5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3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6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4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0.png"/><Relationship Id="rId2" Type="http://schemas.openxmlformats.org/officeDocument/2006/relationships/tags" Target="../tags/tag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9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3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0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1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5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jpg"/><Relationship Id="rId2" Type="http://schemas.openxmlformats.org/officeDocument/2006/relationships/tags" Target="../tags/tag4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81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5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9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5:31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2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4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5:31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116838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5:31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5:31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5:31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5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211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206.xml"/><Relationship Id="rId20" Type="http://schemas.openxmlformats.org/officeDocument/2006/relationships/tags" Target="../tags/tag210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44.vml"/><Relationship Id="rId11" Type="http://schemas.openxmlformats.org/officeDocument/2006/relationships/tags" Target="../tags/tag201.xml"/><Relationship Id="rId24" Type="http://schemas.openxmlformats.org/officeDocument/2006/relationships/oleObject" Target="../embeddings/oleObject44.bin"/><Relationship Id="rId5" Type="http://schemas.openxmlformats.org/officeDocument/2006/relationships/theme" Target="../theme/theme10.xml"/><Relationship Id="rId15" Type="http://schemas.openxmlformats.org/officeDocument/2006/relationships/tags" Target="../tags/tag205.xml"/><Relationship Id="rId23" Type="http://schemas.openxmlformats.org/officeDocument/2006/relationships/tags" Target="../tags/tag213.xml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tags" Target="../tags/tag2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3" Type="http://schemas.openxmlformats.org/officeDocument/2006/relationships/slideLayout" Target="../slideLayouts/slideLayout41.xml"/><Relationship Id="rId21" Type="http://schemas.openxmlformats.org/officeDocument/2006/relationships/tags" Target="../tags/tag232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0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1" Type="http://schemas.openxmlformats.org/officeDocument/2006/relationships/slideLayout" Target="../slideLayouts/slideLayout39.xml"/><Relationship Id="rId6" Type="http://schemas.openxmlformats.org/officeDocument/2006/relationships/vmlDrawing" Target="../drawings/vmlDrawing49.vml"/><Relationship Id="rId11" Type="http://schemas.openxmlformats.org/officeDocument/2006/relationships/tags" Target="../tags/tag222.xml"/><Relationship Id="rId24" Type="http://schemas.openxmlformats.org/officeDocument/2006/relationships/oleObject" Target="../embeddings/oleObject49.bin"/><Relationship Id="rId5" Type="http://schemas.openxmlformats.org/officeDocument/2006/relationships/theme" Target="../theme/theme11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4" Type="http://schemas.openxmlformats.org/officeDocument/2006/relationships/slideLayout" Target="../slideLayouts/slideLayout42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3" Type="http://schemas.openxmlformats.org/officeDocument/2006/relationships/slideLayout" Target="../slideLayouts/slideLayout4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1" Type="http://schemas.openxmlformats.org/officeDocument/2006/relationships/slideLayout" Target="../slideLayouts/slideLayout43.xml"/><Relationship Id="rId6" Type="http://schemas.openxmlformats.org/officeDocument/2006/relationships/vmlDrawing" Target="../drawings/vmlDrawing54.vml"/><Relationship Id="rId11" Type="http://schemas.openxmlformats.org/officeDocument/2006/relationships/tags" Target="../tags/tag243.xml"/><Relationship Id="rId24" Type="http://schemas.openxmlformats.org/officeDocument/2006/relationships/oleObject" Target="../embeddings/oleObject54.bin"/><Relationship Id="rId5" Type="http://schemas.openxmlformats.org/officeDocument/2006/relationships/theme" Target="../theme/theme12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4" Type="http://schemas.openxmlformats.org/officeDocument/2006/relationships/slideLayout" Target="../slideLayouts/slideLayout4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3" Type="http://schemas.openxmlformats.org/officeDocument/2006/relationships/slideLayout" Target="../slideLayouts/slideLayout49.xml"/><Relationship Id="rId21" Type="http://schemas.openxmlformats.org/officeDocument/2006/relationships/tags" Target="../tags/tag274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8.xml"/><Relationship Id="rId16" Type="http://schemas.openxmlformats.org/officeDocument/2006/relationships/tags" Target="../tags/tag269.xml"/><Relationship Id="rId20" Type="http://schemas.openxmlformats.org/officeDocument/2006/relationships/tags" Target="../tags/tag273.xml"/><Relationship Id="rId1" Type="http://schemas.openxmlformats.org/officeDocument/2006/relationships/slideLayout" Target="../slideLayouts/slideLayout47.xml"/><Relationship Id="rId6" Type="http://schemas.openxmlformats.org/officeDocument/2006/relationships/vmlDrawing" Target="../drawings/vmlDrawing59.vml"/><Relationship Id="rId11" Type="http://schemas.openxmlformats.org/officeDocument/2006/relationships/tags" Target="../tags/tag264.xml"/><Relationship Id="rId24" Type="http://schemas.openxmlformats.org/officeDocument/2006/relationships/oleObject" Target="../embeddings/oleObject59.bin"/><Relationship Id="rId5" Type="http://schemas.openxmlformats.org/officeDocument/2006/relationships/theme" Target="../theme/theme13.xml"/><Relationship Id="rId15" Type="http://schemas.openxmlformats.org/officeDocument/2006/relationships/tags" Target="../tags/tag268.xml"/><Relationship Id="rId23" Type="http://schemas.openxmlformats.org/officeDocument/2006/relationships/tags" Target="../tags/tag276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4" Type="http://schemas.openxmlformats.org/officeDocument/2006/relationships/slideLayout" Target="../slideLayouts/slideLayout50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3" Type="http://schemas.openxmlformats.org/officeDocument/2006/relationships/slideLayout" Target="../slideLayouts/slideLayout53.xml"/><Relationship Id="rId21" Type="http://schemas.openxmlformats.org/officeDocument/2006/relationships/tags" Target="../tags/tag295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2.xml"/><Relationship Id="rId16" Type="http://schemas.openxmlformats.org/officeDocument/2006/relationships/tags" Target="../tags/tag290.xml"/><Relationship Id="rId20" Type="http://schemas.openxmlformats.org/officeDocument/2006/relationships/tags" Target="../tags/tag294.xml"/><Relationship Id="rId1" Type="http://schemas.openxmlformats.org/officeDocument/2006/relationships/slideLayout" Target="../slideLayouts/slideLayout51.xml"/><Relationship Id="rId6" Type="http://schemas.openxmlformats.org/officeDocument/2006/relationships/vmlDrawing" Target="../drawings/vmlDrawing64.vml"/><Relationship Id="rId11" Type="http://schemas.openxmlformats.org/officeDocument/2006/relationships/tags" Target="../tags/tag285.xml"/><Relationship Id="rId24" Type="http://schemas.openxmlformats.org/officeDocument/2006/relationships/oleObject" Target="../embeddings/oleObject64.bin"/><Relationship Id="rId5" Type="http://schemas.openxmlformats.org/officeDocument/2006/relationships/theme" Target="../theme/theme14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10" Type="http://schemas.openxmlformats.org/officeDocument/2006/relationships/tags" Target="../tags/tag284.xml"/><Relationship Id="rId19" Type="http://schemas.openxmlformats.org/officeDocument/2006/relationships/tags" Target="../tags/tag293.xml"/><Relationship Id="rId4" Type="http://schemas.openxmlformats.org/officeDocument/2006/relationships/slideLayout" Target="../slideLayouts/slideLayout54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tags" Target="../tags/tag29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tags" Target="../tags/tag308.xml"/><Relationship Id="rId18" Type="http://schemas.openxmlformats.org/officeDocument/2006/relationships/tags" Target="../tags/tag313.xml"/><Relationship Id="rId3" Type="http://schemas.openxmlformats.org/officeDocument/2006/relationships/slideLayout" Target="../slideLayouts/slideLayout57.xml"/><Relationship Id="rId21" Type="http://schemas.openxmlformats.org/officeDocument/2006/relationships/tags" Target="../tags/tag316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6.xml"/><Relationship Id="rId16" Type="http://schemas.openxmlformats.org/officeDocument/2006/relationships/tags" Target="../tags/tag311.xml"/><Relationship Id="rId20" Type="http://schemas.openxmlformats.org/officeDocument/2006/relationships/tags" Target="../tags/tag315.xml"/><Relationship Id="rId1" Type="http://schemas.openxmlformats.org/officeDocument/2006/relationships/slideLayout" Target="../slideLayouts/slideLayout55.xml"/><Relationship Id="rId6" Type="http://schemas.openxmlformats.org/officeDocument/2006/relationships/vmlDrawing" Target="../drawings/vmlDrawing69.vml"/><Relationship Id="rId11" Type="http://schemas.openxmlformats.org/officeDocument/2006/relationships/tags" Target="../tags/tag306.xml"/><Relationship Id="rId24" Type="http://schemas.openxmlformats.org/officeDocument/2006/relationships/oleObject" Target="../embeddings/oleObject69.bin"/><Relationship Id="rId5" Type="http://schemas.openxmlformats.org/officeDocument/2006/relationships/theme" Target="../theme/theme15.xml"/><Relationship Id="rId15" Type="http://schemas.openxmlformats.org/officeDocument/2006/relationships/tags" Target="../tags/tag310.xml"/><Relationship Id="rId23" Type="http://schemas.openxmlformats.org/officeDocument/2006/relationships/tags" Target="../tags/tag318.xml"/><Relationship Id="rId10" Type="http://schemas.openxmlformats.org/officeDocument/2006/relationships/tags" Target="../tags/tag305.xml"/><Relationship Id="rId19" Type="http://schemas.openxmlformats.org/officeDocument/2006/relationships/tags" Target="../tags/tag314.xml"/><Relationship Id="rId4" Type="http://schemas.openxmlformats.org/officeDocument/2006/relationships/slideLayout" Target="../slideLayouts/slideLayout58.xml"/><Relationship Id="rId9" Type="http://schemas.openxmlformats.org/officeDocument/2006/relationships/tags" Target="../tags/tag304.xml"/><Relationship Id="rId14" Type="http://schemas.openxmlformats.org/officeDocument/2006/relationships/tags" Target="../tags/tag309.xml"/><Relationship Id="rId22" Type="http://schemas.openxmlformats.org/officeDocument/2006/relationships/tags" Target="../tags/tag31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tags" Target="../tags/tag334.xml"/><Relationship Id="rId3" Type="http://schemas.openxmlformats.org/officeDocument/2006/relationships/slideLayout" Target="../slideLayouts/slideLayout61.xml"/><Relationship Id="rId21" Type="http://schemas.openxmlformats.org/officeDocument/2006/relationships/tags" Target="../tags/tag337.xml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tags" Target="../tags/tag33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0.xml"/><Relationship Id="rId16" Type="http://schemas.openxmlformats.org/officeDocument/2006/relationships/tags" Target="../tags/tag332.xml"/><Relationship Id="rId20" Type="http://schemas.openxmlformats.org/officeDocument/2006/relationships/tags" Target="../tags/tag336.xml"/><Relationship Id="rId1" Type="http://schemas.openxmlformats.org/officeDocument/2006/relationships/slideLayout" Target="../slideLayouts/slideLayout59.xml"/><Relationship Id="rId6" Type="http://schemas.openxmlformats.org/officeDocument/2006/relationships/vmlDrawing" Target="../drawings/vmlDrawing74.vml"/><Relationship Id="rId11" Type="http://schemas.openxmlformats.org/officeDocument/2006/relationships/tags" Target="../tags/tag327.xml"/><Relationship Id="rId24" Type="http://schemas.openxmlformats.org/officeDocument/2006/relationships/oleObject" Target="../embeddings/oleObject74.bin"/><Relationship Id="rId5" Type="http://schemas.openxmlformats.org/officeDocument/2006/relationships/theme" Target="../theme/theme16.xml"/><Relationship Id="rId15" Type="http://schemas.openxmlformats.org/officeDocument/2006/relationships/tags" Target="../tags/tag331.xml"/><Relationship Id="rId23" Type="http://schemas.openxmlformats.org/officeDocument/2006/relationships/tags" Target="../tags/tag339.xml"/><Relationship Id="rId10" Type="http://schemas.openxmlformats.org/officeDocument/2006/relationships/tags" Target="../tags/tag326.xml"/><Relationship Id="rId19" Type="http://schemas.openxmlformats.org/officeDocument/2006/relationships/tags" Target="../tags/tag335.xml"/><Relationship Id="rId4" Type="http://schemas.openxmlformats.org/officeDocument/2006/relationships/slideLayout" Target="../slideLayouts/slideLayout62.xml"/><Relationship Id="rId9" Type="http://schemas.openxmlformats.org/officeDocument/2006/relationships/tags" Target="../tags/tag325.xml"/><Relationship Id="rId14" Type="http://schemas.openxmlformats.org/officeDocument/2006/relationships/tags" Target="../tags/tag330.xml"/><Relationship Id="rId22" Type="http://schemas.openxmlformats.org/officeDocument/2006/relationships/tags" Target="../tags/tag33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" Type="http://schemas.openxmlformats.org/officeDocument/2006/relationships/slideLayout" Target="../slideLayouts/slideLayout65.xml"/><Relationship Id="rId21" Type="http://schemas.openxmlformats.org/officeDocument/2006/relationships/tags" Target="../tags/tag358.xml"/><Relationship Id="rId7" Type="http://schemas.openxmlformats.org/officeDocument/2006/relationships/tags" Target="../tags/tag344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4.xml"/><Relationship Id="rId16" Type="http://schemas.openxmlformats.org/officeDocument/2006/relationships/tags" Target="../tags/tag353.xml"/><Relationship Id="rId20" Type="http://schemas.openxmlformats.org/officeDocument/2006/relationships/tags" Target="../tags/tag357.xml"/><Relationship Id="rId1" Type="http://schemas.openxmlformats.org/officeDocument/2006/relationships/slideLayout" Target="../slideLayouts/slideLayout63.xml"/><Relationship Id="rId6" Type="http://schemas.openxmlformats.org/officeDocument/2006/relationships/vmlDrawing" Target="../drawings/vmlDrawing79.vml"/><Relationship Id="rId11" Type="http://schemas.openxmlformats.org/officeDocument/2006/relationships/tags" Target="../tags/tag348.xml"/><Relationship Id="rId24" Type="http://schemas.openxmlformats.org/officeDocument/2006/relationships/oleObject" Target="../embeddings/oleObject79.bin"/><Relationship Id="rId5" Type="http://schemas.openxmlformats.org/officeDocument/2006/relationships/theme" Target="../theme/theme17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10" Type="http://schemas.openxmlformats.org/officeDocument/2006/relationships/tags" Target="../tags/tag347.xml"/><Relationship Id="rId19" Type="http://schemas.openxmlformats.org/officeDocument/2006/relationships/tags" Target="../tags/tag356.xml"/><Relationship Id="rId4" Type="http://schemas.openxmlformats.org/officeDocument/2006/relationships/slideLayout" Target="../slideLayouts/slideLayout66.xml"/><Relationship Id="rId9" Type="http://schemas.openxmlformats.org/officeDocument/2006/relationships/tags" Target="../tags/tag346.xml"/><Relationship Id="rId14" Type="http://schemas.openxmlformats.org/officeDocument/2006/relationships/tags" Target="../tags/tag351.xml"/><Relationship Id="rId22" Type="http://schemas.openxmlformats.org/officeDocument/2006/relationships/tags" Target="../tags/tag35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tags" Target="../tags/tag372.xml"/><Relationship Id="rId18" Type="http://schemas.openxmlformats.org/officeDocument/2006/relationships/tags" Target="../tags/tag377.xml"/><Relationship Id="rId3" Type="http://schemas.openxmlformats.org/officeDocument/2006/relationships/slideLayout" Target="../slideLayouts/slideLayout69.xml"/><Relationship Id="rId21" Type="http://schemas.openxmlformats.org/officeDocument/2006/relationships/tags" Target="../tags/tag380.xml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" Type="http://schemas.openxmlformats.org/officeDocument/2006/relationships/slideLayout" Target="../slideLayouts/slideLayout68.xml"/><Relationship Id="rId16" Type="http://schemas.openxmlformats.org/officeDocument/2006/relationships/tags" Target="../tags/tag375.xml"/><Relationship Id="rId20" Type="http://schemas.openxmlformats.org/officeDocument/2006/relationships/tags" Target="../tags/tag379.xml"/><Relationship Id="rId1" Type="http://schemas.openxmlformats.org/officeDocument/2006/relationships/slideLayout" Target="../slideLayouts/slideLayout67.x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84.vml"/><Relationship Id="rId15" Type="http://schemas.openxmlformats.org/officeDocument/2006/relationships/tags" Target="../tags/tag374.xml"/><Relationship Id="rId23" Type="http://schemas.openxmlformats.org/officeDocument/2006/relationships/oleObject" Target="../embeddings/oleObject84.bin"/><Relationship Id="rId10" Type="http://schemas.openxmlformats.org/officeDocument/2006/relationships/tags" Target="../tags/tag369.xml"/><Relationship Id="rId19" Type="http://schemas.openxmlformats.org/officeDocument/2006/relationships/tags" Target="../tags/tag378.xml"/><Relationship Id="rId4" Type="http://schemas.openxmlformats.org/officeDocument/2006/relationships/theme" Target="../theme/theme18.xml"/><Relationship Id="rId9" Type="http://schemas.openxmlformats.org/officeDocument/2006/relationships/tags" Target="../tags/tag368.xml"/><Relationship Id="rId14" Type="http://schemas.openxmlformats.org/officeDocument/2006/relationships/tags" Target="../tags/tag373.xml"/><Relationship Id="rId22" Type="http://schemas.openxmlformats.org/officeDocument/2006/relationships/tags" Target="../tags/tag38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3" Type="http://schemas.openxmlformats.org/officeDocument/2006/relationships/slideLayout" Target="../slideLayouts/slideLayout72.xml"/><Relationship Id="rId21" Type="http://schemas.openxmlformats.org/officeDocument/2006/relationships/tags" Target="../tags/tag399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1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1" Type="http://schemas.openxmlformats.org/officeDocument/2006/relationships/slideLayout" Target="../slideLayouts/slideLayout70.xml"/><Relationship Id="rId6" Type="http://schemas.openxmlformats.org/officeDocument/2006/relationships/vmlDrawing" Target="../drawings/vmlDrawing88.vml"/><Relationship Id="rId11" Type="http://schemas.openxmlformats.org/officeDocument/2006/relationships/tags" Target="../tags/tag389.xml"/><Relationship Id="rId24" Type="http://schemas.openxmlformats.org/officeDocument/2006/relationships/oleObject" Target="../embeddings/oleObject88.bin"/><Relationship Id="rId5" Type="http://schemas.openxmlformats.org/officeDocument/2006/relationships/theme" Target="../theme/theme19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4" Type="http://schemas.openxmlformats.org/officeDocument/2006/relationships/slideLayout" Target="../slideLayouts/slideLayout73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7.vml"/><Relationship Id="rId15" Type="http://schemas.openxmlformats.org/officeDocument/2006/relationships/tags" Target="../tags/tag33.xml"/><Relationship Id="rId23" Type="http://schemas.openxmlformats.org/officeDocument/2006/relationships/oleObject" Target="../embeddings/oleObject7.bin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heme" Target="../theme/theme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11.vml"/><Relationship Id="rId11" Type="http://schemas.openxmlformats.org/officeDocument/2006/relationships/tags" Target="../tags/tag50.xml"/><Relationship Id="rId24" Type="http://schemas.openxmlformats.org/officeDocument/2006/relationships/oleObject" Target="../embeddings/oleObject11.bin"/><Relationship Id="rId5" Type="http://schemas.openxmlformats.org/officeDocument/2006/relationships/theme" Target="../theme/theme3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slideLayout" Target="../slideLayouts/slideLayout1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6.vml"/><Relationship Id="rId11" Type="http://schemas.openxmlformats.org/officeDocument/2006/relationships/tags" Target="../tags/tag73.xml"/><Relationship Id="rId24" Type="http://schemas.openxmlformats.org/officeDocument/2006/relationships/oleObject" Target="../embeddings/oleObject16.bin"/><Relationship Id="rId5" Type="http://schemas.openxmlformats.org/officeDocument/2006/relationships/theme" Target="../theme/theme4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slideLayout" Target="../slideLayouts/slideLayout19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1.vml"/><Relationship Id="rId15" Type="http://schemas.openxmlformats.org/officeDocument/2006/relationships/tags" Target="../tags/tag99.xml"/><Relationship Id="rId23" Type="http://schemas.openxmlformats.org/officeDocument/2006/relationships/oleObject" Target="../embeddings/oleObject21.bin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heme" Target="../theme/theme5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26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1" Type="http://schemas.openxmlformats.org/officeDocument/2006/relationships/slideLayout" Target="../slideLayouts/slideLayout20.xml"/><Relationship Id="rId6" Type="http://schemas.openxmlformats.org/officeDocument/2006/relationships/vmlDrawing" Target="../drawings/vmlDrawing25.vml"/><Relationship Id="rId11" Type="http://schemas.openxmlformats.org/officeDocument/2006/relationships/tags" Target="../tags/tag116.xml"/><Relationship Id="rId24" Type="http://schemas.openxmlformats.org/officeDocument/2006/relationships/oleObject" Target="../embeddings/oleObject25.bin"/><Relationship Id="rId5" Type="http://schemas.openxmlformats.org/officeDocument/2006/relationships/theme" Target="../theme/theme6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4" Type="http://schemas.openxmlformats.org/officeDocument/2006/relationships/slideLayout" Target="../slideLayouts/slideLayout23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" Type="http://schemas.openxmlformats.org/officeDocument/2006/relationships/slideLayout" Target="../slideLayouts/slideLayout26.xml"/><Relationship Id="rId21" Type="http://schemas.openxmlformats.org/officeDocument/2006/relationships/tags" Target="../tags/tag148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" Type="http://schemas.openxmlformats.org/officeDocument/2006/relationships/slideLayout" Target="../slideLayouts/slideLayout25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30.vml"/><Relationship Id="rId15" Type="http://schemas.openxmlformats.org/officeDocument/2006/relationships/tags" Target="../tags/tag142.xml"/><Relationship Id="rId23" Type="http://schemas.openxmlformats.org/officeDocument/2006/relationships/oleObject" Target="../embeddings/oleObject30.bin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4" Type="http://schemas.openxmlformats.org/officeDocument/2006/relationships/theme" Target="../theme/theme7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3" Type="http://schemas.openxmlformats.org/officeDocument/2006/relationships/slideLayout" Target="../slideLayouts/slideLayout29.xml"/><Relationship Id="rId21" Type="http://schemas.openxmlformats.org/officeDocument/2006/relationships/tags" Target="../tags/tag169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34.vml"/><Relationship Id="rId11" Type="http://schemas.openxmlformats.org/officeDocument/2006/relationships/tags" Target="../tags/tag159.xml"/><Relationship Id="rId24" Type="http://schemas.openxmlformats.org/officeDocument/2006/relationships/oleObject" Target="../embeddings/oleObject34.bin"/><Relationship Id="rId5" Type="http://schemas.openxmlformats.org/officeDocument/2006/relationships/theme" Target="../theme/theme8.xml"/><Relationship Id="rId15" Type="http://schemas.openxmlformats.org/officeDocument/2006/relationships/tags" Target="../tags/tag163.xml"/><Relationship Id="rId23" Type="http://schemas.openxmlformats.org/officeDocument/2006/relationships/tags" Target="../tags/tag171.xml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4" Type="http://schemas.openxmlformats.org/officeDocument/2006/relationships/slideLayout" Target="../slideLayouts/slideLayout30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tags" Target="../tags/tag1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3" Type="http://schemas.openxmlformats.org/officeDocument/2006/relationships/slideLayout" Target="../slideLayouts/slideLayout33.xml"/><Relationship Id="rId21" Type="http://schemas.openxmlformats.org/officeDocument/2006/relationships/tags" Target="../tags/tag190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185.xml"/><Relationship Id="rId20" Type="http://schemas.openxmlformats.org/officeDocument/2006/relationships/tags" Target="../tags/tag189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39.vml"/><Relationship Id="rId11" Type="http://schemas.openxmlformats.org/officeDocument/2006/relationships/tags" Target="../tags/tag180.xml"/><Relationship Id="rId24" Type="http://schemas.openxmlformats.org/officeDocument/2006/relationships/oleObject" Target="../embeddings/oleObject39.bin"/><Relationship Id="rId5" Type="http://schemas.openxmlformats.org/officeDocument/2006/relationships/theme" Target="../theme/theme9.xml"/><Relationship Id="rId15" Type="http://schemas.openxmlformats.org/officeDocument/2006/relationships/tags" Target="../tags/tag184.xml"/><Relationship Id="rId23" Type="http://schemas.openxmlformats.org/officeDocument/2006/relationships/tags" Target="../tags/tag192.xml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4" Type="http://schemas.openxmlformats.org/officeDocument/2006/relationships/slideLayout" Target="../slideLayouts/slideLayout34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tags" Target="../tags/tag1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4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89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4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8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2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3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6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5:31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4.jpg"/><Relationship Id="rId2" Type="http://schemas.openxmlformats.org/officeDocument/2006/relationships/tags" Target="../tags/tag406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13" Type="http://schemas.openxmlformats.org/officeDocument/2006/relationships/tags" Target="../tags/tag418.xml"/><Relationship Id="rId18" Type="http://schemas.openxmlformats.org/officeDocument/2006/relationships/chart" Target="../charts/chart1.xml"/><Relationship Id="rId3" Type="http://schemas.openxmlformats.org/officeDocument/2006/relationships/tags" Target="../tags/tag408.xml"/><Relationship Id="rId21" Type="http://schemas.openxmlformats.org/officeDocument/2006/relationships/image" Target="../media/image17.jpeg"/><Relationship Id="rId7" Type="http://schemas.openxmlformats.org/officeDocument/2006/relationships/tags" Target="../tags/tag412.xml"/><Relationship Id="rId12" Type="http://schemas.openxmlformats.org/officeDocument/2006/relationships/tags" Target="../tags/tag417.xml"/><Relationship Id="rId17" Type="http://schemas.openxmlformats.org/officeDocument/2006/relationships/image" Target="../media/image15.emf"/><Relationship Id="rId2" Type="http://schemas.openxmlformats.org/officeDocument/2006/relationships/tags" Target="../tags/tag407.xml"/><Relationship Id="rId16" Type="http://schemas.openxmlformats.org/officeDocument/2006/relationships/oleObject" Target="../embeddings/oleObject94.bin"/><Relationship Id="rId20" Type="http://schemas.openxmlformats.org/officeDocument/2006/relationships/image" Target="../media/image16.jpeg"/><Relationship Id="rId1" Type="http://schemas.openxmlformats.org/officeDocument/2006/relationships/vmlDrawing" Target="../drawings/vmlDrawing94.vml"/><Relationship Id="rId6" Type="http://schemas.openxmlformats.org/officeDocument/2006/relationships/tags" Target="../tags/tag411.xml"/><Relationship Id="rId11" Type="http://schemas.openxmlformats.org/officeDocument/2006/relationships/tags" Target="../tags/tag416.xml"/><Relationship Id="rId5" Type="http://schemas.openxmlformats.org/officeDocument/2006/relationships/tags" Target="../tags/tag410.xml"/><Relationship Id="rId15" Type="http://schemas.openxmlformats.org/officeDocument/2006/relationships/slideLayout" Target="../slideLayouts/slideLayout19.xml"/><Relationship Id="rId10" Type="http://schemas.openxmlformats.org/officeDocument/2006/relationships/tags" Target="../tags/tag415.xml"/><Relationship Id="rId19" Type="http://schemas.openxmlformats.org/officeDocument/2006/relationships/chart" Target="../charts/chart2.xml"/><Relationship Id="rId4" Type="http://schemas.openxmlformats.org/officeDocument/2006/relationships/tags" Target="../tags/tag409.xml"/><Relationship Id="rId9" Type="http://schemas.openxmlformats.org/officeDocument/2006/relationships/tags" Target="../tags/tag414.xml"/><Relationship Id="rId14" Type="http://schemas.openxmlformats.org/officeDocument/2006/relationships/tags" Target="../tags/tag419.xml"/><Relationship Id="rId22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6.xml"/><Relationship Id="rId13" Type="http://schemas.openxmlformats.org/officeDocument/2006/relationships/tags" Target="../tags/tag431.xml"/><Relationship Id="rId18" Type="http://schemas.openxmlformats.org/officeDocument/2006/relationships/image" Target="../media/image19.emf"/><Relationship Id="rId3" Type="http://schemas.openxmlformats.org/officeDocument/2006/relationships/tags" Target="../tags/tag421.xml"/><Relationship Id="rId7" Type="http://schemas.openxmlformats.org/officeDocument/2006/relationships/tags" Target="../tags/tag425.xml"/><Relationship Id="rId12" Type="http://schemas.openxmlformats.org/officeDocument/2006/relationships/tags" Target="../tags/tag430.xml"/><Relationship Id="rId17" Type="http://schemas.openxmlformats.org/officeDocument/2006/relationships/oleObject" Target="../embeddings/oleObject95.bin"/><Relationship Id="rId2" Type="http://schemas.openxmlformats.org/officeDocument/2006/relationships/tags" Target="../tags/tag420.xml"/><Relationship Id="rId16" Type="http://schemas.openxmlformats.org/officeDocument/2006/relationships/slideLayout" Target="../slideLayouts/slideLayout19.xml"/><Relationship Id="rId1" Type="http://schemas.openxmlformats.org/officeDocument/2006/relationships/vmlDrawing" Target="../drawings/vmlDrawing95.vml"/><Relationship Id="rId6" Type="http://schemas.openxmlformats.org/officeDocument/2006/relationships/tags" Target="../tags/tag424.xml"/><Relationship Id="rId11" Type="http://schemas.openxmlformats.org/officeDocument/2006/relationships/tags" Target="../tags/tag429.xml"/><Relationship Id="rId5" Type="http://schemas.openxmlformats.org/officeDocument/2006/relationships/tags" Target="../tags/tag423.xml"/><Relationship Id="rId15" Type="http://schemas.openxmlformats.org/officeDocument/2006/relationships/tags" Target="../tags/tag433.xml"/><Relationship Id="rId10" Type="http://schemas.openxmlformats.org/officeDocument/2006/relationships/tags" Target="../tags/tag428.xml"/><Relationship Id="rId19" Type="http://schemas.openxmlformats.org/officeDocument/2006/relationships/chart" Target="../charts/chart3.xml"/><Relationship Id="rId4" Type="http://schemas.openxmlformats.org/officeDocument/2006/relationships/tags" Target="../tags/tag422.xml"/><Relationship Id="rId9" Type="http://schemas.openxmlformats.org/officeDocument/2006/relationships/tags" Target="../tags/tag427.xml"/><Relationship Id="rId14" Type="http://schemas.openxmlformats.org/officeDocument/2006/relationships/tags" Target="../tags/tag4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40.xml"/><Relationship Id="rId13" Type="http://schemas.openxmlformats.org/officeDocument/2006/relationships/image" Target="../media/image20.emf"/><Relationship Id="rId3" Type="http://schemas.openxmlformats.org/officeDocument/2006/relationships/tags" Target="../tags/tag435.xml"/><Relationship Id="rId7" Type="http://schemas.openxmlformats.org/officeDocument/2006/relationships/tags" Target="../tags/tag439.xml"/><Relationship Id="rId12" Type="http://schemas.openxmlformats.org/officeDocument/2006/relationships/oleObject" Target="../embeddings/oleObject96.bin"/><Relationship Id="rId2" Type="http://schemas.openxmlformats.org/officeDocument/2006/relationships/tags" Target="../tags/tag434.xml"/><Relationship Id="rId1" Type="http://schemas.openxmlformats.org/officeDocument/2006/relationships/vmlDrawing" Target="../drawings/vmlDrawing96.vml"/><Relationship Id="rId6" Type="http://schemas.openxmlformats.org/officeDocument/2006/relationships/tags" Target="../tags/tag43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437.xml"/><Relationship Id="rId10" Type="http://schemas.openxmlformats.org/officeDocument/2006/relationships/slideLayout" Target="../slideLayouts/slideLayout19.xml"/><Relationship Id="rId4" Type="http://schemas.openxmlformats.org/officeDocument/2006/relationships/tags" Target="../tags/tag436.xml"/><Relationship Id="rId9" Type="http://schemas.openxmlformats.org/officeDocument/2006/relationships/tags" Target="../tags/tag4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tags" Target="../tags/tag443.xml"/><Relationship Id="rId7" Type="http://schemas.openxmlformats.org/officeDocument/2006/relationships/tags" Target="../tags/tag447.xml"/><Relationship Id="rId12" Type="http://schemas.openxmlformats.org/officeDocument/2006/relationships/image" Target="../media/image22.png"/><Relationship Id="rId2" Type="http://schemas.openxmlformats.org/officeDocument/2006/relationships/tags" Target="../tags/tag442.xml"/><Relationship Id="rId1" Type="http://schemas.openxmlformats.org/officeDocument/2006/relationships/vmlDrawing" Target="../drawings/vmlDrawing97.vml"/><Relationship Id="rId6" Type="http://schemas.openxmlformats.org/officeDocument/2006/relationships/tags" Target="../tags/tag446.xml"/><Relationship Id="rId11" Type="http://schemas.openxmlformats.org/officeDocument/2006/relationships/image" Target="../media/image21.png"/><Relationship Id="rId5" Type="http://schemas.openxmlformats.org/officeDocument/2006/relationships/tags" Target="../tags/tag445.xml"/><Relationship Id="rId10" Type="http://schemas.openxmlformats.org/officeDocument/2006/relationships/image" Target="../media/image19.emf"/><Relationship Id="rId4" Type="http://schemas.openxmlformats.org/officeDocument/2006/relationships/tags" Target="../tags/tag444.xml"/><Relationship Id="rId9" Type="http://schemas.openxmlformats.org/officeDocument/2006/relationships/oleObject" Target="../embeddings/oleObject9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slideLayout" Target="../slideLayouts/slideLayout19.xml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tags" Target="../tags/tag458.xml"/><Relationship Id="rId2" Type="http://schemas.openxmlformats.org/officeDocument/2006/relationships/tags" Target="../tags/tag448.xml"/><Relationship Id="rId1" Type="http://schemas.openxmlformats.org/officeDocument/2006/relationships/vmlDrawing" Target="../drawings/vmlDrawing98.v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5" Type="http://schemas.openxmlformats.org/officeDocument/2006/relationships/tags" Target="../tags/tag451.xml"/><Relationship Id="rId15" Type="http://schemas.openxmlformats.org/officeDocument/2006/relationships/image" Target="../media/image23.emf"/><Relationship Id="rId10" Type="http://schemas.openxmlformats.org/officeDocument/2006/relationships/tags" Target="../tags/tag456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oleObject" Target="../embeddings/oleObject98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70.xml"/><Relationship Id="rId18" Type="http://schemas.openxmlformats.org/officeDocument/2006/relationships/tags" Target="../tags/tag475.xml"/><Relationship Id="rId26" Type="http://schemas.openxmlformats.org/officeDocument/2006/relationships/tags" Target="../tags/tag483.xml"/><Relationship Id="rId39" Type="http://schemas.openxmlformats.org/officeDocument/2006/relationships/image" Target="../media/image26.png"/><Relationship Id="rId21" Type="http://schemas.openxmlformats.org/officeDocument/2006/relationships/tags" Target="../tags/tag478.xml"/><Relationship Id="rId34" Type="http://schemas.openxmlformats.org/officeDocument/2006/relationships/slideLayout" Target="../slideLayouts/slideLayout19.xml"/><Relationship Id="rId7" Type="http://schemas.openxmlformats.org/officeDocument/2006/relationships/tags" Target="../tags/tag464.xml"/><Relationship Id="rId2" Type="http://schemas.openxmlformats.org/officeDocument/2006/relationships/tags" Target="../tags/tag459.xml"/><Relationship Id="rId16" Type="http://schemas.openxmlformats.org/officeDocument/2006/relationships/tags" Target="../tags/tag473.xml"/><Relationship Id="rId20" Type="http://schemas.openxmlformats.org/officeDocument/2006/relationships/tags" Target="../tags/tag477.xml"/><Relationship Id="rId29" Type="http://schemas.openxmlformats.org/officeDocument/2006/relationships/tags" Target="../tags/tag486.xml"/><Relationship Id="rId41" Type="http://schemas.openxmlformats.org/officeDocument/2006/relationships/image" Target="../media/image28.jpeg"/><Relationship Id="rId1" Type="http://schemas.openxmlformats.org/officeDocument/2006/relationships/vmlDrawing" Target="../drawings/vmlDrawing99.vml"/><Relationship Id="rId6" Type="http://schemas.openxmlformats.org/officeDocument/2006/relationships/tags" Target="../tags/tag463.xml"/><Relationship Id="rId11" Type="http://schemas.openxmlformats.org/officeDocument/2006/relationships/tags" Target="../tags/tag468.xml"/><Relationship Id="rId24" Type="http://schemas.openxmlformats.org/officeDocument/2006/relationships/tags" Target="../tags/tag481.xml"/><Relationship Id="rId32" Type="http://schemas.openxmlformats.org/officeDocument/2006/relationships/tags" Target="../tags/tag489.xml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tags" Target="../tags/tag462.xml"/><Relationship Id="rId15" Type="http://schemas.openxmlformats.org/officeDocument/2006/relationships/tags" Target="../tags/tag472.xml"/><Relationship Id="rId23" Type="http://schemas.openxmlformats.org/officeDocument/2006/relationships/tags" Target="../tags/tag480.xml"/><Relationship Id="rId28" Type="http://schemas.openxmlformats.org/officeDocument/2006/relationships/tags" Target="../tags/tag485.xml"/><Relationship Id="rId36" Type="http://schemas.openxmlformats.org/officeDocument/2006/relationships/image" Target="../media/image23.emf"/><Relationship Id="rId10" Type="http://schemas.openxmlformats.org/officeDocument/2006/relationships/tags" Target="../tags/tag467.xml"/><Relationship Id="rId19" Type="http://schemas.openxmlformats.org/officeDocument/2006/relationships/tags" Target="../tags/tag476.xml"/><Relationship Id="rId31" Type="http://schemas.openxmlformats.org/officeDocument/2006/relationships/tags" Target="../tags/tag488.xml"/><Relationship Id="rId4" Type="http://schemas.openxmlformats.org/officeDocument/2006/relationships/tags" Target="../tags/tag461.xml"/><Relationship Id="rId9" Type="http://schemas.openxmlformats.org/officeDocument/2006/relationships/tags" Target="../tags/tag466.xml"/><Relationship Id="rId14" Type="http://schemas.openxmlformats.org/officeDocument/2006/relationships/tags" Target="../tags/tag471.xml"/><Relationship Id="rId22" Type="http://schemas.openxmlformats.org/officeDocument/2006/relationships/tags" Target="../tags/tag479.xml"/><Relationship Id="rId27" Type="http://schemas.openxmlformats.org/officeDocument/2006/relationships/tags" Target="../tags/tag484.xml"/><Relationship Id="rId30" Type="http://schemas.openxmlformats.org/officeDocument/2006/relationships/tags" Target="../tags/tag487.xml"/><Relationship Id="rId35" Type="http://schemas.openxmlformats.org/officeDocument/2006/relationships/oleObject" Target="../embeddings/oleObject99.bin"/><Relationship Id="rId8" Type="http://schemas.openxmlformats.org/officeDocument/2006/relationships/tags" Target="../tags/tag465.xml"/><Relationship Id="rId3" Type="http://schemas.openxmlformats.org/officeDocument/2006/relationships/tags" Target="../tags/tag460.xml"/><Relationship Id="rId12" Type="http://schemas.openxmlformats.org/officeDocument/2006/relationships/tags" Target="../tags/tag469.xml"/><Relationship Id="rId17" Type="http://schemas.openxmlformats.org/officeDocument/2006/relationships/tags" Target="../tags/tag474.xml"/><Relationship Id="rId25" Type="http://schemas.openxmlformats.org/officeDocument/2006/relationships/tags" Target="../tags/tag482.xml"/><Relationship Id="rId33" Type="http://schemas.openxmlformats.org/officeDocument/2006/relationships/tags" Target="../tags/tag490.xml"/><Relationship Id="rId3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-1118326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-1118326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cument type"/>
          <p:cNvSpPr txBox="1">
            <a:spLocks noChangeArrowheads="1"/>
          </p:cNvSpPr>
          <p:nvPr/>
        </p:nvSpPr>
        <p:spPr bwMode="gray">
          <a:xfrm>
            <a:off x="3024489" y="3208519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solidFill>
                  <a:schemeClr val="accent6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Document for discussion | 15/01/2018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024489" y="2745264"/>
            <a:ext cx="8309252" cy="215444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GLOBAL MARKETING &amp; SALES</a:t>
            </a:r>
          </a:p>
        </p:txBody>
      </p:sp>
      <p:sp>
        <p:nvSpPr>
          <p:cNvPr id="14" name="Disclaimer-English (United States)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gray">
          <a:xfrm>
            <a:off x="3024489" y="1434420"/>
            <a:ext cx="8309252" cy="98488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Emerging themes and first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47CE5-6FF0-4D3C-AC0E-C3D759A163F7}"/>
              </a:ext>
            </a:extLst>
          </p:cNvPr>
          <p:cNvSpPr txBox="1"/>
          <p:nvPr/>
        </p:nvSpPr>
        <p:spPr>
          <a:xfrm>
            <a:off x="6851650" y="493500"/>
            <a:ext cx="485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Working draft based on interviews as of 12/01/2017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9061"/>
          <a:stretch/>
        </p:blipFill>
        <p:spPr>
          <a:xfrm>
            <a:off x="-1" y="0"/>
            <a:ext cx="11949113" cy="672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E06EA2-0554-4273-BF69-C246667F6CD0}"/>
              </a:ext>
            </a:extLst>
          </p:cNvPr>
          <p:cNvSpPr>
            <a:spLocks/>
          </p:cNvSpPr>
          <p:nvPr/>
        </p:nvSpPr>
        <p:spPr>
          <a:xfrm>
            <a:off x="-1" y="0"/>
            <a:ext cx="11949113" cy="672147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4234" y="2198384"/>
            <a:ext cx="11944878" cy="1310308"/>
          </a:xfrm>
          <a:prstGeom prst="rect">
            <a:avLst/>
          </a:prstGeom>
          <a:solidFill>
            <a:srgbClr val="0065BD">
              <a:alpha val="43137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 dirty="0">
                <a:solidFill>
                  <a:schemeClr val="bg1"/>
                </a:solidFill>
              </a:rPr>
              <a:t>CLIENT Case Study</a:t>
            </a:r>
            <a:endParaRPr lang="en-US" sz="4800" kern="0" dirty="0">
              <a:solidFill>
                <a:schemeClr val="bg1"/>
              </a:solidFill>
            </a:endParaRPr>
          </a:p>
        </p:txBody>
      </p:sp>
      <p:sp>
        <p:nvSpPr>
          <p:cNvPr id="17" name="Disclaimer-template_Blue">
            <a:extLst>
              <a:ext uri="{FF2B5EF4-FFF2-40B4-BE49-F238E27FC236}">
                <a16:creationId xmlns:a16="http://schemas.microsoft.com/office/drawing/2014/main" id="{9FEA31A0-0683-4818-9E5E-EC510B2F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38" y="5925006"/>
            <a:ext cx="8028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A6CE7F8-B0C3-466F-9BBD-599FA2629799}"/>
              </a:ext>
            </a:extLst>
          </p:cNvPr>
          <p:cNvSpPr txBox="1">
            <a:spLocks/>
          </p:cNvSpPr>
          <p:nvPr/>
        </p:nvSpPr>
        <p:spPr bwMode="gray">
          <a:xfrm>
            <a:off x="2135938" y="4156596"/>
            <a:ext cx="80282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4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800" kern="0" dirty="0">
                <a:solidFill>
                  <a:schemeClr val="bg1"/>
                </a:solidFill>
              </a:rPr>
              <a:t>Business Building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i-FI" sz="1000" b="1">
                <a:solidFill>
                  <a:srgbClr val="FFFFFF"/>
                </a:solidFill>
                <a:latin typeface="Arial" pitchFamily="34" charset="0"/>
              </a:rPr>
              <a:t>BAS006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GEM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0776450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0" name="think-cell Slide" r:id="rId16" imgW="384" imgH="385" progId="TCLayout.ActiveDocument.1">
                  <p:embed/>
                </p:oleObj>
              </mc:Choice>
              <mc:Fallback>
                <p:oleObj name="think-cell Slide" r:id="rId16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One of Asia’s largest steel maker (~$9 billion) is looking to break the 1% CAGR routine to grow by 5% CAGR and create higher value to shareholders</a:t>
            </a:r>
            <a:endParaRPr lang="en-GB" dirty="0"/>
          </a:p>
        </p:txBody>
      </p:sp>
      <p:graphicFrame>
        <p:nvGraphicFramePr>
          <p:cNvPr id="64" name="Chart 6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0997523"/>
              </p:ext>
            </p:extLst>
          </p:nvPr>
        </p:nvGraphicFramePr>
        <p:xfrm>
          <a:off x="4291013" y="2386013"/>
          <a:ext cx="1968500" cy="141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53" name="Rectangle 52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756025" y="2881313"/>
            <a:ext cx="8270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GB" altLang="en-US" sz="1400" dirty="0">
                <a:solidFill>
                  <a:srgbClr val="000000"/>
                </a:solidFill>
                <a:sym typeface="+mn-lt"/>
              </a:rPr>
              <a:t>consumer </a:t>
            </a:r>
          </a:p>
          <a:p>
            <a:pPr>
              <a:buClr>
                <a:srgbClr val="002960"/>
              </a:buClr>
            </a:pPr>
            <a:r>
              <a:rPr lang="en-GB" altLang="en-US" sz="1400" dirty="0">
                <a:solidFill>
                  <a:srgbClr val="000000"/>
                </a:solidFill>
                <a:sym typeface="+mn-lt"/>
              </a:rPr>
              <a:t>durables</a:t>
            </a:r>
            <a:endParaRPr lang="en-GB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756025" y="2570163"/>
            <a:ext cx="522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GB" altLang="en-US" sz="1400" dirty="0">
                <a:solidFill>
                  <a:srgbClr val="000000"/>
                </a:solidFill>
                <a:sym typeface="+mn-lt"/>
              </a:rPr>
              <a:t>FMCG</a:t>
            </a:r>
            <a:endParaRPr lang="en-GB" sz="14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3756025" y="3405188"/>
            <a:ext cx="4048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GB" altLang="en-US" sz="1400" dirty="0">
                <a:solidFill>
                  <a:srgbClr val="000000"/>
                </a:solidFill>
                <a:sym typeface="+mn-lt"/>
              </a:rPr>
              <a:t>Steel</a:t>
            </a:r>
          </a:p>
        </p:txBody>
      </p:sp>
      <p:graphicFrame>
        <p:nvGraphicFramePr>
          <p:cNvPr id="62" name="Chart 61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788648769"/>
              </p:ext>
            </p:extLst>
          </p:nvPr>
        </p:nvGraphicFramePr>
        <p:xfrm>
          <a:off x="6289675" y="2386013"/>
          <a:ext cx="1722438" cy="141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94" name="TextBox 93"/>
          <p:cNvSpPr txBox="1">
            <a:spLocks/>
          </p:cNvSpPr>
          <p:nvPr/>
        </p:nvSpPr>
        <p:spPr>
          <a:xfrm>
            <a:off x="8402718" y="1431925"/>
            <a:ext cx="32479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b="1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Objective of the program</a:t>
            </a:r>
          </a:p>
        </p:txBody>
      </p:sp>
      <p:sp>
        <p:nvSpPr>
          <p:cNvPr id="32" name="Freeform 31"/>
          <p:cNvSpPr/>
          <p:nvPr>
            <p:custDataLst>
              <p:tags r:id="rId9"/>
            </p:custDataLst>
          </p:nvPr>
        </p:nvSpPr>
        <p:spPr>
          <a:xfrm>
            <a:off x="158759" y="1846263"/>
            <a:ext cx="3073723" cy="4246804"/>
          </a:xfrm>
          <a:custGeom>
            <a:avLst/>
            <a:gdLst>
              <a:gd name="connsiteX0" fmla="*/ 0 w 1828800"/>
              <a:gd name="connsiteY0" fmla="*/ 0 h 914400"/>
              <a:gd name="connsiteX1" fmla="*/ 1664208 w 1828800"/>
              <a:gd name="connsiteY1" fmla="*/ 0 h 914400"/>
              <a:gd name="connsiteX2" fmla="*/ 1828800 w 1828800"/>
              <a:gd name="connsiteY2" fmla="*/ 457200 h 914400"/>
              <a:gd name="connsiteX3" fmla="*/ 1664208 w 1828800"/>
              <a:gd name="connsiteY3" fmla="*/ 914400 h 914400"/>
              <a:gd name="connsiteX4" fmla="*/ 0 w 1828800"/>
              <a:gd name="connsiteY4" fmla="*/ 914400 h 914400"/>
              <a:gd name="connsiteX5" fmla="*/ 0 w 1828800"/>
              <a:gd name="connsiteY5" fmla="*/ 457200 h 914400"/>
              <a:gd name="connsiteX0" fmla="*/ 0 w 1828800"/>
              <a:gd name="connsiteY0" fmla="*/ 0 h 914400"/>
              <a:gd name="connsiteX1" fmla="*/ 1664208 w 1828800"/>
              <a:gd name="connsiteY1" fmla="*/ 0 h 914400"/>
              <a:gd name="connsiteX2" fmla="*/ 1828800 w 1828800"/>
              <a:gd name="connsiteY2" fmla="*/ 457200 h 914400"/>
              <a:gd name="connsiteX3" fmla="*/ 1664208 w 1828800"/>
              <a:gd name="connsiteY3" fmla="*/ 914400 h 914400"/>
              <a:gd name="connsiteX4" fmla="*/ 0 w 1828800"/>
              <a:gd name="connsiteY4" fmla="*/ 914400 h 914400"/>
              <a:gd name="connsiteX5" fmla="*/ 0 w 1828800"/>
              <a:gd name="connsiteY5" fmla="*/ 457200 h 914400"/>
              <a:gd name="connsiteX0" fmla="*/ 0 w 1828800"/>
              <a:gd name="connsiteY0" fmla="*/ 0 h 914400"/>
              <a:gd name="connsiteX1" fmla="*/ 1664208 w 1828800"/>
              <a:gd name="connsiteY1" fmla="*/ 0 h 914400"/>
              <a:gd name="connsiteX2" fmla="*/ 1828800 w 1828800"/>
              <a:gd name="connsiteY2" fmla="*/ 457200 h 914400"/>
              <a:gd name="connsiteX3" fmla="*/ 1664208 w 1828800"/>
              <a:gd name="connsiteY3" fmla="*/ 914400 h 914400"/>
              <a:gd name="connsiteX4" fmla="*/ 0 w 1828800"/>
              <a:gd name="connsiteY4" fmla="*/ 914400 h 914400"/>
              <a:gd name="connsiteX5" fmla="*/ 0 w 1828800"/>
              <a:gd name="connsiteY5" fmla="*/ 457200 h 914400"/>
              <a:gd name="connsiteX0" fmla="*/ 0 w 1828800"/>
              <a:gd name="connsiteY0" fmla="*/ 0 h 914400"/>
              <a:gd name="connsiteX1" fmla="*/ 1664208 w 1828800"/>
              <a:gd name="connsiteY1" fmla="*/ 0 h 914400"/>
              <a:gd name="connsiteX2" fmla="*/ 1828800 w 1828800"/>
              <a:gd name="connsiteY2" fmla="*/ 457200 h 914400"/>
              <a:gd name="connsiteX3" fmla="*/ 1664208 w 1828800"/>
              <a:gd name="connsiteY3" fmla="*/ 914400 h 914400"/>
              <a:gd name="connsiteX4" fmla="*/ 0 w 1828800"/>
              <a:gd name="connsiteY4" fmla="*/ 914400 h 914400"/>
              <a:gd name="connsiteX5" fmla="*/ 0 w 1828800"/>
              <a:gd name="connsiteY5" fmla="*/ 457200 h 914400"/>
              <a:gd name="connsiteX0" fmla="*/ 0 w 1828800"/>
              <a:gd name="connsiteY0" fmla="*/ 0 h 914400"/>
              <a:gd name="connsiteX1" fmla="*/ 1664208 w 1828800"/>
              <a:gd name="connsiteY1" fmla="*/ 0 h 914400"/>
              <a:gd name="connsiteX2" fmla="*/ 1828800 w 1828800"/>
              <a:gd name="connsiteY2" fmla="*/ 457200 h 914400"/>
              <a:gd name="connsiteX3" fmla="*/ 1664208 w 1828800"/>
              <a:gd name="connsiteY3" fmla="*/ 914400 h 914400"/>
              <a:gd name="connsiteX4" fmla="*/ 0 w 1828800"/>
              <a:gd name="connsiteY4" fmla="*/ 914400 h 914400"/>
              <a:gd name="connsiteX5" fmla="*/ 0 w 1828800"/>
              <a:gd name="connsiteY5" fmla="*/ 457200 h 914400"/>
              <a:gd name="connsiteX0" fmla="*/ 0 w 1828800"/>
              <a:gd name="connsiteY0" fmla="*/ 0 h 914400"/>
              <a:gd name="connsiteX1" fmla="*/ 1664208 w 1828800"/>
              <a:gd name="connsiteY1" fmla="*/ 0 h 914400"/>
              <a:gd name="connsiteX2" fmla="*/ 1828800 w 1828800"/>
              <a:gd name="connsiteY2" fmla="*/ 457200 h 914400"/>
              <a:gd name="connsiteX3" fmla="*/ 1664208 w 1828800"/>
              <a:gd name="connsiteY3" fmla="*/ 914400 h 914400"/>
              <a:gd name="connsiteX4" fmla="*/ 0 w 1828800"/>
              <a:gd name="connsiteY4" fmla="*/ 914400 h 914400"/>
              <a:gd name="connsiteX5" fmla="*/ 0 w 1828800"/>
              <a:gd name="connsiteY5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" h="914400">
                <a:moveTo>
                  <a:pt x="0" y="0"/>
                </a:moveTo>
                <a:lnTo>
                  <a:pt x="1664208" y="0"/>
                </a:lnTo>
                <a:lnTo>
                  <a:pt x="1828800" y="457200"/>
                </a:lnTo>
                <a:lnTo>
                  <a:pt x="1664208" y="914400"/>
                </a:lnTo>
                <a:lnTo>
                  <a:pt x="0" y="914400"/>
                </a:lnTo>
                <a:lnTo>
                  <a:pt x="0" y="457200"/>
                </a:lnTo>
                <a:close/>
              </a:path>
            </a:pathLst>
          </a:custGeom>
          <a:noFill/>
          <a:ln w="19050" cmpd="sng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GB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3236878" y="1123950"/>
            <a:ext cx="50323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800" b="1" dirty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Consumer durables will have higher growth rate &amp; shareholder value multiplier</a:t>
            </a:r>
          </a:p>
        </p:txBody>
      </p:sp>
      <p:sp>
        <p:nvSpPr>
          <p:cNvPr id="37" name="Freeform 46"/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226710" y="1714500"/>
            <a:ext cx="5042470" cy="4591767"/>
          </a:xfrm>
          <a:custGeom>
            <a:avLst/>
            <a:gdLst>
              <a:gd name="T0" fmla="*/ 0 w 1395"/>
              <a:gd name="T1" fmla="*/ 0 h 3319"/>
              <a:gd name="T2" fmla="*/ 1395 w 1395"/>
              <a:gd name="T3" fmla="*/ 0 h 3319"/>
              <a:gd name="T4" fmla="*/ 1395 w 1395"/>
              <a:gd name="T5" fmla="*/ 3319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5" h="3319">
                <a:moveTo>
                  <a:pt x="0" y="0"/>
                </a:moveTo>
                <a:lnTo>
                  <a:pt x="1395" y="0"/>
                </a:lnTo>
                <a:lnTo>
                  <a:pt x="1395" y="3319"/>
                </a:lnTo>
              </a:path>
            </a:pathLst>
          </a:custGeom>
          <a:noFill/>
          <a:ln w="19050" cmpd="sng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59" name="AutoShape 249"/>
          <p:cNvCxnSpPr>
            <a:cxnSpLocks noChangeShapeType="1"/>
            <a:stCxn id="61" idx="4"/>
            <a:endCxn id="61" idx="6"/>
          </p:cNvCxnSpPr>
          <p:nvPr/>
        </p:nvCxnSpPr>
        <p:spPr bwMode="auto">
          <a:xfrm>
            <a:off x="4627952" y="2425077"/>
            <a:ext cx="1625830" cy="0"/>
          </a:xfrm>
          <a:prstGeom prst="straightConnector1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AutoShape 250"/>
          <p:cNvSpPr>
            <a:spLocks noChangeArrowheads="1"/>
          </p:cNvSpPr>
          <p:nvPr/>
        </p:nvSpPr>
        <p:spPr bwMode="auto">
          <a:xfrm>
            <a:off x="4627952" y="1852613"/>
            <a:ext cx="1625830" cy="57246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IN" sz="1800" b="1" dirty="0">
                <a:solidFill>
                  <a:srgbClr val="002960"/>
                </a:solidFill>
                <a:latin typeface="+mn-lt"/>
              </a:rPr>
              <a:t>Multiplier</a:t>
            </a:r>
          </a:p>
          <a:p>
            <a:r>
              <a:rPr lang="en-IN" sz="1800" b="1" dirty="0">
                <a:solidFill>
                  <a:srgbClr val="002960"/>
                </a:solidFill>
                <a:latin typeface="+mn-lt"/>
              </a:rPr>
              <a:t>Revenue</a:t>
            </a: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3756025" y="2873375"/>
            <a:ext cx="433041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3756025" y="3295650"/>
            <a:ext cx="433041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250"/>
          <p:cNvSpPr>
            <a:spLocks noChangeArrowheads="1"/>
          </p:cNvSpPr>
          <p:nvPr/>
        </p:nvSpPr>
        <p:spPr bwMode="auto">
          <a:xfrm>
            <a:off x="6460606" y="1841500"/>
            <a:ext cx="1625830" cy="57246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IN" sz="1800" b="1" dirty="0">
                <a:solidFill>
                  <a:srgbClr val="002960"/>
                </a:solidFill>
                <a:latin typeface="+mn-lt"/>
              </a:rPr>
              <a:t>Multiplier</a:t>
            </a:r>
          </a:p>
          <a:p>
            <a:r>
              <a:rPr lang="en-IN" sz="1800" b="1" dirty="0">
                <a:solidFill>
                  <a:srgbClr val="002960"/>
                </a:solidFill>
                <a:latin typeface="+mn-lt"/>
              </a:rPr>
              <a:t>EBIDTA</a:t>
            </a:r>
          </a:p>
        </p:txBody>
      </p:sp>
      <p:cxnSp>
        <p:nvCxnSpPr>
          <p:cNvPr id="78" name="AutoShape 249"/>
          <p:cNvCxnSpPr>
            <a:cxnSpLocks noChangeShapeType="1"/>
          </p:cNvCxnSpPr>
          <p:nvPr/>
        </p:nvCxnSpPr>
        <p:spPr bwMode="auto">
          <a:xfrm>
            <a:off x="6369292" y="2424113"/>
            <a:ext cx="1625830" cy="0"/>
          </a:xfrm>
          <a:prstGeom prst="straightConnector1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>
          <a:xfrm>
            <a:off x="5350414" y="4124325"/>
            <a:ext cx="2480058" cy="745000"/>
          </a:xfrm>
          <a:prstGeom prst="ellipse">
            <a:avLst/>
          </a:prstGeom>
          <a:solidFill>
            <a:schemeClr val="accent3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295848" y="5284788"/>
            <a:ext cx="2601285" cy="745000"/>
          </a:xfrm>
          <a:prstGeom prst="ellipse">
            <a:avLst/>
          </a:prstGeom>
          <a:solidFill>
            <a:schemeClr val="accent3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84933" tIns="42467" rIns="84933" bIns="42467"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3466793" y="4183063"/>
            <a:ext cx="674521" cy="57354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lIns="80067" tIns="40033" rIns="80067" bIns="40033" rtlCol="0" anchor="ctr">
            <a:noAutofit/>
          </a:bodyPr>
          <a:lstStyle/>
          <a:p>
            <a:pPr algn="ctr" defTabSz="8493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0" dirty="0">
              <a:solidFill>
                <a:srgbClr val="000000"/>
              </a:solidFill>
              <a:latin typeface="+mn-lt"/>
              <a:ea typeface="ＭＳ Ｐゴシック"/>
              <a:cs typeface="Calibri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54355" y="4257675"/>
            <a:ext cx="499396" cy="423910"/>
            <a:chOff x="1148436" y="2277789"/>
            <a:chExt cx="373327" cy="356778"/>
          </a:xfrm>
        </p:grpSpPr>
        <p:pic>
          <p:nvPicPr>
            <p:cNvPr id="86" name="Picture 18" descr="http://deeppura.in/catagory_images/big/5_TMT_bar_Jai1.jpg"/>
            <p:cNvPicPr>
              <a:picLocks noChangeArrowheads="1"/>
            </p:cNvPicPr>
            <p:nvPr>
              <p:custDataLst>
                <p:tags r:id="rId13"/>
              </p:custDataLst>
            </p:nvPr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436" y="2277789"/>
              <a:ext cx="158626" cy="356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18" descr="http://deeppura.in/catagory_images/big/5_TMT_bar_Jai1.jpg"/>
            <p:cNvPicPr>
              <a:picLocks noChangeArrowheads="1"/>
            </p:cNvPicPr>
            <p:nvPr>
              <p:custDataLst>
                <p:tags r:id="rId14"/>
              </p:custDataLst>
            </p:nvPr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137" y="2277789"/>
              <a:ext cx="158626" cy="356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Picture 6" descr="http://americanbuildersquarterly.com/site/wp-content/uploads/2012/04/shutterstock_877543331.jp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6551" y="4227513"/>
            <a:ext cx="660809" cy="485542"/>
          </a:xfrm>
          <a:prstGeom prst="rect">
            <a:avLst/>
          </a:prstGeom>
          <a:noFill/>
        </p:spPr>
      </p:pic>
      <p:pic>
        <p:nvPicPr>
          <p:cNvPr id="89" name="Picture 12" descr="http://www.vinylprowindows.com/wp-content/uploads/2015/06/WindowDoorWIN1681_021.jpg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312" y="5319713"/>
            <a:ext cx="901453" cy="534238"/>
          </a:xfrm>
          <a:prstGeom prst="rect">
            <a:avLst/>
          </a:prstGeom>
          <a:noFill/>
        </p:spPr>
      </p:pic>
      <p:sp>
        <p:nvSpPr>
          <p:cNvPr id="91" name="AutoShape 250"/>
          <p:cNvSpPr>
            <a:spLocks noChangeArrowheads="1"/>
          </p:cNvSpPr>
          <p:nvPr/>
        </p:nvSpPr>
        <p:spPr bwMode="auto">
          <a:xfrm>
            <a:off x="3399953" y="4818063"/>
            <a:ext cx="1625830" cy="2954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IN" sz="1800" b="1" dirty="0">
                <a:solidFill>
                  <a:srgbClr val="002960"/>
                </a:solidFill>
                <a:latin typeface="+mn-lt"/>
              </a:rPr>
              <a:t>Steel Re-Bars</a:t>
            </a:r>
          </a:p>
        </p:txBody>
      </p:sp>
      <p:sp>
        <p:nvSpPr>
          <p:cNvPr id="92" name="AutoShape 250"/>
          <p:cNvSpPr>
            <a:spLocks noChangeArrowheads="1"/>
          </p:cNvSpPr>
          <p:nvPr/>
        </p:nvSpPr>
        <p:spPr bwMode="auto">
          <a:xfrm>
            <a:off x="3246183" y="5864225"/>
            <a:ext cx="1972848" cy="2954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288" anchor="b">
            <a:spAutoFit/>
          </a:bodyPr>
          <a:lstStyle/>
          <a:p>
            <a:r>
              <a:rPr lang="en-IN" sz="1800" b="1" dirty="0">
                <a:solidFill>
                  <a:srgbClr val="002960"/>
                </a:solidFill>
                <a:latin typeface="+mn-lt"/>
              </a:rPr>
              <a:t>Doors &amp; Windows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598084" y="4905375"/>
            <a:ext cx="3511" cy="367171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46"/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8402718" y="1722438"/>
            <a:ext cx="3247932" cy="4591767"/>
          </a:xfrm>
          <a:custGeom>
            <a:avLst/>
            <a:gdLst>
              <a:gd name="T0" fmla="*/ 0 w 1395"/>
              <a:gd name="T1" fmla="*/ 0 h 3319"/>
              <a:gd name="T2" fmla="*/ 1395 w 1395"/>
              <a:gd name="T3" fmla="*/ 0 h 3319"/>
              <a:gd name="T4" fmla="*/ 1395 w 1395"/>
              <a:gd name="T5" fmla="*/ 3319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5" h="3319">
                <a:moveTo>
                  <a:pt x="0" y="0"/>
                </a:moveTo>
                <a:lnTo>
                  <a:pt x="1395" y="0"/>
                </a:lnTo>
                <a:lnTo>
                  <a:pt x="1395" y="3319"/>
                </a:lnTo>
              </a:path>
            </a:pathLst>
          </a:custGeom>
          <a:noFill/>
          <a:ln w="19050" cmpd="sng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768" y="1836738"/>
            <a:ext cx="3135230" cy="424731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800" dirty="0"/>
              <a:t>Build a consumer durable business for their value added products – starting with doors/windows and then for wardrobes</a:t>
            </a:r>
          </a:p>
          <a:p>
            <a:pPr lvl="1"/>
            <a:r>
              <a:rPr lang="en-US" sz="1800" dirty="0"/>
              <a:t>Set this business up for 30-40% CAGR business for the next 5 years</a:t>
            </a:r>
          </a:p>
          <a:p>
            <a:pPr lvl="1"/>
            <a:r>
              <a:rPr lang="en-US" sz="1800" dirty="0"/>
              <a:t>Build a consumer durables organization that can sustain this business after we leave (a major deviation from the steel making and B2B2C steel selling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701" y="1928813"/>
            <a:ext cx="2661870" cy="38779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800" dirty="0"/>
              <a:t>Steel is a commodity and companies has less pricing leverage, even after branding</a:t>
            </a:r>
          </a:p>
          <a:p>
            <a:pPr lvl="1"/>
            <a:r>
              <a:rPr lang="en-US" sz="1800" dirty="0"/>
              <a:t>Over supply of steel in the last decade have kept pricing low</a:t>
            </a:r>
          </a:p>
          <a:p>
            <a:pPr lvl="1"/>
            <a:r>
              <a:rPr lang="en-US" sz="1800" dirty="0"/>
              <a:t>Company has sluggish 1% growth rate, and wants to break away from the commodity pricing shackles to create higher shareholder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77577" y="5345113"/>
            <a:ext cx="2448034" cy="63976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84933" tIns="42467" rIns="84933" bIns="42467" rtlCol="0" anchor="ctr">
            <a:spAutoFit/>
          </a:bodyPr>
          <a:lstStyle/>
          <a:p>
            <a:pPr algn="ctr"/>
            <a:r>
              <a:rPr lang="en-US" sz="1800" b="1" dirty="0">
                <a:solidFill>
                  <a:prstClr val="white"/>
                </a:solidFill>
                <a:latin typeface="+mn-lt"/>
                <a:cs typeface="Calibri" pitchFamily="34" charset="0"/>
              </a:rPr>
              <a:t>Steel value @</a:t>
            </a:r>
            <a:br>
              <a:rPr lang="en-US" sz="1800" b="1" dirty="0">
                <a:solidFill>
                  <a:prstClr val="white"/>
                </a:solidFill>
                <a:latin typeface="+mn-lt"/>
                <a:cs typeface="Calibri" pitchFamily="34" charset="0"/>
              </a:rPr>
            </a:br>
            <a:r>
              <a:rPr lang="en-US" sz="1800" b="1" dirty="0">
                <a:solidFill>
                  <a:prstClr val="white"/>
                </a:solidFill>
                <a:latin typeface="+mn-lt"/>
                <a:cs typeface="Calibri" pitchFamily="34" charset="0"/>
              </a:rPr>
              <a:t>` 500/kg</a:t>
            </a:r>
            <a:endParaRPr lang="en-IN" sz="1800" b="1" dirty="0">
              <a:solidFill>
                <a:prstClr val="white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85622" y="4178300"/>
            <a:ext cx="2448034" cy="63976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84933" tIns="42467" rIns="84933" bIns="42467" rtlCol="0" anchor="ctr">
            <a:spAutoFit/>
          </a:bodyPr>
          <a:lstStyle/>
          <a:p>
            <a:pPr algn="ctr"/>
            <a:r>
              <a:rPr lang="en-US" sz="1800" b="1" dirty="0">
                <a:solidFill>
                  <a:prstClr val="white"/>
                </a:solidFill>
                <a:latin typeface="+mn-lt"/>
                <a:cs typeface="Calibri" pitchFamily="34" charset="0"/>
              </a:rPr>
              <a:t>Steel value @</a:t>
            </a:r>
            <a:br>
              <a:rPr lang="en-US" sz="1800" b="1" dirty="0">
                <a:solidFill>
                  <a:prstClr val="white"/>
                </a:solidFill>
                <a:latin typeface="+mn-lt"/>
                <a:cs typeface="Calibri" pitchFamily="34" charset="0"/>
              </a:rPr>
            </a:br>
            <a:r>
              <a:rPr lang="en-US" sz="1800" b="1" dirty="0">
                <a:solidFill>
                  <a:prstClr val="white"/>
                </a:solidFill>
                <a:latin typeface="+mn-lt"/>
                <a:cs typeface="Calibri" pitchFamily="34" charset="0"/>
              </a:rPr>
              <a:t>` 50/kg</a:t>
            </a:r>
            <a:endParaRPr lang="en-IN" sz="1800" b="1" dirty="0">
              <a:solidFill>
                <a:prstClr val="white"/>
              </a:solidFill>
              <a:latin typeface="+mn-lt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8759" y="0"/>
            <a:ext cx="11491891" cy="246221"/>
            <a:chOff x="158759" y="0"/>
            <a:chExt cx="11491891" cy="2462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40904C-BFDF-4DAE-8A21-3D083139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999510" y="0"/>
              <a:ext cx="651140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BAS006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A2F7B5-B25A-4ECC-9455-372F3589CD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8759" y="0"/>
              <a:ext cx="3837856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pl-PL" sz="1000" dirty="0">
                  <a:solidFill>
                    <a:schemeClr val="bg1"/>
                  </a:solidFill>
                </a:rPr>
                <a:t>BASIC MATERIALS (GEM)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pl-PL" sz="1000" dirty="0">
                  <a:solidFill>
                    <a:schemeClr val="bg1"/>
                  </a:solidFill>
                </a:rPr>
                <a:t>| ASIA-PACIFIC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2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5110160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5" name="think-cell Slide" r:id="rId17" imgW="530" imgH="531" progId="TCLayout.ActiveDocument.1">
                  <p:embed/>
                </p:oleObj>
              </mc:Choice>
              <mc:Fallback>
                <p:oleObj name="think-cell Slide" r:id="rId17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03" y="239333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CLIENT hit </a:t>
            </a:r>
            <a:r>
              <a:rPr lang="en-US" dirty="0"/>
              <a:t>a ~9X monthly run rate 10 months after we started the program – work toward which included functions beyond sales &amp; channel</a:t>
            </a:r>
            <a:endParaRPr lang="en-GB" dirty="0"/>
          </a:p>
        </p:txBody>
      </p:sp>
      <p:graphicFrame>
        <p:nvGraphicFramePr>
          <p:cNvPr id="34" name="Chart 3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3760205"/>
              </p:ext>
            </p:extLst>
          </p:nvPr>
        </p:nvGraphicFramePr>
        <p:xfrm>
          <a:off x="76200" y="1954213"/>
          <a:ext cx="11657013" cy="406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 bwMode="gray">
          <a:xfrm flipV="1">
            <a:off x="1116013" y="4879975"/>
            <a:ext cx="1916113" cy="128588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 bwMode="gray">
          <a:xfrm flipV="1">
            <a:off x="3032125" y="1785938"/>
            <a:ext cx="7661275" cy="3094038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8618538" y="6010275"/>
            <a:ext cx="317500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fld id="{EBFB09FF-E1A2-40CF-9BD6-A39E127AA916}" type="datetime'''''''Q6'''''''''''''''''''''">
              <a:rPr lang="en-GB" altLang="en-US" sz="1800">
                <a:solidFill>
                  <a:srgbClr val="000000"/>
                </a:solidFill>
                <a:sym typeface="+mn-lt"/>
              </a:rPr>
              <a:pPr>
                <a:buClr>
                  <a:srgbClr val="002960"/>
                </a:buClr>
              </a:pPr>
              <a:t>Q6</a:t>
            </a:fld>
            <a:endParaRPr lang="en-GB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57263" y="6010275"/>
            <a:ext cx="317500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fld id="{AE9C8BCB-3A55-4EC9-AD62-0F922739ED9C}" type="datetime'''''''''''''''''''Q''''''''''''''''''''''''''2'''''''''''">
              <a:rPr lang="en-GB" altLang="en-US" sz="1800">
                <a:solidFill>
                  <a:srgbClr val="000000"/>
                </a:solidFill>
                <a:sym typeface="+mn-lt"/>
              </a:rPr>
              <a:pPr>
                <a:buClr>
                  <a:srgbClr val="002960"/>
                </a:buClr>
              </a:pPr>
              <a:t>Q2</a:t>
            </a:fld>
            <a:endParaRPr lang="en-GB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534650" y="6010275"/>
            <a:ext cx="317500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fld id="{65DF9444-44A8-44C5-A38A-F6C4460A2F52}" type="datetime'''''''''''''''''''''''''''''''''''''''''''''''''''Q7'">
              <a:rPr lang="en-GB" altLang="en-US" sz="1800">
                <a:solidFill>
                  <a:srgbClr val="000000"/>
                </a:solidFill>
                <a:sym typeface="+mn-lt"/>
              </a:rPr>
              <a:pPr>
                <a:buClr>
                  <a:srgbClr val="002960"/>
                </a:buClr>
              </a:pPr>
              <a:t>Q7</a:t>
            </a:fld>
            <a:endParaRPr lang="en-GB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704013" y="6010275"/>
            <a:ext cx="317500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fld id="{BD66B4FB-96D9-448E-A3C3-B41BE6971CBB}" type="datetime'''''''''Q''5'''''''''''">
              <a:rPr lang="en-GB" altLang="en-US" sz="1800">
                <a:solidFill>
                  <a:srgbClr val="000000"/>
                </a:solidFill>
                <a:sym typeface="+mn-lt"/>
              </a:rPr>
              <a:pPr>
                <a:buClr>
                  <a:srgbClr val="002960"/>
                </a:buClr>
              </a:pPr>
              <a:t>Q5</a:t>
            </a:fld>
            <a:endParaRPr lang="en-GB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873375" y="6010275"/>
            <a:ext cx="317500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fld id="{686D0360-0B62-467C-AD81-9873D47F1AAE}" type="datetime'''''''''''''''Q''3'''''''''''''''''''''''''''''''''''">
              <a:rPr lang="en-GB" altLang="en-US" sz="1800">
                <a:solidFill>
                  <a:srgbClr val="000000"/>
                </a:solidFill>
                <a:sym typeface="+mn-lt"/>
              </a:rPr>
              <a:pPr>
                <a:buClr>
                  <a:srgbClr val="002960"/>
                </a:buClr>
              </a:pPr>
              <a:t>Q3</a:t>
            </a:fld>
            <a:endParaRPr lang="en-GB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787900" y="6010275"/>
            <a:ext cx="317500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fld id="{352E3D69-A27C-40E4-BECA-E76850B33CAB}" type="datetime'''''''''''''''''''''''''''''''''''''''Q''''''''''''4'''">
              <a:rPr lang="en-GB" altLang="en-US" sz="1800">
                <a:solidFill>
                  <a:srgbClr val="000000"/>
                </a:solidFill>
                <a:sym typeface="+mn-lt"/>
              </a:rPr>
              <a:pPr>
                <a:buClr>
                  <a:srgbClr val="002960"/>
                </a:buClr>
              </a:pPr>
              <a:t>Q4</a:t>
            </a:fld>
            <a:endParaRPr lang="en-GB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655763" y="4768850"/>
            <a:ext cx="836613" cy="3508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2960"/>
              </a:buClr>
            </a:pPr>
            <a:fld id="{DBDAAF52-971C-4641-8F29-C666B4B6249F}" type="datetime'''''''''''+2''''''''''''9''''%'''''''''''''''">
              <a:rPr lang="en-GB" altLang="en-US" sz="1800" b="1">
                <a:solidFill>
                  <a:srgbClr val="FFFFFF"/>
                </a:solidFill>
                <a:sym typeface="+mn-lt"/>
              </a:rPr>
              <a:pPr algn="ctr">
                <a:lnSpc>
                  <a:spcPct val="90000"/>
                </a:lnSpc>
                <a:buClr>
                  <a:srgbClr val="002960"/>
                </a:buClr>
              </a:pPr>
              <a:t>+29%</a:t>
            </a:fld>
            <a:endParaRPr lang="en-GB" sz="1800" b="1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6445250" y="3157538"/>
            <a:ext cx="836613" cy="3508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2960"/>
              </a:buClr>
            </a:pPr>
            <a:fld id="{9457A853-81BE-40C9-9C50-81FAB6793AF3}" type="datetime'''''''''+''6''''''''''''''0''''''''''''''''''''''%'''">
              <a:rPr lang="en-GB" altLang="en-US" sz="1800" b="1">
                <a:solidFill>
                  <a:srgbClr val="FFFFFF"/>
                </a:solidFill>
                <a:sym typeface="+mn-lt"/>
              </a:rPr>
              <a:pPr algn="ctr">
                <a:lnSpc>
                  <a:spcPct val="90000"/>
                </a:lnSpc>
                <a:buClr>
                  <a:srgbClr val="002960"/>
                </a:buClr>
              </a:pPr>
              <a:t>+60%</a:t>
            </a:fld>
            <a:endParaRPr lang="en-GB" sz="1800" b="1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325366" y="784187"/>
            <a:ext cx="1325284" cy="184666"/>
            <a:chOff x="7317554" y="661730"/>
            <a:chExt cx="1325284" cy="184666"/>
          </a:xfrm>
        </p:grpSpPr>
        <p:sp>
          <p:nvSpPr>
            <p:cNvPr id="19" name="RectangleLegend1"/>
            <p:cNvSpPr>
              <a:spLocks noChangeArrowheads="1"/>
            </p:cNvSpPr>
            <p:nvPr/>
          </p:nvSpPr>
          <p:spPr bwMode="gray">
            <a:xfrm>
              <a:off x="7317554" y="672843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Legend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7541574" y="661730"/>
              <a:ext cx="1101264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Program started</a:t>
              </a:r>
            </a:p>
          </p:txBody>
        </p:sp>
      </p:grpSp>
      <p:sp>
        <p:nvSpPr>
          <p:cNvPr id="45" name="TextBox 44"/>
          <p:cNvSpPr txBox="1">
            <a:spLocks/>
          </p:cNvSpPr>
          <p:nvPr/>
        </p:nvSpPr>
        <p:spPr>
          <a:xfrm>
            <a:off x="158759" y="1431926"/>
            <a:ext cx="114918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800" b="1" dirty="0">
                <a:solidFill>
                  <a:srgbClr val="00296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Growth of sales in 9 months, </a:t>
            </a:r>
            <a:r>
              <a:rPr lang="en-US" sz="1800" dirty="0">
                <a:solidFill>
                  <a:srgbClr val="8080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Bookings normalized</a:t>
            </a:r>
          </a:p>
        </p:txBody>
      </p:sp>
      <p:sp>
        <p:nvSpPr>
          <p:cNvPr id="27" name="3. Unit of measure"/>
          <p:cNvSpPr txBox="1">
            <a:spLocks noChangeArrowheads="1"/>
          </p:cNvSpPr>
          <p:nvPr/>
        </p:nvSpPr>
        <p:spPr bwMode="gray">
          <a:xfrm>
            <a:off x="158759" y="968853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chemeClr val="accent6"/>
                </a:solidFill>
                <a:latin typeface="+mn-lt"/>
              </a:rPr>
              <a:t>Starting at $ 3 mil to $ 30 mil in 10 months and on the way to $ 150  mil by end of 2019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58759" y="1708925"/>
            <a:ext cx="1149189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77711011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7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Rectangle 3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Rectangle 11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>
                <a:latin typeface="+mn-lt"/>
              </a:rPr>
              <a:t>8 key initiatives across 4 major functions that drove the impact</a:t>
            </a:r>
            <a:endParaRPr lang="en-US" altLang="de-DE" dirty="0">
              <a:latin typeface="+mn-lt"/>
            </a:endParaRP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2160216" y="2560298"/>
            <a:ext cx="9383040" cy="30418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2160216" y="4055068"/>
            <a:ext cx="9383040" cy="30418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2160216" y="5501250"/>
            <a:ext cx="9383040" cy="30418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66153" y="5647077"/>
            <a:ext cx="1804536" cy="528070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anchor="ctr" anchorCtr="0">
            <a:no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Marketing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160216" y="5647077"/>
            <a:ext cx="938304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accent4"/>
                </a:solidFill>
              </a:rPr>
              <a:t>Built a CDJ based marketing campaign </a:t>
            </a:r>
            <a:r>
              <a:rPr lang="en-US" sz="1800" dirty="0"/>
              <a:t>-  we worked with JWT to create the campaign, media mix to generate leads in prioritized areas</a:t>
            </a: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66153" y="4200898"/>
            <a:ext cx="1804536" cy="1154028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anchor="ctr" anchorCtr="0">
            <a:no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Organization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2160216" y="4200898"/>
            <a:ext cx="9383040" cy="1184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sz="1800" dirty="0"/>
              <a:t>Business milestone linked organizational blueprint to scale up from just </a:t>
            </a:r>
            <a:r>
              <a:rPr lang="en-US" sz="1800" b="1" dirty="0">
                <a:solidFill>
                  <a:schemeClr val="accent4"/>
                </a:solidFill>
              </a:rPr>
              <a:t>1 member in Nov’XX to 25 now and towards 75 by Jan’XX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accent4"/>
                </a:solidFill>
              </a:rPr>
              <a:t>Introduced innovative staffing model, </a:t>
            </a:r>
            <a:r>
              <a:rPr lang="en-US" sz="1800" dirty="0"/>
              <a:t>recruited experienced sales persons from related industry to drive every problem solving for growth</a:t>
            </a: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66153" y="2706128"/>
            <a:ext cx="1804536" cy="1233528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anchor="ctr" anchorCtr="0">
            <a:no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Product &amp; supply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160216" y="2706128"/>
            <a:ext cx="9383040" cy="1184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accent4"/>
                </a:solidFill>
              </a:rPr>
              <a:t>Increased capacity from 1500 doors to 15000 per month in 10 months </a:t>
            </a:r>
            <a:r>
              <a:rPr lang="en-US" sz="1800" dirty="0"/>
              <a:t>by adding 2 new manufacturing units and china sourcing (This is a new product, hence all set up </a:t>
            </a:r>
            <a:br>
              <a:rPr lang="en-US" sz="1800" dirty="0"/>
            </a:br>
            <a:r>
              <a:rPr lang="en-US" sz="1800" dirty="0"/>
              <a:t>was ground up)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accent4"/>
                </a:solidFill>
              </a:rPr>
              <a:t>Released 30% on PnL through DTV – helping </a:t>
            </a: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66153" y="906003"/>
            <a:ext cx="1804536" cy="1538883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anchor="ctr" anchorCtr="0">
            <a:no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Sales &amp; Channel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160216" y="906003"/>
            <a:ext cx="9383040" cy="153888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accent4"/>
                </a:solidFill>
              </a:rPr>
              <a:t>30 new distributors added expanding the current reach from 30% to 70% - </a:t>
            </a:r>
            <a:r>
              <a:rPr lang="en-US" sz="1800" dirty="0"/>
              <a:t>Distributor addition time reduced from 0.5-1 year to 2 months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accent4"/>
                </a:solidFill>
              </a:rPr>
              <a:t>100+ sales executives hired, trained and deployed on prioritized districts in 1.5 months – </a:t>
            </a:r>
            <a:r>
              <a:rPr lang="en-US" sz="1800" dirty="0"/>
              <a:t>we leveraged 4-5 hiring agencies, batch days and selling point to achieve this 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accent4"/>
                </a:solidFill>
              </a:rPr>
              <a:t>Extensive lead generation system put in to drive 10,000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6653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0389391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2" name="think-cell Slide" r:id="rId9" imgW="530" imgH="531" progId="TCLayout.ActiveDocument.1">
                  <p:embed/>
                </p:oleObj>
              </mc:Choice>
              <mc:Fallback>
                <p:oleObj name="think-cell Slide" r:id="rId9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We appointed 30 new distributors in 8 weeks to help achieve 100% coverage</a:t>
            </a:r>
            <a:endParaRPr lang="en-GB" dirty="0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849725" y="1578331"/>
            <a:ext cx="1521851" cy="7997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5052" tIns="35052" rIns="35052" bIns="35052" anchor="ctr"/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Door distributor</a:t>
            </a:r>
          </a:p>
        </p:txBody>
      </p:sp>
      <p:sp>
        <p:nvSpPr>
          <p:cNvPr id="6" name="Down Arrow 5"/>
          <p:cNvSpPr>
            <a:spLocks/>
          </p:cNvSpPr>
          <p:nvPr/>
        </p:nvSpPr>
        <p:spPr>
          <a:xfrm>
            <a:off x="3416321" y="2428215"/>
            <a:ext cx="388660" cy="1494062"/>
          </a:xfrm>
          <a:prstGeom prst="downArrow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849725" y="3972386"/>
            <a:ext cx="1521851" cy="7997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5052" tIns="35052" rIns="35052" bIns="35052" anchor="ctr"/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Door dealers </a:t>
            </a: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177880" y="3972386"/>
            <a:ext cx="1521851" cy="7997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052" tIns="35052" rIns="35052" bIns="35052" anchor="ctr"/>
          <a:lstStyle/>
          <a:p>
            <a:pPr algn="ctr"/>
            <a:r>
              <a:rPr lang="en-US" sz="1800" b="1" dirty="0">
                <a:solidFill>
                  <a:schemeClr val="accent4"/>
                </a:solidFill>
              </a:rPr>
              <a:t>Steel Rebar dealers</a:t>
            </a:r>
          </a:p>
        </p:txBody>
      </p:sp>
      <p:sp>
        <p:nvSpPr>
          <p:cNvPr id="9" name="Down Arrow 8"/>
          <p:cNvSpPr>
            <a:spLocks/>
          </p:cNvSpPr>
          <p:nvPr/>
        </p:nvSpPr>
        <p:spPr>
          <a:xfrm>
            <a:off x="1744476" y="2428215"/>
            <a:ext cx="388660" cy="1494062"/>
          </a:xfrm>
          <a:prstGeom prst="downArrow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177880" y="1578331"/>
            <a:ext cx="1521851" cy="7997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052" tIns="35052" rIns="35052" bIns="35052" anchor="ctr">
            <a:noAutofit/>
          </a:bodyPr>
          <a:lstStyle/>
          <a:p>
            <a:pPr algn="ctr"/>
            <a:r>
              <a:rPr lang="pl-PL" sz="1800" b="1" dirty="0">
                <a:solidFill>
                  <a:schemeClr val="accent4"/>
                </a:solidFill>
              </a:rPr>
              <a:t>CLIENT </a:t>
            </a:r>
            <a:r>
              <a:rPr lang="en-US" sz="1800" b="1" dirty="0">
                <a:solidFill>
                  <a:schemeClr val="accent4"/>
                </a:solidFill>
              </a:rPr>
              <a:t>Distributor 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286197" y="1079245"/>
            <a:ext cx="5163040" cy="27699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GB" sz="1800" b="1" dirty="0">
                <a:solidFill>
                  <a:schemeClr val="accent4"/>
                </a:solidFill>
              </a:rPr>
              <a:t>Creating new reach model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6197" y="1376684"/>
            <a:ext cx="516304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/>
          </p:cNvSpPr>
          <p:nvPr/>
        </p:nvSpPr>
        <p:spPr>
          <a:xfrm>
            <a:off x="548587" y="5381502"/>
            <a:ext cx="216439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~40 Distributors, 1000 retailers, 30% coverage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2765156" y="5381502"/>
            <a:ext cx="222125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+~30 Distributors, 2000 retailers, 70% coverage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3489" y="802246"/>
            <a:ext cx="5494786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800" b="1" dirty="0">
                <a:solidFill>
                  <a:schemeClr val="accent4"/>
                </a:solidFill>
              </a:rPr>
              <a:t>Created a system to accelerate channel expansion at a distributor level</a:t>
            </a:r>
            <a:endParaRPr lang="en-GB" sz="1800" b="1" dirty="0">
              <a:solidFill>
                <a:schemeClr val="accent4"/>
              </a:solidFill>
            </a:endParaRP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93491" y="1376684"/>
            <a:ext cx="562972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1"/>
          <a:srcRect t="495" b="495"/>
          <a:stretch/>
        </p:blipFill>
        <p:spPr>
          <a:xfrm>
            <a:off x="3149532" y="4855084"/>
            <a:ext cx="922237" cy="5178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4340" y="4890363"/>
            <a:ext cx="768930" cy="4472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3491" y="1466698"/>
            <a:ext cx="5629720" cy="383181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sz="1800" dirty="0"/>
              <a:t>15% of the existing channel fit for selling and servicing doors and windows business – thus providing only 30% of the required coverage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 Company had a long drawn process to appoint distributors and typically took 6 months to appoint 1 distributors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We created a 8 week process (organized company around it) and drove a ‘batch day’ type process to appoint 30 new distributors across the country with capability to drive 70% of the required coverage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We added 4-5 distributors in a territory compared to 1 previously, as this business as oppose to steel needed more depth in reach</a:t>
            </a:r>
          </a:p>
        </p:txBody>
      </p:sp>
    </p:spTree>
    <p:extLst>
      <p:ext uri="{BB962C8B-B14F-4D97-AF65-F5344CB8AC3E}">
        <p14:creationId xmlns:p14="http://schemas.microsoft.com/office/powerpoint/2010/main" val="337225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3427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5" name="think-cell Slide" r:id="rId14" imgW="353" imgH="353" progId="TCLayout.ActiveDocument.1">
                  <p:embed/>
                </p:oleObj>
              </mc:Choice>
              <mc:Fallback>
                <p:oleObj name="think-cell Slide" r:id="rId1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>
            <p:custDataLst>
              <p:tags r:id="rId4"/>
            </p:custDataLst>
          </p:nvPr>
        </p:nvGrpSpPr>
        <p:grpSpPr>
          <a:xfrm>
            <a:off x="169855" y="1025568"/>
            <a:ext cx="1795375" cy="486167"/>
            <a:chOff x="169855" y="1025568"/>
            <a:chExt cx="1795375" cy="486167"/>
          </a:xfrm>
        </p:grpSpPr>
        <p:sp>
          <p:nvSpPr>
            <p:cNvPr id="6" name="Freeform 5"/>
            <p:cNvSpPr/>
            <p:nvPr>
              <p:custDataLst>
                <p:tags r:id="rId11"/>
              </p:custDataLst>
            </p:nvPr>
          </p:nvSpPr>
          <p:spPr>
            <a:xfrm>
              <a:off x="169855" y="1025568"/>
              <a:ext cx="1795375" cy="486167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62491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62491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62491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66309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9661 w 1828800"/>
                <a:gd name="connsiteY1" fmla="*/ 0 h 914400"/>
                <a:gd name="connsiteX2" fmla="*/ 1828800 w 1828800"/>
                <a:gd name="connsiteY2" fmla="*/ 457200 h 914400"/>
                <a:gd name="connsiteX3" fmla="*/ 176630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9661 w 1828800"/>
                <a:gd name="connsiteY1" fmla="*/ 0 h 914400"/>
                <a:gd name="connsiteX2" fmla="*/ 1828800 w 1828800"/>
                <a:gd name="connsiteY2" fmla="*/ 457200 h 914400"/>
                <a:gd name="connsiteX3" fmla="*/ 173966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9661" y="0"/>
                  </a:lnTo>
                  <a:lnTo>
                    <a:pt x="1828800" y="457200"/>
                  </a:lnTo>
                  <a:lnTo>
                    <a:pt x="1739661" y="914400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2"/>
              </a:solidFill>
            </a:ln>
            <a:effectLst/>
          </p:spPr>
          <p:txBody>
            <a:bodyPr lIns="54000" rIns="45720" anchor="ctr">
              <a:noAutofit/>
            </a:bodyPr>
            <a:lstStyle/>
            <a:p>
              <a:endParaRPr lang="en-GB" sz="17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Rectangle 9"/>
            <p:cNvSpPr txBox="1"/>
            <p:nvPr>
              <p:custDataLst>
                <p:tags r:id="rId12"/>
              </p:custDataLst>
            </p:nvPr>
          </p:nvSpPr>
          <p:spPr>
            <a:xfrm>
              <a:off x="233355" y="1059330"/>
              <a:ext cx="1644365" cy="4186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1700" b="1" dirty="0">
                  <a:solidFill>
                    <a:schemeClr val="tx2"/>
                  </a:solidFill>
                </a:rPr>
                <a:t>Sales expert</a:t>
              </a:r>
            </a:p>
          </p:txBody>
        </p:sp>
      </p:grpSp>
      <p:grpSp>
        <p:nvGrpSpPr>
          <p:cNvPr id="37" name="Group 36"/>
          <p:cNvGrpSpPr/>
          <p:nvPr>
            <p:custDataLst>
              <p:tags r:id="rId5"/>
            </p:custDataLst>
          </p:nvPr>
        </p:nvGrpSpPr>
        <p:grpSpPr>
          <a:xfrm>
            <a:off x="1904993" y="1025568"/>
            <a:ext cx="5270963" cy="486167"/>
            <a:chOff x="1904993" y="1025568"/>
            <a:chExt cx="5270963" cy="486167"/>
          </a:xfrm>
        </p:grpSpPr>
        <p:sp>
          <p:nvSpPr>
            <p:cNvPr id="9" name="Freeform 8"/>
            <p:cNvSpPr/>
            <p:nvPr>
              <p:custDataLst>
                <p:tags r:id="rId9"/>
              </p:custDataLst>
            </p:nvPr>
          </p:nvSpPr>
          <p:spPr>
            <a:xfrm>
              <a:off x="1904993" y="1025568"/>
              <a:ext cx="5270963" cy="486167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14463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14463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14463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27039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27039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27039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27039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27039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27039 w 1828800"/>
                <a:gd name="connsiteY5" fmla="*/ 457201 h 914400"/>
                <a:gd name="connsiteX0" fmla="*/ 0 w 1828800"/>
                <a:gd name="connsiteY0" fmla="*/ 0 h 914400"/>
                <a:gd name="connsiteX1" fmla="*/ 1801761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98438 w 1828800"/>
                <a:gd name="connsiteY1" fmla="*/ 0 h 914400"/>
                <a:gd name="connsiteX2" fmla="*/ 1828800 w 1828800"/>
                <a:gd name="connsiteY2" fmla="*/ 457200 h 914400"/>
                <a:gd name="connsiteX3" fmla="*/ 180176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98438 w 1828800"/>
                <a:gd name="connsiteY1" fmla="*/ 0 h 914400"/>
                <a:gd name="connsiteX2" fmla="*/ 1828800 w 1828800"/>
                <a:gd name="connsiteY2" fmla="*/ 457200 h 914400"/>
                <a:gd name="connsiteX3" fmla="*/ 179843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98438 w 1828800"/>
                <a:gd name="connsiteY1" fmla="*/ 0 h 914400"/>
                <a:gd name="connsiteX2" fmla="*/ 1828800 w 1828800"/>
                <a:gd name="connsiteY2" fmla="*/ 457200 h 914400"/>
                <a:gd name="connsiteX3" fmla="*/ 1798438 w 1828800"/>
                <a:gd name="connsiteY3" fmla="*/ 914400 h 914400"/>
                <a:gd name="connsiteX4" fmla="*/ 0 w 1828800"/>
                <a:gd name="connsiteY4" fmla="*/ 914400 h 914400"/>
                <a:gd name="connsiteX5" fmla="*/ 30362 w 1828800"/>
                <a:gd name="connsiteY5" fmla="*/ 457201 h 914400"/>
                <a:gd name="connsiteX0" fmla="*/ 0 w 1828800"/>
                <a:gd name="connsiteY0" fmla="*/ 0 h 914400"/>
                <a:gd name="connsiteX1" fmla="*/ 1798438 w 1828800"/>
                <a:gd name="connsiteY1" fmla="*/ 0 h 914400"/>
                <a:gd name="connsiteX2" fmla="*/ 1828800 w 1828800"/>
                <a:gd name="connsiteY2" fmla="*/ 457200 h 914400"/>
                <a:gd name="connsiteX3" fmla="*/ 1798438 w 1828800"/>
                <a:gd name="connsiteY3" fmla="*/ 914400 h 914400"/>
                <a:gd name="connsiteX4" fmla="*/ 0 w 1828800"/>
                <a:gd name="connsiteY4" fmla="*/ 914400 h 914400"/>
                <a:gd name="connsiteX5" fmla="*/ 30362 w 1828800"/>
                <a:gd name="connsiteY5" fmla="*/ 457201 h 914400"/>
                <a:gd name="connsiteX0" fmla="*/ 0 w 1828800"/>
                <a:gd name="connsiteY0" fmla="*/ 0 h 914400"/>
                <a:gd name="connsiteX1" fmla="*/ 1798438 w 1828800"/>
                <a:gd name="connsiteY1" fmla="*/ 0 h 914400"/>
                <a:gd name="connsiteX2" fmla="*/ 1828800 w 1828800"/>
                <a:gd name="connsiteY2" fmla="*/ 457200 h 914400"/>
                <a:gd name="connsiteX3" fmla="*/ 1798438 w 1828800"/>
                <a:gd name="connsiteY3" fmla="*/ 914400 h 914400"/>
                <a:gd name="connsiteX4" fmla="*/ 0 w 1828800"/>
                <a:gd name="connsiteY4" fmla="*/ 914400 h 914400"/>
                <a:gd name="connsiteX5" fmla="*/ 30362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98438" y="0"/>
                  </a:lnTo>
                  <a:lnTo>
                    <a:pt x="1828800" y="457200"/>
                  </a:lnTo>
                  <a:lnTo>
                    <a:pt x="1798438" y="914400"/>
                  </a:lnTo>
                  <a:lnTo>
                    <a:pt x="0" y="914400"/>
                  </a:lnTo>
                  <a:lnTo>
                    <a:pt x="30362" y="45720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2"/>
              </a:solidFill>
            </a:ln>
            <a:effectLst/>
          </p:spPr>
          <p:txBody>
            <a:bodyPr lIns="54000" rIns="45720" anchor="ctr">
              <a:noAutofit/>
            </a:bodyPr>
            <a:lstStyle/>
            <a:p>
              <a:endParaRPr lang="en-GB" sz="17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" name="Rectangle 9"/>
            <p:cNvSpPr txBox="1"/>
            <p:nvPr>
              <p:custDataLst>
                <p:tags r:id="rId10"/>
              </p:custDataLst>
            </p:nvPr>
          </p:nvSpPr>
          <p:spPr>
            <a:xfrm>
              <a:off x="2043303" y="1059330"/>
              <a:ext cx="5045143" cy="41864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1700" b="1" dirty="0">
                  <a:solidFill>
                    <a:srgbClr val="FFFFFF"/>
                  </a:solidFill>
                </a:rPr>
                <a:t>Profile</a:t>
              </a:r>
            </a:p>
          </p:txBody>
        </p:sp>
      </p:grpSp>
      <p:grpSp>
        <p:nvGrpSpPr>
          <p:cNvPr id="39" name="Group 38"/>
          <p:cNvGrpSpPr/>
          <p:nvPr>
            <p:custDataLst>
              <p:tags r:id="rId6"/>
            </p:custDataLst>
          </p:nvPr>
        </p:nvGrpSpPr>
        <p:grpSpPr>
          <a:xfrm>
            <a:off x="7125156" y="1025568"/>
            <a:ext cx="4525494" cy="486167"/>
            <a:chOff x="7125156" y="1025568"/>
            <a:chExt cx="4525494" cy="486167"/>
          </a:xfrm>
        </p:grpSpPr>
        <p:sp>
          <p:nvSpPr>
            <p:cNvPr id="12" name="Freeform 11"/>
            <p:cNvSpPr/>
            <p:nvPr>
              <p:custDataLst>
                <p:tags r:id="rId7"/>
              </p:custDataLst>
            </p:nvPr>
          </p:nvSpPr>
          <p:spPr>
            <a:xfrm>
              <a:off x="7125156" y="1025568"/>
              <a:ext cx="4525494" cy="486167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159677 w 1828800"/>
                <a:gd name="connsiteY5" fmla="*/ 457200 h 914400"/>
                <a:gd name="connsiteX0" fmla="*/ 0 w 1828800"/>
                <a:gd name="connsiteY0" fmla="*/ 0 h 914400"/>
                <a:gd name="connsiteX1" fmla="*/ 1669123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14463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69123 w 1828800"/>
                <a:gd name="connsiteY3" fmla="*/ 914400 h 914400"/>
                <a:gd name="connsiteX4" fmla="*/ 0 w 1828800"/>
                <a:gd name="connsiteY4" fmla="*/ 914400 h 914400"/>
                <a:gd name="connsiteX5" fmla="*/ 14463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144630 w 1828800"/>
                <a:gd name="connsiteY5" fmla="*/ 457200 h 914400"/>
                <a:gd name="connsiteX0" fmla="*/ 0 w 1828800"/>
                <a:gd name="connsiteY0" fmla="*/ 0 h 914400"/>
                <a:gd name="connsiteX1" fmla="*/ 1684170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35364 w 1828800"/>
                <a:gd name="connsiteY5" fmla="*/ 457201 h 914400"/>
                <a:gd name="connsiteX0" fmla="*/ 0 w 1828800"/>
                <a:gd name="connsiteY0" fmla="*/ 0 h 914400"/>
                <a:gd name="connsiteX1" fmla="*/ 1793436 w 1828800"/>
                <a:gd name="connsiteY1" fmla="*/ 0 h 914400"/>
                <a:gd name="connsiteX2" fmla="*/ 1828800 w 1828800"/>
                <a:gd name="connsiteY2" fmla="*/ 457200 h 914400"/>
                <a:gd name="connsiteX3" fmla="*/ 1684170 w 1828800"/>
                <a:gd name="connsiteY3" fmla="*/ 914400 h 914400"/>
                <a:gd name="connsiteX4" fmla="*/ 0 w 1828800"/>
                <a:gd name="connsiteY4" fmla="*/ 914400 h 914400"/>
                <a:gd name="connsiteX5" fmla="*/ 35364 w 1828800"/>
                <a:gd name="connsiteY5" fmla="*/ 457201 h 914400"/>
                <a:gd name="connsiteX0" fmla="*/ 0 w 1828800"/>
                <a:gd name="connsiteY0" fmla="*/ 0 h 914400"/>
                <a:gd name="connsiteX1" fmla="*/ 1793436 w 1828800"/>
                <a:gd name="connsiteY1" fmla="*/ 0 h 914400"/>
                <a:gd name="connsiteX2" fmla="*/ 1828800 w 1828800"/>
                <a:gd name="connsiteY2" fmla="*/ 457200 h 914400"/>
                <a:gd name="connsiteX3" fmla="*/ 1793436 w 1828800"/>
                <a:gd name="connsiteY3" fmla="*/ 914400 h 914400"/>
                <a:gd name="connsiteX4" fmla="*/ 0 w 1828800"/>
                <a:gd name="connsiteY4" fmla="*/ 914400 h 914400"/>
                <a:gd name="connsiteX5" fmla="*/ 35364 w 1828800"/>
                <a:gd name="connsiteY5" fmla="*/ 457201 h 914400"/>
                <a:gd name="connsiteX0" fmla="*/ 0 w 1828800"/>
                <a:gd name="connsiteY0" fmla="*/ 0 h 914400"/>
                <a:gd name="connsiteX1" fmla="*/ 1793436 w 1828800"/>
                <a:gd name="connsiteY1" fmla="*/ 0 h 914400"/>
                <a:gd name="connsiteX2" fmla="*/ 1828800 w 1828800"/>
                <a:gd name="connsiteY2" fmla="*/ 457200 h 914400"/>
                <a:gd name="connsiteX3" fmla="*/ 179343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93436 w 1828800"/>
                <a:gd name="connsiteY1" fmla="*/ 0 h 914400"/>
                <a:gd name="connsiteX2" fmla="*/ 1828800 w 1828800"/>
                <a:gd name="connsiteY2" fmla="*/ 457200 h 914400"/>
                <a:gd name="connsiteX3" fmla="*/ 179343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93436 w 1828800"/>
                <a:gd name="connsiteY1" fmla="*/ 0 h 914400"/>
                <a:gd name="connsiteX2" fmla="*/ 1828800 w 1828800"/>
                <a:gd name="connsiteY2" fmla="*/ 457200 h 914400"/>
                <a:gd name="connsiteX3" fmla="*/ 179343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93436 w 1828800"/>
                <a:gd name="connsiteY1" fmla="*/ 0 h 914400"/>
                <a:gd name="connsiteX2" fmla="*/ 1828800 w 1828800"/>
                <a:gd name="connsiteY2" fmla="*/ 457200 h 914400"/>
                <a:gd name="connsiteX3" fmla="*/ 1793436 w 1828800"/>
                <a:gd name="connsiteY3" fmla="*/ 914400 h 914400"/>
                <a:gd name="connsiteX4" fmla="*/ 0 w 1828800"/>
                <a:gd name="connsiteY4" fmla="*/ 914400 h 914400"/>
                <a:gd name="connsiteX5" fmla="*/ 35364 w 1828800"/>
                <a:gd name="connsiteY5" fmla="*/ 457201 h 914400"/>
                <a:gd name="connsiteX0" fmla="*/ 0 w 1828800"/>
                <a:gd name="connsiteY0" fmla="*/ 0 h 914400"/>
                <a:gd name="connsiteX1" fmla="*/ 1793436 w 1828800"/>
                <a:gd name="connsiteY1" fmla="*/ 0 h 914400"/>
                <a:gd name="connsiteX2" fmla="*/ 1828800 w 1828800"/>
                <a:gd name="connsiteY2" fmla="*/ 457200 h 914400"/>
                <a:gd name="connsiteX3" fmla="*/ 1793436 w 1828800"/>
                <a:gd name="connsiteY3" fmla="*/ 914400 h 914400"/>
                <a:gd name="connsiteX4" fmla="*/ 0 w 1828800"/>
                <a:gd name="connsiteY4" fmla="*/ 914400 h 914400"/>
                <a:gd name="connsiteX5" fmla="*/ 35364 w 1828800"/>
                <a:gd name="connsiteY5" fmla="*/ 457201 h 914400"/>
                <a:gd name="connsiteX0" fmla="*/ 0 w 1828800"/>
                <a:gd name="connsiteY0" fmla="*/ 0 h 914400"/>
                <a:gd name="connsiteX1" fmla="*/ 1793436 w 1828800"/>
                <a:gd name="connsiteY1" fmla="*/ 0 h 914400"/>
                <a:gd name="connsiteX2" fmla="*/ 1828800 w 1828800"/>
                <a:gd name="connsiteY2" fmla="*/ 457200 h 914400"/>
                <a:gd name="connsiteX3" fmla="*/ 1793436 w 1828800"/>
                <a:gd name="connsiteY3" fmla="*/ 914400 h 914400"/>
                <a:gd name="connsiteX4" fmla="*/ 0 w 1828800"/>
                <a:gd name="connsiteY4" fmla="*/ 914400 h 914400"/>
                <a:gd name="connsiteX5" fmla="*/ 35364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93436" y="0"/>
                  </a:lnTo>
                  <a:lnTo>
                    <a:pt x="1828800" y="457200"/>
                  </a:lnTo>
                  <a:lnTo>
                    <a:pt x="1793436" y="914400"/>
                  </a:lnTo>
                  <a:lnTo>
                    <a:pt x="0" y="914400"/>
                  </a:lnTo>
                  <a:lnTo>
                    <a:pt x="35364" y="457201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2"/>
              </a:solidFill>
            </a:ln>
            <a:effectLst/>
          </p:spPr>
          <p:txBody>
            <a:bodyPr lIns="54000" rIns="45720" anchor="ctr">
              <a:noAutofit/>
            </a:bodyPr>
            <a:lstStyle/>
            <a:p>
              <a:endParaRPr lang="en-GB" sz="17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3" name="Rectangle 9"/>
            <p:cNvSpPr txBox="1"/>
            <p:nvPr>
              <p:custDataLst>
                <p:tags r:id="rId8"/>
              </p:custDataLst>
            </p:nvPr>
          </p:nvSpPr>
          <p:spPr>
            <a:xfrm>
              <a:off x="7263466" y="1059330"/>
              <a:ext cx="4299674" cy="418644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1700" b="1" dirty="0">
                  <a:solidFill>
                    <a:srgbClr val="FFFFFF"/>
                  </a:solidFill>
                </a:rPr>
                <a:t>Role in CLIENT</a:t>
              </a: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158759" y="5311948"/>
            <a:ext cx="1717705" cy="1150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ctr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Chirag </a:t>
            </a:r>
            <a:b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Kapadia</a:t>
            </a:r>
            <a:endParaRPr lang="en-GB" sz="1700" b="1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gray">
          <a:xfrm>
            <a:off x="1965230" y="5311947"/>
            <a:ext cx="5115159" cy="1150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t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Bring 11 </a:t>
            </a:r>
            <a:r>
              <a:rPr lang="en-GB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years of experience in Asian Paints handling sales and marketing across Hyderabad, Gujarat and east India</a:t>
            </a:r>
          </a:p>
          <a:p>
            <a:pPr defTabSz="895350">
              <a:buClr>
                <a:srgbClr val="002960"/>
              </a:buClr>
              <a:buSzPct val="100000"/>
            </a:pPr>
            <a:endParaRPr lang="en-GB" sz="17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gray">
          <a:xfrm>
            <a:off x="158759" y="4077369"/>
            <a:ext cx="1717705" cy="1150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ctr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Narain </a:t>
            </a:r>
            <a:b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Das</a:t>
            </a:r>
            <a:endParaRPr lang="en-GB" sz="1700" b="1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gray">
          <a:xfrm>
            <a:off x="1965230" y="4077368"/>
            <a:ext cx="5115159" cy="1150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t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Brings over 25 years of sales experience in channel sales from across consumer durables, telecom &amp; renewable energy and LED lighting industries</a:t>
            </a:r>
            <a:endParaRPr lang="en-GB" sz="17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gray">
          <a:xfrm>
            <a:off x="158759" y="1579548"/>
            <a:ext cx="1717705" cy="1150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ctr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Sambhav </a:t>
            </a:r>
            <a:b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Malhotra</a:t>
            </a:r>
            <a:endParaRPr lang="en-GB" sz="1700" b="1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gray">
          <a:xfrm>
            <a:off x="1965230" y="1579547"/>
            <a:ext cx="5115159" cy="1150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t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Brings 10+ years of experience in Asian Paints across different verticals of channel sales and B2B sales and marketing</a:t>
            </a:r>
            <a:endParaRPr lang="en-GB" sz="17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gray">
          <a:xfrm>
            <a:off x="7169156" y="1579547"/>
            <a:ext cx="4393983" cy="11506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t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Setting up lead management process and enablers for conversion for B2B housing segment</a:t>
            </a:r>
            <a:endParaRPr lang="en-GB" sz="17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gray">
          <a:xfrm>
            <a:off x="158759" y="2842788"/>
            <a:ext cx="1717705" cy="1150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ctr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RM </a:t>
            </a:r>
            <a:b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Venkateshwar</a:t>
            </a:r>
            <a:endParaRPr lang="en-GB" sz="1700" b="1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gray">
          <a:xfrm>
            <a:off x="1965230" y="2842787"/>
            <a:ext cx="5115159" cy="1150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t" anchorCtr="0">
            <a:noAutofit/>
          </a:bodyPr>
          <a:lstStyle/>
          <a:p>
            <a:pPr defTabSz="895350">
              <a:buClr>
                <a:srgbClr val="002960"/>
              </a:buClr>
              <a:buSzPct val="100000"/>
            </a:pPr>
            <a:r>
              <a:rPr lang="en-US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Brings 19 years of experience across B2B and B2C in consumer electronics with Whirlpool, LG Electronics, Philips Electrolux and Haier Appliances</a:t>
            </a:r>
            <a:endParaRPr lang="en-GB" sz="17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gray">
          <a:xfrm>
            <a:off x="7169156" y="2842787"/>
            <a:ext cx="4393983" cy="3619849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  <a:extLst/>
        </p:spPr>
        <p:txBody>
          <a:bodyPr vert="horz" wrap="square" lIns="72009" tIns="72009" rIns="72009" bIns="72009" rtlCol="0" anchor="t" anchorCtr="0">
            <a:noAutofit/>
          </a:bodyPr>
          <a:lstStyle/>
          <a:p>
            <a:pPr marL="285750" indent="-285750" defTabSz="895350">
              <a:buClr>
                <a:srgbClr val="0029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Development of channel in their region to ensure effective micro market coverage</a:t>
            </a:r>
          </a:p>
          <a:p>
            <a:pPr marL="285750" indent="-285750" defTabSz="895350">
              <a:buClr>
                <a:srgbClr val="0029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On-ground stake-holder management to ensure implementation of enablers set up by central team </a:t>
            </a:r>
          </a:p>
          <a:p>
            <a:pPr marL="285750" indent="-285750" defTabSz="895350">
              <a:buClr>
                <a:srgbClr val="0029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In-time sharing of insights from the field with central team to shape next steps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</p:spPr>
        <p:txBody>
          <a:bodyPr>
            <a:noAutofit/>
          </a:bodyPr>
          <a:lstStyle/>
          <a:p>
            <a:r>
              <a:rPr lang="en-US" dirty="0"/>
              <a:t>Innovative staffing model, with full time experts on boarded to act as regional sales lead and coaches</a:t>
            </a:r>
          </a:p>
        </p:txBody>
      </p:sp>
    </p:spTree>
    <p:extLst>
      <p:ext uri="{BB962C8B-B14F-4D97-AF65-F5344CB8AC3E}">
        <p14:creationId xmlns:p14="http://schemas.microsoft.com/office/powerpoint/2010/main" val="35307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208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2" name="think-cell Slide" r:id="rId35" imgW="353" imgH="353" progId="TCLayout.ActiveDocument.1">
                  <p:embed/>
                </p:oleObj>
              </mc:Choice>
              <mc:Fallback>
                <p:oleObj name="think-cell Slide" r:id="rId3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100+ sales executives enabled to drive sales on ground to enhance </a:t>
            </a:r>
            <a:br>
              <a:rPr lang="en-US" dirty="0"/>
            </a:br>
            <a:r>
              <a:rPr lang="en-US" dirty="0"/>
              <a:t>consumer demand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319284" y="1024741"/>
            <a:ext cx="10274475" cy="1708147"/>
            <a:chOff x="1117228" y="892178"/>
            <a:chExt cx="7713663" cy="1417455"/>
          </a:xfrm>
        </p:grpSpPr>
        <p:grpSp>
          <p:nvGrpSpPr>
            <p:cNvPr id="38" name="Group 37"/>
            <p:cNvGrpSpPr/>
            <p:nvPr>
              <p:custDataLst>
                <p:tags r:id="rId29"/>
              </p:custDataLst>
            </p:nvPr>
          </p:nvGrpSpPr>
          <p:grpSpPr>
            <a:xfrm>
              <a:off x="1117228" y="897770"/>
              <a:ext cx="7713663" cy="1411863"/>
              <a:chOff x="847725" y="739775"/>
              <a:chExt cx="7713663" cy="1980384"/>
            </a:xfrm>
          </p:grpSpPr>
          <p:sp>
            <p:nvSpPr>
              <p:cNvPr id="41" name="AutoShape 4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421688" y="739775"/>
                <a:ext cx="139700" cy="1980384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57150" cmpd="thinThick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8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2" name="AutoShape 5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47725" y="779462"/>
                <a:ext cx="7643813" cy="1857859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8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39" name="Freeform 11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1117228" y="892178"/>
              <a:ext cx="7426324" cy="381000"/>
            </a:xfrm>
            <a:custGeom>
              <a:avLst/>
              <a:gdLst>
                <a:gd name="T0" fmla="*/ 3102 w 3102"/>
                <a:gd name="T1" fmla="*/ 0 h 240"/>
                <a:gd name="T2" fmla="*/ 0 w 3102"/>
                <a:gd name="T3" fmla="*/ 0 h 240"/>
                <a:gd name="T4" fmla="*/ 0 w 310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2" h="240">
                  <a:moveTo>
                    <a:pt x="310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 cmpd="sng">
              <a:solidFill>
                <a:schemeClr val="accent3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0" tIns="45705" rIns="91410" bIns="45705"/>
            <a:lstStyle/>
            <a:p>
              <a:endParaRPr lang="en-GB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" name="Freeform 11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1117228" y="1897253"/>
              <a:ext cx="7426324" cy="381000"/>
            </a:xfrm>
            <a:custGeom>
              <a:avLst/>
              <a:gdLst>
                <a:gd name="T0" fmla="*/ 3102 w 3102"/>
                <a:gd name="T1" fmla="*/ 0 h 240"/>
                <a:gd name="T2" fmla="*/ 0 w 3102"/>
                <a:gd name="T3" fmla="*/ 0 h 240"/>
                <a:gd name="T4" fmla="*/ 0 w 310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2" h="240">
                  <a:moveTo>
                    <a:pt x="310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 cmpd="sng">
              <a:solidFill>
                <a:schemeClr val="accent3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0" tIns="45705" rIns="91410" bIns="45705"/>
            <a:lstStyle/>
            <a:p>
              <a:endParaRPr lang="en-GB" sz="18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>
            <a:spLocks/>
          </p:cNvSpPr>
          <p:nvPr/>
        </p:nvSpPr>
        <p:spPr>
          <a:xfrm>
            <a:off x="3319007" y="1164441"/>
            <a:ext cx="8117977" cy="12464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200+ candidates interviewed across 20+ batch days in 18 cities</a:t>
            </a:r>
          </a:p>
          <a:p>
            <a:pPr lvl="1">
              <a:spcBef>
                <a:spcPct val="25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Varied background across construction material, consumer durables and other direct selling sectors</a:t>
            </a:r>
          </a:p>
          <a:p>
            <a:pPr lvl="1">
              <a:spcBef>
                <a:spcPct val="25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Average work experience of 2-3 years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19284" y="4701391"/>
            <a:ext cx="10274475" cy="1708147"/>
            <a:chOff x="1117228" y="892178"/>
            <a:chExt cx="7713663" cy="1417455"/>
          </a:xfrm>
        </p:grpSpPr>
        <p:grpSp>
          <p:nvGrpSpPr>
            <p:cNvPr id="31" name="Group 30"/>
            <p:cNvGrpSpPr/>
            <p:nvPr>
              <p:custDataLst>
                <p:tags r:id="rId24"/>
              </p:custDataLst>
            </p:nvPr>
          </p:nvGrpSpPr>
          <p:grpSpPr>
            <a:xfrm>
              <a:off x="1117228" y="897770"/>
              <a:ext cx="7713663" cy="1411863"/>
              <a:chOff x="847725" y="739775"/>
              <a:chExt cx="7713663" cy="1980384"/>
            </a:xfrm>
          </p:grpSpPr>
          <p:sp>
            <p:nvSpPr>
              <p:cNvPr id="34" name="AutoShape 4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421688" y="739775"/>
                <a:ext cx="139700" cy="1980384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57150" cmpd="thinThick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8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35" name="AutoShape 5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47725" y="779462"/>
                <a:ext cx="7643813" cy="1857859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8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32" name="Freeform 11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117228" y="892178"/>
              <a:ext cx="7426324" cy="381000"/>
            </a:xfrm>
            <a:custGeom>
              <a:avLst/>
              <a:gdLst>
                <a:gd name="T0" fmla="*/ 3102 w 3102"/>
                <a:gd name="T1" fmla="*/ 0 h 240"/>
                <a:gd name="T2" fmla="*/ 0 w 3102"/>
                <a:gd name="T3" fmla="*/ 0 h 240"/>
                <a:gd name="T4" fmla="*/ 0 w 310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2" h="240">
                  <a:moveTo>
                    <a:pt x="310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 cmpd="sng">
              <a:solidFill>
                <a:schemeClr val="accent3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0" tIns="45705" rIns="91410" bIns="45705"/>
            <a:lstStyle/>
            <a:p>
              <a:endParaRPr lang="en-GB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" name="Freeform 1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1117228" y="1897253"/>
              <a:ext cx="7426324" cy="381000"/>
            </a:xfrm>
            <a:custGeom>
              <a:avLst/>
              <a:gdLst>
                <a:gd name="T0" fmla="*/ 3102 w 3102"/>
                <a:gd name="T1" fmla="*/ 0 h 240"/>
                <a:gd name="T2" fmla="*/ 0 w 3102"/>
                <a:gd name="T3" fmla="*/ 0 h 240"/>
                <a:gd name="T4" fmla="*/ 0 w 310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2" h="240">
                  <a:moveTo>
                    <a:pt x="310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 cmpd="sng">
              <a:solidFill>
                <a:schemeClr val="accent3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0" tIns="45705" rIns="91410" bIns="45705"/>
            <a:lstStyle/>
            <a:p>
              <a:endParaRPr lang="en-GB" sz="18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>
            <a:spLocks/>
          </p:cNvSpPr>
          <p:nvPr/>
        </p:nvSpPr>
        <p:spPr>
          <a:xfrm>
            <a:off x="5541617" y="4790291"/>
            <a:ext cx="5688085" cy="11772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“Selling Point” App launched in North as pilot &amp; practical training imparted to all SE</a:t>
            </a:r>
          </a:p>
          <a:p>
            <a:pPr lvl="1">
              <a:spcBef>
                <a:spcPct val="25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Leads provided to each SE by BM/SM and continuous process for each collection and allocation put in place  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15649" y="2863066"/>
            <a:ext cx="9303760" cy="1708147"/>
            <a:chOff x="1117228" y="892178"/>
            <a:chExt cx="7713663" cy="1417455"/>
          </a:xfrm>
        </p:grpSpPr>
        <p:grpSp>
          <p:nvGrpSpPr>
            <p:cNvPr id="22" name="Group 21"/>
            <p:cNvGrpSpPr/>
            <p:nvPr>
              <p:custDataLst>
                <p:tags r:id="rId19"/>
              </p:custDataLst>
            </p:nvPr>
          </p:nvGrpSpPr>
          <p:grpSpPr>
            <a:xfrm>
              <a:off x="1117228" y="897770"/>
              <a:ext cx="7713663" cy="1411863"/>
              <a:chOff x="847725" y="739775"/>
              <a:chExt cx="7713663" cy="1980384"/>
            </a:xfrm>
          </p:grpSpPr>
          <p:sp>
            <p:nvSpPr>
              <p:cNvPr id="25" name="AutoShape 4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21688" y="739775"/>
                <a:ext cx="139700" cy="1980384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57150" cmpd="thinThick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8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26" name="AutoShape 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47725" y="779462"/>
                <a:ext cx="7643813" cy="1857859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8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23" name="Freeform 11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117228" y="892178"/>
              <a:ext cx="7426324" cy="381000"/>
            </a:xfrm>
            <a:custGeom>
              <a:avLst/>
              <a:gdLst>
                <a:gd name="T0" fmla="*/ 3102 w 3102"/>
                <a:gd name="T1" fmla="*/ 0 h 240"/>
                <a:gd name="T2" fmla="*/ 0 w 3102"/>
                <a:gd name="T3" fmla="*/ 0 h 240"/>
                <a:gd name="T4" fmla="*/ 0 w 310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2" h="240">
                  <a:moveTo>
                    <a:pt x="310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 cmpd="sng">
              <a:solidFill>
                <a:schemeClr val="accent3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0" tIns="45705" rIns="91410" bIns="45705"/>
            <a:lstStyle/>
            <a:p>
              <a:endParaRPr lang="en-GB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" name="Freeform 11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1117228" y="1897253"/>
              <a:ext cx="7426324" cy="381000"/>
            </a:xfrm>
            <a:custGeom>
              <a:avLst/>
              <a:gdLst>
                <a:gd name="T0" fmla="*/ 3102 w 3102"/>
                <a:gd name="T1" fmla="*/ 0 h 240"/>
                <a:gd name="T2" fmla="*/ 0 w 3102"/>
                <a:gd name="T3" fmla="*/ 0 h 240"/>
                <a:gd name="T4" fmla="*/ 0 w 310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2" h="240">
                  <a:moveTo>
                    <a:pt x="310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 cmpd="sng">
              <a:solidFill>
                <a:schemeClr val="accent3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0" tIns="45705" rIns="91410" bIns="45705"/>
            <a:lstStyle/>
            <a:p>
              <a:endParaRPr lang="en-GB" sz="18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>
            <a:spLocks/>
          </p:cNvSpPr>
          <p:nvPr/>
        </p:nvSpPr>
        <p:spPr>
          <a:xfrm>
            <a:off x="494768" y="3028166"/>
            <a:ext cx="5497616" cy="11772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All SE trained over extensive one day workshop in North and East </a:t>
            </a:r>
          </a:p>
          <a:p>
            <a:pPr lvl="1">
              <a:spcBef>
                <a:spcPct val="25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Topics covered include Consumer Behavior, Product Knowledge, Lead Management and Sales Planning </a:t>
            </a:r>
          </a:p>
        </p:txBody>
      </p:sp>
      <p:sp>
        <p:nvSpPr>
          <p:cNvPr id="4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 rot="10800000" flipV="1">
            <a:off x="621930" y="1113641"/>
            <a:ext cx="1528285" cy="1532449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50000">
                <a:srgbClr val="FFFFFF"/>
              </a:gs>
              <a:gs pos="100000">
                <a:schemeClr val="accent3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wrap="none" lIns="0" tIns="0" rIns="0" bIns="0" anchor="ctr"/>
          <a:lstStyle/>
          <a:p>
            <a:pPr algn="ctr"/>
            <a:r>
              <a:rPr lang="en-GB" sz="1800" b="1" dirty="0">
                <a:solidFill>
                  <a:schemeClr val="tx2"/>
                </a:solidFill>
              </a:rPr>
              <a:t>Hired </a:t>
            </a:r>
          </a:p>
        </p:txBody>
      </p:sp>
      <p:grpSp>
        <p:nvGrpSpPr>
          <p:cNvPr id="47" name="Group 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853059" y="1202541"/>
            <a:ext cx="1349794" cy="1353472"/>
            <a:chOff x="156" y="635"/>
            <a:chExt cx="674" cy="676"/>
          </a:xfrm>
        </p:grpSpPr>
        <p:sp>
          <p:nvSpPr>
            <p:cNvPr id="48" name="Oval 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 flipV="1">
              <a:off x="156" y="635"/>
              <a:ext cx="674" cy="676"/>
            </a:xfrm>
            <a:prstGeom prst="ellipse">
              <a:avLst/>
            </a:prstGeom>
            <a:gradFill rotWithShape="1">
              <a:gsLst>
                <a:gs pos="0">
                  <a:schemeClr val="accent5"/>
                </a:gs>
                <a:gs pos="50000">
                  <a:srgbClr val="FFFFFF"/>
                </a:gs>
                <a:gs pos="100000">
                  <a:schemeClr val="accent5"/>
                </a:gs>
              </a:gsLst>
              <a:lin ang="1890000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214" y="646"/>
              <a:ext cx="602" cy="629"/>
            </a:xfrm>
            <a:prstGeom prst="ellipse">
              <a:avLst/>
            </a:prstGeom>
            <a:blipFill dpi="0" rotWithShape="1">
              <a:blip r:embed="rId37"/>
              <a:srcRect/>
              <a:stretch>
                <a:fillRect r="-39862"/>
              </a:stretch>
            </a:blipFill>
            <a:ln w="9525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 rot="10800000" flipV="1">
            <a:off x="526474" y="4790291"/>
            <a:ext cx="1528285" cy="1532449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50000">
                <a:srgbClr val="FFFFFF"/>
              </a:gs>
              <a:gs pos="100000">
                <a:schemeClr val="accent3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wrap="none" lIns="0" tIns="0" rIns="0" bIns="0" anchor="ctr"/>
          <a:lstStyle/>
          <a:p>
            <a:pPr algn="ctr"/>
            <a:r>
              <a:rPr lang="en-GB" sz="1800" b="1" dirty="0">
                <a:solidFill>
                  <a:schemeClr val="tx2"/>
                </a:solidFill>
              </a:rPr>
              <a:t>Equipped</a:t>
            </a:r>
            <a:br>
              <a:rPr lang="en-GB" sz="1800" b="1" dirty="0">
                <a:solidFill>
                  <a:schemeClr val="tx2"/>
                </a:solidFill>
              </a:rPr>
            </a:br>
            <a:r>
              <a:rPr lang="en-GB" sz="1800" b="1" dirty="0">
                <a:solidFill>
                  <a:schemeClr val="tx2"/>
                </a:solidFill>
              </a:rPr>
              <a:t>for</a:t>
            </a:r>
            <a:br>
              <a:rPr lang="en-GB" sz="1800" b="1" dirty="0">
                <a:solidFill>
                  <a:schemeClr val="tx2"/>
                </a:solidFill>
              </a:rPr>
            </a:br>
            <a:r>
              <a:rPr lang="en-GB" sz="1800" b="1" dirty="0">
                <a:solidFill>
                  <a:schemeClr val="tx2"/>
                </a:solidFill>
              </a:rPr>
              <a:t>success </a:t>
            </a:r>
          </a:p>
        </p:txBody>
      </p:sp>
      <p:grpSp>
        <p:nvGrpSpPr>
          <p:cNvPr id="51" name="Group 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303856" y="4879191"/>
            <a:ext cx="1349794" cy="1353472"/>
            <a:chOff x="156" y="635"/>
            <a:chExt cx="674" cy="676"/>
          </a:xfrm>
        </p:grpSpPr>
        <p:sp>
          <p:nvSpPr>
            <p:cNvPr id="52" name="Oval 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 flipV="1">
              <a:off x="156" y="635"/>
              <a:ext cx="674" cy="676"/>
            </a:xfrm>
            <a:prstGeom prst="ellipse">
              <a:avLst/>
            </a:prstGeom>
            <a:gradFill rotWithShape="1">
              <a:gsLst>
                <a:gs pos="0">
                  <a:schemeClr val="accent5"/>
                </a:gs>
                <a:gs pos="50000">
                  <a:srgbClr val="FFFFFF"/>
                </a:gs>
                <a:gs pos="100000">
                  <a:schemeClr val="accent5"/>
                </a:gs>
              </a:gsLst>
              <a:lin ang="1890000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214" y="646"/>
              <a:ext cx="602" cy="629"/>
            </a:xfrm>
            <a:prstGeom prst="ellipse">
              <a:avLst/>
            </a:prstGeom>
            <a:blipFill dpi="0" rotWithShape="1">
              <a:blip r:embed="rId38"/>
              <a:srcRect/>
              <a:stretch>
                <a:fillRect r="-39862"/>
              </a:stretch>
            </a:blipFill>
            <a:ln w="9525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7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795418" y="4879191"/>
            <a:ext cx="1349794" cy="1353472"/>
            <a:chOff x="156" y="635"/>
            <a:chExt cx="674" cy="676"/>
          </a:xfrm>
        </p:grpSpPr>
        <p:sp>
          <p:nvSpPr>
            <p:cNvPr id="55" name="Oval 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 flipV="1">
              <a:off x="156" y="635"/>
              <a:ext cx="674" cy="676"/>
            </a:xfrm>
            <a:prstGeom prst="ellipse">
              <a:avLst/>
            </a:prstGeom>
            <a:gradFill rotWithShape="1">
              <a:gsLst>
                <a:gs pos="0">
                  <a:schemeClr val="accent5"/>
                </a:gs>
                <a:gs pos="50000">
                  <a:srgbClr val="FFFFFF"/>
                </a:gs>
                <a:gs pos="100000">
                  <a:schemeClr val="accent5"/>
                </a:gs>
              </a:gsLst>
              <a:lin ang="1890000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" name="Oval 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14" y="646"/>
              <a:ext cx="602" cy="629"/>
            </a:xfrm>
            <a:prstGeom prst="ellipse">
              <a:avLst/>
            </a:prstGeom>
            <a:blipFill dpi="0" rotWithShape="1">
              <a:blip r:embed="rId39"/>
              <a:srcRect/>
              <a:stretch>
                <a:fillRect r="-39862"/>
              </a:stretch>
            </a:blipFill>
            <a:ln w="9525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7" name="Oval 8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 rot="10800000" flipV="1">
            <a:off x="8755263" y="2951966"/>
            <a:ext cx="1528285" cy="1532449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50000">
                <a:srgbClr val="FFFFFF"/>
              </a:gs>
              <a:gs pos="100000">
                <a:schemeClr val="accent3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GB" sz="1800" b="1" dirty="0">
                <a:solidFill>
                  <a:schemeClr val="tx2"/>
                </a:solidFill>
              </a:rPr>
              <a:t>Trained </a:t>
            </a:r>
          </a:p>
        </p:txBody>
      </p:sp>
      <p:grpSp>
        <p:nvGrpSpPr>
          <p:cNvPr id="58" name="Group 7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7048905" y="2951966"/>
            <a:ext cx="1528285" cy="1532449"/>
            <a:chOff x="156" y="635"/>
            <a:chExt cx="674" cy="676"/>
          </a:xfrm>
        </p:grpSpPr>
        <p:sp>
          <p:nvSpPr>
            <p:cNvPr id="59" name="Oval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 flipV="1">
              <a:off x="156" y="635"/>
              <a:ext cx="674" cy="676"/>
            </a:xfrm>
            <a:prstGeom prst="ellipse">
              <a:avLst/>
            </a:prstGeom>
            <a:gradFill rotWithShape="1">
              <a:gsLst>
                <a:gs pos="0">
                  <a:schemeClr val="accent5"/>
                </a:gs>
                <a:gs pos="50000">
                  <a:srgbClr val="FFFFFF"/>
                </a:gs>
                <a:gs pos="100000">
                  <a:schemeClr val="accent5"/>
                </a:gs>
              </a:gsLst>
              <a:lin ang="18900000" scaled="1"/>
            </a:gradFill>
            <a:ln w="285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60" name="Oval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14" y="646"/>
              <a:ext cx="602" cy="629"/>
            </a:xfrm>
            <a:prstGeom prst="ellipse">
              <a:avLst/>
            </a:prstGeom>
            <a:blipFill dpi="0" rotWithShape="1">
              <a:blip r:embed="rId40"/>
              <a:srcRect/>
              <a:stretch>
                <a:fillRect r="-39862"/>
              </a:stretch>
            </a:blipFill>
            <a:ln w="9525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1" name="Picture 10" descr="Image result for trophy"/>
          <p:cNvPicPr>
            <a:picLocks noChangeAspect="1" noChangeArrowheads="1"/>
          </p:cNvPicPr>
          <p:nvPr/>
        </p:nvPicPr>
        <p:blipFill rotWithShape="1">
          <a:blip r:embed="rId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5627" r="19502" b="5627"/>
          <a:stretch/>
        </p:blipFill>
        <p:spPr bwMode="auto">
          <a:xfrm>
            <a:off x="10047578" y="2875766"/>
            <a:ext cx="1453142" cy="16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26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4"/>
  <p:tag name="THINKCELLUNDODONOTDELETE" val="0"/>
  <p:tag name="PREVIOUSNAME" val="C:\Users\Krishnakumar Thangar\Desktop\26-Nov-2018\1810-1110744\B series\BAS006_Largest steel maker looking to break the 1% CAGR routine to grow by 5% CAGR and create higher value to shareholder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27bVEP0SwilaIKgwDx5L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oyUujtSaWj.Q2xQFRvZ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LEOJySTiGgx3ZH0RFAiQ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XAMk7PRtqxyEsw8ZihBQ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v.m_zsTdSRNcDG6zyYXQ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FxNfQtSBmWXL_TiUTCU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7LWuUJJU6HMbxGh7xuo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lFtXvRCkmDp5nJ8Bdmi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7LWuUJJU6HMbxGh7xuo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Dnb_9R5E.HDHUNbAA8Lw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G7d2xllUiMsIVi8Ipjw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qp27YoRAe8wVzwgYtXPg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BXaTxxQ8CbSDu_X7xBJQ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BNIXrkRSudZ4EmYGhzX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Yvgps0pSZ.SIRF_G0wTd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6Ch2lqTauZKFJmpoeXLw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LwEXOQSdaIIt5IMX2HSw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82HkvSRAm4YDsz1jagCg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VL4veaTA2ktC42q8nfyg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tkFo3CRISJijreO9w7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_pCfE8RjGnUR.qlt0d8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gu.TOCQwePnF7fyRq1vg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TdnwD4SwGhS24ReysuCw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GEjKkMi06raK0hzMtEy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mF9meOU68hE1c_ymCd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ij9uwUSkWL41ckBoQylQ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ij9uwUSkWL41ckBoQyl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ij9uwUSkWL41ckBoQylQ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ij9uwUSkWL41ckBoQylQ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e0.NxJQ3Cf7lvhkv88E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ij9uwUSkWL41ckBoQylQ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ij9uwUSkWL41ckBoQyl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ij9uwUSkWL41ckBoQylQ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ij9uwUSkWL41ckBoQyl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KJUsz8SFqolwbnPTkWu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nZSjjoSiSfZyOg2kCMj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hnovtAtEiXWvhfEBVw7w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9D4vVpqkyH86emfScNPQ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hnovtAtEiXWvhfEBVw7w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9D4vVpqkyH86emfScNPQ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9D4vVpqkyH86emfScNPQ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hnovtAtEiXWvhfEBVw7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9D4vVpqkyH86emfScNPQ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hnovtAtEiXWvhfEBVw7w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AkipSy5kK3kKApKPD5E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hnovtAtEiXWvhfEBVw7w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AkipSy5kK3kKApKPD5Ew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hnovtAtEiXWvhfEBVw7w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AkipSy5kK3kKApKPD5Ew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hnovtAtEiXWvhfEBVw7w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AkipSy5kK3kKApKPD5Ew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HGeWJ6VTEuILjQEFANimg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sU479zZkWEAKWBxYGrHg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_q3ou_aXkCeHfPmdPIWd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  <p:tag name="THINKCELLSHAPEDONOTDELETE" val="pn09vtEXsQU.9D.XgWPOTf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  <p:tag name="THINKCELLSHAPEDONOTDELETE" val="pHf63uSxsYk.OK0KWyGkxOQ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HGeWJ6VTEuILjQEFANimg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sU479zZkWEAKWBxYGrHg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_q3ou_aXkCeHfPmdPIWd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  <p:tag name="THINKCELLSHAPEDONOTDELETE" val="pn09vtEXsQU.9D.XgWPOTfQ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  <p:tag name="THINKCELLSHAPEDONOTDELETE" val="pHf63uSxsYk.OK0KWyGkxOQ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HGeWJ6VTEuILjQEFANimg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sU479zZkWEAKWBxYGrHg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_q3ou_aXkCeHfPmdPIWd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  <p:tag name="THINKCELLSHAPEDONOTDELETE" val="pn09vtEXsQU.9D.XgWPOT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Shape"/>
  <p:tag name="THINKCELLSHAPEDONOTDELETE" val="pHf63uSxsYk.OK0KWyGkx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950</Words>
  <Application>Microsoft Macintosh PowerPoint</Application>
  <PresentationFormat>Custom</PresentationFormat>
  <Paragraphs>115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9" baseType="lpstr">
      <vt:lpstr>Arial</vt:lpstr>
      <vt:lpstr>Wingdings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Emerging themes and first ideas</vt:lpstr>
      <vt:lpstr>One of Asia’s largest steel maker (~$9 billion) is looking to break the 1% CAGR routine to grow by 5% CAGR and create higher value to shareholders</vt:lpstr>
      <vt:lpstr>CLIENT hit a ~9X monthly run rate 10 months after we started the program – work toward which included functions beyond sales &amp; channel</vt:lpstr>
      <vt:lpstr>8 key initiatives across 4 major functions that drove the impact</vt:lpstr>
      <vt:lpstr>We appointed 30 new distributors in 8 weeks to help achieve 100% coverage</vt:lpstr>
      <vt:lpstr>Innovative staffing model, with full time experts on boarded to act as regional sales lead and coaches</vt:lpstr>
      <vt:lpstr>100+ sales executives enabled to drive sales on ground to enhance  consumer demand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2019-04-04T03:44:03Z</dcterms:modified>
  <cp:category/>
  <cp:contentStatus/>
  <dc:language/>
  <cp:version/>
</cp:coreProperties>
</file>