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527" r:id="rId3"/>
  </p:sldIdLst>
  <p:sldSz cx="8961438" cy="6721475"/>
  <p:notesSz cx="6811963" cy="99425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p Gerritsen" initials="JG" lastIdx="1" clrIdx="0">
    <p:extLst>
      <p:ext uri="{19B8F6BF-5375-455C-9EA6-DF929625EA0E}">
        <p15:presenceInfo xmlns:p15="http://schemas.microsoft.com/office/powerpoint/2012/main" userId="S-1-5-21-602162358-1897051121-1417001333-2850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1" autoAdjust="0"/>
    <p:restoredTop sz="94684" autoAdjust="0"/>
  </p:normalViewPr>
  <p:slideViewPr>
    <p:cSldViewPr snapToGrid="0" snapToObjects="1">
      <p:cViewPr varScale="1">
        <p:scale>
          <a:sx n="87" d="100"/>
          <a:sy n="87" d="100"/>
        </p:scale>
        <p:origin x="6584" y="192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622300"/>
            <a:ext cx="5832475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9"/>
            <a:ext cx="5804922" cy="127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3" y="9555300"/>
            <a:ext cx="540403" cy="19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71" y="11111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Date</a:t>
              </a:r>
            </a:p>
          </p:txBody>
        </p:sp>
        <p:sp>
          <p:nvSpPr>
            <p:cNvPr id="11" name="Disclaimer-English (US)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8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4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Title Elements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Title Elements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Title Elements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8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5817" y="1243162"/>
            <a:ext cx="8469122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432654" y="6536605"/>
            <a:ext cx="282285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Page </a:t>
            </a:r>
            <a:fld id="{89D06DFF-97DA-42D8-94A6-87C53C3F38B2}" type="slidenum">
              <a:rPr lang="en-US" smtClean="0">
                <a:solidFill>
                  <a:srgbClr val="002960"/>
                </a:solidFill>
              </a:rPr>
              <a:pPr>
                <a:buClr>
                  <a:srgbClr val="002960"/>
                </a:buClr>
              </a:pPr>
              <a:t>‹#›</a:t>
            </a:fld>
            <a:endParaRPr lang="en-US">
              <a:solidFill>
                <a:srgbClr val="0029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45816" y="6536605"/>
            <a:ext cx="282285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set date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198434" y="6536605"/>
            <a:ext cx="564571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Copyright © Infineon Technologies AG 2013.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1EAD765F-DE75-411F-B78D-91C291AB00DA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688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1.emf"/><Relationship Id="rId5" Type="http://schemas.openxmlformats.org/officeDocument/2006/relationships/theme" Target="../theme/theme1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0036389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9" r:id="rId3"/>
    <p:sldLayoutId id="2147483671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7619947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Slide Elements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Slide Elements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8957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9862" name="Picture 6" descr="Concrete B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04"/>
          <a:stretch/>
        </p:blipFill>
        <p:spPr bwMode="auto">
          <a:xfrm>
            <a:off x="0" y="1168868"/>
            <a:ext cx="3777046" cy="5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9063" y="1228887"/>
            <a:ext cx="3283560" cy="1183889"/>
          </a:xfrm>
          <a:prstGeom prst="rect">
            <a:avLst/>
          </a:prstGeom>
          <a:solidFill>
            <a:schemeClr val="accent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9062" y="2496830"/>
            <a:ext cx="3657983" cy="1183889"/>
          </a:xfrm>
          <a:prstGeom prst="rect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9063" y="3764773"/>
            <a:ext cx="3283560" cy="1183889"/>
          </a:xfrm>
          <a:prstGeom prst="rect">
            <a:avLst/>
          </a:prstGeom>
          <a:solidFill>
            <a:schemeClr val="accent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9063" y="5032716"/>
            <a:ext cx="3283560" cy="1183889"/>
          </a:xfrm>
          <a:prstGeom prst="rect">
            <a:avLst/>
          </a:prstGeom>
          <a:solidFill>
            <a:schemeClr val="accent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7046" y="1168868"/>
            <a:ext cx="5184392" cy="511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" name="Rectangle 15"/>
          <p:cNvSpPr txBox="1">
            <a:spLocks/>
          </p:cNvSpPr>
          <p:nvPr/>
        </p:nvSpPr>
        <p:spPr>
          <a:xfrm>
            <a:off x="766012" y="1389944"/>
            <a:ext cx="255885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rgbClr val="0066CC"/>
                </a:solidFill>
              </a:rPr>
              <a:t>Segmented and prioritized customers </a:t>
            </a:r>
            <a:r>
              <a:rPr lang="en-US" sz="1400" dirty="0">
                <a:solidFill>
                  <a:srgbClr val="000000"/>
                </a:solidFill>
              </a:rPr>
              <a:t>in the market according to cost efficiency and sophistication of capabilities</a:t>
            </a:r>
          </a:p>
        </p:txBody>
      </p:sp>
      <p:sp>
        <p:nvSpPr>
          <p:cNvPr id="19" name="Rectangle 19"/>
          <p:cNvSpPr txBox="1">
            <a:spLocks/>
          </p:cNvSpPr>
          <p:nvPr/>
        </p:nvSpPr>
        <p:spPr>
          <a:xfrm>
            <a:off x="766012" y="2673276"/>
            <a:ext cx="25588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800" b="1" dirty="0">
                <a:solidFill>
                  <a:srgbClr val="0066CC"/>
                </a:solidFill>
              </a:rPr>
              <a:t>Defined value propositions </a:t>
            </a:r>
            <a:r>
              <a:rPr lang="en-US" sz="1800" dirty="0">
                <a:solidFill>
                  <a:srgbClr val="000000"/>
                </a:solidFill>
              </a:rPr>
              <a:t>to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each segment</a:t>
            </a:r>
          </a:p>
        </p:txBody>
      </p:sp>
      <p:sp>
        <p:nvSpPr>
          <p:cNvPr id="23" name="Rectangle 23"/>
          <p:cNvSpPr txBox="1">
            <a:spLocks/>
          </p:cNvSpPr>
          <p:nvPr/>
        </p:nvSpPr>
        <p:spPr>
          <a:xfrm>
            <a:off x="766012" y="4033552"/>
            <a:ext cx="25588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Defined an </a:t>
            </a:r>
            <a:r>
              <a:rPr lang="en-US" sz="1400" b="1" dirty="0">
                <a:solidFill>
                  <a:srgbClr val="0066CC"/>
                </a:solidFill>
              </a:rPr>
              <a:t>enhanced services setup</a:t>
            </a:r>
            <a:r>
              <a:rPr lang="en-US" sz="1400" dirty="0">
                <a:solidFill>
                  <a:srgbClr val="000000"/>
                </a:solidFill>
              </a:rPr>
              <a:t> with dedicated competences</a:t>
            </a:r>
          </a:p>
        </p:txBody>
      </p:sp>
      <p:sp>
        <p:nvSpPr>
          <p:cNvPr id="27" name="Rectangle 27"/>
          <p:cNvSpPr txBox="1"/>
          <p:nvPr/>
        </p:nvSpPr>
        <p:spPr>
          <a:xfrm>
            <a:off x="740423" y="5191555"/>
            <a:ext cx="258444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rgbClr val="0066CC"/>
                </a:solidFill>
              </a:rPr>
              <a:t>Designed key tools and capabilities </a:t>
            </a:r>
            <a:r>
              <a:rPr lang="en-US" sz="1400" dirty="0">
                <a:solidFill>
                  <a:srgbClr val="000000"/>
                </a:solidFill>
              </a:rPr>
              <a:t>required (e.g., risk assessment, </a:t>
            </a:r>
            <a:r>
              <a:rPr lang="en-US" sz="1400" dirty="0" err="1">
                <a:solidFill>
                  <a:srgbClr val="000000"/>
                </a:solidFill>
              </a:rPr>
              <a:t>NPV</a:t>
            </a:r>
            <a:r>
              <a:rPr lang="en-US" sz="1400" dirty="0">
                <a:solidFill>
                  <a:srgbClr val="000000"/>
                </a:solidFill>
              </a:rPr>
              <a:t> calculation approach, training modules,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584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dirty="0"/>
              <a:t>We developed a solution selling business for CLIENT with clear value propositions for their customers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175" y="841022"/>
            <a:ext cx="8958263" cy="327846"/>
          </a:xfrm>
          <a:prstGeom prst="rect">
            <a:avLst/>
          </a:prstGeom>
          <a:gradFill>
            <a:gsLst>
              <a:gs pos="11000">
                <a:schemeClr val="accent3">
                  <a:alpha val="86000"/>
                </a:schemeClr>
              </a:gs>
              <a:gs pos="93000">
                <a:schemeClr val="accent4">
                  <a:lumMod val="75000"/>
                  <a:alpha val="82000"/>
                </a:schemeClr>
              </a:gs>
            </a:gsLst>
            <a:lin ang="27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2" name="Rectangle 5"/>
          <p:cNvSpPr txBox="1">
            <a:spLocks/>
          </p:cNvSpPr>
          <p:nvPr/>
        </p:nvSpPr>
        <p:spPr>
          <a:xfrm>
            <a:off x="119063" y="881835"/>
            <a:ext cx="36579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Approach </a:t>
            </a:r>
          </a:p>
        </p:txBody>
      </p:sp>
      <p:sp>
        <p:nvSpPr>
          <p:cNvPr id="96" name="AutoShape 250"/>
          <p:cNvSpPr>
            <a:spLocks noChangeArrowheads="1"/>
          </p:cNvSpPr>
          <p:nvPr/>
        </p:nvSpPr>
        <p:spPr bwMode="gray">
          <a:xfrm>
            <a:off x="7217909" y="1387765"/>
            <a:ext cx="813322" cy="354623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n-lt"/>
              </a:rPr>
              <a:t>Cost optimization</a:t>
            </a:r>
          </a:p>
        </p:txBody>
      </p:sp>
      <p:sp>
        <p:nvSpPr>
          <p:cNvPr id="99" name="AutoShape 250"/>
          <p:cNvSpPr>
            <a:spLocks noChangeArrowheads="1"/>
          </p:cNvSpPr>
          <p:nvPr/>
        </p:nvSpPr>
        <p:spPr bwMode="gray">
          <a:xfrm>
            <a:off x="8081441" y="1555040"/>
            <a:ext cx="813322" cy="18734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n-lt"/>
              </a:rPr>
              <a:t>Quality</a:t>
            </a:r>
          </a:p>
        </p:txBody>
      </p:sp>
      <p:sp>
        <p:nvSpPr>
          <p:cNvPr id="100" name="AutoShape 250"/>
          <p:cNvSpPr>
            <a:spLocks noChangeArrowheads="1"/>
          </p:cNvSpPr>
          <p:nvPr/>
        </p:nvSpPr>
        <p:spPr bwMode="gray">
          <a:xfrm>
            <a:off x="6354376" y="1387171"/>
            <a:ext cx="813322" cy="35461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0" anchor="b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n-lt"/>
              </a:rPr>
              <a:t>Throughput optimization</a:t>
            </a:r>
            <a:endParaRPr lang="en-US" sz="1000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15158" y="1525870"/>
            <a:ext cx="2292945" cy="4574183"/>
            <a:chOff x="3780912" y="1525870"/>
            <a:chExt cx="2532836" cy="4574183"/>
          </a:xfrm>
        </p:grpSpPr>
        <p:sp>
          <p:nvSpPr>
            <p:cNvPr id="94" name="Rectangle 7"/>
            <p:cNvSpPr txBox="1">
              <a:spLocks/>
            </p:cNvSpPr>
            <p:nvPr/>
          </p:nvSpPr>
          <p:spPr bwMode="gray">
            <a:xfrm>
              <a:off x="3780913" y="1525870"/>
              <a:ext cx="970853" cy="187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18280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b="1" dirty="0">
                  <a:solidFill>
                    <a:schemeClr val="accent3"/>
                  </a:solidFill>
                  <a:ea typeface="Arial Unicode MS"/>
                  <a:cs typeface="Arial Unicode MS"/>
                </a:rPr>
                <a:t>Module</a:t>
              </a:r>
            </a:p>
          </p:txBody>
        </p:sp>
        <p:sp>
          <p:nvSpPr>
            <p:cNvPr id="101" name="Rectangle 7"/>
            <p:cNvSpPr txBox="1">
              <a:spLocks/>
            </p:cNvSpPr>
            <p:nvPr/>
          </p:nvSpPr>
          <p:spPr bwMode="gray">
            <a:xfrm>
              <a:off x="4778634" y="1973357"/>
              <a:ext cx="1535109" cy="1950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dirty="0">
                  <a:ea typeface="Arial Unicode MS"/>
                  <a:cs typeface="Arial Unicode MS"/>
                </a:rPr>
                <a:t>Technical management</a:t>
              </a:r>
            </a:p>
          </p:txBody>
        </p:sp>
        <p:sp>
          <p:nvSpPr>
            <p:cNvPr id="102" name="Rectangle 7"/>
            <p:cNvSpPr txBox="1">
              <a:spLocks/>
            </p:cNvSpPr>
            <p:nvPr/>
          </p:nvSpPr>
          <p:spPr bwMode="gray">
            <a:xfrm>
              <a:off x="3780913" y="2735168"/>
              <a:ext cx="970853" cy="110917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Maintenance</a:t>
              </a:r>
            </a:p>
          </p:txBody>
        </p:sp>
        <p:sp>
          <p:nvSpPr>
            <p:cNvPr id="103" name="Rectangle 7"/>
            <p:cNvSpPr txBox="1">
              <a:spLocks/>
            </p:cNvSpPr>
            <p:nvPr/>
          </p:nvSpPr>
          <p:spPr bwMode="gray">
            <a:xfrm>
              <a:off x="3780912" y="4631363"/>
              <a:ext cx="2532829" cy="19506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160" eaLnBrk="1" hangingPunct="1">
                <a:buClr>
                  <a:srgbClr val="004983"/>
                </a:buClr>
                <a:defRPr sz="900" b="1" baseline="0">
                  <a:solidFill>
                    <a:srgbClr val="FFFFFF"/>
                  </a:solidFill>
                  <a:latin typeface="+mn-lt"/>
                  <a:ea typeface="Arial Unicode MS"/>
                  <a:cs typeface="Arial Unicode MS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</a:rPr>
                <a:t>Consulting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7"/>
            <p:cNvSpPr txBox="1">
              <a:spLocks/>
            </p:cNvSpPr>
            <p:nvPr/>
          </p:nvSpPr>
          <p:spPr bwMode="gray">
            <a:xfrm>
              <a:off x="3780913" y="4854962"/>
              <a:ext cx="970853" cy="57429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Skills </a:t>
              </a:r>
            </a:p>
            <a:p>
              <a:pPr>
                <a:buClr>
                  <a:srgbClr val="004983"/>
                </a:buClr>
              </a:pPr>
              <a:r>
                <a:rPr lang="en-US" sz="100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Development</a:t>
              </a:r>
            </a:p>
          </p:txBody>
        </p:sp>
        <p:sp>
          <p:nvSpPr>
            <p:cNvPr id="105" name="Rectangle 7"/>
            <p:cNvSpPr txBox="1">
              <a:spLocks/>
            </p:cNvSpPr>
            <p:nvPr/>
          </p:nvSpPr>
          <p:spPr bwMode="gray">
            <a:xfrm>
              <a:off x="3780913" y="5457799"/>
              <a:ext cx="970853" cy="41866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160" eaLnBrk="1" hangingPunct="1">
                <a:buClr>
                  <a:srgbClr val="004983"/>
                </a:buClr>
                <a:defRPr sz="1000" b="1" baseline="0">
                  <a:solidFill>
                    <a:srgbClr val="FFFFFF"/>
                  </a:solidFill>
                  <a:latin typeface="+mn-lt"/>
                  <a:ea typeface="Arial Unicode MS"/>
                  <a:cs typeface="Arial Unicode MS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Equipment</a:t>
              </a:r>
            </a:p>
          </p:txBody>
        </p:sp>
        <p:sp>
          <p:nvSpPr>
            <p:cNvPr id="106" name="Rectangle 7"/>
            <p:cNvSpPr txBox="1">
              <a:spLocks/>
            </p:cNvSpPr>
            <p:nvPr/>
          </p:nvSpPr>
          <p:spPr bwMode="gray">
            <a:xfrm>
              <a:off x="3780912" y="5904993"/>
              <a:ext cx="2532829" cy="19506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160" eaLnBrk="1" hangingPunct="1">
                <a:buClr>
                  <a:srgbClr val="004983"/>
                </a:buClr>
                <a:defRPr sz="1000" b="1" baseline="0">
                  <a:solidFill>
                    <a:srgbClr val="FFFFFF"/>
                  </a:solidFill>
                  <a:latin typeface="+mn-lt"/>
                  <a:ea typeface="Arial Unicode MS"/>
                  <a:cs typeface="Arial Unicode MS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Financing</a:t>
              </a:r>
            </a:p>
          </p:txBody>
        </p:sp>
        <p:sp>
          <p:nvSpPr>
            <p:cNvPr id="107" name="Rectangle 7"/>
            <p:cNvSpPr txBox="1">
              <a:spLocks/>
            </p:cNvSpPr>
            <p:nvPr/>
          </p:nvSpPr>
          <p:spPr bwMode="gray">
            <a:xfrm>
              <a:off x="4778634" y="4854962"/>
              <a:ext cx="1535109" cy="350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dirty="0">
                  <a:ea typeface="Arial Unicode MS"/>
                  <a:cs typeface="Arial Unicode MS"/>
                </a:rPr>
                <a:t>Capability/technical specialized skills</a:t>
              </a:r>
            </a:p>
          </p:txBody>
        </p:sp>
        <p:sp>
          <p:nvSpPr>
            <p:cNvPr id="108" name="Rectangle 7"/>
            <p:cNvSpPr txBox="1">
              <a:spLocks/>
            </p:cNvSpPr>
            <p:nvPr/>
          </p:nvSpPr>
          <p:spPr bwMode="gray">
            <a:xfrm>
              <a:off x="4778634" y="5234201"/>
              <a:ext cx="1535109" cy="1950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dirty="0">
                  <a:ea typeface="Arial Unicode MS"/>
                  <a:cs typeface="Arial Unicode MS"/>
                </a:rPr>
                <a:t>General operations</a:t>
              </a:r>
            </a:p>
          </p:txBody>
        </p:sp>
        <p:sp>
          <p:nvSpPr>
            <p:cNvPr id="109" name="Rectangle 7"/>
            <p:cNvSpPr txBox="1">
              <a:spLocks/>
            </p:cNvSpPr>
            <p:nvPr/>
          </p:nvSpPr>
          <p:spPr bwMode="gray">
            <a:xfrm>
              <a:off x="4778634" y="1749759"/>
              <a:ext cx="1535109" cy="1950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dirty="0">
                  <a:ea typeface="Arial Unicode MS"/>
                  <a:cs typeface="Arial Unicode MS"/>
                </a:rPr>
                <a:t>Plant management</a:t>
              </a:r>
            </a:p>
          </p:txBody>
        </p:sp>
        <p:sp>
          <p:nvSpPr>
            <p:cNvPr id="110" name="Rectangle 7"/>
            <p:cNvSpPr txBox="1">
              <a:spLocks/>
            </p:cNvSpPr>
            <p:nvPr/>
          </p:nvSpPr>
          <p:spPr bwMode="gray">
            <a:xfrm>
              <a:off x="4778639" y="2196956"/>
              <a:ext cx="1535109" cy="509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160" eaLnBrk="1" hangingPunct="1">
                <a:buClr>
                  <a:srgbClr val="004983"/>
                </a:buClr>
                <a:defRPr sz="1200" b="1" baseline="0">
                  <a:solidFill>
                    <a:srgbClr val="FFFFFF"/>
                  </a:solidFill>
                  <a:latin typeface="+mn-lt"/>
                  <a:ea typeface="Arial Unicode MS"/>
                  <a:cs typeface="Arial Unicode MS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000" b="0" dirty="0">
                  <a:solidFill>
                    <a:schemeClr val="tx1"/>
                  </a:solidFill>
                </a:rPr>
                <a:t>Workforce excl. plant and technical management</a:t>
              </a:r>
            </a:p>
          </p:txBody>
        </p:sp>
        <p:sp>
          <p:nvSpPr>
            <p:cNvPr id="111" name="Rectangle 7"/>
            <p:cNvSpPr txBox="1">
              <a:spLocks/>
            </p:cNvSpPr>
            <p:nvPr/>
          </p:nvSpPr>
          <p:spPr bwMode="gray">
            <a:xfrm>
              <a:off x="4778634" y="5457799"/>
              <a:ext cx="1535109" cy="1950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160" eaLnBrk="1" hangingPunct="1">
                <a:buClr>
                  <a:srgbClr val="004983"/>
                </a:buClr>
                <a:defRPr sz="1000" b="1" baseline="0">
                  <a:solidFill>
                    <a:srgbClr val="FFFFFF"/>
                  </a:solidFill>
                  <a:latin typeface="+mn-lt"/>
                  <a:ea typeface="Arial Unicode MS"/>
                  <a:cs typeface="Arial Unicode MS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b="0" dirty="0">
                  <a:solidFill>
                    <a:schemeClr val="tx1"/>
                  </a:solidFill>
                </a:rPr>
                <a:t>New line</a:t>
              </a:r>
            </a:p>
          </p:txBody>
        </p:sp>
        <p:sp>
          <p:nvSpPr>
            <p:cNvPr id="112" name="Rectangle 7"/>
            <p:cNvSpPr txBox="1">
              <a:spLocks/>
            </p:cNvSpPr>
            <p:nvPr/>
          </p:nvSpPr>
          <p:spPr bwMode="gray">
            <a:xfrm>
              <a:off x="4778634" y="5681399"/>
              <a:ext cx="1535109" cy="1950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160" eaLnBrk="1" hangingPunct="1">
                <a:buClr>
                  <a:srgbClr val="004983"/>
                </a:buClr>
                <a:defRPr sz="1000" b="1" baseline="0">
                  <a:solidFill>
                    <a:srgbClr val="FFFFFF"/>
                  </a:solidFill>
                  <a:latin typeface="+mn-lt"/>
                  <a:ea typeface="Arial Unicode MS"/>
                  <a:cs typeface="Arial Unicode MS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b="0" dirty="0">
                  <a:solidFill>
                    <a:schemeClr val="tx1"/>
                  </a:solidFill>
                </a:rPr>
                <a:t>Plant optimisation</a:t>
              </a:r>
            </a:p>
          </p:txBody>
        </p:sp>
        <p:sp>
          <p:nvSpPr>
            <p:cNvPr id="113" name="Rectangle 7"/>
            <p:cNvSpPr txBox="1">
              <a:spLocks/>
            </p:cNvSpPr>
            <p:nvPr/>
          </p:nvSpPr>
          <p:spPr bwMode="gray">
            <a:xfrm>
              <a:off x="4778634" y="3114407"/>
              <a:ext cx="1535109" cy="350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dirty="0">
                  <a:ea typeface="Arial Unicode MS"/>
                  <a:cs typeface="Arial Unicode MS"/>
                </a:rPr>
                <a:t>Preventative maintenance</a:t>
              </a:r>
            </a:p>
          </p:txBody>
        </p:sp>
        <p:sp>
          <p:nvSpPr>
            <p:cNvPr id="114" name="Rectangle 7"/>
            <p:cNvSpPr txBox="1">
              <a:spLocks/>
            </p:cNvSpPr>
            <p:nvPr/>
          </p:nvSpPr>
          <p:spPr bwMode="gray">
            <a:xfrm>
              <a:off x="4778634" y="2735168"/>
              <a:ext cx="1535109" cy="350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895160" eaLnBrk="1" hangingPunct="1">
                <a:buClr>
                  <a:srgbClr val="004983"/>
                </a:buClr>
                <a:defRPr sz="1000" b="0" baseline="0">
                  <a:solidFill>
                    <a:srgbClr val="FFFFFF"/>
                  </a:solidFill>
                  <a:latin typeface="+mn-lt"/>
                  <a:ea typeface="Arial Unicode MS"/>
                  <a:cs typeface="Arial Unicode MS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Major maintenance project management</a:t>
              </a:r>
            </a:p>
          </p:txBody>
        </p:sp>
        <p:sp>
          <p:nvSpPr>
            <p:cNvPr id="115" name="Rectangle 7"/>
            <p:cNvSpPr txBox="1">
              <a:spLocks/>
            </p:cNvSpPr>
            <p:nvPr/>
          </p:nvSpPr>
          <p:spPr bwMode="gray">
            <a:xfrm>
              <a:off x="4778634" y="3493646"/>
              <a:ext cx="1535109" cy="350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dirty="0">
                  <a:ea typeface="Arial Unicode MS"/>
                  <a:cs typeface="Arial Unicode MS"/>
                </a:rPr>
                <a:t>Rapid on-call maintenance</a:t>
              </a:r>
            </a:p>
          </p:txBody>
        </p:sp>
        <p:sp>
          <p:nvSpPr>
            <p:cNvPr id="116" name="Rectangle 7"/>
            <p:cNvSpPr txBox="1">
              <a:spLocks/>
            </p:cNvSpPr>
            <p:nvPr/>
          </p:nvSpPr>
          <p:spPr bwMode="gray">
            <a:xfrm>
              <a:off x="3780913" y="1749759"/>
              <a:ext cx="970853" cy="95687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Operations</a:t>
              </a:r>
            </a:p>
          </p:txBody>
        </p:sp>
        <p:sp>
          <p:nvSpPr>
            <p:cNvPr id="117" name="Rectangle 7"/>
            <p:cNvSpPr txBox="1">
              <a:spLocks/>
            </p:cNvSpPr>
            <p:nvPr/>
          </p:nvSpPr>
          <p:spPr bwMode="gray">
            <a:xfrm>
              <a:off x="3780913" y="3872885"/>
              <a:ext cx="970853" cy="72993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b="1" dirty="0">
                  <a:solidFill>
                    <a:schemeClr val="bg1"/>
                  </a:solidFill>
                  <a:ea typeface="Arial Unicode MS"/>
                  <a:cs typeface="Arial Unicode MS"/>
                </a:rPr>
                <a:t>Supply chain</a:t>
              </a:r>
            </a:p>
          </p:txBody>
        </p:sp>
        <p:sp>
          <p:nvSpPr>
            <p:cNvPr id="118" name="Rectangle 7"/>
            <p:cNvSpPr txBox="1">
              <a:spLocks/>
            </p:cNvSpPr>
            <p:nvPr/>
          </p:nvSpPr>
          <p:spPr bwMode="gray">
            <a:xfrm>
              <a:off x="4778634" y="3872885"/>
              <a:ext cx="1535109" cy="350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GB" sz="1000" dirty="0">
                  <a:ea typeface="Arial Unicode MS"/>
                  <a:cs typeface="Arial Unicode MS"/>
                </a:rPr>
                <a:t>Complete plant spares ordering service</a:t>
              </a:r>
            </a:p>
          </p:txBody>
        </p:sp>
        <p:sp>
          <p:nvSpPr>
            <p:cNvPr id="119" name="Rectangle 7"/>
            <p:cNvSpPr txBox="1">
              <a:spLocks/>
            </p:cNvSpPr>
            <p:nvPr/>
          </p:nvSpPr>
          <p:spPr bwMode="gray">
            <a:xfrm>
              <a:off x="4778633" y="4252124"/>
              <a:ext cx="1535109" cy="350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45720" rIns="36576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16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34" lvl="1" indent="-192047" defTabSz="89516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102" lvl="2" indent="-261882" defTabSz="89516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233" lvl="3" indent="-155542" defTabSz="89516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648" lvl="4" indent="-130148" defTabSz="89516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648" indent="-130148" defTabSz="8951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4983"/>
                </a:buClr>
              </a:pPr>
              <a:r>
                <a:rPr lang="en-US" sz="1000" dirty="0">
                  <a:ea typeface="Arial Unicode MS"/>
                  <a:cs typeface="Arial Unicode MS"/>
                </a:rPr>
                <a:t>Holistic inventory management</a:t>
              </a:r>
            </a:p>
          </p:txBody>
        </p:sp>
      </p:grp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6354376" y="1749759"/>
            <a:ext cx="813322" cy="195060"/>
          </a:xfrm>
          <a:prstGeom prst="rect">
            <a:avLst/>
          </a:prstGeom>
          <a:solidFill>
            <a:srgbClr val="FFE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1" name="Rectangle 29"/>
          <p:cNvSpPr>
            <a:spLocks noChangeArrowheads="1"/>
          </p:cNvSpPr>
          <p:nvPr/>
        </p:nvSpPr>
        <p:spPr bwMode="auto">
          <a:xfrm>
            <a:off x="7217909" y="1749759"/>
            <a:ext cx="813322" cy="195060"/>
          </a:xfrm>
          <a:prstGeom prst="rect">
            <a:avLst/>
          </a:prstGeom>
          <a:solidFill>
            <a:srgbClr val="FCA5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081441" y="1749759"/>
            <a:ext cx="813322" cy="195060"/>
          </a:xfrm>
          <a:prstGeom prst="rect">
            <a:avLst/>
          </a:prstGeom>
          <a:solidFill>
            <a:srgbClr val="F869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3" name="Rectangle 31"/>
          <p:cNvSpPr>
            <a:spLocks noChangeArrowheads="1"/>
          </p:cNvSpPr>
          <p:nvPr/>
        </p:nvSpPr>
        <p:spPr bwMode="auto">
          <a:xfrm>
            <a:off x="6354376" y="1973357"/>
            <a:ext cx="813322" cy="195060"/>
          </a:xfrm>
          <a:prstGeom prst="rect">
            <a:avLst/>
          </a:prstGeom>
          <a:solidFill>
            <a:srgbClr val="63BE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7217909" y="1973357"/>
            <a:ext cx="813322" cy="195060"/>
          </a:xfrm>
          <a:prstGeom prst="rect">
            <a:avLst/>
          </a:prstGeom>
          <a:solidFill>
            <a:srgbClr val="97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25" name="Rectangle 33"/>
          <p:cNvSpPr>
            <a:spLocks noChangeArrowheads="1"/>
          </p:cNvSpPr>
          <p:nvPr/>
        </p:nvSpPr>
        <p:spPr bwMode="auto">
          <a:xfrm>
            <a:off x="8081441" y="1973357"/>
            <a:ext cx="813322" cy="195060"/>
          </a:xfrm>
          <a:prstGeom prst="rect">
            <a:avLst/>
          </a:prstGeom>
          <a:solidFill>
            <a:srgbClr val="CBDC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26" name="Rectangle 34"/>
          <p:cNvSpPr>
            <a:spLocks noChangeArrowheads="1"/>
          </p:cNvSpPr>
          <p:nvPr/>
        </p:nvSpPr>
        <p:spPr bwMode="auto">
          <a:xfrm>
            <a:off x="6354376" y="2196956"/>
            <a:ext cx="813322" cy="509672"/>
          </a:xfrm>
          <a:prstGeom prst="rect">
            <a:avLst/>
          </a:prstGeom>
          <a:solidFill>
            <a:srgbClr val="FFEB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27" name="Rectangle 35"/>
          <p:cNvSpPr>
            <a:spLocks noChangeArrowheads="1"/>
          </p:cNvSpPr>
          <p:nvPr/>
        </p:nvSpPr>
        <p:spPr bwMode="auto">
          <a:xfrm>
            <a:off x="7217909" y="2196956"/>
            <a:ext cx="813322" cy="509672"/>
          </a:xfrm>
          <a:prstGeom prst="rect">
            <a:avLst/>
          </a:prstGeom>
          <a:solidFill>
            <a:srgbClr val="FDBC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28" name="Rectangle 36"/>
          <p:cNvSpPr>
            <a:spLocks noChangeArrowheads="1"/>
          </p:cNvSpPr>
          <p:nvPr/>
        </p:nvSpPr>
        <p:spPr bwMode="auto">
          <a:xfrm>
            <a:off x="8081441" y="2196956"/>
            <a:ext cx="813322" cy="509672"/>
          </a:xfrm>
          <a:prstGeom prst="rect">
            <a:avLst/>
          </a:prstGeom>
          <a:solidFill>
            <a:srgbClr val="FA8D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29" name="Rectangle 38"/>
          <p:cNvSpPr>
            <a:spLocks noChangeArrowheads="1"/>
          </p:cNvSpPr>
          <p:nvPr/>
        </p:nvSpPr>
        <p:spPr bwMode="auto">
          <a:xfrm>
            <a:off x="6354376" y="3114407"/>
            <a:ext cx="813322" cy="350700"/>
          </a:xfrm>
          <a:prstGeom prst="rect">
            <a:avLst/>
          </a:prstGeom>
          <a:solidFill>
            <a:srgbClr val="63BE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7217909" y="3114407"/>
            <a:ext cx="813322" cy="350700"/>
          </a:xfrm>
          <a:prstGeom prst="rect">
            <a:avLst/>
          </a:prstGeom>
          <a:solidFill>
            <a:srgbClr val="97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1" name="Rectangle 40"/>
          <p:cNvSpPr>
            <a:spLocks noChangeArrowheads="1"/>
          </p:cNvSpPr>
          <p:nvPr/>
        </p:nvSpPr>
        <p:spPr bwMode="auto">
          <a:xfrm>
            <a:off x="8081441" y="3114407"/>
            <a:ext cx="813322" cy="350700"/>
          </a:xfrm>
          <a:prstGeom prst="rect">
            <a:avLst/>
          </a:prstGeom>
          <a:solidFill>
            <a:srgbClr val="CBDC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2" name="Rectangle 41"/>
          <p:cNvSpPr>
            <a:spLocks noChangeArrowheads="1"/>
          </p:cNvSpPr>
          <p:nvPr/>
        </p:nvSpPr>
        <p:spPr bwMode="auto">
          <a:xfrm>
            <a:off x="6354376" y="3493646"/>
            <a:ext cx="813322" cy="350700"/>
          </a:xfrm>
          <a:prstGeom prst="rect">
            <a:avLst/>
          </a:prstGeom>
          <a:solidFill>
            <a:srgbClr val="97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3" name="Rectangle 42"/>
          <p:cNvSpPr>
            <a:spLocks noChangeArrowheads="1"/>
          </p:cNvSpPr>
          <p:nvPr/>
        </p:nvSpPr>
        <p:spPr bwMode="auto">
          <a:xfrm>
            <a:off x="7217909" y="3493646"/>
            <a:ext cx="813322" cy="350700"/>
          </a:xfrm>
          <a:prstGeom prst="rect">
            <a:avLst/>
          </a:prstGeom>
          <a:solidFill>
            <a:srgbClr val="FFEB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4" name="Rectangle 43"/>
          <p:cNvSpPr>
            <a:spLocks noChangeArrowheads="1"/>
          </p:cNvSpPr>
          <p:nvPr/>
        </p:nvSpPr>
        <p:spPr bwMode="auto">
          <a:xfrm>
            <a:off x="8081441" y="3493646"/>
            <a:ext cx="813322" cy="350700"/>
          </a:xfrm>
          <a:prstGeom prst="rect">
            <a:avLst/>
          </a:prstGeom>
          <a:solidFill>
            <a:srgbClr val="FED4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5" name="Rectangle 44"/>
          <p:cNvSpPr>
            <a:spLocks noChangeArrowheads="1"/>
          </p:cNvSpPr>
          <p:nvPr/>
        </p:nvSpPr>
        <p:spPr bwMode="auto">
          <a:xfrm>
            <a:off x="6354376" y="3872885"/>
            <a:ext cx="813322" cy="350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6" name="Rectangle 45"/>
          <p:cNvSpPr>
            <a:spLocks noChangeArrowheads="1"/>
          </p:cNvSpPr>
          <p:nvPr/>
        </p:nvSpPr>
        <p:spPr bwMode="auto">
          <a:xfrm>
            <a:off x="7217909" y="3872885"/>
            <a:ext cx="813322" cy="350700"/>
          </a:xfrm>
          <a:prstGeom prst="rect">
            <a:avLst/>
          </a:prstGeom>
          <a:solidFill>
            <a:srgbClr val="FFEB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7" name="Rectangle 46"/>
          <p:cNvSpPr>
            <a:spLocks noChangeArrowheads="1"/>
          </p:cNvSpPr>
          <p:nvPr/>
        </p:nvSpPr>
        <p:spPr bwMode="auto">
          <a:xfrm>
            <a:off x="8081441" y="3872885"/>
            <a:ext cx="813322" cy="350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8" name="Rectangle 47"/>
          <p:cNvSpPr>
            <a:spLocks noChangeArrowheads="1"/>
          </p:cNvSpPr>
          <p:nvPr/>
        </p:nvSpPr>
        <p:spPr bwMode="auto">
          <a:xfrm>
            <a:off x="6354376" y="4252124"/>
            <a:ext cx="813322" cy="350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39" name="Rectangle 48"/>
          <p:cNvSpPr>
            <a:spLocks noChangeArrowheads="1"/>
          </p:cNvSpPr>
          <p:nvPr/>
        </p:nvSpPr>
        <p:spPr bwMode="auto">
          <a:xfrm>
            <a:off x="7217909" y="4252124"/>
            <a:ext cx="813322" cy="350700"/>
          </a:xfrm>
          <a:prstGeom prst="rect">
            <a:avLst/>
          </a:prstGeom>
          <a:solidFill>
            <a:srgbClr val="FED4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40" name="Rectangle 49"/>
          <p:cNvSpPr>
            <a:spLocks noChangeArrowheads="1"/>
          </p:cNvSpPr>
          <p:nvPr/>
        </p:nvSpPr>
        <p:spPr bwMode="auto">
          <a:xfrm>
            <a:off x="8081441" y="4252124"/>
            <a:ext cx="813322" cy="350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41" name="Rectangle 50"/>
          <p:cNvSpPr>
            <a:spLocks noChangeArrowheads="1"/>
          </p:cNvSpPr>
          <p:nvPr/>
        </p:nvSpPr>
        <p:spPr bwMode="auto">
          <a:xfrm>
            <a:off x="6354376" y="4631363"/>
            <a:ext cx="813322" cy="195060"/>
          </a:xfrm>
          <a:prstGeom prst="rect">
            <a:avLst/>
          </a:prstGeom>
          <a:solidFill>
            <a:srgbClr val="63BE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42" name="Rectangle 51"/>
          <p:cNvSpPr>
            <a:spLocks noChangeArrowheads="1"/>
          </p:cNvSpPr>
          <p:nvPr/>
        </p:nvSpPr>
        <p:spPr bwMode="auto">
          <a:xfrm>
            <a:off x="7217909" y="4631363"/>
            <a:ext cx="813322" cy="195060"/>
          </a:xfrm>
          <a:prstGeom prst="rect">
            <a:avLst/>
          </a:prstGeom>
          <a:solidFill>
            <a:srgbClr val="97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159" name="Rectangle 52"/>
          <p:cNvSpPr>
            <a:spLocks noChangeArrowheads="1"/>
          </p:cNvSpPr>
          <p:nvPr/>
        </p:nvSpPr>
        <p:spPr bwMode="auto">
          <a:xfrm>
            <a:off x="8081441" y="4631363"/>
            <a:ext cx="813322" cy="195060"/>
          </a:xfrm>
          <a:prstGeom prst="rect">
            <a:avLst/>
          </a:prstGeom>
          <a:solidFill>
            <a:srgbClr val="CBDC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17" name="Rectangle 53"/>
          <p:cNvSpPr>
            <a:spLocks noChangeArrowheads="1"/>
          </p:cNvSpPr>
          <p:nvPr/>
        </p:nvSpPr>
        <p:spPr bwMode="auto">
          <a:xfrm>
            <a:off x="6354376" y="4854962"/>
            <a:ext cx="813322" cy="350700"/>
          </a:xfrm>
          <a:prstGeom prst="rect">
            <a:avLst/>
          </a:prstGeom>
          <a:solidFill>
            <a:srgbClr val="CBDC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18" name="Rectangle 54"/>
          <p:cNvSpPr>
            <a:spLocks noChangeArrowheads="1"/>
          </p:cNvSpPr>
          <p:nvPr/>
        </p:nvSpPr>
        <p:spPr bwMode="auto">
          <a:xfrm>
            <a:off x="7217909" y="4854962"/>
            <a:ext cx="813322" cy="350700"/>
          </a:xfrm>
          <a:prstGeom prst="rect">
            <a:avLst/>
          </a:prstGeom>
          <a:solidFill>
            <a:srgbClr val="FED4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19" name="Rectangle 55"/>
          <p:cNvSpPr>
            <a:spLocks noChangeArrowheads="1"/>
          </p:cNvSpPr>
          <p:nvPr/>
        </p:nvSpPr>
        <p:spPr bwMode="auto">
          <a:xfrm>
            <a:off x="8081441" y="4854962"/>
            <a:ext cx="813322" cy="350700"/>
          </a:xfrm>
          <a:prstGeom prst="rect">
            <a:avLst/>
          </a:prstGeom>
          <a:solidFill>
            <a:srgbClr val="FCB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0" name="Rectangle 56"/>
          <p:cNvSpPr>
            <a:spLocks noChangeArrowheads="1"/>
          </p:cNvSpPr>
          <p:nvPr/>
        </p:nvSpPr>
        <p:spPr bwMode="auto">
          <a:xfrm>
            <a:off x="6354376" y="5234201"/>
            <a:ext cx="813322" cy="195060"/>
          </a:xfrm>
          <a:prstGeom prst="rect">
            <a:avLst/>
          </a:prstGeom>
          <a:solidFill>
            <a:srgbClr val="FFE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1" name="Rectangle 57"/>
          <p:cNvSpPr>
            <a:spLocks noChangeArrowheads="1"/>
          </p:cNvSpPr>
          <p:nvPr/>
        </p:nvSpPr>
        <p:spPr bwMode="auto">
          <a:xfrm>
            <a:off x="7217909" y="5234201"/>
            <a:ext cx="813322" cy="195060"/>
          </a:xfrm>
          <a:prstGeom prst="rect">
            <a:avLst/>
          </a:prstGeom>
          <a:solidFill>
            <a:srgbClr val="FCA5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2" name="Rectangle 58"/>
          <p:cNvSpPr>
            <a:spLocks noChangeArrowheads="1"/>
          </p:cNvSpPr>
          <p:nvPr/>
        </p:nvSpPr>
        <p:spPr bwMode="auto">
          <a:xfrm>
            <a:off x="8081441" y="5234201"/>
            <a:ext cx="813322" cy="195060"/>
          </a:xfrm>
          <a:prstGeom prst="rect">
            <a:avLst/>
          </a:prstGeom>
          <a:solidFill>
            <a:srgbClr val="F869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3" name="Rectangle 81"/>
          <p:cNvSpPr>
            <a:spLocks noChangeArrowheads="1"/>
          </p:cNvSpPr>
          <p:nvPr/>
        </p:nvSpPr>
        <p:spPr bwMode="gray">
          <a:xfrm>
            <a:off x="7217909" y="2735168"/>
            <a:ext cx="813322" cy="350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4" name="Rectangle 81"/>
          <p:cNvSpPr>
            <a:spLocks noChangeArrowheads="1"/>
          </p:cNvSpPr>
          <p:nvPr/>
        </p:nvSpPr>
        <p:spPr bwMode="gray">
          <a:xfrm>
            <a:off x="6354376" y="2735168"/>
            <a:ext cx="813322" cy="350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5" name="Rectangle 81"/>
          <p:cNvSpPr>
            <a:spLocks noChangeArrowheads="1"/>
          </p:cNvSpPr>
          <p:nvPr/>
        </p:nvSpPr>
        <p:spPr bwMode="gray">
          <a:xfrm>
            <a:off x="8081441" y="2735168"/>
            <a:ext cx="813322" cy="3507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6" name="Rectangle 81"/>
          <p:cNvSpPr>
            <a:spLocks noChangeArrowheads="1"/>
          </p:cNvSpPr>
          <p:nvPr/>
        </p:nvSpPr>
        <p:spPr bwMode="gray">
          <a:xfrm>
            <a:off x="7217909" y="5457799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7" name="Rectangle 81"/>
          <p:cNvSpPr>
            <a:spLocks noChangeArrowheads="1"/>
          </p:cNvSpPr>
          <p:nvPr/>
        </p:nvSpPr>
        <p:spPr bwMode="gray">
          <a:xfrm>
            <a:off x="6354376" y="5457799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8" name="Rectangle 81"/>
          <p:cNvSpPr>
            <a:spLocks noChangeArrowheads="1"/>
          </p:cNvSpPr>
          <p:nvPr/>
        </p:nvSpPr>
        <p:spPr bwMode="gray">
          <a:xfrm>
            <a:off x="8081441" y="5457799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29" name="Rectangle 81"/>
          <p:cNvSpPr>
            <a:spLocks noChangeArrowheads="1"/>
          </p:cNvSpPr>
          <p:nvPr/>
        </p:nvSpPr>
        <p:spPr bwMode="gray">
          <a:xfrm>
            <a:off x="7217909" y="5681399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30" name="Rectangle 81"/>
          <p:cNvSpPr>
            <a:spLocks noChangeArrowheads="1"/>
          </p:cNvSpPr>
          <p:nvPr/>
        </p:nvSpPr>
        <p:spPr bwMode="gray">
          <a:xfrm>
            <a:off x="6354376" y="5681399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31" name="Rectangle 81"/>
          <p:cNvSpPr>
            <a:spLocks noChangeArrowheads="1"/>
          </p:cNvSpPr>
          <p:nvPr/>
        </p:nvSpPr>
        <p:spPr bwMode="gray">
          <a:xfrm>
            <a:off x="8081441" y="5681399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32" name="Rectangle 81"/>
          <p:cNvSpPr>
            <a:spLocks noChangeArrowheads="1"/>
          </p:cNvSpPr>
          <p:nvPr/>
        </p:nvSpPr>
        <p:spPr bwMode="gray">
          <a:xfrm>
            <a:off x="7217909" y="5904993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33" name="Rectangle 81"/>
          <p:cNvSpPr>
            <a:spLocks noChangeArrowheads="1"/>
          </p:cNvSpPr>
          <p:nvPr/>
        </p:nvSpPr>
        <p:spPr bwMode="gray">
          <a:xfrm>
            <a:off x="6354376" y="5904993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sp>
        <p:nvSpPr>
          <p:cNvPr id="234" name="Rectangle 81"/>
          <p:cNvSpPr>
            <a:spLocks noChangeArrowheads="1"/>
          </p:cNvSpPr>
          <p:nvPr/>
        </p:nvSpPr>
        <p:spPr bwMode="gray">
          <a:xfrm>
            <a:off x="8081441" y="5904993"/>
            <a:ext cx="813322" cy="1950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rgbClr val="004983"/>
              </a:solidFill>
              <a:latin typeface="+mn-lt"/>
            </a:endParaRPr>
          </a:p>
        </p:txBody>
      </p:sp>
      <p:grpSp>
        <p:nvGrpSpPr>
          <p:cNvPr id="235" name="Group 234"/>
          <p:cNvGrpSpPr>
            <a:grpSpLocks/>
          </p:cNvGrpSpPr>
          <p:nvPr/>
        </p:nvGrpSpPr>
        <p:grpSpPr bwMode="gray">
          <a:xfrm>
            <a:off x="6354376" y="1196578"/>
            <a:ext cx="2540387" cy="178095"/>
            <a:chOff x="3204877" y="658172"/>
            <a:chExt cx="4237235" cy="176712"/>
          </a:xfrm>
        </p:grpSpPr>
        <p:cxnSp>
          <p:nvCxnSpPr>
            <p:cNvPr id="236" name="AutoShape 249"/>
            <p:cNvCxnSpPr>
              <a:cxnSpLocks noChangeShapeType="1"/>
            </p:cNvCxnSpPr>
            <p:nvPr/>
          </p:nvCxnSpPr>
          <p:spPr bwMode="gray">
            <a:xfrm>
              <a:off x="3204877" y="834884"/>
              <a:ext cx="4237235" cy="0"/>
            </a:xfrm>
            <a:prstGeom prst="straightConnector1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" name="AutoShape 250"/>
            <p:cNvSpPr>
              <a:spLocks noChangeArrowheads="1"/>
            </p:cNvSpPr>
            <p:nvPr/>
          </p:nvSpPr>
          <p:spPr bwMode="gray">
            <a:xfrm>
              <a:off x="3204877" y="658172"/>
              <a:ext cx="4237235" cy="17671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280" anchor="b">
              <a:spAutoFit/>
            </a:bodyPr>
            <a:lstStyle/>
            <a:p>
              <a:pPr marL="3175"/>
              <a:r>
                <a:rPr lang="en-US" sz="1000" b="1" dirty="0">
                  <a:solidFill>
                    <a:schemeClr val="accent3"/>
                  </a:solidFill>
                  <a:latin typeface="+mn-lt"/>
                </a:rPr>
                <a:t>Sources of value </a:t>
              </a:r>
              <a:r>
                <a:rPr lang="en-US" sz="1000" dirty="0">
                  <a:solidFill>
                    <a:schemeClr val="accent6"/>
                  </a:solidFill>
                  <a:latin typeface="+mn-lt"/>
                </a:rPr>
                <a:t>(EBITDA potential)</a:t>
              </a:r>
            </a:p>
          </p:txBody>
        </p:sp>
      </p:grpSp>
      <p:sp>
        <p:nvSpPr>
          <p:cNvPr id="9" name="Rectangle 9"/>
          <p:cNvSpPr txBox="1"/>
          <p:nvPr/>
        </p:nvSpPr>
        <p:spPr>
          <a:xfrm>
            <a:off x="241055" y="1513055"/>
            <a:ext cx="28533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8" name="Rectangle 9"/>
          <p:cNvSpPr txBox="1"/>
          <p:nvPr/>
        </p:nvSpPr>
        <p:spPr>
          <a:xfrm>
            <a:off x="241055" y="2780998"/>
            <a:ext cx="28533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4" name="Rectangle 9"/>
          <p:cNvSpPr txBox="1"/>
          <p:nvPr/>
        </p:nvSpPr>
        <p:spPr>
          <a:xfrm>
            <a:off x="241055" y="4048941"/>
            <a:ext cx="28533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4000">
                <a:solidFill>
                  <a:schemeClr val="tx2"/>
                </a:solidFill>
              </a:rPr>
              <a:t>3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45" name="Rectangle 9"/>
          <p:cNvSpPr txBox="1"/>
          <p:nvPr/>
        </p:nvSpPr>
        <p:spPr>
          <a:xfrm>
            <a:off x="241055" y="5316884"/>
            <a:ext cx="28533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4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685460" y="913361"/>
            <a:ext cx="183170" cy="183168"/>
            <a:chOff x="3068570" y="1162012"/>
            <a:chExt cx="183170" cy="183168"/>
          </a:xfrm>
        </p:grpSpPr>
        <p:sp>
          <p:nvSpPr>
            <p:cNvPr id="147" name="Oval 12"/>
            <p:cNvSpPr>
              <a:spLocks noChangeArrowheads="1"/>
            </p:cNvSpPr>
            <p:nvPr/>
          </p:nvSpPr>
          <p:spPr bwMode="gray">
            <a:xfrm>
              <a:off x="3068570" y="1162012"/>
              <a:ext cx="183170" cy="1831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4704" tIns="71797" rIns="71797" bIns="71797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00">
                <a:latin typeface="+mn-lt"/>
              </a:endParaRPr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3120543" y="1195428"/>
              <a:ext cx="99011" cy="116336"/>
            </a:xfrm>
            <a:custGeom>
              <a:avLst/>
              <a:gdLst>
                <a:gd name="T0" fmla="*/ 80 w 80"/>
                <a:gd name="T1" fmla="*/ 47 h 94"/>
                <a:gd name="T2" fmla="*/ 0 w 80"/>
                <a:gd name="T3" fmla="*/ 0 h 94"/>
                <a:gd name="T4" fmla="*/ 23 w 80"/>
                <a:gd name="T5" fmla="*/ 46 h 94"/>
                <a:gd name="T6" fmla="*/ 0 w 80"/>
                <a:gd name="T7" fmla="*/ 94 h 94"/>
                <a:gd name="T8" fmla="*/ 80 w 80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94">
                  <a:moveTo>
                    <a:pt x="80" y="47"/>
                  </a:moveTo>
                  <a:lnTo>
                    <a:pt x="0" y="0"/>
                  </a:lnTo>
                  <a:lnTo>
                    <a:pt x="23" y="46"/>
                  </a:lnTo>
                  <a:lnTo>
                    <a:pt x="0" y="94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296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165" tIns="45586" rIns="91165" bIns="455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00">
                <a:latin typeface="+mn-lt"/>
              </a:endParaRPr>
            </a:p>
          </p:txBody>
        </p:sp>
      </p:grpSp>
      <p:sp>
        <p:nvSpPr>
          <p:cNvPr id="151" name="Rectangle 13">
            <a:extLst>
              <a:ext uri="{FF2B5EF4-FFF2-40B4-BE49-F238E27FC236}">
                <a16:creationId xmlns:a16="http://schemas.microsoft.com/office/drawing/2014/main" id="{8566996B-DADD-6E42-86D1-A8064A7F32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074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</a:t>
            </a:r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| Global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3" name="Rectangle 13">
            <a:extLst>
              <a:ext uri="{FF2B5EF4-FFF2-40B4-BE49-F238E27FC236}">
                <a16:creationId xmlns:a16="http://schemas.microsoft.com/office/drawing/2014/main" id="{BF357989-A541-BF47-9D6D-4CCBD0EE52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BAS007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22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TPVERSION" val="5"/>
  <p:tag name="TPFULLVERSION" val="5.3.1.3337"/>
  <p:tag name="PPTVERSION" val="14"/>
  <p:tag name="TPOS" val="2"/>
  <p:tag name="ISNEWSLIDENUMBER" val="True"/>
  <p:tag name="NEWNAMES" val="True"/>
  <p:tag name="PREVIOUSNAME" val="C:\Users\Anuradha Sarin\Documents\13 Sales Compass\13 B_ S&amp;C Case Library\Cases 2017-18\201830_Solution selling - 1 page case example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4820</TotalTime>
  <Words>139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blank</vt:lpstr>
      <vt:lpstr>1_blank</vt:lpstr>
      <vt:lpstr>think-cell Slide</vt:lpstr>
      <vt:lpstr>We developed a solution selling business for CLIENT with clear value propositions for their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Value (StV) in High Tech</dc:title>
  <dc:creator>Jop Gerritsen</dc:creator>
  <cp:lastModifiedBy>eBay10895</cp:lastModifiedBy>
  <cp:revision>379</cp:revision>
  <cp:lastPrinted>2015-06-04T12:42:56Z</cp:lastPrinted>
  <dcterms:created xsi:type="dcterms:W3CDTF">2014-12-09T11:37:45Z</dcterms:created>
  <dcterms:modified xsi:type="dcterms:W3CDTF">2019-01-31T22:19:35Z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