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0.xml" ContentType="application/vnd.openxmlformats-officedocument.them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1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2.xml" ContentType="application/vnd.openxmlformats-officedocument.them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4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5.xml" ContentType="application/vnd.openxmlformats-officedocument.them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6.xml" ContentType="application/vnd.openxmlformats-officedocument.them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7.xml" ContentType="application/vnd.openxmlformats-officedocument.them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8.xml" ContentType="application/vnd.openxmlformats-officedocument.them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9.xml" ContentType="application/vnd.openxmlformats-officedocument.them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0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1.xml" ContentType="application/vnd.openxmlformats-officedocument.them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notesSlides/notesSlide1.xml" ContentType="application/vnd.openxmlformats-officedocument.presentationml.notesSlide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notesSlides/notesSlide2.xml" ContentType="application/vnd.openxmlformats-officedocument.presentationml.notesSlide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notesSlides/notesSlide3.xml" ContentType="application/vnd.openxmlformats-officedocument.presentationml.notesSlide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notesSlides/notesSlide4.xml" ContentType="application/vnd.openxmlformats-officedocument.presentationml.notesSlide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notesSlides/notesSlide5.xml" ContentType="application/vnd.openxmlformats-officedocument.presentationml.notesSlide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notesSlides/notesSlide6.xml" ContentType="application/vnd.openxmlformats-officedocument.presentationml.notesSlide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notesSlides/notesSlide7.xml" ContentType="application/vnd.openxmlformats-officedocument.presentationml.notesSlide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notesSlides/notesSlide8.xml" ContentType="application/vnd.openxmlformats-officedocument.presentationml.notesSlide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notesSlides/notesSlide9.xml" ContentType="application/vnd.openxmlformats-officedocument.presentationml.notesSlide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notesSlides/notesSlide10.xml" ContentType="application/vnd.openxmlformats-officedocument.presentationml.notesSlide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92" r:id="rId20"/>
    <p:sldMasterId id="2147483796" r:id="rId21"/>
  </p:sldMasterIdLst>
  <p:notesMasterIdLst>
    <p:notesMasterId r:id="rId35"/>
  </p:notesMasterIdLst>
  <p:handoutMasterIdLst>
    <p:handoutMasterId r:id="rId36"/>
  </p:handoutMasterIdLst>
  <p:sldIdLst>
    <p:sldId id="671" r:id="rId22"/>
    <p:sldId id="672" r:id="rId23"/>
    <p:sldId id="673" r:id="rId24"/>
    <p:sldId id="674" r:id="rId25"/>
    <p:sldId id="675" r:id="rId26"/>
    <p:sldId id="676" r:id="rId27"/>
    <p:sldId id="677" r:id="rId28"/>
    <p:sldId id="678" r:id="rId29"/>
    <p:sldId id="679" r:id="rId30"/>
    <p:sldId id="680" r:id="rId31"/>
    <p:sldId id="681" r:id="rId32"/>
    <p:sldId id="682" r:id="rId33"/>
    <p:sldId id="683" r:id="rId34"/>
  </p:sldIdLst>
  <p:sldSz cx="11949113" cy="6721475"/>
  <p:notesSz cx="9236075" cy="6954838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9" autoAdjust="0"/>
    <p:restoredTop sz="96699" autoAdjust="0"/>
  </p:normalViewPr>
  <p:slideViewPr>
    <p:cSldViewPr snapToGrid="0" snapToObjects="1">
      <p:cViewPr>
        <p:scale>
          <a:sx n="155" d="100"/>
          <a:sy n="155" d="100"/>
        </p:scale>
        <p:origin x="168" y="960"/>
      </p:cViewPr>
      <p:guideLst>
        <p:guide orient="horz" pos="1480"/>
        <p:guide pos="812"/>
        <p:guide pos="2952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2.xml"/><Relationship Id="rId34" Type="http://schemas.openxmlformats.org/officeDocument/2006/relationships/slide" Target="slides/slide1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8643216080402"/>
          <c:y val="0.0408163265306123"/>
          <c:w val="0.341708542713568"/>
          <c:h val="0.91836734693877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190954773869347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5F9-714E-BF5A-712C612E5EC8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.25226130653266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宋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5F9-714E-BF5A-712C612E5EC8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190954773869347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5F9-714E-BF5A-712C612E5EC8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8.0</c:v>
                </c:pt>
                <c:pt idx="1">
                  <c:v>10.0</c:v>
                </c:pt>
                <c:pt idx="2">
                  <c:v>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5F9-714E-BF5A-712C612E5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186282320"/>
        <c:axId val="1186284640"/>
      </c:barChart>
      <c:catAx>
        <c:axId val="1186282320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1186284640"/>
        <c:crosses val="min"/>
        <c:auto val="0"/>
        <c:lblAlgn val="ctr"/>
        <c:lblOffset val="100"/>
        <c:noMultiLvlLbl val="0"/>
      </c:catAx>
      <c:valAx>
        <c:axId val="1186284640"/>
        <c:scaling>
          <c:orientation val="minMax"/>
          <c:max val="10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11862823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11191992720655"/>
          <c:y val="0.1003861003861"/>
          <c:w val="0.376706096451319"/>
          <c:h val="0.799227799227799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hlink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7B-804E-A47E-F3BB58B1330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47B-804E-A47E-F3BB58B1330D}"/>
              </c:ext>
            </c:extLst>
          </c:dPt>
          <c:dLbls>
            <c:dLbl>
              <c:idx val="0"/>
              <c:layout>
                <c:manualLayout>
                  <c:x val="0.00909918107370337"/>
                  <c:y val="-0.0193050193050193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b="1">
                      <a:solidFill>
                        <a:schemeClr val="bg1"/>
                      </a:solidFill>
                      <a:latin typeface="+mn-lt"/>
                      <a:ea typeface="宋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47B-804E-A47E-F3BB58B1330D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val>
            <c:numRef>
              <c:f>Sheet1!$A$1:$A$2</c:f>
              <c:numCache>
                <c:formatCode>General</c:formatCode>
                <c:ptCount val="2"/>
                <c:pt idx="0">
                  <c:v>25.0</c:v>
                </c:pt>
                <c:pt idx="1">
                  <c:v>75.0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47B-804E-A47E-F3BB58B13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3861003861"/>
          <c:y val="0.1003861003861"/>
          <c:w val="0.799227799227799"/>
          <c:h val="0.799227799227799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hlink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CA7-4546-AAB5-E710B86F43F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CA7-4546-AAB5-E710B86F43FC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15.0</c:v>
                </c:pt>
                <c:pt idx="1">
                  <c:v>85.0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CA7-4546-AAB5-E710B86F43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3861003861"/>
          <c:y val="0.1003861003861"/>
          <c:w val="0.799227799227799"/>
          <c:h val="0.799227799227799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hlink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E8-324D-81E3-7F3B5A9DE024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3E8-324D-81E3-7F3B5A9DE024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10.0</c:v>
                </c:pt>
                <c:pt idx="1">
                  <c:v>90.0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3E8-324D-81E3-7F3B5A9DE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3861003861"/>
          <c:y val="0.1003861003861"/>
          <c:w val="0.799227799227799"/>
          <c:h val="0.799227799227799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hlink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6B3-7A4B-90BF-8AD584E7298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6B3-7A4B-90BF-8AD584E72983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15.0</c:v>
                </c:pt>
                <c:pt idx="1">
                  <c:v>85.0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6B3-7A4B-90BF-8AD584E72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3861003861"/>
          <c:y val="0.1003861003861"/>
          <c:w val="0.799227799227799"/>
          <c:h val="0.799227799227799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hlink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EF6-C144-A62E-0F39CC3868E3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EF6-C144-A62E-0F39CC386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36339800734137"/>
          <c:y val="0.0290502793296089"/>
          <c:w val="0.972732039853173"/>
          <c:h val="0.941899441340782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28A-6749-8AA2-32EF31303B1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28A-6749-8AA2-32EF31303B16}"/>
              </c:ext>
            </c:extLst>
          </c:dPt>
          <c:dLbls>
            <c:dLbl>
              <c:idx val="0"/>
              <c:layout>
                <c:manualLayout>
                  <c:x val="0.0"/>
                  <c:y val="0.0"/>
                </c:manualLayout>
              </c:layout>
              <c:numFmt formatCode="#,##0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28A-6749-8AA2-32EF31303B1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0.0"/>
                </c:manualLayout>
              </c:layout>
              <c:numFmt formatCode="#,##0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28A-6749-8AA2-32EF31303B1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100.0</c:v>
                </c:pt>
                <c:pt idx="1">
                  <c:v>100.0</c:v>
                </c:pt>
                <c:pt idx="2">
                  <c:v>122.0</c:v>
                </c:pt>
                <c:pt idx="3">
                  <c:v>242.0</c:v>
                </c:pt>
                <c:pt idx="4">
                  <c:v>422.0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28A-6749-8AA2-32EF31303B16}"/>
            </c:ext>
          </c:extLst>
        </c:ser>
        <c:ser>
          <c:idx val="1"/>
          <c:order val="1"/>
          <c:spPr>
            <a:solidFill>
              <a:schemeClr val="accent4"/>
            </a:solidFill>
            <a:ln w="9525">
              <a:solidFill>
                <a:schemeClr val="accent1"/>
              </a:solidFill>
              <a:prstDash val="solid"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B28A-6749-8AA2-32EF31303B16}"/>
              </c:ext>
            </c:extLst>
          </c:dPt>
          <c:dLbls>
            <c:dLbl>
              <c:idx val="2"/>
              <c:layout>
                <c:manualLayout>
                  <c:x val="0.0"/>
                  <c:y val="0.0"/>
                </c:manualLayout>
              </c:layout>
              <c:numFmt formatCode="#,##0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28A-6749-8AA2-32EF31303B1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0.0"/>
                </c:manualLayout>
              </c:layout>
              <c:numFmt formatCode="#,##0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B28A-6749-8AA2-32EF31303B1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1">
                  <c:v>22.0</c:v>
                </c:pt>
                <c:pt idx="2">
                  <c:v>120.0</c:v>
                </c:pt>
                <c:pt idx="3">
                  <c:v>180.0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B28A-6749-8AA2-32EF31303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204161184"/>
        <c:axId val="1204163504"/>
      </c:barChart>
      <c:catAx>
        <c:axId val="120416118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1204163504"/>
        <c:crosses val="min"/>
        <c:auto val="0"/>
        <c:lblAlgn val="ctr"/>
        <c:lblOffset val="100"/>
        <c:noMultiLvlLbl val="0"/>
      </c:catAx>
      <c:valAx>
        <c:axId val="1204163504"/>
        <c:scaling>
          <c:orientation val="minMax"/>
          <c:max val="422.0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12041611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0684931506849"/>
          <c:y val="0.0408163265306123"/>
          <c:w val="0.465753424657534"/>
          <c:h val="0.91836734693877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28356164383561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6BE-8948-A7F2-8F1DED3E86FF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.2602739726027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6BE-8948-A7F2-8F1DED3E86FF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2602739726027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6BE-8948-A7F2-8F1DED3E86FF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9.0</c:v>
                </c:pt>
                <c:pt idx="1">
                  <c:v>8.0</c:v>
                </c:pt>
                <c:pt idx="2">
                  <c:v>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6BE-8948-A7F2-8F1DED3E8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76422032"/>
        <c:axId val="1576434832"/>
      </c:barChart>
      <c:catAx>
        <c:axId val="157642203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1576434832"/>
        <c:crosses val="min"/>
        <c:auto val="0"/>
        <c:lblAlgn val="ctr"/>
        <c:lblOffset val="100"/>
        <c:noMultiLvlLbl val="0"/>
      </c:catAx>
      <c:valAx>
        <c:axId val="1576434832"/>
        <c:scaling>
          <c:orientation val="minMax"/>
          <c:max val="10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15764220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7123287671233"/>
          <c:y val="0.0408163265306123"/>
          <c:w val="0.465753424657534"/>
          <c:h val="0.91836734693877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23698630136986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9D3-9D46-BD1C-9163A30D470A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.23698630136986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9D3-9D46-BD1C-9163A30D470A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23698630136986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69D3-9D46-BD1C-9163A30D470A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7.0</c:v>
                </c:pt>
                <c:pt idx="1">
                  <c:v>7.0</c:v>
                </c:pt>
                <c:pt idx="2">
                  <c:v>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9D3-9D46-BD1C-9163A30D4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76379120"/>
        <c:axId val="1576381440"/>
      </c:barChart>
      <c:catAx>
        <c:axId val="1576379120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1576381440"/>
        <c:crosses val="min"/>
        <c:auto val="0"/>
        <c:lblAlgn val="ctr"/>
        <c:lblOffset val="100"/>
        <c:noMultiLvlLbl val="0"/>
      </c:catAx>
      <c:valAx>
        <c:axId val="1576381440"/>
        <c:scaling>
          <c:orientation val="minMax"/>
          <c:max val="10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15763791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0684931506849"/>
          <c:y val="0.0408163265306123"/>
          <c:w val="0.465753424657534"/>
          <c:h val="0.91836734693877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28356164383561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339-2748-B878-DEBF2A8A9559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.2602739726027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339-2748-B878-DEBF2A8A9559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283561643835616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339-2748-B878-DEBF2A8A9559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9.0</c:v>
                </c:pt>
                <c:pt idx="1">
                  <c:v>8.0</c:v>
                </c:pt>
                <c:pt idx="2">
                  <c:v>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339-2748-B878-DEBF2A8A9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76329664"/>
        <c:axId val="1576342176"/>
      </c:barChart>
      <c:catAx>
        <c:axId val="157632966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1576342176"/>
        <c:crosses val="min"/>
        <c:auto val="0"/>
        <c:lblAlgn val="ctr"/>
        <c:lblOffset val="100"/>
        <c:noMultiLvlLbl val="0"/>
      </c:catAx>
      <c:valAx>
        <c:axId val="1576342176"/>
        <c:scaling>
          <c:orientation val="minMax"/>
          <c:max val="10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157632966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8643216080402"/>
          <c:y val="0.0408163265306123"/>
          <c:w val="0.341708542713568"/>
          <c:h val="0.91836734693877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190954773869347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22B-B542-BFAB-2E5C18DE1F08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.25226130653266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宋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22B-B542-BFAB-2E5C18DE1F08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25226130653266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宋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22B-B542-BFAB-2E5C18DE1F08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8.0</c:v>
                </c:pt>
                <c:pt idx="1">
                  <c:v>10.0</c:v>
                </c:pt>
                <c:pt idx="2">
                  <c:v>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22B-B542-BFAB-2E5C18DE1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76149520"/>
        <c:axId val="1576028960"/>
      </c:barChart>
      <c:catAx>
        <c:axId val="1576149520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1576028960"/>
        <c:crosses val="min"/>
        <c:auto val="0"/>
        <c:lblAlgn val="ctr"/>
        <c:lblOffset val="100"/>
        <c:noMultiLvlLbl val="0"/>
      </c:catAx>
      <c:valAx>
        <c:axId val="1576028960"/>
        <c:scaling>
          <c:orientation val="minMax"/>
          <c:max val="10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15761495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7123287671233"/>
          <c:y val="0.0408163265306123"/>
          <c:w val="0.465753424657534"/>
          <c:h val="0.91836734693877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236986301369863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36A-2144-AA31-934DEBC4A94E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.2602739726027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36A-2144-AA31-934DEBC4A94E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26027397260274"/>
                  <c:y val="0.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Arial"/>
                      <a:ea typeface="华文楷体"/>
                      <a:cs typeface="Arial"/>
                      <a:sym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36A-2144-AA31-934DEBC4A94E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7.0</c:v>
                </c:pt>
                <c:pt idx="1">
                  <c:v>8.0</c:v>
                </c:pt>
                <c:pt idx="2">
                  <c:v>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36A-2144-AA31-934DEBC4A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204632160"/>
        <c:axId val="1204634480"/>
      </c:barChart>
      <c:catAx>
        <c:axId val="1204632160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1204634480"/>
        <c:crosses val="min"/>
        <c:auto val="0"/>
        <c:lblAlgn val="ctr"/>
        <c:lblOffset val="100"/>
        <c:noMultiLvlLbl val="0"/>
      </c:catAx>
      <c:valAx>
        <c:axId val="1204634480"/>
        <c:scaling>
          <c:orientation val="minMax"/>
          <c:max val="10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12046321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1858407079646"/>
          <c:y val="0.0408163265306123"/>
          <c:w val="0.300884955752212"/>
          <c:h val="0.91836734693877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.20353982300885"/>
                  <c:y val="0.0"/>
                </c:manualLayout>
              </c:layout>
              <c:numFmt formatCode="#,##0.0;&quot;-&quot;#,##0.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宋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DB9-B346-B3EF-0B70358A81C3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.207964601769911"/>
                  <c:y val="0.0"/>
                </c:manualLayout>
              </c:layout>
              <c:numFmt formatCode="#,##0.0;&quot;-&quot;#,##0.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宋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DB9-B346-B3EF-0B70358A81C3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.205309734513274"/>
                  <c:y val="0.0"/>
                </c:manualLayout>
              </c:layout>
              <c:numFmt formatCode="#,##0.0;&quot;-&quot;#,##0.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宋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DB9-B346-B3EF-0B70358A81C3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8.0</c:v>
                </c:pt>
                <c:pt idx="1">
                  <c:v>8.3</c:v>
                </c:pt>
                <c:pt idx="2">
                  <c:v>8.1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DB9-B346-B3EF-0B70358A8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203796272"/>
        <c:axId val="1203798592"/>
      </c:barChart>
      <c:catAx>
        <c:axId val="120379627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1203798592"/>
        <c:crosses val="min"/>
        <c:auto val="0"/>
        <c:lblAlgn val="ctr"/>
        <c:lblOffset val="100"/>
        <c:noMultiLvlLbl val="0"/>
      </c:catAx>
      <c:valAx>
        <c:axId val="1203798592"/>
        <c:scaling>
          <c:orientation val="minMax"/>
          <c:max val="10.0"/>
          <c:min val="0.0"/>
        </c:scaling>
        <c:delete val="1"/>
        <c:axPos val="t"/>
        <c:numFmt formatCode="General" sourceLinked="1"/>
        <c:majorTickMark val="out"/>
        <c:minorTickMark val="none"/>
        <c:tickLblPos val="nextTo"/>
        <c:crossAx val="12037962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3861003861"/>
          <c:y val="0.1003861003861"/>
          <c:w val="0.799227799227799"/>
          <c:h val="0.799227799227799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hlink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2FA-B946-9A15-3046F7718DD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2FA-B946-9A15-3046F7718DDE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15.0</c:v>
                </c:pt>
                <c:pt idx="1">
                  <c:v>85.0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2FA-B946-9A15-3046F7718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11191992720655"/>
          <c:y val="0.1003861003861"/>
          <c:w val="0.376706096451319"/>
          <c:h val="0.799227799227799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hlink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F8F-5A4B-803B-E887876C8EB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9525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F8F-5A4B-803B-E887876C8EB5}"/>
              </c:ext>
            </c:extLst>
          </c:dPt>
          <c:dLbls>
            <c:dLbl>
              <c:idx val="0"/>
              <c:layout>
                <c:manualLayout>
                  <c:x val="0.00818926296633303"/>
                  <c:y val="-0.0231660231660232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b="1">
                      <a:solidFill>
                        <a:schemeClr val="bg1"/>
                      </a:solidFill>
                      <a:latin typeface="+mn-lt"/>
                      <a:ea typeface="宋体"/>
                      <a:cs typeface="Arial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F8F-5A4B-803B-E887876C8EB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val>
            <c:numRef>
              <c:f>Sheet1!$A$1:$A$2</c:f>
              <c:numCache>
                <c:formatCode>General</c:formatCode>
                <c:ptCount val="2"/>
                <c:pt idx="0">
                  <c:v>20.0</c:v>
                </c:pt>
                <c:pt idx="1">
                  <c:v>80.0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F8F-5A4B-803B-E887876C8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85458-FB77-4EEE-A394-0DAD089BEC08}" type="slidenum">
              <a:rPr lang="en-US"/>
              <a:pPr/>
              <a:t>1</a:t>
            </a:fld>
            <a:endParaRPr lang="en-US"/>
          </a:p>
        </p:txBody>
      </p:sp>
      <p:sp>
        <p:nvSpPr>
          <p:cNvPr id="1973250" name="Rectangle 7"/>
          <p:cNvSpPr txBox="1">
            <a:spLocks noGrp="1" noChangeArrowheads="1"/>
          </p:cNvSpPr>
          <p:nvPr/>
        </p:nvSpPr>
        <p:spPr bwMode="gray">
          <a:xfrm>
            <a:off x="6207125" y="8875713"/>
            <a:ext cx="55086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30188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buClrTx/>
            </a:pPr>
            <a:fld id="{2A984208-BD61-4FAC-AC4F-44C9E1AA3F3B}" type="slidenum">
              <a:rPr lang="en-US" sz="1200"/>
              <a:pPr algn="r">
                <a:buClrTx/>
              </a:pPr>
              <a:t>1</a:t>
            </a:fld>
            <a:endParaRPr lang="en-US" sz="1200"/>
          </a:p>
        </p:txBody>
      </p:sp>
      <p:sp>
        <p:nvSpPr>
          <p:cNvPr id="1973251" name="Rectangle 7"/>
          <p:cNvSpPr txBox="1">
            <a:spLocks noGrp="1" noChangeArrowheads="1"/>
          </p:cNvSpPr>
          <p:nvPr/>
        </p:nvSpPr>
        <p:spPr bwMode="gray">
          <a:xfrm>
            <a:off x="6207125" y="8890000"/>
            <a:ext cx="552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05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905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905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30188" algn="l" defTabSz="8905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905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0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0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0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0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buClrTx/>
            </a:pPr>
            <a:fld id="{282CC738-2F66-4C9A-909F-9A297009C540}" type="slidenum">
              <a:rPr lang="en-US" sz="1100"/>
              <a:pPr algn="r">
                <a:buClrTx/>
              </a:pPr>
              <a:t>1</a:t>
            </a:fld>
            <a:endParaRPr lang="en-US" sz="1100"/>
          </a:p>
        </p:txBody>
      </p:sp>
      <p:sp>
        <p:nvSpPr>
          <p:cNvPr id="197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559175" y="1189038"/>
            <a:ext cx="14033500" cy="7894637"/>
          </a:xfrm>
          <a:ln/>
        </p:spPr>
      </p:sp>
      <p:sp>
        <p:nvSpPr>
          <p:cNvPr id="1973253" name="Line 3"/>
          <p:cNvSpPr>
            <a:spLocks noChangeShapeType="1"/>
          </p:cNvSpPr>
          <p:nvPr/>
        </p:nvSpPr>
        <p:spPr bwMode="auto">
          <a:xfrm>
            <a:off x="757238" y="1441450"/>
            <a:ext cx="539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189" tIns="47595" rIns="95189" bIns="47595"/>
          <a:lstStyle/>
          <a:p>
            <a:endParaRPr lang="en-US"/>
          </a:p>
        </p:txBody>
      </p:sp>
      <p:sp>
        <p:nvSpPr>
          <p:cNvPr id="1973254" name="Rectangle 4"/>
          <p:cNvSpPr>
            <a:spLocks noChangeArrowheads="1"/>
          </p:cNvSpPr>
          <p:nvPr/>
        </p:nvSpPr>
        <p:spPr bwMode="auto">
          <a:xfrm>
            <a:off x="763588" y="346075"/>
            <a:ext cx="5389562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699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699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30188" algn="l" defTabSz="8699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699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69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69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69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69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50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049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81C96-052E-419E-B33B-05C62C5368B0}" type="slidenum">
              <a:rPr lang="en-US"/>
              <a:pPr/>
              <a:t>11</a:t>
            </a:fld>
            <a:endParaRPr lang="en-US"/>
          </a:p>
        </p:txBody>
      </p:sp>
      <p:sp>
        <p:nvSpPr>
          <p:cNvPr id="1963010" name="Rectangle 7"/>
          <p:cNvSpPr txBox="1">
            <a:spLocks noGrp="1" noChangeArrowheads="1"/>
          </p:cNvSpPr>
          <p:nvPr/>
        </p:nvSpPr>
        <p:spPr bwMode="auto">
          <a:xfrm>
            <a:off x="6205538" y="8877300"/>
            <a:ext cx="5524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9112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739775" indent="-284163" algn="l" defTabSz="9112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39825" indent="-228600" algn="l" defTabSz="9112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95438" indent="-227013" algn="l" defTabSz="9112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49463" indent="-227013" algn="l" defTabSz="9112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06663" indent="-227013" defTabSz="9112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63863" indent="-227013" defTabSz="9112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1063" indent="-227013" defTabSz="9112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78263" indent="-227013" defTabSz="9112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buClrTx/>
            </a:pPr>
            <a:fld id="{CCAACC88-F28B-40A0-B659-5EF0F0030C8F}" type="slidenum">
              <a:rPr lang="en-US" sz="1100"/>
              <a:pPr algn="r">
                <a:buClrTx/>
              </a:pPr>
              <a:t>11</a:t>
            </a:fld>
            <a:endParaRPr lang="en-US" sz="1100"/>
          </a:p>
        </p:txBody>
      </p:sp>
      <p:sp>
        <p:nvSpPr>
          <p:cNvPr id="196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54063"/>
            <a:ext cx="6591300" cy="3708400"/>
          </a:xfrm>
          <a:ln/>
        </p:spPr>
      </p:sp>
    </p:spTree>
    <p:extLst>
      <p:ext uri="{BB962C8B-B14F-4D97-AF65-F5344CB8AC3E}">
        <p14:creationId xmlns:p14="http://schemas.microsoft.com/office/powerpoint/2010/main" val="421904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1D0C6-69CF-4776-97C7-953A3FD34183}" type="slidenum">
              <a:rPr lang="en-US"/>
              <a:pPr/>
              <a:t>12</a:t>
            </a:fld>
            <a:endParaRPr 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638" y="484188"/>
            <a:ext cx="6886575" cy="3875087"/>
          </a:xfrm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4556125"/>
            <a:ext cx="5567362" cy="41624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2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30772-59A2-4F46-B0FD-E9BFA69CB95C}" type="slidenum">
              <a:rPr lang="en-US"/>
              <a:pPr/>
              <a:t>2</a:t>
            </a:fld>
            <a:endParaRPr lang="en-US"/>
          </a:p>
        </p:txBody>
      </p:sp>
      <p:sp>
        <p:nvSpPr>
          <p:cNvPr id="196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708025"/>
            <a:ext cx="6184900" cy="3479800"/>
          </a:xfrm>
          <a:ln/>
        </p:spPr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333875"/>
            <a:ext cx="5111750" cy="1539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F0717-6725-457B-BC8F-51421BCAAA20}" type="slidenum">
              <a:rPr lang="en-US"/>
              <a:pPr/>
              <a:t>4</a:t>
            </a:fld>
            <a:endParaRPr lang="en-US"/>
          </a:p>
        </p:txBody>
      </p:sp>
      <p:sp>
        <p:nvSpPr>
          <p:cNvPr id="1982466" name="Rectangle 7"/>
          <p:cNvSpPr txBox="1">
            <a:spLocks noGrp="1" noChangeArrowheads="1"/>
          </p:cNvSpPr>
          <p:nvPr/>
        </p:nvSpPr>
        <p:spPr bwMode="auto">
          <a:xfrm>
            <a:off x="3937000" y="8777288"/>
            <a:ext cx="3016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09" rIns="91420" bIns="45709" anchor="b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735013" indent="-282575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30300" indent="-227013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2738" indent="-2254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35175" indent="-227013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92375" indent="-227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49575" indent="-227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06775" indent="-227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63975" indent="-227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buClrTx/>
            </a:pPr>
            <a:fld id="{FF585AB6-A9F4-4C4A-92E2-5BA671E9008B}" type="slidenum">
              <a:rPr lang="en-US" sz="1200"/>
              <a:pPr algn="r">
                <a:buClrTx/>
              </a:pPr>
              <a:t>4</a:t>
            </a:fld>
            <a:endParaRPr lang="en-US" sz="1200"/>
          </a:p>
        </p:txBody>
      </p:sp>
      <p:sp>
        <p:nvSpPr>
          <p:cNvPr id="198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162675" cy="3467100"/>
          </a:xfrm>
          <a:ln/>
        </p:spPr>
      </p:sp>
      <p:sp>
        <p:nvSpPr>
          <p:cNvPr id="198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4389438"/>
            <a:ext cx="5561012" cy="328612"/>
          </a:xfrm>
        </p:spPr>
        <p:txBody>
          <a:bodyPr lIns="91420" tIns="45709" rIns="91420" bIns="4570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7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A3CB8-B606-41BC-ABCC-8792F7FCE28A}" type="slidenum">
              <a:rPr lang="en-US"/>
              <a:pPr/>
              <a:t>5</a:t>
            </a:fld>
            <a:endParaRPr lang="en-US"/>
          </a:p>
        </p:txBody>
      </p:sp>
      <p:sp>
        <p:nvSpPr>
          <p:cNvPr id="197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708025"/>
            <a:ext cx="6184900" cy="3479800"/>
          </a:xfrm>
          <a:ln/>
        </p:spPr>
      </p:sp>
      <p:sp>
        <p:nvSpPr>
          <p:cNvPr id="197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333875"/>
            <a:ext cx="5111750" cy="1539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8917B-7B6E-4489-80A6-62B583F3B1E7}" type="slidenum">
              <a:rPr lang="en-US"/>
              <a:pPr/>
              <a:t>6</a:t>
            </a:fld>
            <a:endParaRPr lang="en-US"/>
          </a:p>
        </p:txBody>
      </p:sp>
      <p:sp>
        <p:nvSpPr>
          <p:cNvPr id="196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4965700"/>
            <a:ext cx="5924550" cy="231775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285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7D54E-B285-4294-93D5-ADB69B6FF8D2}" type="slidenum">
              <a:rPr lang="en-US"/>
              <a:pPr/>
              <a:t>7</a:t>
            </a:fld>
            <a:endParaRPr lang="en-US"/>
          </a:p>
        </p:txBody>
      </p:sp>
      <p:sp>
        <p:nvSpPr>
          <p:cNvPr id="197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1763" y="579438"/>
            <a:ext cx="7226301" cy="4065587"/>
          </a:xfrm>
          <a:ln/>
        </p:spPr>
      </p:sp>
      <p:sp>
        <p:nvSpPr>
          <p:cNvPr id="197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4965700"/>
            <a:ext cx="5924550" cy="231775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896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A05B6-71B6-4453-A14C-FC96C7D48131}" type="slidenum">
              <a:rPr lang="en-US"/>
              <a:pPr/>
              <a:t>8</a:t>
            </a:fld>
            <a:endParaRPr lang="en-US"/>
          </a:p>
        </p:txBody>
      </p:sp>
      <p:sp>
        <p:nvSpPr>
          <p:cNvPr id="197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1763" y="579438"/>
            <a:ext cx="7226301" cy="4065587"/>
          </a:xfrm>
          <a:ln/>
        </p:spPr>
      </p:sp>
      <p:sp>
        <p:nvSpPr>
          <p:cNvPr id="197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4965700"/>
            <a:ext cx="5924550" cy="231775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9922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B035C-ACE6-438F-9C0F-CAA812B906D9}" type="slidenum">
              <a:rPr lang="en-US"/>
              <a:pPr/>
              <a:t>9</a:t>
            </a:fld>
            <a:endParaRPr 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559175" y="1189038"/>
            <a:ext cx="14033500" cy="7894637"/>
          </a:xfrm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342900"/>
            <a:ext cx="5854700" cy="3016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F7E02-DA4D-42CF-923C-A17ADAD5107F}" type="slidenum">
              <a:rPr lang="en-US"/>
              <a:pPr/>
              <a:t>10</a:t>
            </a:fld>
            <a:endParaRPr lang="en-US"/>
          </a:p>
        </p:txBody>
      </p:sp>
      <p:sp>
        <p:nvSpPr>
          <p:cNvPr id="196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7912" cy="3463925"/>
          </a:xfrm>
          <a:ln/>
        </p:spPr>
      </p:sp>
      <p:sp>
        <p:nvSpPr>
          <p:cNvPr id="196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4468813"/>
            <a:ext cx="4992687" cy="227012"/>
          </a:xfrm>
        </p:spPr>
        <p:txBody>
          <a:bodyPr lIns="91437" tIns="45718" rIns="91437" bIns="45718"/>
          <a:lstStyle/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1.vml"/><Relationship Id="rId2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5.vml"/><Relationship Id="rId2" Type="http://schemas.openxmlformats.org/officeDocument/2006/relationships/tags" Target="../tags/tag12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30.vml"/><Relationship Id="rId2" Type="http://schemas.openxmlformats.org/officeDocument/2006/relationships/tags" Target="../tags/tag149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2.vml"/><Relationship Id="rId2" Type="http://schemas.openxmlformats.org/officeDocument/2006/relationships/tags" Target="../tags/tag15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4.vml"/><Relationship Id="rId2" Type="http://schemas.openxmlformats.org/officeDocument/2006/relationships/tags" Target="../tags/tag17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9.vml"/><Relationship Id="rId2" Type="http://schemas.openxmlformats.org/officeDocument/2006/relationships/tags" Target="../tags/tag19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4.vml"/><Relationship Id="rId2" Type="http://schemas.openxmlformats.org/officeDocument/2006/relationships/tags" Target="../tags/tag21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9.vml"/><Relationship Id="rId2" Type="http://schemas.openxmlformats.org/officeDocument/2006/relationships/tags" Target="../tags/tag23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4.vml"/><Relationship Id="rId2" Type="http://schemas.openxmlformats.org/officeDocument/2006/relationships/tags" Target="../tags/tag25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9.vml"/><Relationship Id="rId2" Type="http://schemas.openxmlformats.org/officeDocument/2006/relationships/tags" Target="../tags/tag27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tags" Target="../tags/tag40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4.vml"/><Relationship Id="rId2" Type="http://schemas.openxmlformats.org/officeDocument/2006/relationships/tags" Target="../tags/tag297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9.vml"/><Relationship Id="rId2" Type="http://schemas.openxmlformats.org/officeDocument/2006/relationships/tags" Target="../tags/tag31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4.vml"/><Relationship Id="rId2" Type="http://schemas.openxmlformats.org/officeDocument/2006/relationships/tags" Target="../tags/tag339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7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9.vml"/><Relationship Id="rId2" Type="http://schemas.openxmlformats.org/officeDocument/2006/relationships/tags" Target="../tags/tag360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4.vml"/><Relationship Id="rId2" Type="http://schemas.openxmlformats.org/officeDocument/2006/relationships/tags" Target="../tags/tag38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8.vml"/><Relationship Id="rId2" Type="http://schemas.openxmlformats.org/officeDocument/2006/relationships/tags" Target="../tags/tag40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3.vml"/><Relationship Id="rId2" Type="http://schemas.openxmlformats.org/officeDocument/2006/relationships/tags" Target="../tags/tag439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4" Type="http://schemas.openxmlformats.org/officeDocument/2006/relationships/tags" Target="../tags/tag442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5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94.vml"/><Relationship Id="rId2" Type="http://schemas.openxmlformats.org/officeDocument/2006/relationships/tags" Target="../tags/tag440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4" Type="http://schemas.openxmlformats.org/officeDocument/2006/relationships/tags" Target="../tags/tag445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6.bin"/><Relationship Id="rId7" Type="http://schemas.openxmlformats.org/officeDocument/2006/relationships/image" Target="../media/image4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95.vml"/><Relationship Id="rId2" Type="http://schemas.openxmlformats.org/officeDocument/2006/relationships/tags" Target="../tags/tag44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9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7.vml"/><Relationship Id="rId2" Type="http://schemas.openxmlformats.org/officeDocument/2006/relationships/tags" Target="../tags/tag47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tags" Target="../tags/tag479.xml"/><Relationship Id="rId2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tags" Target="../tags/tag480.xml"/><Relationship Id="rId2" Type="http://schemas.openxmlformats.org/officeDocument/2006/relationships/slideMaster" Target="../slideMasters/slideMaster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1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35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6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1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394522" y="6435725"/>
            <a:ext cx="260361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E87447-A37C-4A9E-8894-092FACAEC905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6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3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394522" y="6435725"/>
            <a:ext cx="260361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D336FC-F822-4C62-9FF4-5E734E7D824A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450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7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0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5:36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5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8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7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0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2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2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4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6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6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1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0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3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5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5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9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5:36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1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3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1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3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2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4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5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9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1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3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6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8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8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5:36 AM India Standard Time</a:t>
            </a: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6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9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994734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0303295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01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77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4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5:36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87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20" Type="http://schemas.openxmlformats.org/officeDocument/2006/relationships/tags" Target="../tags/tag209.xml"/><Relationship Id="rId21" Type="http://schemas.openxmlformats.org/officeDocument/2006/relationships/tags" Target="../tags/tag210.xml"/><Relationship Id="rId22" Type="http://schemas.openxmlformats.org/officeDocument/2006/relationships/tags" Target="../tags/tag211.xml"/><Relationship Id="rId23" Type="http://schemas.openxmlformats.org/officeDocument/2006/relationships/tags" Target="../tags/tag212.xml"/><Relationship Id="rId24" Type="http://schemas.openxmlformats.org/officeDocument/2006/relationships/oleObject" Target="../embeddings/oleObject43.bin"/><Relationship Id="rId25" Type="http://schemas.openxmlformats.org/officeDocument/2006/relationships/image" Target="../media/image1.emf"/><Relationship Id="rId10" Type="http://schemas.openxmlformats.org/officeDocument/2006/relationships/tags" Target="../tags/tag199.xml"/><Relationship Id="rId11" Type="http://schemas.openxmlformats.org/officeDocument/2006/relationships/tags" Target="../tags/tag200.xml"/><Relationship Id="rId12" Type="http://schemas.openxmlformats.org/officeDocument/2006/relationships/tags" Target="../tags/tag201.xml"/><Relationship Id="rId13" Type="http://schemas.openxmlformats.org/officeDocument/2006/relationships/tags" Target="../tags/tag202.xml"/><Relationship Id="rId14" Type="http://schemas.openxmlformats.org/officeDocument/2006/relationships/tags" Target="../tags/tag203.xml"/><Relationship Id="rId15" Type="http://schemas.openxmlformats.org/officeDocument/2006/relationships/tags" Target="../tags/tag204.xml"/><Relationship Id="rId16" Type="http://schemas.openxmlformats.org/officeDocument/2006/relationships/tags" Target="../tags/tag205.xml"/><Relationship Id="rId17" Type="http://schemas.openxmlformats.org/officeDocument/2006/relationships/tags" Target="../tags/tag206.xml"/><Relationship Id="rId18" Type="http://schemas.openxmlformats.org/officeDocument/2006/relationships/tags" Target="../tags/tag207.xml"/><Relationship Id="rId19" Type="http://schemas.openxmlformats.org/officeDocument/2006/relationships/tags" Target="../tags/tag208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3.vml"/><Relationship Id="rId7" Type="http://schemas.openxmlformats.org/officeDocument/2006/relationships/tags" Target="../tags/tag196.xml"/><Relationship Id="rId8" Type="http://schemas.openxmlformats.org/officeDocument/2006/relationships/tags" Target="../tags/tag197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20" Type="http://schemas.openxmlformats.org/officeDocument/2006/relationships/tags" Target="../tags/tag230.xml"/><Relationship Id="rId21" Type="http://schemas.openxmlformats.org/officeDocument/2006/relationships/tags" Target="../tags/tag231.xml"/><Relationship Id="rId22" Type="http://schemas.openxmlformats.org/officeDocument/2006/relationships/tags" Target="../tags/tag232.xml"/><Relationship Id="rId23" Type="http://schemas.openxmlformats.org/officeDocument/2006/relationships/tags" Target="../tags/tag233.xml"/><Relationship Id="rId24" Type="http://schemas.openxmlformats.org/officeDocument/2006/relationships/oleObject" Target="../embeddings/oleObject48.bin"/><Relationship Id="rId25" Type="http://schemas.openxmlformats.org/officeDocument/2006/relationships/image" Target="../media/image1.emf"/><Relationship Id="rId10" Type="http://schemas.openxmlformats.org/officeDocument/2006/relationships/tags" Target="../tags/tag220.xml"/><Relationship Id="rId11" Type="http://schemas.openxmlformats.org/officeDocument/2006/relationships/tags" Target="../tags/tag221.xml"/><Relationship Id="rId12" Type="http://schemas.openxmlformats.org/officeDocument/2006/relationships/tags" Target="../tags/tag222.xml"/><Relationship Id="rId13" Type="http://schemas.openxmlformats.org/officeDocument/2006/relationships/tags" Target="../tags/tag223.xml"/><Relationship Id="rId14" Type="http://schemas.openxmlformats.org/officeDocument/2006/relationships/tags" Target="../tags/tag224.xml"/><Relationship Id="rId15" Type="http://schemas.openxmlformats.org/officeDocument/2006/relationships/tags" Target="../tags/tag225.xml"/><Relationship Id="rId16" Type="http://schemas.openxmlformats.org/officeDocument/2006/relationships/tags" Target="../tags/tag226.xml"/><Relationship Id="rId17" Type="http://schemas.openxmlformats.org/officeDocument/2006/relationships/tags" Target="../tags/tag227.xml"/><Relationship Id="rId18" Type="http://schemas.openxmlformats.org/officeDocument/2006/relationships/tags" Target="../tags/tag228.xml"/><Relationship Id="rId19" Type="http://schemas.openxmlformats.org/officeDocument/2006/relationships/tags" Target="../tags/tag229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8.vml"/><Relationship Id="rId7" Type="http://schemas.openxmlformats.org/officeDocument/2006/relationships/tags" Target="../tags/tag217.xml"/><Relationship Id="rId8" Type="http://schemas.openxmlformats.org/officeDocument/2006/relationships/tags" Target="../tags/tag218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20" Type="http://schemas.openxmlformats.org/officeDocument/2006/relationships/tags" Target="../tags/tag251.xml"/><Relationship Id="rId21" Type="http://schemas.openxmlformats.org/officeDocument/2006/relationships/tags" Target="../tags/tag252.xml"/><Relationship Id="rId22" Type="http://schemas.openxmlformats.org/officeDocument/2006/relationships/tags" Target="../tags/tag253.xml"/><Relationship Id="rId23" Type="http://schemas.openxmlformats.org/officeDocument/2006/relationships/tags" Target="../tags/tag254.xml"/><Relationship Id="rId24" Type="http://schemas.openxmlformats.org/officeDocument/2006/relationships/oleObject" Target="../embeddings/oleObject53.bin"/><Relationship Id="rId25" Type="http://schemas.openxmlformats.org/officeDocument/2006/relationships/image" Target="../media/image1.emf"/><Relationship Id="rId10" Type="http://schemas.openxmlformats.org/officeDocument/2006/relationships/tags" Target="../tags/tag241.xml"/><Relationship Id="rId11" Type="http://schemas.openxmlformats.org/officeDocument/2006/relationships/tags" Target="../tags/tag242.xml"/><Relationship Id="rId12" Type="http://schemas.openxmlformats.org/officeDocument/2006/relationships/tags" Target="../tags/tag243.xml"/><Relationship Id="rId13" Type="http://schemas.openxmlformats.org/officeDocument/2006/relationships/tags" Target="../tags/tag244.xml"/><Relationship Id="rId14" Type="http://schemas.openxmlformats.org/officeDocument/2006/relationships/tags" Target="../tags/tag245.xml"/><Relationship Id="rId15" Type="http://schemas.openxmlformats.org/officeDocument/2006/relationships/tags" Target="../tags/tag246.xml"/><Relationship Id="rId16" Type="http://schemas.openxmlformats.org/officeDocument/2006/relationships/tags" Target="../tags/tag247.xml"/><Relationship Id="rId17" Type="http://schemas.openxmlformats.org/officeDocument/2006/relationships/tags" Target="../tags/tag248.xml"/><Relationship Id="rId18" Type="http://schemas.openxmlformats.org/officeDocument/2006/relationships/tags" Target="../tags/tag249.xml"/><Relationship Id="rId19" Type="http://schemas.openxmlformats.org/officeDocument/2006/relationships/tags" Target="../tags/tag250.xml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3.vml"/><Relationship Id="rId7" Type="http://schemas.openxmlformats.org/officeDocument/2006/relationships/tags" Target="../tags/tag238.xml"/><Relationship Id="rId8" Type="http://schemas.openxmlformats.org/officeDocument/2006/relationships/tags" Target="../tags/tag239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20" Type="http://schemas.openxmlformats.org/officeDocument/2006/relationships/tags" Target="../tags/tag272.xml"/><Relationship Id="rId21" Type="http://schemas.openxmlformats.org/officeDocument/2006/relationships/tags" Target="../tags/tag273.xml"/><Relationship Id="rId22" Type="http://schemas.openxmlformats.org/officeDocument/2006/relationships/tags" Target="../tags/tag274.xml"/><Relationship Id="rId23" Type="http://schemas.openxmlformats.org/officeDocument/2006/relationships/tags" Target="../tags/tag275.xml"/><Relationship Id="rId24" Type="http://schemas.openxmlformats.org/officeDocument/2006/relationships/oleObject" Target="../embeddings/oleObject58.bin"/><Relationship Id="rId25" Type="http://schemas.openxmlformats.org/officeDocument/2006/relationships/image" Target="../media/image1.emf"/><Relationship Id="rId10" Type="http://schemas.openxmlformats.org/officeDocument/2006/relationships/tags" Target="../tags/tag262.xml"/><Relationship Id="rId11" Type="http://schemas.openxmlformats.org/officeDocument/2006/relationships/tags" Target="../tags/tag263.xml"/><Relationship Id="rId12" Type="http://schemas.openxmlformats.org/officeDocument/2006/relationships/tags" Target="../tags/tag264.xml"/><Relationship Id="rId13" Type="http://schemas.openxmlformats.org/officeDocument/2006/relationships/tags" Target="../tags/tag265.xml"/><Relationship Id="rId14" Type="http://schemas.openxmlformats.org/officeDocument/2006/relationships/tags" Target="../tags/tag266.xml"/><Relationship Id="rId15" Type="http://schemas.openxmlformats.org/officeDocument/2006/relationships/tags" Target="../tags/tag267.xml"/><Relationship Id="rId16" Type="http://schemas.openxmlformats.org/officeDocument/2006/relationships/tags" Target="../tags/tag268.xml"/><Relationship Id="rId17" Type="http://schemas.openxmlformats.org/officeDocument/2006/relationships/tags" Target="../tags/tag269.xml"/><Relationship Id="rId18" Type="http://schemas.openxmlformats.org/officeDocument/2006/relationships/tags" Target="../tags/tag270.xml"/><Relationship Id="rId19" Type="http://schemas.openxmlformats.org/officeDocument/2006/relationships/tags" Target="../tags/tag271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8.vml"/><Relationship Id="rId7" Type="http://schemas.openxmlformats.org/officeDocument/2006/relationships/tags" Target="../tags/tag259.xml"/><Relationship Id="rId8" Type="http://schemas.openxmlformats.org/officeDocument/2006/relationships/tags" Target="../tags/tag260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20" Type="http://schemas.openxmlformats.org/officeDocument/2006/relationships/tags" Target="../tags/tag293.xml"/><Relationship Id="rId21" Type="http://schemas.openxmlformats.org/officeDocument/2006/relationships/tags" Target="../tags/tag294.xml"/><Relationship Id="rId22" Type="http://schemas.openxmlformats.org/officeDocument/2006/relationships/tags" Target="../tags/tag295.xml"/><Relationship Id="rId23" Type="http://schemas.openxmlformats.org/officeDocument/2006/relationships/tags" Target="../tags/tag296.xml"/><Relationship Id="rId24" Type="http://schemas.openxmlformats.org/officeDocument/2006/relationships/oleObject" Target="../embeddings/oleObject63.bin"/><Relationship Id="rId25" Type="http://schemas.openxmlformats.org/officeDocument/2006/relationships/image" Target="../media/image1.emf"/><Relationship Id="rId10" Type="http://schemas.openxmlformats.org/officeDocument/2006/relationships/tags" Target="../tags/tag283.xml"/><Relationship Id="rId11" Type="http://schemas.openxmlformats.org/officeDocument/2006/relationships/tags" Target="../tags/tag284.xml"/><Relationship Id="rId12" Type="http://schemas.openxmlformats.org/officeDocument/2006/relationships/tags" Target="../tags/tag285.xml"/><Relationship Id="rId13" Type="http://schemas.openxmlformats.org/officeDocument/2006/relationships/tags" Target="../tags/tag286.xml"/><Relationship Id="rId14" Type="http://schemas.openxmlformats.org/officeDocument/2006/relationships/tags" Target="../tags/tag287.xml"/><Relationship Id="rId15" Type="http://schemas.openxmlformats.org/officeDocument/2006/relationships/tags" Target="../tags/tag288.xml"/><Relationship Id="rId16" Type="http://schemas.openxmlformats.org/officeDocument/2006/relationships/tags" Target="../tags/tag289.xml"/><Relationship Id="rId17" Type="http://schemas.openxmlformats.org/officeDocument/2006/relationships/tags" Target="../tags/tag290.xml"/><Relationship Id="rId18" Type="http://schemas.openxmlformats.org/officeDocument/2006/relationships/tags" Target="../tags/tag291.xml"/><Relationship Id="rId19" Type="http://schemas.openxmlformats.org/officeDocument/2006/relationships/tags" Target="../tags/tag292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3.vml"/><Relationship Id="rId7" Type="http://schemas.openxmlformats.org/officeDocument/2006/relationships/tags" Target="../tags/tag280.xml"/><Relationship Id="rId8" Type="http://schemas.openxmlformats.org/officeDocument/2006/relationships/tags" Target="../tags/tag281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20" Type="http://schemas.openxmlformats.org/officeDocument/2006/relationships/tags" Target="../tags/tag314.xml"/><Relationship Id="rId21" Type="http://schemas.openxmlformats.org/officeDocument/2006/relationships/tags" Target="../tags/tag315.xml"/><Relationship Id="rId22" Type="http://schemas.openxmlformats.org/officeDocument/2006/relationships/tags" Target="../tags/tag316.xml"/><Relationship Id="rId23" Type="http://schemas.openxmlformats.org/officeDocument/2006/relationships/tags" Target="../tags/tag317.xml"/><Relationship Id="rId24" Type="http://schemas.openxmlformats.org/officeDocument/2006/relationships/oleObject" Target="../embeddings/oleObject68.bin"/><Relationship Id="rId25" Type="http://schemas.openxmlformats.org/officeDocument/2006/relationships/image" Target="../media/image1.emf"/><Relationship Id="rId10" Type="http://schemas.openxmlformats.org/officeDocument/2006/relationships/tags" Target="../tags/tag304.xml"/><Relationship Id="rId11" Type="http://schemas.openxmlformats.org/officeDocument/2006/relationships/tags" Target="../tags/tag305.xml"/><Relationship Id="rId12" Type="http://schemas.openxmlformats.org/officeDocument/2006/relationships/tags" Target="../tags/tag306.xml"/><Relationship Id="rId13" Type="http://schemas.openxmlformats.org/officeDocument/2006/relationships/tags" Target="../tags/tag307.xml"/><Relationship Id="rId14" Type="http://schemas.openxmlformats.org/officeDocument/2006/relationships/tags" Target="../tags/tag308.xml"/><Relationship Id="rId15" Type="http://schemas.openxmlformats.org/officeDocument/2006/relationships/tags" Target="../tags/tag309.xml"/><Relationship Id="rId16" Type="http://schemas.openxmlformats.org/officeDocument/2006/relationships/tags" Target="../tags/tag310.xml"/><Relationship Id="rId17" Type="http://schemas.openxmlformats.org/officeDocument/2006/relationships/tags" Target="../tags/tag311.xml"/><Relationship Id="rId18" Type="http://schemas.openxmlformats.org/officeDocument/2006/relationships/tags" Target="../tags/tag312.xml"/><Relationship Id="rId19" Type="http://schemas.openxmlformats.org/officeDocument/2006/relationships/tags" Target="../tags/tag313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8.vml"/><Relationship Id="rId7" Type="http://schemas.openxmlformats.org/officeDocument/2006/relationships/tags" Target="../tags/tag301.xml"/><Relationship Id="rId8" Type="http://schemas.openxmlformats.org/officeDocument/2006/relationships/tags" Target="../tags/tag302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20" Type="http://schemas.openxmlformats.org/officeDocument/2006/relationships/tags" Target="../tags/tag335.xml"/><Relationship Id="rId21" Type="http://schemas.openxmlformats.org/officeDocument/2006/relationships/tags" Target="../tags/tag336.xml"/><Relationship Id="rId22" Type="http://schemas.openxmlformats.org/officeDocument/2006/relationships/tags" Target="../tags/tag337.xml"/><Relationship Id="rId23" Type="http://schemas.openxmlformats.org/officeDocument/2006/relationships/tags" Target="../tags/tag338.xml"/><Relationship Id="rId24" Type="http://schemas.openxmlformats.org/officeDocument/2006/relationships/oleObject" Target="../embeddings/oleObject73.bin"/><Relationship Id="rId25" Type="http://schemas.openxmlformats.org/officeDocument/2006/relationships/image" Target="../media/image1.emf"/><Relationship Id="rId10" Type="http://schemas.openxmlformats.org/officeDocument/2006/relationships/tags" Target="../tags/tag325.xml"/><Relationship Id="rId11" Type="http://schemas.openxmlformats.org/officeDocument/2006/relationships/tags" Target="../tags/tag326.xml"/><Relationship Id="rId12" Type="http://schemas.openxmlformats.org/officeDocument/2006/relationships/tags" Target="../tags/tag327.xml"/><Relationship Id="rId13" Type="http://schemas.openxmlformats.org/officeDocument/2006/relationships/tags" Target="../tags/tag328.xml"/><Relationship Id="rId14" Type="http://schemas.openxmlformats.org/officeDocument/2006/relationships/tags" Target="../tags/tag329.xml"/><Relationship Id="rId15" Type="http://schemas.openxmlformats.org/officeDocument/2006/relationships/tags" Target="../tags/tag330.xml"/><Relationship Id="rId16" Type="http://schemas.openxmlformats.org/officeDocument/2006/relationships/tags" Target="../tags/tag331.xml"/><Relationship Id="rId17" Type="http://schemas.openxmlformats.org/officeDocument/2006/relationships/tags" Target="../tags/tag332.xml"/><Relationship Id="rId18" Type="http://schemas.openxmlformats.org/officeDocument/2006/relationships/tags" Target="../tags/tag333.xml"/><Relationship Id="rId19" Type="http://schemas.openxmlformats.org/officeDocument/2006/relationships/tags" Target="../tags/tag334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3.vml"/><Relationship Id="rId7" Type="http://schemas.openxmlformats.org/officeDocument/2006/relationships/tags" Target="../tags/tag322.xml"/><Relationship Id="rId8" Type="http://schemas.openxmlformats.org/officeDocument/2006/relationships/tags" Target="../tags/tag323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20" Type="http://schemas.openxmlformats.org/officeDocument/2006/relationships/tags" Target="../tags/tag356.xml"/><Relationship Id="rId21" Type="http://schemas.openxmlformats.org/officeDocument/2006/relationships/tags" Target="../tags/tag357.xml"/><Relationship Id="rId22" Type="http://schemas.openxmlformats.org/officeDocument/2006/relationships/tags" Target="../tags/tag358.xml"/><Relationship Id="rId23" Type="http://schemas.openxmlformats.org/officeDocument/2006/relationships/tags" Target="../tags/tag359.xml"/><Relationship Id="rId24" Type="http://schemas.openxmlformats.org/officeDocument/2006/relationships/oleObject" Target="../embeddings/oleObject78.bin"/><Relationship Id="rId25" Type="http://schemas.openxmlformats.org/officeDocument/2006/relationships/image" Target="../media/image1.emf"/><Relationship Id="rId10" Type="http://schemas.openxmlformats.org/officeDocument/2006/relationships/tags" Target="../tags/tag346.xml"/><Relationship Id="rId11" Type="http://schemas.openxmlformats.org/officeDocument/2006/relationships/tags" Target="../tags/tag347.xml"/><Relationship Id="rId12" Type="http://schemas.openxmlformats.org/officeDocument/2006/relationships/tags" Target="../tags/tag348.xml"/><Relationship Id="rId13" Type="http://schemas.openxmlformats.org/officeDocument/2006/relationships/tags" Target="../tags/tag349.xml"/><Relationship Id="rId14" Type="http://schemas.openxmlformats.org/officeDocument/2006/relationships/tags" Target="../tags/tag350.xml"/><Relationship Id="rId15" Type="http://schemas.openxmlformats.org/officeDocument/2006/relationships/tags" Target="../tags/tag351.xml"/><Relationship Id="rId16" Type="http://schemas.openxmlformats.org/officeDocument/2006/relationships/tags" Target="../tags/tag352.xml"/><Relationship Id="rId17" Type="http://schemas.openxmlformats.org/officeDocument/2006/relationships/tags" Target="../tags/tag353.xml"/><Relationship Id="rId18" Type="http://schemas.openxmlformats.org/officeDocument/2006/relationships/tags" Target="../tags/tag354.xml"/><Relationship Id="rId19" Type="http://schemas.openxmlformats.org/officeDocument/2006/relationships/tags" Target="../tags/tag355.xm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8.vml"/><Relationship Id="rId7" Type="http://schemas.openxmlformats.org/officeDocument/2006/relationships/tags" Target="../tags/tag343.xml"/><Relationship Id="rId8" Type="http://schemas.openxmlformats.org/officeDocument/2006/relationships/tags" Target="../tags/tag344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20" Type="http://schemas.openxmlformats.org/officeDocument/2006/relationships/tags" Target="../tags/tag378.xml"/><Relationship Id="rId21" Type="http://schemas.openxmlformats.org/officeDocument/2006/relationships/tags" Target="../tags/tag379.xml"/><Relationship Id="rId22" Type="http://schemas.openxmlformats.org/officeDocument/2006/relationships/tags" Target="../tags/tag380.xml"/><Relationship Id="rId23" Type="http://schemas.openxmlformats.org/officeDocument/2006/relationships/oleObject" Target="../embeddings/oleObject83.bin"/><Relationship Id="rId24" Type="http://schemas.openxmlformats.org/officeDocument/2006/relationships/image" Target="../media/image1.emf"/><Relationship Id="rId10" Type="http://schemas.openxmlformats.org/officeDocument/2006/relationships/tags" Target="../tags/tag368.xml"/><Relationship Id="rId11" Type="http://schemas.openxmlformats.org/officeDocument/2006/relationships/tags" Target="../tags/tag369.xml"/><Relationship Id="rId12" Type="http://schemas.openxmlformats.org/officeDocument/2006/relationships/tags" Target="../tags/tag370.xml"/><Relationship Id="rId13" Type="http://schemas.openxmlformats.org/officeDocument/2006/relationships/tags" Target="../tags/tag371.xml"/><Relationship Id="rId14" Type="http://schemas.openxmlformats.org/officeDocument/2006/relationships/tags" Target="../tags/tag372.xml"/><Relationship Id="rId15" Type="http://schemas.openxmlformats.org/officeDocument/2006/relationships/tags" Target="../tags/tag373.xml"/><Relationship Id="rId16" Type="http://schemas.openxmlformats.org/officeDocument/2006/relationships/tags" Target="../tags/tag374.xml"/><Relationship Id="rId17" Type="http://schemas.openxmlformats.org/officeDocument/2006/relationships/tags" Target="../tags/tag375.xml"/><Relationship Id="rId18" Type="http://schemas.openxmlformats.org/officeDocument/2006/relationships/tags" Target="../tags/tag376.xml"/><Relationship Id="rId19" Type="http://schemas.openxmlformats.org/officeDocument/2006/relationships/tags" Target="../tags/tag377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3.vml"/><Relationship Id="rId6" Type="http://schemas.openxmlformats.org/officeDocument/2006/relationships/tags" Target="../tags/tag364.xml"/><Relationship Id="rId7" Type="http://schemas.openxmlformats.org/officeDocument/2006/relationships/tags" Target="../tags/tag365.xml"/><Relationship Id="rId8" Type="http://schemas.openxmlformats.org/officeDocument/2006/relationships/tags" Target="../tags/tag366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20" Type="http://schemas.openxmlformats.org/officeDocument/2006/relationships/tags" Target="../tags/tag397.xml"/><Relationship Id="rId21" Type="http://schemas.openxmlformats.org/officeDocument/2006/relationships/tags" Target="../tags/tag398.xml"/><Relationship Id="rId22" Type="http://schemas.openxmlformats.org/officeDocument/2006/relationships/tags" Target="../tags/tag399.xml"/><Relationship Id="rId23" Type="http://schemas.openxmlformats.org/officeDocument/2006/relationships/tags" Target="../tags/tag400.xml"/><Relationship Id="rId24" Type="http://schemas.openxmlformats.org/officeDocument/2006/relationships/oleObject" Target="../embeddings/oleObject87.bin"/><Relationship Id="rId25" Type="http://schemas.openxmlformats.org/officeDocument/2006/relationships/image" Target="../media/image1.emf"/><Relationship Id="rId10" Type="http://schemas.openxmlformats.org/officeDocument/2006/relationships/tags" Target="../tags/tag387.xml"/><Relationship Id="rId11" Type="http://schemas.openxmlformats.org/officeDocument/2006/relationships/tags" Target="../tags/tag388.xml"/><Relationship Id="rId12" Type="http://schemas.openxmlformats.org/officeDocument/2006/relationships/tags" Target="../tags/tag389.xml"/><Relationship Id="rId13" Type="http://schemas.openxmlformats.org/officeDocument/2006/relationships/tags" Target="../tags/tag390.xml"/><Relationship Id="rId14" Type="http://schemas.openxmlformats.org/officeDocument/2006/relationships/tags" Target="../tags/tag391.xml"/><Relationship Id="rId15" Type="http://schemas.openxmlformats.org/officeDocument/2006/relationships/tags" Target="../tags/tag392.xml"/><Relationship Id="rId16" Type="http://schemas.openxmlformats.org/officeDocument/2006/relationships/tags" Target="../tags/tag393.xml"/><Relationship Id="rId17" Type="http://schemas.openxmlformats.org/officeDocument/2006/relationships/tags" Target="../tags/tag394.xml"/><Relationship Id="rId18" Type="http://schemas.openxmlformats.org/officeDocument/2006/relationships/tags" Target="../tags/tag395.xml"/><Relationship Id="rId19" Type="http://schemas.openxmlformats.org/officeDocument/2006/relationships/tags" Target="../tags/tag396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7.vml"/><Relationship Id="rId7" Type="http://schemas.openxmlformats.org/officeDocument/2006/relationships/tags" Target="../tags/tag384.xml"/><Relationship Id="rId8" Type="http://schemas.openxmlformats.org/officeDocument/2006/relationships/tags" Target="../tags/tag38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6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20.xml.rels><?xml version="1.0" encoding="UTF-8" standalone="yes"?>
<Relationships xmlns="http://schemas.openxmlformats.org/package/2006/relationships"><Relationship Id="rId20" Type="http://schemas.openxmlformats.org/officeDocument/2006/relationships/tags" Target="../tags/tag419.xml"/><Relationship Id="rId21" Type="http://schemas.openxmlformats.org/officeDocument/2006/relationships/tags" Target="../tags/tag420.xml"/><Relationship Id="rId22" Type="http://schemas.openxmlformats.org/officeDocument/2006/relationships/tags" Target="../tags/tag421.xml"/><Relationship Id="rId23" Type="http://schemas.openxmlformats.org/officeDocument/2006/relationships/tags" Target="../tags/tag422.xml"/><Relationship Id="rId24" Type="http://schemas.openxmlformats.org/officeDocument/2006/relationships/tags" Target="../tags/tag423.xml"/><Relationship Id="rId25" Type="http://schemas.openxmlformats.org/officeDocument/2006/relationships/tags" Target="../tags/tag424.xml"/><Relationship Id="rId26" Type="http://schemas.openxmlformats.org/officeDocument/2006/relationships/tags" Target="../tags/tag425.xml"/><Relationship Id="rId27" Type="http://schemas.openxmlformats.org/officeDocument/2006/relationships/tags" Target="../tags/tag426.xml"/><Relationship Id="rId28" Type="http://schemas.openxmlformats.org/officeDocument/2006/relationships/tags" Target="../tags/tag427.xml"/><Relationship Id="rId29" Type="http://schemas.openxmlformats.org/officeDocument/2006/relationships/tags" Target="../tags/tag428.xml"/><Relationship Id="rId1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7.xml"/><Relationship Id="rId4" Type="http://schemas.openxmlformats.org/officeDocument/2006/relationships/theme" Target="../theme/theme20.xml"/><Relationship Id="rId5" Type="http://schemas.openxmlformats.org/officeDocument/2006/relationships/vmlDrawing" Target="../drawings/vmlDrawing92.vml"/><Relationship Id="rId30" Type="http://schemas.openxmlformats.org/officeDocument/2006/relationships/tags" Target="../tags/tag429.xml"/><Relationship Id="rId31" Type="http://schemas.openxmlformats.org/officeDocument/2006/relationships/tags" Target="../tags/tag430.xml"/><Relationship Id="rId32" Type="http://schemas.openxmlformats.org/officeDocument/2006/relationships/tags" Target="../tags/tag431.xml"/><Relationship Id="rId9" Type="http://schemas.openxmlformats.org/officeDocument/2006/relationships/tags" Target="../tags/tag408.xml"/><Relationship Id="rId6" Type="http://schemas.openxmlformats.org/officeDocument/2006/relationships/tags" Target="../tags/tag405.xml"/><Relationship Id="rId7" Type="http://schemas.openxmlformats.org/officeDocument/2006/relationships/tags" Target="../tags/tag406.xml"/><Relationship Id="rId8" Type="http://schemas.openxmlformats.org/officeDocument/2006/relationships/tags" Target="../tags/tag407.xml"/><Relationship Id="rId33" Type="http://schemas.openxmlformats.org/officeDocument/2006/relationships/tags" Target="../tags/tag432.xml"/><Relationship Id="rId34" Type="http://schemas.openxmlformats.org/officeDocument/2006/relationships/tags" Target="../tags/tag433.xml"/><Relationship Id="rId35" Type="http://schemas.openxmlformats.org/officeDocument/2006/relationships/tags" Target="../tags/tag434.xml"/><Relationship Id="rId36" Type="http://schemas.openxmlformats.org/officeDocument/2006/relationships/tags" Target="../tags/tag435.xml"/><Relationship Id="rId10" Type="http://schemas.openxmlformats.org/officeDocument/2006/relationships/tags" Target="../tags/tag409.xml"/><Relationship Id="rId11" Type="http://schemas.openxmlformats.org/officeDocument/2006/relationships/tags" Target="../tags/tag410.xml"/><Relationship Id="rId12" Type="http://schemas.openxmlformats.org/officeDocument/2006/relationships/tags" Target="../tags/tag411.xml"/><Relationship Id="rId13" Type="http://schemas.openxmlformats.org/officeDocument/2006/relationships/tags" Target="../tags/tag412.xml"/><Relationship Id="rId14" Type="http://schemas.openxmlformats.org/officeDocument/2006/relationships/tags" Target="../tags/tag413.xml"/><Relationship Id="rId15" Type="http://schemas.openxmlformats.org/officeDocument/2006/relationships/tags" Target="../tags/tag414.xml"/><Relationship Id="rId16" Type="http://schemas.openxmlformats.org/officeDocument/2006/relationships/tags" Target="../tags/tag415.xml"/><Relationship Id="rId17" Type="http://schemas.openxmlformats.org/officeDocument/2006/relationships/tags" Target="../tags/tag416.xml"/><Relationship Id="rId18" Type="http://schemas.openxmlformats.org/officeDocument/2006/relationships/tags" Target="../tags/tag417.xml"/><Relationship Id="rId19" Type="http://schemas.openxmlformats.org/officeDocument/2006/relationships/tags" Target="../tags/tag418.xml"/><Relationship Id="rId37" Type="http://schemas.openxmlformats.org/officeDocument/2006/relationships/tags" Target="../tags/tag436.xml"/><Relationship Id="rId38" Type="http://schemas.openxmlformats.org/officeDocument/2006/relationships/tags" Target="../tags/tag437.xml"/><Relationship Id="rId39" Type="http://schemas.openxmlformats.org/officeDocument/2006/relationships/tags" Target="../tags/tag438.xml"/><Relationship Id="rId40" Type="http://schemas.openxmlformats.org/officeDocument/2006/relationships/oleObject" Target="../embeddings/oleObject92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93.bin"/></Relationships>
</file>

<file path=ppt/slideMasters/_rels/slideMaster21.xml.rels><?xml version="1.0" encoding="UTF-8" standalone="yes"?>
<Relationships xmlns="http://schemas.openxmlformats.org/package/2006/relationships"><Relationship Id="rId20" Type="http://schemas.openxmlformats.org/officeDocument/2006/relationships/tags" Target="../tags/tag460.xml"/><Relationship Id="rId21" Type="http://schemas.openxmlformats.org/officeDocument/2006/relationships/tags" Target="../tags/tag461.xml"/><Relationship Id="rId22" Type="http://schemas.openxmlformats.org/officeDocument/2006/relationships/tags" Target="../tags/tag462.xml"/><Relationship Id="rId23" Type="http://schemas.openxmlformats.org/officeDocument/2006/relationships/tags" Target="../tags/tag463.xml"/><Relationship Id="rId24" Type="http://schemas.openxmlformats.org/officeDocument/2006/relationships/tags" Target="../tags/tag464.xml"/><Relationship Id="rId25" Type="http://schemas.openxmlformats.org/officeDocument/2006/relationships/tags" Target="../tags/tag465.xml"/><Relationship Id="rId26" Type="http://schemas.openxmlformats.org/officeDocument/2006/relationships/tags" Target="../tags/tag466.xml"/><Relationship Id="rId27" Type="http://schemas.openxmlformats.org/officeDocument/2006/relationships/tags" Target="../tags/tag467.xml"/><Relationship Id="rId28" Type="http://schemas.openxmlformats.org/officeDocument/2006/relationships/tags" Target="../tags/tag468.xml"/><Relationship Id="rId29" Type="http://schemas.openxmlformats.org/officeDocument/2006/relationships/tags" Target="../tags/tag469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theme" Target="../theme/theme21.xml"/><Relationship Id="rId5" Type="http://schemas.openxmlformats.org/officeDocument/2006/relationships/vmlDrawing" Target="../drawings/vmlDrawing96.vml"/><Relationship Id="rId30" Type="http://schemas.openxmlformats.org/officeDocument/2006/relationships/tags" Target="../tags/tag470.xml"/><Relationship Id="rId31" Type="http://schemas.openxmlformats.org/officeDocument/2006/relationships/tags" Target="../tags/tag471.xml"/><Relationship Id="rId32" Type="http://schemas.openxmlformats.org/officeDocument/2006/relationships/tags" Target="../tags/tag472.xml"/><Relationship Id="rId9" Type="http://schemas.openxmlformats.org/officeDocument/2006/relationships/tags" Target="../tags/tag449.xml"/><Relationship Id="rId6" Type="http://schemas.openxmlformats.org/officeDocument/2006/relationships/tags" Target="../tags/tag446.xml"/><Relationship Id="rId7" Type="http://schemas.openxmlformats.org/officeDocument/2006/relationships/tags" Target="../tags/tag447.xml"/><Relationship Id="rId8" Type="http://schemas.openxmlformats.org/officeDocument/2006/relationships/tags" Target="../tags/tag448.xml"/><Relationship Id="rId33" Type="http://schemas.openxmlformats.org/officeDocument/2006/relationships/tags" Target="../tags/tag473.xml"/><Relationship Id="rId34" Type="http://schemas.openxmlformats.org/officeDocument/2006/relationships/tags" Target="../tags/tag474.xml"/><Relationship Id="rId35" Type="http://schemas.openxmlformats.org/officeDocument/2006/relationships/tags" Target="../tags/tag475.xml"/><Relationship Id="rId36" Type="http://schemas.openxmlformats.org/officeDocument/2006/relationships/tags" Target="../tags/tag476.xml"/><Relationship Id="rId10" Type="http://schemas.openxmlformats.org/officeDocument/2006/relationships/tags" Target="../tags/tag450.xml"/><Relationship Id="rId11" Type="http://schemas.openxmlformats.org/officeDocument/2006/relationships/tags" Target="../tags/tag451.xml"/><Relationship Id="rId12" Type="http://schemas.openxmlformats.org/officeDocument/2006/relationships/tags" Target="../tags/tag452.xml"/><Relationship Id="rId13" Type="http://schemas.openxmlformats.org/officeDocument/2006/relationships/tags" Target="../tags/tag453.xml"/><Relationship Id="rId14" Type="http://schemas.openxmlformats.org/officeDocument/2006/relationships/tags" Target="../tags/tag454.xml"/><Relationship Id="rId15" Type="http://schemas.openxmlformats.org/officeDocument/2006/relationships/tags" Target="../tags/tag455.xml"/><Relationship Id="rId16" Type="http://schemas.openxmlformats.org/officeDocument/2006/relationships/tags" Target="../tags/tag456.xml"/><Relationship Id="rId17" Type="http://schemas.openxmlformats.org/officeDocument/2006/relationships/tags" Target="../tags/tag457.xml"/><Relationship Id="rId18" Type="http://schemas.openxmlformats.org/officeDocument/2006/relationships/tags" Target="../tags/tag458.xml"/><Relationship Id="rId19" Type="http://schemas.openxmlformats.org/officeDocument/2006/relationships/tags" Target="../tags/tag459.xml"/><Relationship Id="rId37" Type="http://schemas.openxmlformats.org/officeDocument/2006/relationships/tags" Target="../tags/tag477.xml"/><Relationship Id="rId38" Type="http://schemas.openxmlformats.org/officeDocument/2006/relationships/oleObject" Target="../embeddings/oleObject97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20" Type="http://schemas.openxmlformats.org/officeDocument/2006/relationships/tags" Target="../tags/tag58.xml"/><Relationship Id="rId21" Type="http://schemas.openxmlformats.org/officeDocument/2006/relationships/tags" Target="../tags/tag59.xml"/><Relationship Id="rId22" Type="http://schemas.openxmlformats.org/officeDocument/2006/relationships/tags" Target="../tags/tag60.xml"/><Relationship Id="rId23" Type="http://schemas.openxmlformats.org/officeDocument/2006/relationships/tags" Target="../tags/tag61.xml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tags" Target="../tags/tag54.xml"/><Relationship Id="rId17" Type="http://schemas.openxmlformats.org/officeDocument/2006/relationships/tags" Target="../tags/tag55.xml"/><Relationship Id="rId18" Type="http://schemas.openxmlformats.org/officeDocument/2006/relationships/tags" Target="../tags/tag56.xml"/><Relationship Id="rId19" Type="http://schemas.openxmlformats.org/officeDocument/2006/relationships/tags" Target="../tags/tag57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0.vml"/><Relationship Id="rId7" Type="http://schemas.openxmlformats.org/officeDocument/2006/relationships/tags" Target="../tags/tag45.xml"/><Relationship Id="rId8" Type="http://schemas.openxmlformats.org/officeDocument/2006/relationships/tags" Target="../tags/tag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5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20" Type="http://schemas.openxmlformats.org/officeDocument/2006/relationships/tags" Target="../tags/tag101.xml"/><Relationship Id="rId21" Type="http://schemas.openxmlformats.org/officeDocument/2006/relationships/tags" Target="../tags/tag102.xml"/><Relationship Id="rId22" Type="http://schemas.openxmlformats.org/officeDocument/2006/relationships/tags" Target="../tags/tag103.xml"/><Relationship Id="rId23" Type="http://schemas.openxmlformats.org/officeDocument/2006/relationships/tags" Target="../tags/tag104.xml"/><Relationship Id="rId24" Type="http://schemas.openxmlformats.org/officeDocument/2006/relationships/tags" Target="../tags/tag105.xml"/><Relationship Id="rId25" Type="http://schemas.openxmlformats.org/officeDocument/2006/relationships/oleObject" Target="../embeddings/oleObject20.bin"/><Relationship Id="rId26" Type="http://schemas.openxmlformats.org/officeDocument/2006/relationships/image" Target="../media/image1.emf"/><Relationship Id="rId10" Type="http://schemas.openxmlformats.org/officeDocument/2006/relationships/tags" Target="../tags/tag91.xml"/><Relationship Id="rId11" Type="http://schemas.openxmlformats.org/officeDocument/2006/relationships/tags" Target="../tags/tag92.xml"/><Relationship Id="rId12" Type="http://schemas.openxmlformats.org/officeDocument/2006/relationships/tags" Target="../tags/tag93.xml"/><Relationship Id="rId13" Type="http://schemas.openxmlformats.org/officeDocument/2006/relationships/tags" Target="../tags/tag94.xml"/><Relationship Id="rId14" Type="http://schemas.openxmlformats.org/officeDocument/2006/relationships/tags" Target="../tags/tag95.xml"/><Relationship Id="rId15" Type="http://schemas.openxmlformats.org/officeDocument/2006/relationships/tags" Target="../tags/tag96.xml"/><Relationship Id="rId16" Type="http://schemas.openxmlformats.org/officeDocument/2006/relationships/tags" Target="../tags/tag97.xml"/><Relationship Id="rId17" Type="http://schemas.openxmlformats.org/officeDocument/2006/relationships/tags" Target="../tags/tag98.xml"/><Relationship Id="rId18" Type="http://schemas.openxmlformats.org/officeDocument/2006/relationships/tags" Target="../tags/tag99.xml"/><Relationship Id="rId19" Type="http://schemas.openxmlformats.org/officeDocument/2006/relationships/tags" Target="../tags/tag100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theme" Target="../theme/theme5.xml"/><Relationship Id="rId7" Type="http://schemas.openxmlformats.org/officeDocument/2006/relationships/vmlDrawing" Target="../drawings/vmlDrawing20.vml"/><Relationship Id="rId8" Type="http://schemas.openxmlformats.org/officeDocument/2006/relationships/tags" Target="../tags/tag8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20" Type="http://schemas.openxmlformats.org/officeDocument/2006/relationships/tags" Target="../tags/tag124.xml"/><Relationship Id="rId21" Type="http://schemas.openxmlformats.org/officeDocument/2006/relationships/tags" Target="../tags/tag125.xml"/><Relationship Id="rId22" Type="http://schemas.openxmlformats.org/officeDocument/2006/relationships/tags" Target="../tags/tag126.xml"/><Relationship Id="rId23" Type="http://schemas.openxmlformats.org/officeDocument/2006/relationships/tags" Target="../tags/tag127.xml"/><Relationship Id="rId24" Type="http://schemas.openxmlformats.org/officeDocument/2006/relationships/oleObject" Target="../embeddings/oleObject24.bin"/><Relationship Id="rId25" Type="http://schemas.openxmlformats.org/officeDocument/2006/relationships/image" Target="../media/image1.emf"/><Relationship Id="rId10" Type="http://schemas.openxmlformats.org/officeDocument/2006/relationships/tags" Target="../tags/tag114.xml"/><Relationship Id="rId11" Type="http://schemas.openxmlformats.org/officeDocument/2006/relationships/tags" Target="../tags/tag115.xml"/><Relationship Id="rId12" Type="http://schemas.openxmlformats.org/officeDocument/2006/relationships/tags" Target="../tags/tag116.xml"/><Relationship Id="rId13" Type="http://schemas.openxmlformats.org/officeDocument/2006/relationships/tags" Target="../tags/tag117.xml"/><Relationship Id="rId14" Type="http://schemas.openxmlformats.org/officeDocument/2006/relationships/tags" Target="../tags/tag118.xml"/><Relationship Id="rId15" Type="http://schemas.openxmlformats.org/officeDocument/2006/relationships/tags" Target="../tags/tag119.xml"/><Relationship Id="rId16" Type="http://schemas.openxmlformats.org/officeDocument/2006/relationships/tags" Target="../tags/tag120.xml"/><Relationship Id="rId17" Type="http://schemas.openxmlformats.org/officeDocument/2006/relationships/tags" Target="../tags/tag121.xml"/><Relationship Id="rId18" Type="http://schemas.openxmlformats.org/officeDocument/2006/relationships/tags" Target="../tags/tag122.xml"/><Relationship Id="rId19" Type="http://schemas.openxmlformats.org/officeDocument/2006/relationships/tags" Target="../tags/tag123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4.vml"/><Relationship Id="rId7" Type="http://schemas.openxmlformats.org/officeDocument/2006/relationships/tags" Target="../tags/tag111.xml"/><Relationship Id="rId8" Type="http://schemas.openxmlformats.org/officeDocument/2006/relationships/tags" Target="../tags/tag11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20" Type="http://schemas.openxmlformats.org/officeDocument/2006/relationships/tags" Target="../tags/tag146.xml"/><Relationship Id="rId21" Type="http://schemas.openxmlformats.org/officeDocument/2006/relationships/tags" Target="../tags/tag147.xml"/><Relationship Id="rId22" Type="http://schemas.openxmlformats.org/officeDocument/2006/relationships/tags" Target="../tags/tag148.xml"/><Relationship Id="rId23" Type="http://schemas.openxmlformats.org/officeDocument/2006/relationships/oleObject" Target="../embeddings/oleObject29.bin"/><Relationship Id="rId24" Type="http://schemas.openxmlformats.org/officeDocument/2006/relationships/image" Target="../media/image1.emf"/><Relationship Id="rId10" Type="http://schemas.openxmlformats.org/officeDocument/2006/relationships/tags" Target="../tags/tag136.xml"/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tags" Target="../tags/tag14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29.v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20" Type="http://schemas.openxmlformats.org/officeDocument/2006/relationships/tags" Target="../tags/tag167.xml"/><Relationship Id="rId21" Type="http://schemas.openxmlformats.org/officeDocument/2006/relationships/tags" Target="../tags/tag168.xml"/><Relationship Id="rId22" Type="http://schemas.openxmlformats.org/officeDocument/2006/relationships/tags" Target="../tags/tag169.xml"/><Relationship Id="rId23" Type="http://schemas.openxmlformats.org/officeDocument/2006/relationships/tags" Target="../tags/tag170.xml"/><Relationship Id="rId24" Type="http://schemas.openxmlformats.org/officeDocument/2006/relationships/oleObject" Target="../embeddings/oleObject33.bin"/><Relationship Id="rId25" Type="http://schemas.openxmlformats.org/officeDocument/2006/relationships/image" Target="../media/image1.emf"/><Relationship Id="rId10" Type="http://schemas.openxmlformats.org/officeDocument/2006/relationships/tags" Target="../tags/tag157.xml"/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tags" Target="../tags/tag160.xml"/><Relationship Id="rId14" Type="http://schemas.openxmlformats.org/officeDocument/2006/relationships/tags" Target="../tags/tag161.xml"/><Relationship Id="rId15" Type="http://schemas.openxmlformats.org/officeDocument/2006/relationships/tags" Target="../tags/tag162.xml"/><Relationship Id="rId16" Type="http://schemas.openxmlformats.org/officeDocument/2006/relationships/tags" Target="../tags/tag163.xml"/><Relationship Id="rId17" Type="http://schemas.openxmlformats.org/officeDocument/2006/relationships/tags" Target="../tags/tag164.xml"/><Relationship Id="rId18" Type="http://schemas.openxmlformats.org/officeDocument/2006/relationships/tags" Target="../tags/tag165.xml"/><Relationship Id="rId19" Type="http://schemas.openxmlformats.org/officeDocument/2006/relationships/tags" Target="../tags/tag166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3.vml"/><Relationship Id="rId7" Type="http://schemas.openxmlformats.org/officeDocument/2006/relationships/tags" Target="../tags/tag154.xml"/><Relationship Id="rId8" Type="http://schemas.openxmlformats.org/officeDocument/2006/relationships/tags" Target="../tags/tag15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20" Type="http://schemas.openxmlformats.org/officeDocument/2006/relationships/tags" Target="../tags/tag188.xml"/><Relationship Id="rId21" Type="http://schemas.openxmlformats.org/officeDocument/2006/relationships/tags" Target="../tags/tag189.xml"/><Relationship Id="rId22" Type="http://schemas.openxmlformats.org/officeDocument/2006/relationships/tags" Target="../tags/tag190.xml"/><Relationship Id="rId23" Type="http://schemas.openxmlformats.org/officeDocument/2006/relationships/tags" Target="../tags/tag191.xml"/><Relationship Id="rId24" Type="http://schemas.openxmlformats.org/officeDocument/2006/relationships/oleObject" Target="../embeddings/oleObject38.bin"/><Relationship Id="rId25" Type="http://schemas.openxmlformats.org/officeDocument/2006/relationships/image" Target="../media/image1.emf"/><Relationship Id="rId10" Type="http://schemas.openxmlformats.org/officeDocument/2006/relationships/tags" Target="../tags/tag178.xml"/><Relationship Id="rId11" Type="http://schemas.openxmlformats.org/officeDocument/2006/relationships/tags" Target="../tags/tag179.xml"/><Relationship Id="rId12" Type="http://schemas.openxmlformats.org/officeDocument/2006/relationships/tags" Target="../tags/tag180.xml"/><Relationship Id="rId13" Type="http://schemas.openxmlformats.org/officeDocument/2006/relationships/tags" Target="../tags/tag181.xml"/><Relationship Id="rId14" Type="http://schemas.openxmlformats.org/officeDocument/2006/relationships/tags" Target="../tags/tag182.xml"/><Relationship Id="rId15" Type="http://schemas.openxmlformats.org/officeDocument/2006/relationships/tags" Target="../tags/tag183.xml"/><Relationship Id="rId16" Type="http://schemas.openxmlformats.org/officeDocument/2006/relationships/tags" Target="../tags/tag184.xml"/><Relationship Id="rId17" Type="http://schemas.openxmlformats.org/officeDocument/2006/relationships/tags" Target="../tags/tag185.xml"/><Relationship Id="rId18" Type="http://schemas.openxmlformats.org/officeDocument/2006/relationships/tags" Target="../tags/tag186.xml"/><Relationship Id="rId19" Type="http://schemas.openxmlformats.org/officeDocument/2006/relationships/tags" Target="../tags/tag187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8.vml"/><Relationship Id="rId7" Type="http://schemas.openxmlformats.org/officeDocument/2006/relationships/tags" Target="../tags/tag175.xml"/><Relationship Id="rId8" Type="http://schemas.openxmlformats.org/officeDocument/2006/relationships/tags" Target="../tags/tag1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4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6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0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4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8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0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9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5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3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2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1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2471215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9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5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23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3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1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78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  <p:sldLayoutId id="2147483790" r:id="rId4"/>
    <p:sldLayoutId id="2147483791" r:id="rId5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2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0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1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6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5:36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82.xml"/><Relationship Id="rId4" Type="http://schemas.openxmlformats.org/officeDocument/2006/relationships/tags" Target="../tags/tag483.xml"/><Relationship Id="rId5" Type="http://schemas.openxmlformats.org/officeDocument/2006/relationships/tags" Target="../tags/tag484.xml"/><Relationship Id="rId6" Type="http://schemas.openxmlformats.org/officeDocument/2006/relationships/tags" Target="../tags/tag485.xml"/><Relationship Id="rId7" Type="http://schemas.openxmlformats.org/officeDocument/2006/relationships/tags" Target="../tags/tag486.xml"/><Relationship Id="rId8" Type="http://schemas.openxmlformats.org/officeDocument/2006/relationships/tags" Target="../tags/tag487.xml"/><Relationship Id="rId9" Type="http://schemas.openxmlformats.org/officeDocument/2006/relationships/slideLayout" Target="../slideLayouts/slideLayout76.xml"/><Relationship Id="rId10" Type="http://schemas.openxmlformats.org/officeDocument/2006/relationships/notesSlide" Target="../notesSlides/notesSlide1.xml"/><Relationship Id="rId11" Type="http://schemas.openxmlformats.org/officeDocument/2006/relationships/oleObject" Target="../embeddings/oleObject99.bin"/><Relationship Id="rId1" Type="http://schemas.openxmlformats.org/officeDocument/2006/relationships/vmlDrawing" Target="../drawings/vmlDrawing98.vml"/><Relationship Id="rId2" Type="http://schemas.openxmlformats.org/officeDocument/2006/relationships/tags" Target="../tags/tag48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80.xml"/><Relationship Id="rId4" Type="http://schemas.openxmlformats.org/officeDocument/2006/relationships/tags" Target="../tags/tag581.xml"/><Relationship Id="rId5" Type="http://schemas.openxmlformats.org/officeDocument/2006/relationships/tags" Target="../tags/tag582.xml"/><Relationship Id="rId6" Type="http://schemas.openxmlformats.org/officeDocument/2006/relationships/slideLayout" Target="../slideLayouts/slideLayout76.xml"/><Relationship Id="rId7" Type="http://schemas.openxmlformats.org/officeDocument/2006/relationships/notesSlide" Target="../notesSlides/notesSlide9.xml"/><Relationship Id="rId8" Type="http://schemas.openxmlformats.org/officeDocument/2006/relationships/oleObject" Target="../embeddings/oleObject110.bin"/><Relationship Id="rId1" Type="http://schemas.openxmlformats.org/officeDocument/2006/relationships/vmlDrawing" Target="../drawings/vmlDrawing107.vml"/><Relationship Id="rId2" Type="http://schemas.openxmlformats.org/officeDocument/2006/relationships/tags" Target="../tags/tag5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84.xml"/><Relationship Id="rId4" Type="http://schemas.openxmlformats.org/officeDocument/2006/relationships/slideLayout" Target="../slideLayouts/slideLayout76.xml"/><Relationship Id="rId5" Type="http://schemas.openxmlformats.org/officeDocument/2006/relationships/notesSlide" Target="../notesSlides/notesSlide10.xml"/><Relationship Id="rId6" Type="http://schemas.openxmlformats.org/officeDocument/2006/relationships/oleObject" Target="../embeddings/oleObject111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08.vml"/><Relationship Id="rId2" Type="http://schemas.openxmlformats.org/officeDocument/2006/relationships/tags" Target="../tags/tag583.xml"/></Relationships>
</file>

<file path=ppt/slides/_rels/slide12.xml.rels><?xml version="1.0" encoding="UTF-8" standalone="yes"?>
<Relationships xmlns="http://schemas.openxmlformats.org/package/2006/relationships"><Relationship Id="rId46" Type="http://schemas.openxmlformats.org/officeDocument/2006/relationships/chart" Target="../charts/chart10.xml"/><Relationship Id="rId47" Type="http://schemas.openxmlformats.org/officeDocument/2006/relationships/chart" Target="../charts/chart11.xml"/><Relationship Id="rId48" Type="http://schemas.openxmlformats.org/officeDocument/2006/relationships/chart" Target="../charts/chart12.xml"/><Relationship Id="rId49" Type="http://schemas.openxmlformats.org/officeDocument/2006/relationships/chart" Target="../charts/chart13.xml"/><Relationship Id="rId20" Type="http://schemas.openxmlformats.org/officeDocument/2006/relationships/tags" Target="../tags/tag603.xml"/><Relationship Id="rId21" Type="http://schemas.openxmlformats.org/officeDocument/2006/relationships/tags" Target="../tags/tag604.xml"/><Relationship Id="rId22" Type="http://schemas.openxmlformats.org/officeDocument/2006/relationships/tags" Target="../tags/tag605.xml"/><Relationship Id="rId23" Type="http://schemas.openxmlformats.org/officeDocument/2006/relationships/tags" Target="../tags/tag606.xml"/><Relationship Id="rId24" Type="http://schemas.openxmlformats.org/officeDocument/2006/relationships/tags" Target="../tags/tag607.xml"/><Relationship Id="rId25" Type="http://schemas.openxmlformats.org/officeDocument/2006/relationships/tags" Target="../tags/tag608.xml"/><Relationship Id="rId26" Type="http://schemas.openxmlformats.org/officeDocument/2006/relationships/tags" Target="../tags/tag609.xml"/><Relationship Id="rId27" Type="http://schemas.openxmlformats.org/officeDocument/2006/relationships/tags" Target="../tags/tag610.xml"/><Relationship Id="rId28" Type="http://schemas.openxmlformats.org/officeDocument/2006/relationships/tags" Target="../tags/tag611.xml"/><Relationship Id="rId29" Type="http://schemas.openxmlformats.org/officeDocument/2006/relationships/tags" Target="../tags/tag612.xml"/><Relationship Id="rId50" Type="http://schemas.openxmlformats.org/officeDocument/2006/relationships/chart" Target="../charts/chart14.xml"/><Relationship Id="rId1" Type="http://schemas.openxmlformats.org/officeDocument/2006/relationships/vmlDrawing" Target="../drawings/vmlDrawing109.vml"/><Relationship Id="rId2" Type="http://schemas.openxmlformats.org/officeDocument/2006/relationships/tags" Target="../tags/tag585.xml"/><Relationship Id="rId3" Type="http://schemas.openxmlformats.org/officeDocument/2006/relationships/tags" Target="../tags/tag586.xml"/><Relationship Id="rId4" Type="http://schemas.openxmlformats.org/officeDocument/2006/relationships/tags" Target="../tags/tag587.xml"/><Relationship Id="rId5" Type="http://schemas.openxmlformats.org/officeDocument/2006/relationships/tags" Target="../tags/tag588.xml"/><Relationship Id="rId30" Type="http://schemas.openxmlformats.org/officeDocument/2006/relationships/tags" Target="../tags/tag613.xml"/><Relationship Id="rId31" Type="http://schemas.openxmlformats.org/officeDocument/2006/relationships/tags" Target="../tags/tag614.xml"/><Relationship Id="rId32" Type="http://schemas.openxmlformats.org/officeDocument/2006/relationships/tags" Target="../tags/tag615.xml"/><Relationship Id="rId9" Type="http://schemas.openxmlformats.org/officeDocument/2006/relationships/tags" Target="../tags/tag592.xml"/><Relationship Id="rId6" Type="http://schemas.openxmlformats.org/officeDocument/2006/relationships/tags" Target="../tags/tag589.xml"/><Relationship Id="rId7" Type="http://schemas.openxmlformats.org/officeDocument/2006/relationships/tags" Target="../tags/tag590.xml"/><Relationship Id="rId8" Type="http://schemas.openxmlformats.org/officeDocument/2006/relationships/tags" Target="../tags/tag591.xml"/><Relationship Id="rId33" Type="http://schemas.openxmlformats.org/officeDocument/2006/relationships/tags" Target="../tags/tag616.xml"/><Relationship Id="rId34" Type="http://schemas.openxmlformats.org/officeDocument/2006/relationships/slideLayout" Target="../slideLayouts/slideLayout76.xml"/><Relationship Id="rId35" Type="http://schemas.openxmlformats.org/officeDocument/2006/relationships/notesSlide" Target="../notesSlides/notesSlide11.xml"/><Relationship Id="rId36" Type="http://schemas.openxmlformats.org/officeDocument/2006/relationships/oleObject" Target="../embeddings/oleObject112.bin"/><Relationship Id="rId10" Type="http://schemas.openxmlformats.org/officeDocument/2006/relationships/tags" Target="../tags/tag593.xml"/><Relationship Id="rId11" Type="http://schemas.openxmlformats.org/officeDocument/2006/relationships/tags" Target="../tags/tag594.xml"/><Relationship Id="rId12" Type="http://schemas.openxmlformats.org/officeDocument/2006/relationships/tags" Target="../tags/tag595.xml"/><Relationship Id="rId13" Type="http://schemas.openxmlformats.org/officeDocument/2006/relationships/tags" Target="../tags/tag596.xml"/><Relationship Id="rId14" Type="http://schemas.openxmlformats.org/officeDocument/2006/relationships/tags" Target="../tags/tag597.xml"/><Relationship Id="rId15" Type="http://schemas.openxmlformats.org/officeDocument/2006/relationships/tags" Target="../tags/tag598.xml"/><Relationship Id="rId16" Type="http://schemas.openxmlformats.org/officeDocument/2006/relationships/tags" Target="../tags/tag599.xml"/><Relationship Id="rId17" Type="http://schemas.openxmlformats.org/officeDocument/2006/relationships/tags" Target="../tags/tag600.xml"/><Relationship Id="rId18" Type="http://schemas.openxmlformats.org/officeDocument/2006/relationships/tags" Target="../tags/tag601.xml"/><Relationship Id="rId19" Type="http://schemas.openxmlformats.org/officeDocument/2006/relationships/tags" Target="../tags/tag602.xml"/><Relationship Id="rId37" Type="http://schemas.openxmlformats.org/officeDocument/2006/relationships/chart" Target="../charts/chart1.xml"/><Relationship Id="rId38" Type="http://schemas.openxmlformats.org/officeDocument/2006/relationships/chart" Target="../charts/chart2.xml"/><Relationship Id="rId39" Type="http://schemas.openxmlformats.org/officeDocument/2006/relationships/chart" Target="../charts/chart3.xml"/><Relationship Id="rId40" Type="http://schemas.openxmlformats.org/officeDocument/2006/relationships/chart" Target="../charts/chart4.xml"/><Relationship Id="rId41" Type="http://schemas.openxmlformats.org/officeDocument/2006/relationships/chart" Target="../charts/chart5.xml"/><Relationship Id="rId42" Type="http://schemas.openxmlformats.org/officeDocument/2006/relationships/chart" Target="../charts/chart6.xml"/><Relationship Id="rId43" Type="http://schemas.openxmlformats.org/officeDocument/2006/relationships/chart" Target="../charts/chart7.xml"/><Relationship Id="rId44" Type="http://schemas.openxmlformats.org/officeDocument/2006/relationships/chart" Target="../charts/chart8.xml"/><Relationship Id="rId45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24.xml"/><Relationship Id="rId20" Type="http://schemas.openxmlformats.org/officeDocument/2006/relationships/chart" Target="../charts/chart15.xml"/><Relationship Id="rId10" Type="http://schemas.openxmlformats.org/officeDocument/2006/relationships/tags" Target="../tags/tag625.xml"/><Relationship Id="rId11" Type="http://schemas.openxmlformats.org/officeDocument/2006/relationships/tags" Target="../tags/tag626.xml"/><Relationship Id="rId12" Type="http://schemas.openxmlformats.org/officeDocument/2006/relationships/tags" Target="../tags/tag627.xml"/><Relationship Id="rId13" Type="http://schemas.openxmlformats.org/officeDocument/2006/relationships/tags" Target="../tags/tag628.xml"/><Relationship Id="rId14" Type="http://schemas.openxmlformats.org/officeDocument/2006/relationships/tags" Target="../tags/tag629.xml"/><Relationship Id="rId15" Type="http://schemas.openxmlformats.org/officeDocument/2006/relationships/tags" Target="../tags/tag630.xml"/><Relationship Id="rId16" Type="http://schemas.openxmlformats.org/officeDocument/2006/relationships/tags" Target="../tags/tag631.xml"/><Relationship Id="rId17" Type="http://schemas.openxmlformats.org/officeDocument/2006/relationships/tags" Target="../tags/tag632.xml"/><Relationship Id="rId18" Type="http://schemas.openxmlformats.org/officeDocument/2006/relationships/slideLayout" Target="../slideLayouts/slideLayout76.xml"/><Relationship Id="rId19" Type="http://schemas.openxmlformats.org/officeDocument/2006/relationships/oleObject" Target="../embeddings/oleObject113.bin"/><Relationship Id="rId1" Type="http://schemas.openxmlformats.org/officeDocument/2006/relationships/vmlDrawing" Target="../drawings/vmlDrawing110.vml"/><Relationship Id="rId2" Type="http://schemas.openxmlformats.org/officeDocument/2006/relationships/tags" Target="../tags/tag617.xml"/><Relationship Id="rId3" Type="http://schemas.openxmlformats.org/officeDocument/2006/relationships/tags" Target="../tags/tag618.xml"/><Relationship Id="rId4" Type="http://schemas.openxmlformats.org/officeDocument/2006/relationships/tags" Target="../tags/tag619.xml"/><Relationship Id="rId5" Type="http://schemas.openxmlformats.org/officeDocument/2006/relationships/tags" Target="../tags/tag620.xml"/><Relationship Id="rId6" Type="http://schemas.openxmlformats.org/officeDocument/2006/relationships/tags" Target="../tags/tag621.xml"/><Relationship Id="rId7" Type="http://schemas.openxmlformats.org/officeDocument/2006/relationships/tags" Target="../tags/tag622.xml"/><Relationship Id="rId8" Type="http://schemas.openxmlformats.org/officeDocument/2006/relationships/tags" Target="../tags/tag6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89.xml"/><Relationship Id="rId4" Type="http://schemas.openxmlformats.org/officeDocument/2006/relationships/tags" Target="../tags/tag490.xml"/><Relationship Id="rId5" Type="http://schemas.openxmlformats.org/officeDocument/2006/relationships/tags" Target="../tags/tag491.xml"/><Relationship Id="rId6" Type="http://schemas.openxmlformats.org/officeDocument/2006/relationships/tags" Target="../tags/tag492.xml"/><Relationship Id="rId7" Type="http://schemas.openxmlformats.org/officeDocument/2006/relationships/slideLayout" Target="../slideLayouts/slideLayout76.xml"/><Relationship Id="rId8" Type="http://schemas.openxmlformats.org/officeDocument/2006/relationships/notesSlide" Target="../notesSlides/notesSlide2.xml"/><Relationship Id="rId9" Type="http://schemas.openxmlformats.org/officeDocument/2006/relationships/oleObject" Target="../embeddings/oleObject100.bin"/><Relationship Id="rId1" Type="http://schemas.openxmlformats.org/officeDocument/2006/relationships/vmlDrawing" Target="../drawings/vmlDrawing99.vml"/><Relationship Id="rId2" Type="http://schemas.openxmlformats.org/officeDocument/2006/relationships/tags" Target="../tags/tag48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00.xml"/><Relationship Id="rId20" Type="http://schemas.openxmlformats.org/officeDocument/2006/relationships/tags" Target="../tags/tag511.xml"/><Relationship Id="rId21" Type="http://schemas.openxmlformats.org/officeDocument/2006/relationships/tags" Target="../tags/tag512.xml"/><Relationship Id="rId22" Type="http://schemas.openxmlformats.org/officeDocument/2006/relationships/tags" Target="../tags/tag513.xml"/><Relationship Id="rId23" Type="http://schemas.openxmlformats.org/officeDocument/2006/relationships/tags" Target="../tags/tag514.xml"/><Relationship Id="rId24" Type="http://schemas.openxmlformats.org/officeDocument/2006/relationships/tags" Target="../tags/tag515.xml"/><Relationship Id="rId25" Type="http://schemas.openxmlformats.org/officeDocument/2006/relationships/tags" Target="../tags/tag516.xml"/><Relationship Id="rId26" Type="http://schemas.openxmlformats.org/officeDocument/2006/relationships/tags" Target="../tags/tag517.xml"/><Relationship Id="rId27" Type="http://schemas.openxmlformats.org/officeDocument/2006/relationships/tags" Target="../tags/tag518.xml"/><Relationship Id="rId28" Type="http://schemas.openxmlformats.org/officeDocument/2006/relationships/slideLayout" Target="../slideLayouts/slideLayout76.xml"/><Relationship Id="rId29" Type="http://schemas.openxmlformats.org/officeDocument/2006/relationships/oleObject" Target="../embeddings/oleObject101.bin"/><Relationship Id="rId30" Type="http://schemas.openxmlformats.org/officeDocument/2006/relationships/image" Target="../media/image15.emf"/><Relationship Id="rId10" Type="http://schemas.openxmlformats.org/officeDocument/2006/relationships/tags" Target="../tags/tag501.xml"/><Relationship Id="rId11" Type="http://schemas.openxmlformats.org/officeDocument/2006/relationships/tags" Target="../tags/tag502.xml"/><Relationship Id="rId12" Type="http://schemas.openxmlformats.org/officeDocument/2006/relationships/tags" Target="../tags/tag503.xml"/><Relationship Id="rId13" Type="http://schemas.openxmlformats.org/officeDocument/2006/relationships/tags" Target="../tags/tag504.xml"/><Relationship Id="rId14" Type="http://schemas.openxmlformats.org/officeDocument/2006/relationships/tags" Target="../tags/tag505.xml"/><Relationship Id="rId15" Type="http://schemas.openxmlformats.org/officeDocument/2006/relationships/tags" Target="../tags/tag506.xml"/><Relationship Id="rId16" Type="http://schemas.openxmlformats.org/officeDocument/2006/relationships/tags" Target="../tags/tag507.xml"/><Relationship Id="rId17" Type="http://schemas.openxmlformats.org/officeDocument/2006/relationships/tags" Target="../tags/tag508.xml"/><Relationship Id="rId18" Type="http://schemas.openxmlformats.org/officeDocument/2006/relationships/tags" Target="../tags/tag509.xml"/><Relationship Id="rId19" Type="http://schemas.openxmlformats.org/officeDocument/2006/relationships/tags" Target="../tags/tag510.xml"/><Relationship Id="rId1" Type="http://schemas.openxmlformats.org/officeDocument/2006/relationships/vmlDrawing" Target="../drawings/vmlDrawing100.vml"/><Relationship Id="rId2" Type="http://schemas.openxmlformats.org/officeDocument/2006/relationships/tags" Target="../tags/tag493.xml"/><Relationship Id="rId3" Type="http://schemas.openxmlformats.org/officeDocument/2006/relationships/tags" Target="../tags/tag494.xml"/><Relationship Id="rId4" Type="http://schemas.openxmlformats.org/officeDocument/2006/relationships/tags" Target="../tags/tag495.xml"/><Relationship Id="rId5" Type="http://schemas.openxmlformats.org/officeDocument/2006/relationships/tags" Target="../tags/tag496.xml"/><Relationship Id="rId6" Type="http://schemas.openxmlformats.org/officeDocument/2006/relationships/tags" Target="../tags/tag497.xml"/><Relationship Id="rId7" Type="http://schemas.openxmlformats.org/officeDocument/2006/relationships/tags" Target="../tags/tag498.xml"/><Relationship Id="rId8" Type="http://schemas.openxmlformats.org/officeDocument/2006/relationships/tags" Target="../tags/tag499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3.xml"/><Relationship Id="rId12" Type="http://schemas.openxmlformats.org/officeDocument/2006/relationships/oleObject" Target="../embeddings/oleObject102.bin"/><Relationship Id="rId1" Type="http://schemas.openxmlformats.org/officeDocument/2006/relationships/vmlDrawing" Target="../drawings/vmlDrawing101.vml"/><Relationship Id="rId2" Type="http://schemas.openxmlformats.org/officeDocument/2006/relationships/tags" Target="../tags/tag519.xml"/><Relationship Id="rId3" Type="http://schemas.openxmlformats.org/officeDocument/2006/relationships/tags" Target="../tags/tag520.xml"/><Relationship Id="rId4" Type="http://schemas.openxmlformats.org/officeDocument/2006/relationships/tags" Target="../tags/tag521.xml"/><Relationship Id="rId5" Type="http://schemas.openxmlformats.org/officeDocument/2006/relationships/tags" Target="../tags/tag522.xml"/><Relationship Id="rId6" Type="http://schemas.openxmlformats.org/officeDocument/2006/relationships/tags" Target="../tags/tag523.xml"/><Relationship Id="rId7" Type="http://schemas.openxmlformats.org/officeDocument/2006/relationships/tags" Target="../tags/tag524.xml"/><Relationship Id="rId8" Type="http://schemas.openxmlformats.org/officeDocument/2006/relationships/tags" Target="../tags/tag525.xml"/><Relationship Id="rId9" Type="http://schemas.openxmlformats.org/officeDocument/2006/relationships/tags" Target="../tags/tag526.xml"/><Relationship Id="rId10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wmf"/><Relationship Id="rId12" Type="http://schemas.openxmlformats.org/officeDocument/2006/relationships/image" Target="../media/image19.wmf"/><Relationship Id="rId1" Type="http://schemas.openxmlformats.org/officeDocument/2006/relationships/vmlDrawing" Target="../drawings/vmlDrawing102.vml"/><Relationship Id="rId2" Type="http://schemas.openxmlformats.org/officeDocument/2006/relationships/tags" Target="../tags/tag527.xml"/><Relationship Id="rId3" Type="http://schemas.openxmlformats.org/officeDocument/2006/relationships/tags" Target="../tags/tag528.xml"/><Relationship Id="rId4" Type="http://schemas.openxmlformats.org/officeDocument/2006/relationships/tags" Target="../tags/tag529.xml"/><Relationship Id="rId5" Type="http://schemas.openxmlformats.org/officeDocument/2006/relationships/tags" Target="../tags/tag530.xml"/><Relationship Id="rId6" Type="http://schemas.openxmlformats.org/officeDocument/2006/relationships/slideLayout" Target="../slideLayouts/slideLayout76.xml"/><Relationship Id="rId7" Type="http://schemas.openxmlformats.org/officeDocument/2006/relationships/notesSlide" Target="../notesSlides/notesSlide4.xml"/><Relationship Id="rId8" Type="http://schemas.openxmlformats.org/officeDocument/2006/relationships/oleObject" Target="../embeddings/oleObject103.bin"/><Relationship Id="rId9" Type="http://schemas.openxmlformats.org/officeDocument/2006/relationships/image" Target="../media/image16.wmf"/><Relationship Id="rId10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38.xml"/><Relationship Id="rId20" Type="http://schemas.openxmlformats.org/officeDocument/2006/relationships/tags" Target="../tags/tag549.xml"/><Relationship Id="rId21" Type="http://schemas.openxmlformats.org/officeDocument/2006/relationships/tags" Target="../tags/tag550.xml"/><Relationship Id="rId22" Type="http://schemas.openxmlformats.org/officeDocument/2006/relationships/tags" Target="../tags/tag551.xml"/><Relationship Id="rId23" Type="http://schemas.openxmlformats.org/officeDocument/2006/relationships/tags" Target="../tags/tag552.xml"/><Relationship Id="rId24" Type="http://schemas.openxmlformats.org/officeDocument/2006/relationships/tags" Target="../tags/tag553.xml"/><Relationship Id="rId25" Type="http://schemas.openxmlformats.org/officeDocument/2006/relationships/tags" Target="../tags/tag554.xml"/><Relationship Id="rId26" Type="http://schemas.openxmlformats.org/officeDocument/2006/relationships/tags" Target="../tags/tag555.xml"/><Relationship Id="rId27" Type="http://schemas.openxmlformats.org/officeDocument/2006/relationships/tags" Target="../tags/tag556.xml"/><Relationship Id="rId28" Type="http://schemas.openxmlformats.org/officeDocument/2006/relationships/tags" Target="../tags/tag557.xml"/><Relationship Id="rId29" Type="http://schemas.openxmlformats.org/officeDocument/2006/relationships/tags" Target="../tags/tag558.xml"/><Relationship Id="rId30" Type="http://schemas.openxmlformats.org/officeDocument/2006/relationships/slideLayout" Target="../slideLayouts/slideLayout76.xml"/><Relationship Id="rId31" Type="http://schemas.openxmlformats.org/officeDocument/2006/relationships/notesSlide" Target="../notesSlides/notesSlide5.xml"/><Relationship Id="rId32" Type="http://schemas.openxmlformats.org/officeDocument/2006/relationships/oleObject" Target="../embeddings/oleObject104.bin"/><Relationship Id="rId10" Type="http://schemas.openxmlformats.org/officeDocument/2006/relationships/tags" Target="../tags/tag539.xml"/><Relationship Id="rId11" Type="http://schemas.openxmlformats.org/officeDocument/2006/relationships/tags" Target="../tags/tag540.xml"/><Relationship Id="rId12" Type="http://schemas.openxmlformats.org/officeDocument/2006/relationships/tags" Target="../tags/tag541.xml"/><Relationship Id="rId13" Type="http://schemas.openxmlformats.org/officeDocument/2006/relationships/tags" Target="../tags/tag542.xml"/><Relationship Id="rId14" Type="http://schemas.openxmlformats.org/officeDocument/2006/relationships/tags" Target="../tags/tag543.xml"/><Relationship Id="rId15" Type="http://schemas.openxmlformats.org/officeDocument/2006/relationships/tags" Target="../tags/tag544.xml"/><Relationship Id="rId16" Type="http://schemas.openxmlformats.org/officeDocument/2006/relationships/tags" Target="../tags/tag545.xml"/><Relationship Id="rId17" Type="http://schemas.openxmlformats.org/officeDocument/2006/relationships/tags" Target="../tags/tag546.xml"/><Relationship Id="rId18" Type="http://schemas.openxmlformats.org/officeDocument/2006/relationships/tags" Target="../tags/tag547.xml"/><Relationship Id="rId19" Type="http://schemas.openxmlformats.org/officeDocument/2006/relationships/tags" Target="../tags/tag548.xml"/><Relationship Id="rId1" Type="http://schemas.openxmlformats.org/officeDocument/2006/relationships/vmlDrawing" Target="../drawings/vmlDrawing103.vml"/><Relationship Id="rId2" Type="http://schemas.openxmlformats.org/officeDocument/2006/relationships/tags" Target="../tags/tag531.xml"/><Relationship Id="rId3" Type="http://schemas.openxmlformats.org/officeDocument/2006/relationships/tags" Target="../tags/tag532.xml"/><Relationship Id="rId4" Type="http://schemas.openxmlformats.org/officeDocument/2006/relationships/tags" Target="../tags/tag533.xml"/><Relationship Id="rId5" Type="http://schemas.openxmlformats.org/officeDocument/2006/relationships/tags" Target="../tags/tag534.xml"/><Relationship Id="rId6" Type="http://schemas.openxmlformats.org/officeDocument/2006/relationships/tags" Target="../tags/tag535.xml"/><Relationship Id="rId7" Type="http://schemas.openxmlformats.org/officeDocument/2006/relationships/tags" Target="../tags/tag536.xml"/><Relationship Id="rId8" Type="http://schemas.openxmlformats.org/officeDocument/2006/relationships/tags" Target="../tags/tag5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4" Type="http://schemas.openxmlformats.org/officeDocument/2006/relationships/tags" Target="../tags/tag561.xml"/><Relationship Id="rId5" Type="http://schemas.openxmlformats.org/officeDocument/2006/relationships/tags" Target="../tags/tag562.xml"/><Relationship Id="rId6" Type="http://schemas.openxmlformats.org/officeDocument/2006/relationships/slideLayout" Target="../slideLayouts/slideLayout76.xml"/><Relationship Id="rId7" Type="http://schemas.openxmlformats.org/officeDocument/2006/relationships/notesSlide" Target="../notesSlides/notesSlide6.xml"/><Relationship Id="rId8" Type="http://schemas.openxmlformats.org/officeDocument/2006/relationships/oleObject" Target="../embeddings/oleObject105.bin"/><Relationship Id="rId1" Type="http://schemas.openxmlformats.org/officeDocument/2006/relationships/vmlDrawing" Target="../drawings/vmlDrawing104.vml"/><Relationship Id="rId2" Type="http://schemas.openxmlformats.org/officeDocument/2006/relationships/tags" Target="../tags/tag5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64.xml"/><Relationship Id="rId4" Type="http://schemas.openxmlformats.org/officeDocument/2006/relationships/tags" Target="../tags/tag565.xml"/><Relationship Id="rId5" Type="http://schemas.openxmlformats.org/officeDocument/2006/relationships/tags" Target="../tags/tag566.xml"/><Relationship Id="rId6" Type="http://schemas.openxmlformats.org/officeDocument/2006/relationships/tags" Target="../tags/tag567.xml"/><Relationship Id="rId7" Type="http://schemas.openxmlformats.org/officeDocument/2006/relationships/slideLayout" Target="../slideLayouts/slideLayout76.xml"/><Relationship Id="rId8" Type="http://schemas.openxmlformats.org/officeDocument/2006/relationships/notesSlide" Target="../notesSlides/notesSlide7.xml"/><Relationship Id="rId9" Type="http://schemas.openxmlformats.org/officeDocument/2006/relationships/oleObject" Target="../embeddings/oleObject106.bin"/><Relationship Id="rId1" Type="http://schemas.openxmlformats.org/officeDocument/2006/relationships/vmlDrawing" Target="../drawings/vmlDrawing105.vml"/><Relationship Id="rId2" Type="http://schemas.openxmlformats.org/officeDocument/2006/relationships/tags" Target="../tags/tag5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75.xml"/><Relationship Id="rId20" Type="http://schemas.openxmlformats.org/officeDocument/2006/relationships/image" Target="../media/image21.emf"/><Relationship Id="rId10" Type="http://schemas.openxmlformats.org/officeDocument/2006/relationships/tags" Target="../tags/tag576.xml"/><Relationship Id="rId11" Type="http://schemas.openxmlformats.org/officeDocument/2006/relationships/tags" Target="../tags/tag577.xml"/><Relationship Id="rId12" Type="http://schemas.openxmlformats.org/officeDocument/2006/relationships/tags" Target="../tags/tag578.xml"/><Relationship Id="rId13" Type="http://schemas.openxmlformats.org/officeDocument/2006/relationships/slideLayout" Target="../slideLayouts/slideLayout76.xml"/><Relationship Id="rId14" Type="http://schemas.openxmlformats.org/officeDocument/2006/relationships/notesSlide" Target="../notesSlides/notesSlide8.xml"/><Relationship Id="rId15" Type="http://schemas.openxmlformats.org/officeDocument/2006/relationships/oleObject" Target="../embeddings/oleObject107.bin"/><Relationship Id="rId16" Type="http://schemas.openxmlformats.org/officeDocument/2006/relationships/image" Target="../media/image15.emf"/><Relationship Id="rId17" Type="http://schemas.openxmlformats.org/officeDocument/2006/relationships/oleObject" Target="../embeddings/oleObject108.bin"/><Relationship Id="rId18" Type="http://schemas.openxmlformats.org/officeDocument/2006/relationships/image" Target="../media/image20.emf"/><Relationship Id="rId19" Type="http://schemas.openxmlformats.org/officeDocument/2006/relationships/oleObject" Target="../embeddings/oleObject109.bin"/><Relationship Id="rId1" Type="http://schemas.openxmlformats.org/officeDocument/2006/relationships/vmlDrawing" Target="../drawings/vmlDrawing106.vml"/><Relationship Id="rId2" Type="http://schemas.openxmlformats.org/officeDocument/2006/relationships/tags" Target="../tags/tag568.xml"/><Relationship Id="rId3" Type="http://schemas.openxmlformats.org/officeDocument/2006/relationships/tags" Target="../tags/tag569.xml"/><Relationship Id="rId4" Type="http://schemas.openxmlformats.org/officeDocument/2006/relationships/tags" Target="../tags/tag570.xml"/><Relationship Id="rId5" Type="http://schemas.openxmlformats.org/officeDocument/2006/relationships/tags" Target="../tags/tag571.xml"/><Relationship Id="rId6" Type="http://schemas.openxmlformats.org/officeDocument/2006/relationships/tags" Target="../tags/tag572.xml"/><Relationship Id="rId7" Type="http://schemas.openxmlformats.org/officeDocument/2006/relationships/tags" Target="../tags/tag573.xml"/><Relationship Id="rId8" Type="http://schemas.openxmlformats.org/officeDocument/2006/relationships/tags" Target="../tags/tag5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2228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146466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36" name="think-cell Slide" r:id="rId11" imgW="0" imgH="0" progId="TCLayout.ActiveDocument.1">
                  <p:embed/>
                </p:oleObj>
              </mc:Choice>
              <mc:Fallback>
                <p:oleObj name="think-cell Slide" r:id="rId11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72229" name="Rectangle 3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gray">
          <a:xfrm>
            <a:off x="0" y="180281"/>
            <a:ext cx="103032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>
                <a:latin typeface="+mn-lt"/>
              </a:rPr>
              <a:t>Sales team transformation for industrial packaging player</a:t>
            </a:r>
          </a:p>
        </p:txBody>
      </p:sp>
      <p:sp>
        <p:nvSpPr>
          <p:cNvPr id="1972241" name="5. Source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marL="609600" indent="-60960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93713" indent="-493713">
              <a:buClrTx/>
            </a:pPr>
            <a:r>
              <a:rPr lang="en-US" sz="800">
                <a:solidFill>
                  <a:schemeClr val="accent6"/>
                </a:solidFill>
                <a:latin typeface="+mn-lt"/>
                <a:cs typeface="Arial" charset="0"/>
              </a:rPr>
              <a:t>SOURCE: </a:t>
            </a:r>
            <a:r>
              <a:rPr lang="en-US" altLang="zh-CN" sz="800">
                <a:solidFill>
                  <a:schemeClr val="accent6"/>
                </a:solidFill>
                <a:latin typeface="+mn-lt"/>
                <a:ea typeface="宋体" charset="-122"/>
                <a:cs typeface="Arial" charset="0"/>
              </a:rPr>
              <a:t>Disguised client example</a:t>
            </a:r>
            <a:endParaRPr lang="en-US" sz="800">
              <a:solidFill>
                <a:schemeClr val="accent6"/>
              </a:solidFill>
              <a:latin typeface="+mn-lt"/>
              <a:cs typeface="Arial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6"/>
            </p:custDataLst>
          </p:nvPr>
        </p:nvSpPr>
        <p:spPr>
          <a:xfrm>
            <a:off x="317772" y="1513964"/>
            <a:ext cx="2916702" cy="360098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90000"/>
              </a:spcBef>
            </a:pPr>
            <a:r>
              <a:rPr lang="en-US" sz="1200" dirty="0"/>
              <a:t>Worldwide leader in industrial packaging</a:t>
            </a:r>
          </a:p>
          <a:p>
            <a:pPr lvl="1">
              <a:spcBef>
                <a:spcPct val="90000"/>
              </a:spcBef>
            </a:pPr>
            <a:r>
              <a:rPr lang="en-US" sz="1200" dirty="0"/>
              <a:t>Significant competition in highly commoditized market</a:t>
            </a:r>
          </a:p>
          <a:p>
            <a:pPr lvl="1">
              <a:spcBef>
                <a:spcPct val="90000"/>
              </a:spcBef>
            </a:pPr>
            <a:r>
              <a:rPr lang="en-US" sz="1200" dirty="0"/>
              <a:t>Fragmented market with large customers making up less than 30% of their business</a:t>
            </a:r>
          </a:p>
          <a:p>
            <a:pPr lvl="1">
              <a:spcBef>
                <a:spcPct val="90000"/>
              </a:spcBef>
            </a:pPr>
            <a:r>
              <a:rPr lang="en-US" sz="1200" dirty="0"/>
              <a:t>Had established global commercial excellence program and wanted to use this to accelerate China growth</a:t>
            </a:r>
          </a:p>
          <a:p>
            <a:pPr lvl="1">
              <a:spcBef>
                <a:spcPct val="90000"/>
              </a:spcBef>
            </a:pPr>
            <a:r>
              <a:rPr lang="en-US" sz="1200" dirty="0"/>
              <a:t>Change program covered USD 80 million in sales</a:t>
            </a:r>
          </a:p>
          <a:p>
            <a:pPr lvl="2">
              <a:spcBef>
                <a:spcPct val="45000"/>
              </a:spcBef>
            </a:pPr>
            <a:r>
              <a:rPr lang="en-US" sz="1200" dirty="0"/>
              <a:t>24 key accounts around USD 30 million in sales</a:t>
            </a:r>
          </a:p>
          <a:p>
            <a:pPr lvl="2">
              <a:spcBef>
                <a:spcPct val="45000"/>
              </a:spcBef>
            </a:pPr>
            <a:r>
              <a:rPr lang="en-US" sz="1200" dirty="0"/>
              <a:t>200+ small accounts covering USD 50 million in sales</a:t>
            </a: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3947104" y="1513964"/>
            <a:ext cx="3945067" cy="32316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90000"/>
              </a:spcBef>
            </a:pPr>
            <a:r>
              <a:rPr lang="en-US" sz="1200" dirty="0"/>
              <a:t>Focus on two key sales packages:</a:t>
            </a:r>
          </a:p>
          <a:p>
            <a:pPr lvl="1">
              <a:spcBef>
                <a:spcPct val="90000"/>
              </a:spcBef>
            </a:pPr>
            <a:r>
              <a:rPr lang="en-US" sz="1200" dirty="0"/>
              <a:t>Key account manager training </a:t>
            </a:r>
          </a:p>
          <a:p>
            <a:pPr lvl="2">
              <a:spcBef>
                <a:spcPct val="45000"/>
              </a:spcBef>
            </a:pPr>
            <a:r>
              <a:rPr lang="en-US" sz="1200" dirty="0"/>
              <a:t>Comprehensive transformation package including workshop teaching and one-on-one coaching</a:t>
            </a:r>
          </a:p>
          <a:p>
            <a:pPr lvl="2">
              <a:spcBef>
                <a:spcPct val="45000"/>
              </a:spcBef>
            </a:pPr>
            <a:r>
              <a:rPr lang="en-US" sz="1200" dirty="0"/>
              <a:t>Use specially-tailored China cases for company</a:t>
            </a:r>
          </a:p>
          <a:p>
            <a:pPr lvl="2">
              <a:spcBef>
                <a:spcPct val="45000"/>
              </a:spcBef>
            </a:pPr>
            <a:r>
              <a:rPr lang="en-US" sz="1200" dirty="0"/>
              <a:t>Focus on transactional pricing tool as basis for quantitative account management</a:t>
            </a:r>
          </a:p>
          <a:p>
            <a:pPr lvl="2">
              <a:spcBef>
                <a:spcPct val="45000"/>
              </a:spcBef>
            </a:pPr>
            <a:r>
              <a:rPr lang="en-US" sz="1200" dirty="0"/>
              <a:t>Active problem-solving / support by key managers</a:t>
            </a:r>
          </a:p>
          <a:p>
            <a:pPr lvl="1">
              <a:spcBef>
                <a:spcPct val="90000"/>
              </a:spcBef>
            </a:pPr>
            <a:r>
              <a:rPr lang="en-US" sz="1200" dirty="0"/>
              <a:t>Small account analysis and change support</a:t>
            </a:r>
          </a:p>
          <a:p>
            <a:pPr lvl="2">
              <a:spcBef>
                <a:spcPct val="45000"/>
              </a:spcBef>
            </a:pPr>
            <a:r>
              <a:rPr lang="en-US" sz="1200" dirty="0"/>
              <a:t>Development of specific suite of tools built on detailed data analysis to screen for opportunities</a:t>
            </a:r>
          </a:p>
          <a:p>
            <a:pPr lvl="2">
              <a:spcBef>
                <a:spcPct val="45000"/>
              </a:spcBef>
            </a:pPr>
            <a:r>
              <a:rPr lang="en-US" sz="1200" dirty="0"/>
              <a:t>Active involvement of key pricing analysts and financial analysts in the process to build </a:t>
            </a:r>
            <a:r>
              <a:rPr lang="en-US" sz="1200" dirty="0" err="1"/>
              <a:t>capabiltieis</a:t>
            </a:r>
            <a:endParaRPr lang="en-US" sz="1200" dirty="0"/>
          </a:p>
        </p:txBody>
      </p:sp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8272418" y="1513964"/>
            <a:ext cx="3264430" cy="34568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90000"/>
              </a:spcBef>
            </a:pPr>
            <a:r>
              <a:rPr lang="en-US" sz="1200"/>
              <a:t>Sizeable 5% financial payback </a:t>
            </a:r>
          </a:p>
          <a:p>
            <a:pPr lvl="2">
              <a:spcBef>
                <a:spcPct val="45000"/>
              </a:spcBef>
            </a:pPr>
            <a:r>
              <a:rPr lang="en-US" sz="1200"/>
              <a:t>Expected profit impact of USD 4 million of impact expected in 2 years </a:t>
            </a:r>
          </a:p>
          <a:p>
            <a:pPr lvl="3">
              <a:spcBef>
                <a:spcPct val="23000"/>
              </a:spcBef>
            </a:pPr>
            <a:r>
              <a:rPr lang="en-US" sz="1200"/>
              <a:t>Key accounts USD 2 million (approx. 6% impact)</a:t>
            </a:r>
          </a:p>
          <a:p>
            <a:pPr lvl="3">
              <a:spcBef>
                <a:spcPct val="23000"/>
              </a:spcBef>
            </a:pPr>
            <a:r>
              <a:rPr lang="en-US" sz="1200"/>
              <a:t>Small accounts USD 2 million (approx. 4% impact) </a:t>
            </a:r>
          </a:p>
          <a:p>
            <a:pPr lvl="2">
              <a:spcBef>
                <a:spcPct val="45000"/>
              </a:spcBef>
            </a:pPr>
            <a:r>
              <a:rPr lang="en-US" sz="1200"/>
              <a:t>0.6% profit impact around USD 0.5 million already achieved in 6 months </a:t>
            </a:r>
          </a:p>
          <a:p>
            <a:pPr lvl="3">
              <a:spcBef>
                <a:spcPct val="23000"/>
              </a:spcBef>
            </a:pPr>
            <a:r>
              <a:rPr lang="en-US" sz="1200"/>
              <a:t>Key accounts USD 0.2 million (approx. 0.6% impact)</a:t>
            </a:r>
          </a:p>
          <a:p>
            <a:pPr lvl="3">
              <a:spcBef>
                <a:spcPct val="23000"/>
              </a:spcBef>
            </a:pPr>
            <a:r>
              <a:rPr lang="en-US" sz="1200"/>
              <a:t>Small accounts USD 0.3 million (approx. 0.6% impact) </a:t>
            </a:r>
          </a:p>
          <a:p>
            <a:pPr lvl="1">
              <a:spcBef>
                <a:spcPct val="90000"/>
              </a:spcBef>
            </a:pPr>
            <a:r>
              <a:rPr lang="en-US" sz="1200"/>
              <a:t>More than 30 skilled key account managers and pricing analysts trained and able to radiate to rest of organization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1949113" cy="246221"/>
            <a:chOff x="158759" y="0"/>
            <a:chExt cx="11949113" cy="2462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D40904C-BFDF-4DAE-8A21-3D0831393B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456732" y="0"/>
              <a:ext cx="651140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BAS018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CBA2F7B5-B25A-4ECC-9455-372F3589CD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8759" y="0"/>
              <a:ext cx="3837856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pl-PL" sz="1000" dirty="0">
                  <a:solidFill>
                    <a:schemeClr val="bg1"/>
                  </a:solidFill>
                </a:rPr>
                <a:t>BASIC MATERIALS (GEM)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pl-PL" sz="1000" dirty="0">
                  <a:solidFill>
                    <a:schemeClr val="bg1"/>
                  </a:solidFill>
                </a:rPr>
                <a:t>| ASIA-PACIFIC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4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02693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27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3848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78984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678984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98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083" name="Rectangle 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9610183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29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966082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altLang="zh-CN" dirty="0">
                <a:latin typeface="+mn-lt"/>
                <a:ea typeface="宋体" charset="-122"/>
              </a:rPr>
              <a:t>Identified opportunities for sales team to increase customer-facing time by 20%</a:t>
            </a:r>
            <a:endParaRPr lang="en-US" dirty="0">
              <a:latin typeface="+mn-lt"/>
            </a:endParaRPr>
          </a:p>
        </p:txBody>
      </p:sp>
      <p:sp>
        <p:nvSpPr>
          <p:cNvPr id="1966084" name="4. Footnot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8758" y="6258818"/>
            <a:ext cx="113987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marL="104775" indent="-104775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buClrTx/>
            </a:pPr>
            <a:r>
              <a:rPr lang="en-US" altLang="zh-CN" sz="800" dirty="0">
                <a:solidFill>
                  <a:schemeClr val="accent6"/>
                </a:solidFill>
                <a:latin typeface="+mn-lt"/>
                <a:ea typeface="宋体" charset="-122"/>
                <a:cs typeface="Arial" charset="0"/>
              </a:rPr>
              <a:t>1 Not necessarily saving time, but will help improve effectiveness and coverage of the contacts</a:t>
            </a:r>
          </a:p>
          <a:p>
            <a:pPr marL="85725" indent="-85725">
              <a:buClrTx/>
            </a:pPr>
            <a:r>
              <a:rPr lang="en-US" altLang="zh-CN" sz="800" dirty="0">
                <a:solidFill>
                  <a:schemeClr val="accent6"/>
                </a:solidFill>
                <a:latin typeface="+mn-lt"/>
                <a:ea typeface="宋体" charset="-122"/>
                <a:cs typeface="Arial" charset="0"/>
              </a:rPr>
              <a:t>2 Assuming 30 hours/week of assistant’s time can be dedicated, we need approximately one assistant per ten sales officers</a:t>
            </a:r>
          </a:p>
          <a:p>
            <a:pPr marL="85725" indent="-85725">
              <a:buClrTx/>
            </a:pPr>
            <a:r>
              <a:rPr lang="en-US" altLang="zh-CN" sz="800" dirty="0">
                <a:solidFill>
                  <a:schemeClr val="accent6"/>
                </a:solidFill>
                <a:latin typeface="+mn-lt"/>
                <a:ea typeface="宋体" charset="-122"/>
                <a:cs typeface="Arial" charset="0"/>
              </a:rPr>
              <a:t>3 Based on sales officers and sales managers interviews</a:t>
            </a:r>
          </a:p>
        </p:txBody>
      </p:sp>
      <p:sp>
        <p:nvSpPr>
          <p:cNvPr id="1966085" name="Rectangle 9"/>
          <p:cNvSpPr>
            <a:spLocks noChangeArrowheads="1"/>
          </p:cNvSpPr>
          <p:nvPr/>
        </p:nvSpPr>
        <p:spPr bwMode="auto">
          <a:xfrm>
            <a:off x="158759" y="1424654"/>
            <a:ext cx="1466374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>
                <a:cs typeface="Arial" charset="0"/>
              </a:rPr>
              <a:t>Customer contacts</a:t>
            </a:r>
          </a:p>
        </p:txBody>
      </p:sp>
      <p:sp>
        <p:nvSpPr>
          <p:cNvPr id="1966087" name="Rectangle 11"/>
          <p:cNvSpPr>
            <a:spLocks noChangeArrowheads="1"/>
          </p:cNvSpPr>
          <p:nvPr/>
        </p:nvSpPr>
        <p:spPr bwMode="auto">
          <a:xfrm>
            <a:off x="158759" y="2300276"/>
            <a:ext cx="1466374" cy="2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>
                <a:cs typeface="Arial" charset="0"/>
              </a:rPr>
              <a:t>Traveling</a:t>
            </a:r>
          </a:p>
        </p:txBody>
      </p:sp>
      <p:sp>
        <p:nvSpPr>
          <p:cNvPr id="1966088" name="Rectangle 12"/>
          <p:cNvSpPr>
            <a:spLocks noChangeArrowheads="1"/>
          </p:cNvSpPr>
          <p:nvPr/>
        </p:nvSpPr>
        <p:spPr bwMode="auto">
          <a:xfrm>
            <a:off x="158759" y="2845880"/>
            <a:ext cx="1466374" cy="20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>
                <a:cs typeface="Arial" charset="0"/>
              </a:rPr>
              <a:t>Meetings</a:t>
            </a:r>
          </a:p>
        </p:txBody>
      </p:sp>
      <p:sp>
        <p:nvSpPr>
          <p:cNvPr id="1966089" name="Rectangle 13"/>
          <p:cNvSpPr>
            <a:spLocks noChangeArrowheads="1"/>
          </p:cNvSpPr>
          <p:nvPr/>
        </p:nvSpPr>
        <p:spPr bwMode="auto">
          <a:xfrm>
            <a:off x="158759" y="3578882"/>
            <a:ext cx="1466374" cy="20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>
                <a:cs typeface="Arial" charset="0"/>
              </a:rPr>
              <a:t>Paperwork</a:t>
            </a:r>
          </a:p>
        </p:txBody>
      </p:sp>
      <p:sp>
        <p:nvSpPr>
          <p:cNvPr id="1966090" name="Rectangle 14"/>
          <p:cNvSpPr>
            <a:spLocks noChangeArrowheads="1"/>
          </p:cNvSpPr>
          <p:nvPr/>
        </p:nvSpPr>
        <p:spPr bwMode="auto">
          <a:xfrm>
            <a:off x="158759" y="4499282"/>
            <a:ext cx="1466374" cy="2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>
                <a:cs typeface="Arial" charset="0"/>
              </a:rPr>
              <a:t>Others</a:t>
            </a:r>
          </a:p>
        </p:txBody>
      </p:sp>
      <p:sp>
        <p:nvSpPr>
          <p:cNvPr id="1966096" name="Rectangle 20"/>
          <p:cNvSpPr>
            <a:spLocks noChangeArrowheads="1"/>
          </p:cNvSpPr>
          <p:nvPr/>
        </p:nvSpPr>
        <p:spPr bwMode="auto">
          <a:xfrm>
            <a:off x="5177865" y="2300276"/>
            <a:ext cx="1766843" cy="2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25%</a:t>
            </a:r>
          </a:p>
        </p:txBody>
      </p:sp>
      <p:sp>
        <p:nvSpPr>
          <p:cNvPr id="1966097" name="Rectangle 21"/>
          <p:cNvSpPr>
            <a:spLocks noChangeArrowheads="1"/>
          </p:cNvSpPr>
          <p:nvPr/>
        </p:nvSpPr>
        <p:spPr bwMode="auto">
          <a:xfrm>
            <a:off x="6680211" y="3038252"/>
            <a:ext cx="1589101" cy="20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-</a:t>
            </a:r>
          </a:p>
        </p:txBody>
      </p:sp>
      <p:sp>
        <p:nvSpPr>
          <p:cNvPr id="1966098" name="Rectangle 22"/>
          <p:cNvSpPr>
            <a:spLocks noChangeArrowheads="1"/>
          </p:cNvSpPr>
          <p:nvPr/>
        </p:nvSpPr>
        <p:spPr bwMode="auto">
          <a:xfrm>
            <a:off x="5177865" y="2845880"/>
            <a:ext cx="1766843" cy="20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25%</a:t>
            </a:r>
          </a:p>
        </p:txBody>
      </p:sp>
      <p:sp>
        <p:nvSpPr>
          <p:cNvPr id="1966099" name="Rectangle 23"/>
          <p:cNvSpPr>
            <a:spLocks noChangeArrowheads="1"/>
          </p:cNvSpPr>
          <p:nvPr/>
        </p:nvSpPr>
        <p:spPr bwMode="auto">
          <a:xfrm>
            <a:off x="6680211" y="3578883"/>
            <a:ext cx="1589101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50%</a:t>
            </a:r>
          </a:p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-</a:t>
            </a:r>
          </a:p>
        </p:txBody>
      </p:sp>
      <p:sp>
        <p:nvSpPr>
          <p:cNvPr id="1966101" name="Line 25"/>
          <p:cNvSpPr>
            <a:spLocks noChangeShapeType="1"/>
          </p:cNvSpPr>
          <p:nvPr/>
        </p:nvSpPr>
        <p:spPr bwMode="auto">
          <a:xfrm>
            <a:off x="167222" y="2240574"/>
            <a:ext cx="11483428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02" name="Line 26"/>
          <p:cNvSpPr>
            <a:spLocks noChangeShapeType="1"/>
          </p:cNvSpPr>
          <p:nvPr/>
        </p:nvSpPr>
        <p:spPr bwMode="auto">
          <a:xfrm>
            <a:off x="167222" y="2761304"/>
            <a:ext cx="11483428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03" name="Line 27"/>
          <p:cNvSpPr>
            <a:spLocks noChangeShapeType="1"/>
          </p:cNvSpPr>
          <p:nvPr/>
        </p:nvSpPr>
        <p:spPr bwMode="auto">
          <a:xfrm>
            <a:off x="167222" y="3487672"/>
            <a:ext cx="11483428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04" name="Line 28"/>
          <p:cNvSpPr>
            <a:spLocks noChangeShapeType="1"/>
          </p:cNvSpPr>
          <p:nvPr/>
        </p:nvSpPr>
        <p:spPr bwMode="auto">
          <a:xfrm>
            <a:off x="167222" y="4399779"/>
            <a:ext cx="11483428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08" name="Rectangle 32"/>
          <p:cNvSpPr>
            <a:spLocks noChangeArrowheads="1"/>
          </p:cNvSpPr>
          <p:nvPr/>
        </p:nvSpPr>
        <p:spPr bwMode="auto">
          <a:xfrm>
            <a:off x="5177865" y="1424654"/>
            <a:ext cx="1766843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-</a:t>
            </a:r>
          </a:p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-</a:t>
            </a:r>
          </a:p>
        </p:txBody>
      </p:sp>
      <p:sp>
        <p:nvSpPr>
          <p:cNvPr id="1966109" name="Rectangle 33"/>
          <p:cNvSpPr>
            <a:spLocks noChangeArrowheads="1"/>
          </p:cNvSpPr>
          <p:nvPr/>
        </p:nvSpPr>
        <p:spPr bwMode="auto">
          <a:xfrm>
            <a:off x="6680211" y="1424654"/>
            <a:ext cx="1589101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-</a:t>
            </a:r>
          </a:p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-</a:t>
            </a:r>
          </a:p>
        </p:txBody>
      </p:sp>
      <p:sp>
        <p:nvSpPr>
          <p:cNvPr id="1966110" name="Rectangle 34"/>
          <p:cNvSpPr>
            <a:spLocks noChangeArrowheads="1"/>
          </p:cNvSpPr>
          <p:nvPr/>
        </p:nvSpPr>
        <p:spPr bwMode="auto">
          <a:xfrm>
            <a:off x="6680211" y="2300276"/>
            <a:ext cx="1589101" cy="2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-</a:t>
            </a:r>
          </a:p>
        </p:txBody>
      </p:sp>
      <p:sp>
        <p:nvSpPr>
          <p:cNvPr id="1966111" name="Rectangle 35"/>
          <p:cNvSpPr>
            <a:spLocks noChangeArrowheads="1"/>
          </p:cNvSpPr>
          <p:nvPr/>
        </p:nvSpPr>
        <p:spPr bwMode="auto">
          <a:xfrm>
            <a:off x="6680211" y="2845880"/>
            <a:ext cx="1589101" cy="20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-</a:t>
            </a:r>
          </a:p>
        </p:txBody>
      </p:sp>
      <p:sp>
        <p:nvSpPr>
          <p:cNvPr id="1966112" name="Rectangle 36"/>
          <p:cNvSpPr>
            <a:spLocks noChangeArrowheads="1"/>
          </p:cNvSpPr>
          <p:nvPr/>
        </p:nvSpPr>
        <p:spPr bwMode="auto">
          <a:xfrm>
            <a:off x="5177865" y="3038252"/>
            <a:ext cx="1766843" cy="20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25%</a:t>
            </a:r>
          </a:p>
        </p:txBody>
      </p:sp>
      <p:sp>
        <p:nvSpPr>
          <p:cNvPr id="1966113" name="Rectangle 37"/>
          <p:cNvSpPr>
            <a:spLocks noChangeArrowheads="1"/>
          </p:cNvSpPr>
          <p:nvPr/>
        </p:nvSpPr>
        <p:spPr bwMode="auto">
          <a:xfrm>
            <a:off x="6680211" y="4459481"/>
            <a:ext cx="1589101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-</a:t>
            </a:r>
          </a:p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25%</a:t>
            </a:r>
          </a:p>
        </p:txBody>
      </p:sp>
      <p:sp>
        <p:nvSpPr>
          <p:cNvPr id="1966114" name="Rectangle 38"/>
          <p:cNvSpPr>
            <a:spLocks noChangeArrowheads="1"/>
          </p:cNvSpPr>
          <p:nvPr/>
        </p:nvSpPr>
        <p:spPr bwMode="auto">
          <a:xfrm>
            <a:off x="5177865" y="3578883"/>
            <a:ext cx="1766843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-</a:t>
            </a:r>
          </a:p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25%</a:t>
            </a:r>
          </a:p>
        </p:txBody>
      </p:sp>
      <p:sp>
        <p:nvSpPr>
          <p:cNvPr id="1966115" name="Rectangle 39"/>
          <p:cNvSpPr>
            <a:spLocks noChangeArrowheads="1"/>
          </p:cNvSpPr>
          <p:nvPr/>
        </p:nvSpPr>
        <p:spPr bwMode="auto">
          <a:xfrm>
            <a:off x="5177865" y="4452848"/>
            <a:ext cx="1766843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-</a:t>
            </a:r>
          </a:p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-</a:t>
            </a:r>
          </a:p>
        </p:txBody>
      </p:sp>
      <p:sp>
        <p:nvSpPr>
          <p:cNvPr id="1966116" name="Line 40"/>
          <p:cNvSpPr>
            <a:spLocks noChangeShapeType="1"/>
          </p:cNvSpPr>
          <p:nvPr/>
        </p:nvSpPr>
        <p:spPr bwMode="auto">
          <a:xfrm>
            <a:off x="6680211" y="5024986"/>
            <a:ext cx="15891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17" name="Line 41"/>
          <p:cNvSpPr>
            <a:spLocks noChangeShapeType="1"/>
          </p:cNvSpPr>
          <p:nvPr/>
        </p:nvSpPr>
        <p:spPr bwMode="auto">
          <a:xfrm>
            <a:off x="5190561" y="5024986"/>
            <a:ext cx="1405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18" name="Rectangle 42"/>
          <p:cNvSpPr>
            <a:spLocks noChangeArrowheads="1"/>
          </p:cNvSpPr>
          <p:nvPr/>
        </p:nvSpPr>
        <p:spPr bwMode="auto">
          <a:xfrm>
            <a:off x="158759" y="1154337"/>
            <a:ext cx="1466374" cy="20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 b="1">
                <a:solidFill>
                  <a:schemeClr val="tx2"/>
                </a:solidFill>
                <a:cs typeface="Arial" charset="0"/>
              </a:rPr>
              <a:t>Activity type</a:t>
            </a:r>
          </a:p>
        </p:txBody>
      </p:sp>
      <p:sp>
        <p:nvSpPr>
          <p:cNvPr id="1966119" name="Rectangle 43"/>
          <p:cNvSpPr>
            <a:spLocks noChangeArrowheads="1"/>
          </p:cNvSpPr>
          <p:nvPr/>
        </p:nvSpPr>
        <p:spPr bwMode="auto">
          <a:xfrm>
            <a:off x="6623080" y="947042"/>
            <a:ext cx="1589102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 b="1">
                <a:solidFill>
                  <a:schemeClr val="tx2"/>
                </a:solidFill>
                <a:cs typeface="Arial" charset="0"/>
              </a:rPr>
              <a:t>% delegated to support team</a:t>
            </a:r>
          </a:p>
        </p:txBody>
      </p:sp>
      <p:sp>
        <p:nvSpPr>
          <p:cNvPr id="1966120" name="Rectangle 44"/>
          <p:cNvSpPr>
            <a:spLocks noChangeArrowheads="1"/>
          </p:cNvSpPr>
          <p:nvPr/>
        </p:nvSpPr>
        <p:spPr bwMode="auto">
          <a:xfrm>
            <a:off x="8398389" y="1154337"/>
            <a:ext cx="3243798" cy="20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 b="1">
                <a:solidFill>
                  <a:schemeClr val="tx2"/>
                </a:solidFill>
                <a:cs typeface="Arial" charset="0"/>
              </a:rPr>
              <a:t>Key initiatives</a:t>
            </a:r>
          </a:p>
        </p:txBody>
      </p:sp>
      <p:sp>
        <p:nvSpPr>
          <p:cNvPr id="1966121" name="Rectangle 45"/>
          <p:cNvSpPr>
            <a:spLocks noChangeArrowheads="1"/>
          </p:cNvSpPr>
          <p:nvPr/>
        </p:nvSpPr>
        <p:spPr bwMode="auto">
          <a:xfrm>
            <a:off x="1809223" y="1154337"/>
            <a:ext cx="2082125" cy="20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 b="1">
                <a:solidFill>
                  <a:schemeClr val="tx2"/>
                </a:solidFill>
                <a:cs typeface="Arial" charset="0"/>
              </a:rPr>
              <a:t>Activities</a:t>
            </a:r>
          </a:p>
        </p:txBody>
      </p:sp>
      <p:sp>
        <p:nvSpPr>
          <p:cNvPr id="1966122" name="Rectangle 46"/>
          <p:cNvSpPr>
            <a:spLocks noChangeArrowheads="1"/>
          </p:cNvSpPr>
          <p:nvPr/>
        </p:nvSpPr>
        <p:spPr bwMode="auto">
          <a:xfrm>
            <a:off x="5177865" y="1154337"/>
            <a:ext cx="1259008" cy="20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 b="1">
                <a:solidFill>
                  <a:schemeClr val="tx2"/>
                </a:solidFill>
                <a:cs typeface="Arial" charset="0"/>
              </a:rPr>
              <a:t>% removed</a:t>
            </a:r>
            <a:r>
              <a:rPr lang="en-US" sz="1300" b="1" baseline="30000">
                <a:solidFill>
                  <a:schemeClr val="tx2"/>
                </a:solidFill>
                <a:cs typeface="Arial" charset="0"/>
              </a:rPr>
              <a:t>3</a:t>
            </a:r>
          </a:p>
        </p:txBody>
      </p:sp>
      <p:sp>
        <p:nvSpPr>
          <p:cNvPr id="1966123" name="Rectangle 47"/>
          <p:cNvSpPr>
            <a:spLocks noChangeArrowheads="1"/>
          </p:cNvSpPr>
          <p:nvPr/>
        </p:nvSpPr>
        <p:spPr bwMode="auto">
          <a:xfrm>
            <a:off x="4077555" y="947042"/>
            <a:ext cx="914104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300" b="1">
                <a:solidFill>
                  <a:schemeClr val="tx2"/>
                </a:solidFill>
                <a:cs typeface="Arial" charset="0"/>
              </a:rPr>
              <a:t>% time </a:t>
            </a:r>
          </a:p>
          <a:p>
            <a:r>
              <a:rPr lang="en-US" sz="1300" b="1">
                <a:solidFill>
                  <a:schemeClr val="tx2"/>
                </a:solidFill>
                <a:cs typeface="Arial" charset="0"/>
              </a:rPr>
              <a:t>involved</a:t>
            </a:r>
          </a:p>
        </p:txBody>
      </p:sp>
      <p:sp>
        <p:nvSpPr>
          <p:cNvPr id="1966124" name="Rectangle 48"/>
          <p:cNvSpPr>
            <a:spLocks noChangeArrowheads="1"/>
          </p:cNvSpPr>
          <p:nvPr/>
        </p:nvSpPr>
        <p:spPr bwMode="auto">
          <a:xfrm>
            <a:off x="4077555" y="2300276"/>
            <a:ext cx="914104" cy="2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20%</a:t>
            </a:r>
          </a:p>
        </p:txBody>
      </p:sp>
      <p:sp>
        <p:nvSpPr>
          <p:cNvPr id="1966125" name="Rectangle 49"/>
          <p:cNvSpPr>
            <a:spLocks noChangeArrowheads="1"/>
          </p:cNvSpPr>
          <p:nvPr/>
        </p:nvSpPr>
        <p:spPr bwMode="auto">
          <a:xfrm>
            <a:off x="4077555" y="2845881"/>
            <a:ext cx="914104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10%</a:t>
            </a:r>
          </a:p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5%</a:t>
            </a:r>
          </a:p>
        </p:txBody>
      </p:sp>
      <p:sp>
        <p:nvSpPr>
          <p:cNvPr id="1966126" name="Rectangle 50"/>
          <p:cNvSpPr>
            <a:spLocks noChangeArrowheads="1"/>
          </p:cNvSpPr>
          <p:nvPr/>
        </p:nvSpPr>
        <p:spPr bwMode="auto">
          <a:xfrm>
            <a:off x="4077555" y="3578883"/>
            <a:ext cx="914104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10%</a:t>
            </a:r>
          </a:p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10%</a:t>
            </a:r>
          </a:p>
        </p:txBody>
      </p:sp>
      <p:sp>
        <p:nvSpPr>
          <p:cNvPr id="1966127" name="Rectangle 51"/>
          <p:cNvSpPr>
            <a:spLocks noChangeArrowheads="1"/>
          </p:cNvSpPr>
          <p:nvPr/>
        </p:nvSpPr>
        <p:spPr bwMode="auto">
          <a:xfrm>
            <a:off x="4077555" y="4452848"/>
            <a:ext cx="914104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6%</a:t>
            </a:r>
          </a:p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10%</a:t>
            </a:r>
          </a:p>
        </p:txBody>
      </p:sp>
      <p:sp>
        <p:nvSpPr>
          <p:cNvPr id="1966128" name="Rectangle 52"/>
          <p:cNvSpPr>
            <a:spLocks noChangeArrowheads="1"/>
          </p:cNvSpPr>
          <p:nvPr/>
        </p:nvSpPr>
        <p:spPr bwMode="auto">
          <a:xfrm>
            <a:off x="4077555" y="1424654"/>
            <a:ext cx="914104" cy="41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14%</a:t>
            </a:r>
          </a:p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15%</a:t>
            </a:r>
          </a:p>
        </p:txBody>
      </p:sp>
      <p:sp>
        <p:nvSpPr>
          <p:cNvPr id="1966129" name="Line 53"/>
          <p:cNvSpPr>
            <a:spLocks noChangeShapeType="1"/>
          </p:cNvSpPr>
          <p:nvPr/>
        </p:nvSpPr>
        <p:spPr bwMode="auto">
          <a:xfrm>
            <a:off x="4077555" y="5024986"/>
            <a:ext cx="914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0" name="Rectangle 54"/>
          <p:cNvSpPr>
            <a:spLocks noChangeArrowheads="1"/>
          </p:cNvSpPr>
          <p:nvPr/>
        </p:nvSpPr>
        <p:spPr bwMode="auto">
          <a:xfrm>
            <a:off x="4077555" y="5059812"/>
            <a:ext cx="914104" cy="20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>
                <a:cs typeface="Arial" charset="0"/>
              </a:rPr>
              <a:t>100%</a:t>
            </a:r>
          </a:p>
        </p:txBody>
      </p:sp>
      <p:sp>
        <p:nvSpPr>
          <p:cNvPr id="1966131" name="Rectangle 55"/>
          <p:cNvSpPr>
            <a:spLocks noChangeArrowheads="1"/>
          </p:cNvSpPr>
          <p:nvPr/>
        </p:nvSpPr>
        <p:spPr bwMode="auto">
          <a:xfrm>
            <a:off x="5177866" y="5059813"/>
            <a:ext cx="101778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 b="1">
                <a:solidFill>
                  <a:schemeClr val="tx2"/>
                </a:solidFill>
                <a:cs typeface="Arial" charset="0"/>
              </a:rPr>
              <a:t>11.25%</a:t>
            </a:r>
          </a:p>
        </p:txBody>
      </p:sp>
      <p:sp>
        <p:nvSpPr>
          <p:cNvPr id="1966132" name="Rectangle 56"/>
          <p:cNvSpPr>
            <a:spLocks noChangeArrowheads="1"/>
          </p:cNvSpPr>
          <p:nvPr/>
        </p:nvSpPr>
        <p:spPr bwMode="auto">
          <a:xfrm>
            <a:off x="6680211" y="5059812"/>
            <a:ext cx="1589101" cy="20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6550" indent="-336550"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SzPct val="125000"/>
              <a:buFont typeface="Arial" charset="0"/>
              <a:buNone/>
            </a:pPr>
            <a:r>
              <a:rPr lang="en-US" sz="1300" b="1">
                <a:solidFill>
                  <a:schemeClr val="tx2"/>
                </a:solidFill>
                <a:cs typeface="Arial" charset="0"/>
              </a:rPr>
              <a:t>7.5%</a:t>
            </a:r>
            <a:r>
              <a:rPr lang="en-US" sz="1300" b="1" baseline="30000">
                <a:solidFill>
                  <a:schemeClr val="tx2"/>
                </a:solidFill>
                <a:cs typeface="Arial" charset="0"/>
              </a:rPr>
              <a:t>2</a:t>
            </a:r>
          </a:p>
        </p:txBody>
      </p:sp>
      <p:sp>
        <p:nvSpPr>
          <p:cNvPr id="1966133" name="AutoShape 57"/>
          <p:cNvSpPr>
            <a:spLocks/>
          </p:cNvSpPr>
          <p:nvPr/>
        </p:nvSpPr>
        <p:spPr bwMode="auto">
          <a:xfrm rot="5400000">
            <a:off x="6109164" y="4114841"/>
            <a:ext cx="331675" cy="2397406"/>
          </a:xfrm>
          <a:prstGeom prst="rightBrace">
            <a:avLst>
              <a:gd name="adj1" fmla="val 472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lIns="89611" tIns="44806" rIns="89611" bIns="44806" anchor="ctr"/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</a:pPr>
            <a:endParaRPr lang="en-US" sz="1800">
              <a:cs typeface="Arial" charset="0"/>
            </a:endParaRPr>
          </a:p>
        </p:txBody>
      </p:sp>
      <p:sp>
        <p:nvSpPr>
          <p:cNvPr id="1966134" name="AutoShape 58"/>
          <p:cNvSpPr>
            <a:spLocks noChangeArrowheads="1"/>
          </p:cNvSpPr>
          <p:nvPr/>
        </p:nvSpPr>
        <p:spPr bwMode="auto">
          <a:xfrm>
            <a:off x="4202398" y="5552350"/>
            <a:ext cx="4162135" cy="706468"/>
          </a:xfrm>
          <a:prstGeom prst="star24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371" tIns="45687" rIns="91371" bIns="45687" anchor="ctr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</a:pPr>
            <a:r>
              <a:rPr lang="en-US" altLang="zh-CN" sz="1300" b="1">
                <a:solidFill>
                  <a:schemeClr val="tx2"/>
                </a:solidFill>
                <a:ea typeface="宋体" charset="-122"/>
                <a:cs typeface="Arial" charset="0"/>
              </a:rPr>
              <a:t>Can achieve </a:t>
            </a:r>
            <a:r>
              <a:rPr lang="en-US" sz="1300" b="1">
                <a:solidFill>
                  <a:schemeClr val="tx2"/>
                </a:solidFill>
                <a:ea typeface="宋体" charset="-122"/>
                <a:cs typeface="Arial" charset="0"/>
              </a:rPr>
              <a:t>20%</a:t>
            </a:r>
            <a:r>
              <a:rPr lang="en-US" altLang="zh-CN" sz="1300" b="1">
                <a:solidFill>
                  <a:schemeClr val="tx2"/>
                </a:solidFill>
                <a:ea typeface="宋体" charset="-122"/>
                <a:cs typeface="Arial" charset="0"/>
              </a:rPr>
              <a:t> more time for sales activities</a:t>
            </a:r>
            <a:endParaRPr lang="en-US" sz="1300" b="1">
              <a:solidFill>
                <a:schemeClr val="tx2"/>
              </a:solidFill>
              <a:ea typeface="宋体" charset="-122"/>
              <a:cs typeface="Arial" charset="0"/>
            </a:endParaRPr>
          </a:p>
        </p:txBody>
      </p:sp>
      <p:sp>
        <p:nvSpPr>
          <p:cNvPr id="1966135" name="Line 59"/>
          <p:cNvSpPr>
            <a:spLocks noChangeShapeType="1"/>
          </p:cNvSpPr>
          <p:nvPr/>
        </p:nvSpPr>
        <p:spPr bwMode="auto">
          <a:xfrm>
            <a:off x="158759" y="1401436"/>
            <a:ext cx="11491891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09223" y="1424654"/>
            <a:ext cx="2082125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300">
                <a:cs typeface="Arial" panose="020B0604020202020204" pitchFamily="34" charset="0"/>
              </a:rPr>
              <a:t>Phone calls</a:t>
            </a:r>
          </a:p>
          <a:p>
            <a:pPr lvl="1"/>
            <a:r>
              <a:rPr lang="en-US" sz="1300">
                <a:cs typeface="Arial" panose="020B0604020202020204" pitchFamily="34" charset="0"/>
              </a:rPr>
              <a:t>Face-to-face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223" y="2300276"/>
            <a:ext cx="2082125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300">
                <a:cs typeface="Arial" panose="020B0604020202020204" pitchFamily="34" charset="0"/>
              </a:rPr>
              <a:t>Travel and waiting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223" y="2845881"/>
            <a:ext cx="2082125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300">
                <a:cs typeface="Arial" panose="020B0604020202020204" pitchFamily="34" charset="0"/>
              </a:rPr>
              <a:t>Internal meetings</a:t>
            </a:r>
          </a:p>
          <a:p>
            <a:pPr lvl="1"/>
            <a:r>
              <a:rPr lang="en-US" sz="1300">
                <a:cs typeface="Arial" panose="020B0604020202020204" pitchFamily="34" charset="0"/>
              </a:rPr>
              <a:t>Interdepartment (troubleshooting)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223" y="3578883"/>
            <a:ext cx="2082125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300">
                <a:cs typeface="Arial" panose="020B0604020202020204" pitchFamily="34" charset="0"/>
              </a:rPr>
              <a:t>Memo</a:t>
            </a:r>
          </a:p>
          <a:p>
            <a:pPr lvl="1"/>
            <a:r>
              <a:rPr lang="en-US" sz="1300">
                <a:cs typeface="Arial" panose="020B0604020202020204" pitchFamily="34" charset="0"/>
              </a:rPr>
              <a:t>Reports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9223" y="4459480"/>
            <a:ext cx="2082125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300">
                <a:cs typeface="Arial" panose="020B0604020202020204" pitchFamily="34" charset="0"/>
              </a:rPr>
              <a:t>Training</a:t>
            </a:r>
          </a:p>
          <a:p>
            <a:pPr lvl="1"/>
            <a:r>
              <a:rPr lang="en-US" sz="1300">
                <a:cs typeface="Arial" panose="020B0604020202020204" pitchFamily="34" charset="0"/>
              </a:rPr>
              <a:t>Miscellaneous and errands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98389" y="1424653"/>
            <a:ext cx="3243798" cy="8002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300" dirty="0">
                <a:cs typeface="Arial" panose="020B0604020202020204" pitchFamily="34" charset="0"/>
              </a:rPr>
              <a:t>Set up calling norms and prioritize accounts</a:t>
            </a:r>
            <a:r>
              <a:rPr lang="en-US" sz="1300" baseline="30000" dirty="0">
                <a:cs typeface="Arial" panose="020B0604020202020204" pitchFamily="34" charset="0"/>
              </a:rPr>
              <a:t>1</a:t>
            </a:r>
          </a:p>
          <a:p>
            <a:pPr lvl="1"/>
            <a:r>
              <a:rPr lang="en-US" sz="1300" dirty="0">
                <a:cs typeface="Arial" panose="020B0604020202020204" pitchFamily="34" charset="0"/>
              </a:rPr>
              <a:t>Focus on shifting to calls rather than visits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8389" y="2300276"/>
            <a:ext cx="32437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300">
                <a:cs typeface="Arial" panose="020B0604020202020204" pitchFamily="34" charset="0"/>
              </a:rPr>
              <a:t>Optimize travel logistics and only make necessary visits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98389" y="2845881"/>
            <a:ext cx="3243798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300">
                <a:cs typeface="Arial" panose="020B0604020202020204" pitchFamily="34" charset="0"/>
              </a:rPr>
              <a:t>Cut down on non-essential meetings and improve efficiency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98389" y="3578882"/>
            <a:ext cx="3243798" cy="6001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300">
                <a:cs typeface="Arial" panose="020B0604020202020204" pitchFamily="34" charset="0"/>
              </a:rPr>
              <a:t>Delegate paperwork to team assistant; sales officers to give input and review</a:t>
            </a:r>
          </a:p>
          <a:p>
            <a:pPr lvl="1"/>
            <a:r>
              <a:rPr lang="en-US" sz="1300">
                <a:cs typeface="Arial" panose="020B0604020202020204" pitchFamily="34" charset="0"/>
              </a:rPr>
              <a:t>Use standardized reports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8389" y="4459480"/>
            <a:ext cx="2991997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300">
                <a:cs typeface="Arial" panose="020B0604020202020204" pitchFamily="34" charset="0"/>
              </a:rPr>
              <a:t>Delegate miscellaneous items and errands to admin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201110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1987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7647886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55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1988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61990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99119"/>
            <a:ext cx="10303295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>
                <a:latin typeface="+mn-lt"/>
              </a:rPr>
              <a:t>Work with account managers to drive detailed account by account action plan</a:t>
            </a:r>
          </a:p>
        </p:txBody>
      </p:sp>
      <p:sp>
        <p:nvSpPr>
          <p:cNvPr id="1961989" name="Rectangle 4"/>
          <p:cNvSpPr>
            <a:spLocks noChangeArrowheads="1"/>
          </p:cNvSpPr>
          <p:nvPr/>
        </p:nvSpPr>
        <p:spPr bwMode="auto">
          <a:xfrm>
            <a:off x="188687" y="880982"/>
            <a:ext cx="11425132" cy="5472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</a:pPr>
            <a:endParaRPr lang="en-US" sz="1400"/>
          </a:p>
        </p:txBody>
      </p:sp>
      <p:sp>
        <p:nvSpPr>
          <p:cNvPr id="1961991" name="Rectangle 6"/>
          <p:cNvSpPr>
            <a:spLocks noChangeArrowheads="1"/>
          </p:cNvSpPr>
          <p:nvPr/>
        </p:nvSpPr>
        <p:spPr bwMode="auto">
          <a:xfrm>
            <a:off x="1760994" y="1392257"/>
            <a:ext cx="120397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Value proposition</a:t>
            </a:r>
          </a:p>
        </p:txBody>
      </p:sp>
      <p:sp>
        <p:nvSpPr>
          <p:cNvPr id="1961992" name="Rectangle 7"/>
          <p:cNvSpPr>
            <a:spLocks noChangeArrowheads="1"/>
          </p:cNvSpPr>
          <p:nvPr/>
        </p:nvSpPr>
        <p:spPr bwMode="auto">
          <a:xfrm>
            <a:off x="2976482" y="1392257"/>
            <a:ext cx="104515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Account strategy</a:t>
            </a:r>
          </a:p>
        </p:txBody>
      </p:sp>
      <p:sp>
        <p:nvSpPr>
          <p:cNvPr id="1961993" name="Rectangle 8"/>
          <p:cNvSpPr>
            <a:spLocks noChangeArrowheads="1"/>
          </p:cNvSpPr>
          <p:nvPr/>
        </p:nvSpPr>
        <p:spPr bwMode="auto">
          <a:xfrm>
            <a:off x="4686913" y="1238368"/>
            <a:ext cx="885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no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Action</a:t>
            </a:r>
          </a:p>
          <a:p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name</a:t>
            </a:r>
          </a:p>
        </p:txBody>
      </p:sp>
      <p:sp>
        <p:nvSpPr>
          <p:cNvPr id="1961994" name="AutoShape 12"/>
          <p:cNvSpPr>
            <a:spLocks noChangeArrowheads="1"/>
          </p:cNvSpPr>
          <p:nvPr/>
        </p:nvSpPr>
        <p:spPr bwMode="auto">
          <a:xfrm>
            <a:off x="533996" y="1681083"/>
            <a:ext cx="1075063" cy="8223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827" tIns="70531" rIns="35827" bIns="70531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 b="1">
                <a:solidFill>
                  <a:schemeClr val="bg1"/>
                </a:solidFill>
                <a:ea typeface="宋体" charset="-122"/>
              </a:rPr>
              <a:t>Account 1</a:t>
            </a:r>
          </a:p>
        </p:txBody>
      </p:sp>
      <p:sp>
        <p:nvSpPr>
          <p:cNvPr id="1961995" name="AutoShape 13"/>
          <p:cNvSpPr>
            <a:spLocks noChangeArrowheads="1"/>
          </p:cNvSpPr>
          <p:nvPr/>
        </p:nvSpPr>
        <p:spPr bwMode="auto">
          <a:xfrm>
            <a:off x="533996" y="2554207"/>
            <a:ext cx="1075063" cy="13509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827" tIns="70531" rIns="35827" bIns="70531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 b="1">
                <a:solidFill>
                  <a:schemeClr val="bg1"/>
                </a:solidFill>
                <a:ea typeface="宋体" charset="-122"/>
              </a:rPr>
              <a:t>Account 2</a:t>
            </a:r>
          </a:p>
        </p:txBody>
      </p:sp>
      <p:sp>
        <p:nvSpPr>
          <p:cNvPr id="1961996" name="AutoShape 14"/>
          <p:cNvSpPr>
            <a:spLocks noChangeArrowheads="1"/>
          </p:cNvSpPr>
          <p:nvPr/>
        </p:nvSpPr>
        <p:spPr bwMode="auto">
          <a:xfrm>
            <a:off x="533996" y="4033757"/>
            <a:ext cx="1075063" cy="20764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" tIns="70531" rIns="18284" bIns="70531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 b="1">
                <a:solidFill>
                  <a:schemeClr val="bg1"/>
                </a:solidFill>
                <a:ea typeface="宋体" charset="-122"/>
              </a:rPr>
              <a:t>Account 3</a:t>
            </a:r>
          </a:p>
        </p:txBody>
      </p:sp>
      <p:sp>
        <p:nvSpPr>
          <p:cNvPr id="1961997" name="Rectangle 110"/>
          <p:cNvSpPr>
            <a:spLocks noChangeArrowheads="1"/>
          </p:cNvSpPr>
          <p:nvPr/>
        </p:nvSpPr>
        <p:spPr bwMode="auto">
          <a:xfrm>
            <a:off x="5683708" y="1392257"/>
            <a:ext cx="46968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Actions</a:t>
            </a:r>
          </a:p>
        </p:txBody>
      </p:sp>
      <p:sp>
        <p:nvSpPr>
          <p:cNvPr id="1961998" name="Freeform 22"/>
          <p:cNvSpPr>
            <a:spLocks/>
          </p:cNvSpPr>
          <p:nvPr/>
        </p:nvSpPr>
        <p:spPr bwMode="auto">
          <a:xfrm flipV="1">
            <a:off x="8996374" y="1106407"/>
            <a:ext cx="2051138" cy="107950"/>
          </a:xfrm>
          <a:custGeom>
            <a:avLst/>
            <a:gdLst>
              <a:gd name="T0" fmla="*/ 0 w 416"/>
              <a:gd name="T1" fmla="*/ 0 h 80"/>
              <a:gd name="T2" fmla="*/ 0 w 416"/>
              <a:gd name="T3" fmla="*/ 107950 h 80"/>
              <a:gd name="T4" fmla="*/ 1414463 w 416"/>
              <a:gd name="T5" fmla="*/ 107950 h 80"/>
              <a:gd name="T6" fmla="*/ 1414463 w 416"/>
              <a:gd name="T7" fmla="*/ 2699 h 80"/>
              <a:gd name="T8" fmla="*/ 0 60000 65536"/>
              <a:gd name="T9" fmla="*/ 0 60000 65536"/>
              <a:gd name="T10" fmla="*/ 0 60000 65536"/>
              <a:gd name="T11" fmla="*/ 0 60000 65536"/>
              <a:gd name="T12" fmla="*/ 0 w 416"/>
              <a:gd name="T13" fmla="*/ 0 h 80"/>
              <a:gd name="T14" fmla="*/ 416 w 416"/>
              <a:gd name="T15" fmla="*/ 80 h 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6" h="80">
                <a:moveTo>
                  <a:pt x="0" y="0"/>
                </a:moveTo>
                <a:lnTo>
                  <a:pt x="0" y="80"/>
                </a:lnTo>
                <a:lnTo>
                  <a:pt x="416" y="80"/>
                </a:lnTo>
                <a:lnTo>
                  <a:pt x="416" y="2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lIns="89601" tIns="44802" rIns="89601" bIns="44802"/>
          <a:lstStyle/>
          <a:p>
            <a:endParaRPr lang="en-US" sz="1800"/>
          </a:p>
        </p:txBody>
      </p:sp>
      <p:sp>
        <p:nvSpPr>
          <p:cNvPr id="1961999" name="Rectangle 23"/>
          <p:cNvSpPr>
            <a:spLocks noChangeArrowheads="1"/>
          </p:cNvSpPr>
          <p:nvPr/>
        </p:nvSpPr>
        <p:spPr bwMode="auto">
          <a:xfrm>
            <a:off x="9378515" y="928806"/>
            <a:ext cx="1273041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651" tIns="0" rIns="71651" bIns="0" anchor="b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Value</a:t>
            </a:r>
          </a:p>
          <a:p>
            <a:r>
              <a:rPr lang="en-US" altLang="zh-CN" sz="1000">
                <a:solidFill>
                  <a:srgbClr val="808080"/>
                </a:solidFill>
                <a:ea typeface="宋体" charset="-122"/>
              </a:rPr>
              <a:t>RMB mn</a:t>
            </a:r>
          </a:p>
        </p:txBody>
      </p:sp>
      <p:sp>
        <p:nvSpPr>
          <p:cNvPr id="1962000" name="Rectangle 11"/>
          <p:cNvSpPr>
            <a:spLocks noChangeArrowheads="1"/>
          </p:cNvSpPr>
          <p:nvPr/>
        </p:nvSpPr>
        <p:spPr bwMode="auto">
          <a:xfrm>
            <a:off x="9668576" y="1238368"/>
            <a:ext cx="4921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Apr-Jun</a:t>
            </a:r>
          </a:p>
          <a:p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2001</a:t>
            </a:r>
          </a:p>
        </p:txBody>
      </p:sp>
      <p:sp>
        <p:nvSpPr>
          <p:cNvPr id="1962001" name="Rectangle 12"/>
          <p:cNvSpPr>
            <a:spLocks noChangeArrowheads="1"/>
          </p:cNvSpPr>
          <p:nvPr/>
        </p:nvSpPr>
        <p:spPr bwMode="auto">
          <a:xfrm>
            <a:off x="8692502" y="1238368"/>
            <a:ext cx="490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Jan-Mar</a:t>
            </a:r>
          </a:p>
          <a:p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2011</a:t>
            </a:r>
          </a:p>
        </p:txBody>
      </p:sp>
      <p:sp>
        <p:nvSpPr>
          <p:cNvPr id="1962002" name="Rectangle 13"/>
          <p:cNvSpPr>
            <a:spLocks noChangeArrowheads="1"/>
          </p:cNvSpPr>
          <p:nvPr/>
        </p:nvSpPr>
        <p:spPr bwMode="auto">
          <a:xfrm>
            <a:off x="10603213" y="1238368"/>
            <a:ext cx="403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Jul,11-</a:t>
            </a:r>
          </a:p>
          <a:p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Jun,13</a:t>
            </a:r>
          </a:p>
        </p:txBody>
      </p:sp>
      <p:sp>
        <p:nvSpPr>
          <p:cNvPr id="1962003" name="Rectangle 33"/>
          <p:cNvSpPr>
            <a:spLocks noChangeArrowheads="1"/>
          </p:cNvSpPr>
          <p:nvPr/>
        </p:nvSpPr>
        <p:spPr bwMode="auto">
          <a:xfrm>
            <a:off x="1760995" y="2590719"/>
            <a:ext cx="1171749" cy="74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SzPct val="125000"/>
              <a:buFont typeface="Arial" charset="0"/>
              <a:buNone/>
            </a:pPr>
            <a:r>
              <a:rPr lang="en-US" altLang="zh-CN" sz="900">
                <a:ea typeface="华文楷体" pitchFamily="2" charset="-122"/>
                <a:cs typeface="Arial" charset="0"/>
              </a:rPr>
              <a:t>Support XXX to grow rapidly in the middle end segment by supplying products with stable quality and of price advantage</a:t>
            </a:r>
            <a:endParaRPr lang="zh-CN" altLang="zh-CN" sz="900">
              <a:ea typeface="华文楷体" pitchFamily="2" charset="-122"/>
              <a:cs typeface="Arial" charset="0"/>
            </a:endParaRPr>
          </a:p>
        </p:txBody>
      </p:sp>
      <p:sp>
        <p:nvSpPr>
          <p:cNvPr id="1962004" name="Rectangle 29"/>
          <p:cNvSpPr>
            <a:spLocks noChangeArrowheads="1"/>
          </p:cNvSpPr>
          <p:nvPr/>
        </p:nvSpPr>
        <p:spPr bwMode="auto">
          <a:xfrm>
            <a:off x="1760995" y="4032170"/>
            <a:ext cx="1109594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SzPct val="125000"/>
              <a:buFont typeface="Arial" charset="0"/>
              <a:buNone/>
            </a:pPr>
            <a:r>
              <a:rPr lang="en-US" altLang="zh-CN" sz="900">
                <a:ea typeface="华文楷体" pitchFamily="2" charset="-122"/>
                <a:cs typeface="Arial" charset="0"/>
              </a:rPr>
              <a:t>Proactively drive  quality and product innovation to help XXX improve its product brand value</a:t>
            </a:r>
          </a:p>
        </p:txBody>
      </p:sp>
      <p:sp>
        <p:nvSpPr>
          <p:cNvPr id="1962013" name="Rectangle 105"/>
          <p:cNvSpPr>
            <a:spLocks noChangeArrowheads="1"/>
          </p:cNvSpPr>
          <p:nvPr/>
        </p:nvSpPr>
        <p:spPr bwMode="auto">
          <a:xfrm>
            <a:off x="1760995" y="1685845"/>
            <a:ext cx="1109594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900" dirty="0">
                <a:ea typeface="宋体" charset="-122"/>
              </a:rPr>
              <a:t>Ensure stable and high quality supply to assist the customer to successfully ramp up production</a:t>
            </a:r>
            <a:endParaRPr lang="zh-CN" altLang="zh-CN" sz="900" dirty="0">
              <a:ea typeface="宋体" charset="-122"/>
            </a:endParaRPr>
          </a:p>
        </p:txBody>
      </p:sp>
      <p:sp>
        <p:nvSpPr>
          <p:cNvPr id="1962024" name="Rectangle 46"/>
          <p:cNvSpPr>
            <a:spLocks noChangeArrowheads="1"/>
          </p:cNvSpPr>
          <p:nvPr/>
        </p:nvSpPr>
        <p:spPr bwMode="auto">
          <a:xfrm>
            <a:off x="9054771" y="1696958"/>
            <a:ext cx="1603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8.3</a:t>
            </a:r>
          </a:p>
        </p:txBody>
      </p:sp>
      <p:sp>
        <p:nvSpPr>
          <p:cNvPr id="1962025" name="Rectangle 47"/>
          <p:cNvSpPr>
            <a:spLocks noChangeArrowheads="1"/>
          </p:cNvSpPr>
          <p:nvPr/>
        </p:nvSpPr>
        <p:spPr bwMode="auto">
          <a:xfrm>
            <a:off x="9054771" y="2139869"/>
            <a:ext cx="1603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0.5</a:t>
            </a:r>
          </a:p>
        </p:txBody>
      </p:sp>
      <p:sp>
        <p:nvSpPr>
          <p:cNvPr id="1962026" name="Rectangle 48"/>
          <p:cNvSpPr>
            <a:spLocks noChangeArrowheads="1"/>
          </p:cNvSpPr>
          <p:nvPr/>
        </p:nvSpPr>
        <p:spPr bwMode="auto">
          <a:xfrm>
            <a:off x="9054771" y="2590719"/>
            <a:ext cx="1603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6.7</a:t>
            </a:r>
          </a:p>
        </p:txBody>
      </p:sp>
      <p:sp>
        <p:nvSpPr>
          <p:cNvPr id="1962027" name="Rectangle 49"/>
          <p:cNvSpPr>
            <a:spLocks noChangeArrowheads="1"/>
          </p:cNvSpPr>
          <p:nvPr/>
        </p:nvSpPr>
        <p:spPr bwMode="auto">
          <a:xfrm>
            <a:off x="9054771" y="3017758"/>
            <a:ext cx="1603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7.5</a:t>
            </a:r>
          </a:p>
        </p:txBody>
      </p:sp>
      <p:sp>
        <p:nvSpPr>
          <p:cNvPr id="1962028" name="Rectangle 50"/>
          <p:cNvSpPr>
            <a:spLocks noChangeArrowheads="1"/>
          </p:cNvSpPr>
          <p:nvPr/>
        </p:nvSpPr>
        <p:spPr bwMode="auto">
          <a:xfrm>
            <a:off x="9054771" y="3535283"/>
            <a:ext cx="1603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2.5</a:t>
            </a:r>
          </a:p>
        </p:txBody>
      </p:sp>
      <p:sp>
        <p:nvSpPr>
          <p:cNvPr id="1962029" name="Rectangle 51"/>
          <p:cNvSpPr>
            <a:spLocks noChangeArrowheads="1"/>
          </p:cNvSpPr>
          <p:nvPr/>
        </p:nvSpPr>
        <p:spPr bwMode="auto">
          <a:xfrm>
            <a:off x="9054771" y="4032169"/>
            <a:ext cx="1603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9.8</a:t>
            </a:r>
          </a:p>
        </p:txBody>
      </p:sp>
      <p:sp>
        <p:nvSpPr>
          <p:cNvPr id="1962030" name="Rectangle 52"/>
          <p:cNvSpPr>
            <a:spLocks noChangeArrowheads="1"/>
          </p:cNvSpPr>
          <p:nvPr/>
        </p:nvSpPr>
        <p:spPr bwMode="auto">
          <a:xfrm>
            <a:off x="8990652" y="5216444"/>
            <a:ext cx="2244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30.1</a:t>
            </a:r>
          </a:p>
        </p:txBody>
      </p:sp>
      <p:sp>
        <p:nvSpPr>
          <p:cNvPr id="1962031" name="Rectangle 54"/>
          <p:cNvSpPr>
            <a:spLocks noChangeArrowheads="1"/>
          </p:cNvSpPr>
          <p:nvPr/>
        </p:nvSpPr>
        <p:spPr bwMode="auto">
          <a:xfrm>
            <a:off x="9927251" y="1696958"/>
            <a:ext cx="1603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8.3</a:t>
            </a:r>
          </a:p>
        </p:txBody>
      </p:sp>
      <p:sp>
        <p:nvSpPr>
          <p:cNvPr id="1962032" name="Rectangle 55"/>
          <p:cNvSpPr>
            <a:spLocks noChangeArrowheads="1"/>
          </p:cNvSpPr>
          <p:nvPr/>
        </p:nvSpPr>
        <p:spPr bwMode="auto">
          <a:xfrm>
            <a:off x="9927251" y="2139869"/>
            <a:ext cx="1603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1.3</a:t>
            </a:r>
          </a:p>
        </p:txBody>
      </p:sp>
      <p:sp>
        <p:nvSpPr>
          <p:cNvPr id="1962033" name="Rectangle 56"/>
          <p:cNvSpPr>
            <a:spLocks noChangeArrowheads="1"/>
          </p:cNvSpPr>
          <p:nvPr/>
        </p:nvSpPr>
        <p:spPr bwMode="auto">
          <a:xfrm>
            <a:off x="9863131" y="2590719"/>
            <a:ext cx="2244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10.0</a:t>
            </a:r>
          </a:p>
        </p:txBody>
      </p:sp>
      <p:sp>
        <p:nvSpPr>
          <p:cNvPr id="1962034" name="Rectangle 57"/>
          <p:cNvSpPr>
            <a:spLocks noChangeArrowheads="1"/>
          </p:cNvSpPr>
          <p:nvPr/>
        </p:nvSpPr>
        <p:spPr bwMode="auto">
          <a:xfrm>
            <a:off x="9863131" y="3017758"/>
            <a:ext cx="2244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11.4</a:t>
            </a:r>
          </a:p>
        </p:txBody>
      </p:sp>
      <p:sp>
        <p:nvSpPr>
          <p:cNvPr id="1962035" name="Rectangle 58"/>
          <p:cNvSpPr>
            <a:spLocks noChangeArrowheads="1"/>
          </p:cNvSpPr>
          <p:nvPr/>
        </p:nvSpPr>
        <p:spPr bwMode="auto">
          <a:xfrm>
            <a:off x="9927251" y="3535283"/>
            <a:ext cx="1603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2.5</a:t>
            </a:r>
          </a:p>
        </p:txBody>
      </p:sp>
      <p:sp>
        <p:nvSpPr>
          <p:cNvPr id="1962036" name="Rectangle 59"/>
          <p:cNvSpPr>
            <a:spLocks noChangeArrowheads="1"/>
          </p:cNvSpPr>
          <p:nvPr/>
        </p:nvSpPr>
        <p:spPr bwMode="auto">
          <a:xfrm>
            <a:off x="9927251" y="4032169"/>
            <a:ext cx="1603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9.8</a:t>
            </a:r>
          </a:p>
        </p:txBody>
      </p:sp>
      <p:sp>
        <p:nvSpPr>
          <p:cNvPr id="1962037" name="Rectangle 60"/>
          <p:cNvSpPr>
            <a:spLocks noChangeArrowheads="1"/>
          </p:cNvSpPr>
          <p:nvPr/>
        </p:nvSpPr>
        <p:spPr bwMode="auto">
          <a:xfrm>
            <a:off x="9863131" y="5216444"/>
            <a:ext cx="2244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30.4</a:t>
            </a:r>
          </a:p>
        </p:txBody>
      </p:sp>
      <p:sp>
        <p:nvSpPr>
          <p:cNvPr id="1962038" name="Rectangle 62"/>
          <p:cNvSpPr>
            <a:spLocks noChangeArrowheads="1"/>
          </p:cNvSpPr>
          <p:nvPr/>
        </p:nvSpPr>
        <p:spPr bwMode="auto">
          <a:xfrm>
            <a:off x="10836904" y="1696958"/>
            <a:ext cx="2244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67.1</a:t>
            </a:r>
          </a:p>
        </p:txBody>
      </p:sp>
      <p:sp>
        <p:nvSpPr>
          <p:cNvPr id="1962039" name="Rectangle 63"/>
          <p:cNvSpPr>
            <a:spLocks noChangeArrowheads="1"/>
          </p:cNvSpPr>
          <p:nvPr/>
        </p:nvSpPr>
        <p:spPr bwMode="auto">
          <a:xfrm>
            <a:off x="10836904" y="2139869"/>
            <a:ext cx="2244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11.2</a:t>
            </a:r>
          </a:p>
        </p:txBody>
      </p:sp>
      <p:sp>
        <p:nvSpPr>
          <p:cNvPr id="1962040" name="Rectangle 64"/>
          <p:cNvSpPr>
            <a:spLocks noChangeArrowheads="1"/>
          </p:cNvSpPr>
          <p:nvPr/>
        </p:nvSpPr>
        <p:spPr bwMode="auto">
          <a:xfrm>
            <a:off x="10772784" y="2590719"/>
            <a:ext cx="28854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146.9</a:t>
            </a:r>
          </a:p>
        </p:txBody>
      </p:sp>
      <p:sp>
        <p:nvSpPr>
          <p:cNvPr id="1962041" name="Rectangle 65"/>
          <p:cNvSpPr>
            <a:spLocks noChangeArrowheads="1"/>
          </p:cNvSpPr>
          <p:nvPr/>
        </p:nvSpPr>
        <p:spPr bwMode="auto">
          <a:xfrm>
            <a:off x="10772784" y="3017758"/>
            <a:ext cx="28854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250.4</a:t>
            </a:r>
          </a:p>
        </p:txBody>
      </p:sp>
      <p:sp>
        <p:nvSpPr>
          <p:cNvPr id="1962042" name="Rectangle 66"/>
          <p:cNvSpPr>
            <a:spLocks noChangeArrowheads="1"/>
          </p:cNvSpPr>
          <p:nvPr/>
        </p:nvSpPr>
        <p:spPr bwMode="auto">
          <a:xfrm>
            <a:off x="10836904" y="3535283"/>
            <a:ext cx="2244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41.7</a:t>
            </a:r>
          </a:p>
        </p:txBody>
      </p:sp>
      <p:sp>
        <p:nvSpPr>
          <p:cNvPr id="1962043" name="Rectangle 67"/>
          <p:cNvSpPr>
            <a:spLocks noChangeArrowheads="1"/>
          </p:cNvSpPr>
          <p:nvPr/>
        </p:nvSpPr>
        <p:spPr bwMode="auto">
          <a:xfrm>
            <a:off x="10772784" y="4032169"/>
            <a:ext cx="28854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103.5</a:t>
            </a:r>
          </a:p>
        </p:txBody>
      </p:sp>
      <p:sp>
        <p:nvSpPr>
          <p:cNvPr id="1962044" name="Rectangle 68"/>
          <p:cNvSpPr>
            <a:spLocks noChangeArrowheads="1"/>
          </p:cNvSpPr>
          <p:nvPr/>
        </p:nvSpPr>
        <p:spPr bwMode="auto">
          <a:xfrm>
            <a:off x="10772784" y="5216444"/>
            <a:ext cx="28854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zh-CN" sz="900">
                <a:ea typeface="宋体" charset="-122"/>
              </a:rPr>
              <a:t>264.6</a:t>
            </a:r>
          </a:p>
        </p:txBody>
      </p:sp>
      <p:sp>
        <p:nvSpPr>
          <p:cNvPr id="1962045" name="Line 61"/>
          <p:cNvSpPr>
            <a:spLocks noChangeShapeType="1"/>
          </p:cNvSpPr>
          <p:nvPr/>
        </p:nvSpPr>
        <p:spPr bwMode="auto">
          <a:xfrm>
            <a:off x="4627060" y="2077957"/>
            <a:ext cx="6629937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962046" name="Line 62"/>
          <p:cNvSpPr>
            <a:spLocks noChangeShapeType="1"/>
          </p:cNvSpPr>
          <p:nvPr/>
        </p:nvSpPr>
        <p:spPr bwMode="auto">
          <a:xfrm>
            <a:off x="1666610" y="1590594"/>
            <a:ext cx="959038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962047" name="Line 63"/>
          <p:cNvSpPr>
            <a:spLocks noChangeShapeType="1"/>
          </p:cNvSpPr>
          <p:nvPr/>
        </p:nvSpPr>
        <p:spPr bwMode="auto">
          <a:xfrm>
            <a:off x="1710350" y="2516107"/>
            <a:ext cx="9590388" cy="0"/>
          </a:xfrm>
          <a:prstGeom prst="line">
            <a:avLst/>
          </a:prstGeom>
          <a:noFill/>
          <a:ln w="6350">
            <a:solidFill>
              <a:schemeClr val="accent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962048" name="Line 64"/>
          <p:cNvSpPr>
            <a:spLocks noChangeShapeType="1"/>
          </p:cNvSpPr>
          <p:nvPr/>
        </p:nvSpPr>
        <p:spPr bwMode="auto">
          <a:xfrm>
            <a:off x="4645476" y="3425744"/>
            <a:ext cx="6629937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962049" name="Line 65"/>
          <p:cNvSpPr>
            <a:spLocks noChangeShapeType="1"/>
          </p:cNvSpPr>
          <p:nvPr/>
        </p:nvSpPr>
        <p:spPr bwMode="auto">
          <a:xfrm>
            <a:off x="1655100" y="3970257"/>
            <a:ext cx="9664054" cy="0"/>
          </a:xfrm>
          <a:prstGeom prst="line">
            <a:avLst/>
          </a:prstGeom>
          <a:noFill/>
          <a:ln w="6350">
            <a:solidFill>
              <a:schemeClr val="accent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962050" name="Line 66"/>
          <p:cNvSpPr>
            <a:spLocks noChangeShapeType="1"/>
          </p:cNvSpPr>
          <p:nvPr/>
        </p:nvSpPr>
        <p:spPr bwMode="auto">
          <a:xfrm>
            <a:off x="4631664" y="2957432"/>
            <a:ext cx="6629937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962051" name="Line 67"/>
          <p:cNvSpPr>
            <a:spLocks noChangeShapeType="1"/>
          </p:cNvSpPr>
          <p:nvPr/>
        </p:nvSpPr>
        <p:spPr bwMode="auto">
          <a:xfrm>
            <a:off x="3098492" y="5194219"/>
            <a:ext cx="8338067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9" name="5. Source"/>
          <p:cNvSpPr>
            <a:spLocks noChangeArrowheads="1"/>
          </p:cNvSpPr>
          <p:nvPr/>
        </p:nvSpPr>
        <p:spPr bwMode="gray">
          <a:xfrm>
            <a:off x="193561" y="6519783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>
                <a:solidFill>
                  <a:schemeClr val="accent6"/>
                </a:solidFill>
                <a:latin typeface="+mn-lt"/>
                <a:ea typeface="+mn-ea"/>
              </a:rPr>
              <a:t>SOURCE: Disguised client example</a:t>
            </a:r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6484" y="1685845"/>
            <a:ext cx="1549287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>
                <a:cs typeface="Arial" panose="020B0604020202020204" pitchFamily="34" charset="0"/>
              </a:rPr>
              <a:t>Optimize product structure and stabilize quality to improve customer’s manufacturing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6482" y="2590719"/>
            <a:ext cx="1627557" cy="12464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 dirty="0"/>
              <a:t>On the basis of stable product delivery, maintain exclusive supplier position for middle-end products by ensuring sustainable cost advantage</a:t>
            </a:r>
          </a:p>
          <a:p>
            <a:pPr lvl="1"/>
            <a:r>
              <a:rPr lang="en-US" sz="900" dirty="0"/>
              <a:t>Improve printing quality and gradually enter high-end market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6484" y="4032169"/>
            <a:ext cx="1632161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 dirty="0">
                <a:cs typeface="Arial" panose="020B0604020202020204" pitchFamily="34" charset="0"/>
              </a:rPr>
              <a:t>Launch [client] specific quality improvement initiative to ensure consistent and stable product quality, </a:t>
            </a:r>
          </a:p>
          <a:p>
            <a:pPr lvl="1"/>
            <a:endParaRPr lang="en-US" sz="900" dirty="0">
              <a:cs typeface="Arial" panose="020B0604020202020204" pitchFamily="34" charset="0"/>
            </a:endParaRPr>
          </a:p>
          <a:p>
            <a:pPr lvl="1"/>
            <a:endParaRPr lang="en-US" sz="900" dirty="0">
              <a:cs typeface="Arial" panose="020B0604020202020204" pitchFamily="34" charset="0"/>
            </a:endParaRPr>
          </a:p>
          <a:p>
            <a:pPr lvl="1"/>
            <a:endParaRPr lang="en-US" sz="900" dirty="0">
              <a:cs typeface="Arial" panose="020B0604020202020204" pitchFamily="34" charset="0"/>
            </a:endParaRPr>
          </a:p>
          <a:p>
            <a:pPr lvl="1"/>
            <a:endParaRPr lang="en-US" sz="900" dirty="0">
              <a:cs typeface="Arial" panose="020B0604020202020204" pitchFamily="34" charset="0"/>
            </a:endParaRPr>
          </a:p>
          <a:p>
            <a:pPr lvl="1"/>
            <a:r>
              <a:rPr lang="en-US" sz="900" dirty="0">
                <a:cs typeface="Arial" panose="020B0604020202020204" pitchFamily="34" charset="0"/>
              </a:rPr>
              <a:t>Become [client] supplier chain partner through high-quality service and global technology advantage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4686913" y="1696958"/>
            <a:ext cx="885212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 dirty="0">
                <a:ea typeface="宋体" panose="02010600030101010101" pitchFamily="2" charset="-122"/>
              </a:rPr>
              <a:t>Reduction of XXX cost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686913" y="2139870"/>
            <a:ext cx="885212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>
                <a:ea typeface="宋体" panose="02010600030101010101" pitchFamily="2" charset="-122"/>
              </a:rPr>
              <a:t>IncreasingXXX dimension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686913" y="2590719"/>
            <a:ext cx="885212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>
                <a:ea typeface="宋体" panose="02010600030101010101" pitchFamily="2" charset="-122"/>
              </a:rPr>
              <a:t>Upgrading XXX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4686913" y="3038395"/>
            <a:ext cx="885212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>
                <a:ea typeface="宋体" panose="02010600030101010101" pitchFamily="2" charset="-122"/>
              </a:rPr>
              <a:t>Increasing XXX speed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4686913" y="3549569"/>
            <a:ext cx="885212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>
                <a:ea typeface="宋体" panose="02010600030101010101" pitchFamily="2" charset="-122"/>
              </a:rPr>
              <a:t>Increasing pouch price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686913" y="4032170"/>
            <a:ext cx="885212" cy="4154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>
                <a:ea typeface="宋体" panose="02010600030101010101" pitchFamily="2" charset="-122"/>
              </a:rPr>
              <a:t>Improving production cost</a:t>
            </a: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4686913" y="5216445"/>
            <a:ext cx="885212" cy="4154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>
                <a:ea typeface="宋体" panose="02010600030101010101" pitchFamily="2" charset="-122"/>
              </a:rPr>
              <a:t>Improve overall quality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5683707" y="1696958"/>
            <a:ext cx="3084762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 dirty="0">
                <a:ea typeface="宋体" panose="02010600030101010101" pitchFamily="2" charset="-122"/>
              </a:rPr>
              <a:t>Negotiate with XXX to increase market share by 17% to 75%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5683707" y="2139870"/>
            <a:ext cx="3084762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 dirty="0">
                <a:ea typeface="宋体" panose="02010600030101010101" pitchFamily="2" charset="-122"/>
              </a:rPr>
              <a:t>Grow volume by XXX through enhanced appeal to XXX need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5683707" y="2590719"/>
            <a:ext cx="3084762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>
                <a:ea typeface="宋体" panose="02010600030101010101" pitchFamily="2" charset="-122"/>
              </a:rPr>
              <a:t>Enter XXX markets by upgrading XXX machines (from XXX to XXX), with expected annual sales of 6 million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5683707" y="3038395"/>
            <a:ext cx="3084762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>
                <a:ea typeface="宋体" panose="02010600030101010101" pitchFamily="2" charset="-122"/>
              </a:rPr>
              <a:t>Reduce cost by XXX% through increasing XXX speed (from XXX  to XXX) and XXX replacement</a:t>
            </a: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5683707" y="3549570"/>
            <a:ext cx="3084762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>
                <a:ea typeface="宋体" panose="02010600030101010101" pitchFamily="2" charset="-122"/>
              </a:rPr>
              <a:t>Increase price of XXX product  by XXX%</a:t>
            </a: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5683707" y="4032169"/>
            <a:ext cx="3084762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>
                <a:ea typeface="宋体" panose="02010600030101010101" pitchFamily="2" charset="-122"/>
              </a:rPr>
              <a:t>Expand share of wallet through systematically optimizing XXX/XXX/XXX/XXX structural cost (XXX%)</a:t>
            </a:r>
          </a:p>
          <a:p>
            <a:pPr lvl="2"/>
            <a:r>
              <a:rPr lang="en-US" sz="900">
                <a:ea typeface="宋体" panose="02010600030101010101" pitchFamily="2" charset="-122"/>
              </a:rPr>
              <a:t>Increase production volume XXX times by manufacturing semi-finished product XXX/XXX/XXX in advance.  </a:t>
            </a:r>
          </a:p>
          <a:p>
            <a:pPr lvl="2"/>
            <a:r>
              <a:rPr lang="en-US" sz="900">
                <a:ea typeface="宋体" panose="02010600030101010101" pitchFamily="2" charset="-122"/>
              </a:rPr>
              <a:t>Replace XXX by XXX (0.6%)</a:t>
            </a:r>
          </a:p>
          <a:p>
            <a:pPr lvl="2"/>
            <a:r>
              <a:rPr lang="en-US" sz="900">
                <a:ea typeface="宋体" panose="02010600030101010101" pitchFamily="2" charset="-122"/>
              </a:rPr>
              <a:t>Replace XXX by XXX, reduce cost by XXX%, and XXX% rebate to the customer</a:t>
            </a: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5683707" y="5216445"/>
            <a:ext cx="3084762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900" dirty="0">
                <a:ea typeface="宋体" panose="02010600030101010101" pitchFamily="2" charset="-122"/>
              </a:rPr>
              <a:t>Develop XXX customer specific quality assurance guideline and improve overall manufacturing quality</a:t>
            </a:r>
          </a:p>
          <a:p>
            <a:pPr lvl="2"/>
            <a:r>
              <a:rPr lang="en-US" sz="900" dirty="0">
                <a:ea typeface="宋体" panose="02010600030101010101" pitchFamily="2" charset="-122"/>
              </a:rPr>
              <a:t>Reduce replenishment transportation by XXX times every year in average, </a:t>
            </a:r>
            <a:r>
              <a:rPr lang="en-US" sz="900" dirty="0" err="1">
                <a:ea typeface="宋体" panose="02010600030101010101" pitchFamily="2" charset="-122"/>
              </a:rPr>
              <a:t>RMB</a:t>
            </a:r>
            <a:r>
              <a:rPr lang="en-US" sz="900" dirty="0">
                <a:ea typeface="宋体" panose="02010600030101010101" pitchFamily="2" charset="-122"/>
              </a:rPr>
              <a:t> </a:t>
            </a:r>
            <a:r>
              <a:rPr lang="en-US" sz="900" dirty="0" err="1">
                <a:ea typeface="宋体" panose="02010600030101010101" pitchFamily="2" charset="-122"/>
              </a:rPr>
              <a:t>XXXfor</a:t>
            </a:r>
            <a:r>
              <a:rPr lang="en-US" sz="900" dirty="0">
                <a:ea typeface="宋体" panose="02010600030101010101" pitchFamily="2" charset="-122"/>
              </a:rPr>
              <a:t> each time</a:t>
            </a:r>
          </a:p>
          <a:p>
            <a:pPr lvl="2"/>
            <a:r>
              <a:rPr lang="en-US" sz="900" dirty="0">
                <a:ea typeface="宋体" panose="02010600030101010101" pitchFamily="2" charset="-122"/>
              </a:rPr>
              <a:t>Avoid XXX% quality loss and increase the share of current product by XXX%</a:t>
            </a:r>
          </a:p>
        </p:txBody>
      </p:sp>
      <p:pic>
        <p:nvPicPr>
          <p:cNvPr id="1962056" name="Picture 7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" r="2260"/>
          <a:stretch>
            <a:fillRect/>
          </a:stretch>
        </p:blipFill>
        <p:spPr bwMode="auto">
          <a:xfrm>
            <a:off x="182880" y="5595858"/>
            <a:ext cx="114482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8325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2740" name="Rectangle 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5387912"/>
              </p:ext>
            </p:extLst>
          </p:nvPr>
        </p:nvGraphicFramePr>
        <p:xfrm>
          <a:off x="1493838" y="1"/>
          <a:ext cx="15557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90" name="think-cell Slide" r:id="rId36" imgW="0" imgH="0" progId="TCLayout.ActiveDocument.1">
                  <p:embed/>
                </p:oleObj>
              </mc:Choice>
              <mc:Fallback>
                <p:oleObj name="think-cell Slide" r:id="rId36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"/>
                        <a:ext cx="15557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2741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3838" y="1"/>
            <a:ext cx="1555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0" tIns="0" rIns="0" bIns="0" numCol="1" spcCol="0" anchor="ctr" anchorCtr="0">
            <a:no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zh-CN" u="sng" dirty="0">
              <a:latin typeface="Arial" panose="020B0604020202020204" pitchFamily="34" charset="0"/>
              <a:ea typeface="宋体" panose="02010600030101010101" pitchFamily="2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652747" name="Rectangle 9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altLang="zh-CN" dirty="0">
                <a:latin typeface="+mn-lt"/>
                <a:ea typeface="宋体" charset="-122"/>
              </a:rPr>
              <a:t>Supported account managers in driving for deeper customer insight</a:t>
            </a:r>
          </a:p>
        </p:txBody>
      </p:sp>
      <p:graphicFrame>
        <p:nvGraphicFramePr>
          <p:cNvPr id="138" name="Chart 13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6062912"/>
              </p:ext>
            </p:extLst>
          </p:nvPr>
        </p:nvGraphicFramePr>
        <p:xfrm>
          <a:off x="1270000" y="2336800"/>
          <a:ext cx="1579563" cy="202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graphicFrame>
        <p:nvGraphicFramePr>
          <p:cNvPr id="139" name="Chart 13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73081463"/>
              </p:ext>
            </p:extLst>
          </p:nvPr>
        </p:nvGraphicFramePr>
        <p:xfrm>
          <a:off x="2944813" y="2336800"/>
          <a:ext cx="1158875" cy="202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graphicFrame>
        <p:nvGraphicFramePr>
          <p:cNvPr id="140" name="Chart 139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253355420"/>
              </p:ext>
            </p:extLst>
          </p:nvPr>
        </p:nvGraphicFramePr>
        <p:xfrm>
          <a:off x="4371975" y="2336800"/>
          <a:ext cx="1158875" cy="202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graphicFrame>
        <p:nvGraphicFramePr>
          <p:cNvPr id="141" name="Chart 140"/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82431731"/>
              </p:ext>
            </p:extLst>
          </p:nvPr>
        </p:nvGraphicFramePr>
        <p:xfrm>
          <a:off x="5838825" y="2336800"/>
          <a:ext cx="1158875" cy="202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graphicFrame>
        <p:nvGraphicFramePr>
          <p:cNvPr id="142" name="Chart 141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840338908"/>
              </p:ext>
            </p:extLst>
          </p:nvPr>
        </p:nvGraphicFramePr>
        <p:xfrm>
          <a:off x="7056438" y="2336800"/>
          <a:ext cx="1579562" cy="202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43" name="Chart 142"/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621417532"/>
              </p:ext>
            </p:extLst>
          </p:nvPr>
        </p:nvGraphicFramePr>
        <p:xfrm>
          <a:off x="8713788" y="2336800"/>
          <a:ext cx="1158875" cy="202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graphicFrame>
        <p:nvGraphicFramePr>
          <p:cNvPr id="144" name="Chart 143"/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881021499"/>
              </p:ext>
            </p:extLst>
          </p:nvPr>
        </p:nvGraphicFramePr>
        <p:xfrm>
          <a:off x="9898063" y="2336800"/>
          <a:ext cx="1793875" cy="202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graphicFrame>
        <p:nvGraphicFramePr>
          <p:cNvPr id="124" name="Chart 123"/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009213623"/>
              </p:ext>
            </p:extLst>
          </p:nvPr>
        </p:nvGraphicFramePr>
        <p:xfrm>
          <a:off x="1754188" y="1647825"/>
          <a:ext cx="822325" cy="82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sp>
        <p:nvSpPr>
          <p:cNvPr id="1652764" name="Rectangle 26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147888" y="1798638"/>
            <a:ext cx="206375" cy="18256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0" rIns="19050" bIns="0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77381219-2B98-4C4D-911C-D81AAB69EE75}" type="datetime'''''''''''''''''''''1''''''''''5'''''''''">
              <a:rPr lang="en-US" altLang="zh-CN" sz="1200" b="1">
                <a:solidFill>
                  <a:schemeClr val="bg1"/>
                </a:solidFill>
                <a:ea typeface="宋体" charset="-122"/>
                <a:cs typeface="Arial" charset="0"/>
              </a:rPr>
              <a:pPr algn="ctr"/>
              <a:t>15</a:t>
            </a:fld>
            <a:endParaRPr lang="en-US" altLang="zh-CN" sz="1200" b="1">
              <a:solidFill>
                <a:schemeClr val="bg1"/>
              </a:solidFill>
              <a:ea typeface="宋体" charset="-122"/>
              <a:cs typeface="Arial" charset="0"/>
            </a:endParaRPr>
          </a:p>
        </p:txBody>
      </p:sp>
      <p:graphicFrame>
        <p:nvGraphicFramePr>
          <p:cNvPr id="125" name="Chart 124"/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33919427"/>
              </p:ext>
            </p:extLst>
          </p:nvPr>
        </p:nvGraphicFramePr>
        <p:xfrm>
          <a:off x="2732088" y="1647825"/>
          <a:ext cx="1744662" cy="82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graphicFrame>
        <p:nvGraphicFramePr>
          <p:cNvPr id="126" name="Chart 125"/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788324697"/>
              </p:ext>
            </p:extLst>
          </p:nvPr>
        </p:nvGraphicFramePr>
        <p:xfrm>
          <a:off x="4170363" y="1647825"/>
          <a:ext cx="1744662" cy="82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graphicFrame>
        <p:nvGraphicFramePr>
          <p:cNvPr id="127" name="Chart 126"/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99539460"/>
              </p:ext>
            </p:extLst>
          </p:nvPr>
        </p:nvGraphicFramePr>
        <p:xfrm>
          <a:off x="6070600" y="1647825"/>
          <a:ext cx="822325" cy="82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sp>
        <p:nvSpPr>
          <p:cNvPr id="1652770" name="Rectangle 32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6464300" y="1798638"/>
            <a:ext cx="206375" cy="18256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0" rIns="19050" bIns="0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84549D7F-6FF4-461A-AECE-4451996E1E88}" type="datetime'''''''1''''''''''''''''''''''''''''''''''5'''">
              <a:rPr lang="en-US" altLang="zh-CN" sz="1200" b="1">
                <a:solidFill>
                  <a:schemeClr val="bg1"/>
                </a:solidFill>
                <a:ea typeface="宋体" charset="-122"/>
                <a:cs typeface="Arial" charset="0"/>
              </a:rPr>
              <a:pPr algn="ctr"/>
              <a:t>15</a:t>
            </a:fld>
            <a:endParaRPr lang="en-US" altLang="zh-CN" sz="1200" b="1">
              <a:solidFill>
                <a:schemeClr val="bg1"/>
              </a:solidFill>
              <a:ea typeface="宋体" charset="-122"/>
              <a:cs typeface="Arial" charset="0"/>
            </a:endParaRPr>
          </a:p>
        </p:txBody>
      </p:sp>
      <p:graphicFrame>
        <p:nvGraphicFramePr>
          <p:cNvPr id="128" name="Chart 127"/>
          <p:cNvGraphicFramePr/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927132817"/>
              </p:ext>
            </p:extLst>
          </p:nvPr>
        </p:nvGraphicFramePr>
        <p:xfrm>
          <a:off x="7508875" y="1647825"/>
          <a:ext cx="822325" cy="82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8"/>
          </a:graphicData>
        </a:graphic>
      </p:graphicFrame>
      <p:sp>
        <p:nvSpPr>
          <p:cNvPr id="1652772" name="Rectangle 34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7877175" y="1782763"/>
            <a:ext cx="206375" cy="18256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0" rIns="19050" bIns="0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C5FB592C-191A-4A36-8398-35FF18F50E0E}" type="datetime'''''1''''''''''''''0'''''''''''''''''''''''''''''''''">
              <a:rPr lang="en-US" altLang="zh-CN" sz="1200" b="1">
                <a:solidFill>
                  <a:schemeClr val="bg1"/>
                </a:solidFill>
                <a:ea typeface="宋体" charset="-122"/>
                <a:cs typeface="Arial" charset="0"/>
              </a:rPr>
              <a:pPr algn="ctr"/>
              <a:t>10</a:t>
            </a:fld>
            <a:endParaRPr lang="en-US" altLang="zh-CN" sz="1200" b="1">
              <a:solidFill>
                <a:schemeClr val="bg1"/>
              </a:solidFill>
              <a:ea typeface="宋体" charset="-122"/>
              <a:cs typeface="Arial" charset="0"/>
            </a:endParaRPr>
          </a:p>
        </p:txBody>
      </p:sp>
      <p:graphicFrame>
        <p:nvGraphicFramePr>
          <p:cNvPr id="129" name="Chart 128"/>
          <p:cNvGraphicFramePr/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65818404"/>
              </p:ext>
            </p:extLst>
          </p:nvPr>
        </p:nvGraphicFramePr>
        <p:xfrm>
          <a:off x="8947150" y="1647825"/>
          <a:ext cx="822325" cy="82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sp>
        <p:nvSpPr>
          <p:cNvPr id="1652774" name="Rectangle 36"/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9340850" y="1798638"/>
            <a:ext cx="206375" cy="18256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0" rIns="19050" bIns="0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7890FEB4-0A16-46EA-9A7E-34B29CF29B0F}" type="datetime'''''''''''''''''''''''''''''''15'">
              <a:rPr lang="en-US" altLang="zh-CN" sz="1200" b="1">
                <a:solidFill>
                  <a:schemeClr val="bg1"/>
                </a:solidFill>
                <a:ea typeface="宋体" charset="-122"/>
                <a:cs typeface="Arial" charset="0"/>
              </a:rPr>
              <a:pPr algn="ctr"/>
              <a:t>15</a:t>
            </a:fld>
            <a:endParaRPr lang="en-US" altLang="zh-CN" sz="1200" b="1">
              <a:solidFill>
                <a:schemeClr val="bg1"/>
              </a:solidFill>
              <a:ea typeface="宋体" charset="-122"/>
              <a:cs typeface="Arial" charset="0"/>
            </a:endParaRPr>
          </a:p>
        </p:txBody>
      </p:sp>
      <p:graphicFrame>
        <p:nvGraphicFramePr>
          <p:cNvPr id="130" name="Chart 129"/>
          <p:cNvGraphicFramePr/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75849123"/>
              </p:ext>
            </p:extLst>
          </p:nvPr>
        </p:nvGraphicFramePr>
        <p:xfrm>
          <a:off x="10385425" y="1647825"/>
          <a:ext cx="822325" cy="82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2" name="Arc 1"/>
          <p:cNvSpPr/>
          <p:nvPr>
            <p:custDataLst>
              <p:tags r:id="rId23"/>
            </p:custDataLst>
          </p:nvPr>
        </p:nvSpPr>
        <p:spPr bwMode="gray">
          <a:xfrm>
            <a:off x="10467975" y="1730375"/>
            <a:ext cx="657225" cy="657224"/>
          </a:xfrm>
          <a:prstGeom prst="arc">
            <a:avLst>
              <a:gd name="adj1" fmla="val 234"/>
              <a:gd name="adj2" fmla="val 0"/>
            </a:avLst>
          </a:prstGeom>
          <a:noFill/>
          <a:ln w="9525">
            <a:solidFill>
              <a:srgbClr val="FFFFFF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776" name="Rectangle 38"/>
          <p:cNvSpPr>
            <a:spLocks noChangeArrowheads="1"/>
          </p:cNvSpPr>
          <p:nvPr>
            <p:custDataLst>
              <p:tags r:id="rId24"/>
            </p:custDataLst>
          </p:nvPr>
        </p:nvSpPr>
        <p:spPr bwMode="gray">
          <a:xfrm>
            <a:off x="10652125" y="1968500"/>
            <a:ext cx="2905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0" rIns="19050" bIns="0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D589C527-3222-4EBE-8CDC-32020843C51A}" type="datetime'''''''''''''''''''1''''0''''''''''''''0'''''''''''''''''''''">
              <a:rPr lang="en-US" altLang="zh-CN" sz="1200" b="1">
                <a:solidFill>
                  <a:schemeClr val="bg1"/>
                </a:solidFill>
                <a:ea typeface="宋体" charset="-122"/>
                <a:cs typeface="Arial" charset="0"/>
              </a:rPr>
              <a:pPr algn="ctr"/>
              <a:t>100</a:t>
            </a:fld>
            <a:endParaRPr lang="en-US" altLang="zh-CN" sz="1200" b="1">
              <a:solidFill>
                <a:schemeClr val="bg1"/>
              </a:solidFill>
              <a:ea typeface="宋体" charset="-122"/>
              <a:cs typeface="Arial" charset="0"/>
            </a:endParaRPr>
          </a:p>
        </p:txBody>
      </p:sp>
      <p:sp>
        <p:nvSpPr>
          <p:cNvPr id="1652836" name="Rectangle 100"/>
          <p:cNvSpPr>
            <a:spLocks noChangeArrowheads="1"/>
          </p:cNvSpPr>
          <p:nvPr/>
        </p:nvSpPr>
        <p:spPr bwMode="auto">
          <a:xfrm>
            <a:off x="9041511" y="5002214"/>
            <a:ext cx="2609139" cy="11334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tIns="0" rIns="45720" bIns="0" anchor="ctr"/>
          <a:lstStyle/>
          <a:p>
            <a:endParaRPr lang="en-US"/>
          </a:p>
        </p:txBody>
      </p:sp>
      <p:sp>
        <p:nvSpPr>
          <p:cNvPr id="1652837" name="Rectangle 101"/>
          <p:cNvSpPr>
            <a:spLocks noChangeArrowheads="1"/>
          </p:cNvSpPr>
          <p:nvPr/>
        </p:nvSpPr>
        <p:spPr bwMode="auto">
          <a:xfrm>
            <a:off x="5539718" y="5002214"/>
            <a:ext cx="3332857" cy="11334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tIns="0" rIns="45720" bIns="0" anchor="ctr"/>
          <a:lstStyle/>
          <a:p>
            <a:endParaRPr lang="en-US"/>
          </a:p>
        </p:txBody>
      </p:sp>
      <p:sp>
        <p:nvSpPr>
          <p:cNvPr id="1652838" name="Rectangle 102"/>
          <p:cNvSpPr>
            <a:spLocks noChangeArrowheads="1"/>
          </p:cNvSpPr>
          <p:nvPr/>
        </p:nvSpPr>
        <p:spPr bwMode="auto">
          <a:xfrm>
            <a:off x="2711586" y="5002214"/>
            <a:ext cx="2609140" cy="11334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tIns="0" rIns="45720" bIns="0" anchor="ctr"/>
          <a:lstStyle/>
          <a:p>
            <a:endParaRPr lang="en-US"/>
          </a:p>
        </p:txBody>
      </p:sp>
      <p:sp>
        <p:nvSpPr>
          <p:cNvPr id="1652839" name="Rectangle 103"/>
          <p:cNvSpPr>
            <a:spLocks noChangeArrowheads="1"/>
          </p:cNvSpPr>
          <p:nvPr/>
        </p:nvSpPr>
        <p:spPr bwMode="auto">
          <a:xfrm>
            <a:off x="165017" y="5002214"/>
            <a:ext cx="2388060" cy="11334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tIns="0" rIns="45720" bIns="0" anchor="ctr"/>
          <a:lstStyle/>
          <a:p>
            <a:endParaRPr lang="en-US"/>
          </a:p>
        </p:txBody>
      </p:sp>
      <p:sp>
        <p:nvSpPr>
          <p:cNvPr id="1652745" name="AutoShape 7"/>
          <p:cNvSpPr>
            <a:spLocks noChangeArrowheads="1"/>
          </p:cNvSpPr>
          <p:nvPr/>
        </p:nvSpPr>
        <p:spPr bwMode="auto">
          <a:xfrm>
            <a:off x="221328" y="846137"/>
            <a:ext cx="11252044" cy="381158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545" tIns="44772" rIns="89545" bIns="44772" anchor="ctr"/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100000"/>
              </a:spcBef>
              <a:buClr>
                <a:schemeClr val="accent1"/>
              </a:buClr>
              <a:buSzPct val="120000"/>
              <a:buFont typeface="Arial" charset="0"/>
              <a:buChar char="▪"/>
            </a:pPr>
            <a:endParaRPr lang="zh-CN" altLang="en-US" sz="1200">
              <a:latin typeface="Whitney HTF Book"/>
              <a:ea typeface="宋体" charset="-122"/>
              <a:cs typeface="Arial" charset="0"/>
            </a:endParaRPr>
          </a:p>
        </p:txBody>
      </p:sp>
      <p:sp>
        <p:nvSpPr>
          <p:cNvPr id="1652746" name="Rectangle 8"/>
          <p:cNvSpPr>
            <a:spLocks noChangeArrowheads="1"/>
          </p:cNvSpPr>
          <p:nvPr/>
        </p:nvSpPr>
        <p:spPr bwMode="auto">
          <a:xfrm>
            <a:off x="221328" y="846139"/>
            <a:ext cx="11252044" cy="307975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lIns="70509" tIns="70509" rIns="70509" bIns="70509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ea typeface="宋体" charset="-122"/>
                <a:cs typeface="Arial" charset="0"/>
              </a:rPr>
              <a:t>Customer interview results</a:t>
            </a:r>
          </a:p>
        </p:txBody>
      </p:sp>
      <p:sp>
        <p:nvSpPr>
          <p:cNvPr id="1652748" name="Rectangle 10"/>
          <p:cNvSpPr>
            <a:spLocks noChangeArrowheads="1"/>
          </p:cNvSpPr>
          <p:nvPr/>
        </p:nvSpPr>
        <p:spPr bwMode="auto">
          <a:xfrm>
            <a:off x="352724" y="1346200"/>
            <a:ext cx="5289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solidFill>
                  <a:srgbClr val="808080"/>
                </a:solidFill>
                <a:ea typeface="宋体" charset="-122"/>
                <a:cs typeface="Arial" charset="0"/>
              </a:rPr>
              <a:t>Percent</a:t>
            </a:r>
          </a:p>
        </p:txBody>
      </p:sp>
      <p:sp>
        <p:nvSpPr>
          <p:cNvPr id="1652781" name="Rectangle 43"/>
          <p:cNvSpPr>
            <a:spLocks noChangeArrowheads="1"/>
          </p:cNvSpPr>
          <p:nvPr/>
        </p:nvSpPr>
        <p:spPr bwMode="auto">
          <a:xfrm>
            <a:off x="352723" y="3200400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dirty="0">
                <a:ea typeface="宋体" charset="-122"/>
                <a:cs typeface="Arial" charset="0"/>
              </a:rPr>
              <a:t>Competitor 1</a:t>
            </a:r>
          </a:p>
        </p:txBody>
      </p:sp>
      <p:sp>
        <p:nvSpPr>
          <p:cNvPr id="1652782" name="Rectangle 44"/>
          <p:cNvSpPr>
            <a:spLocks noChangeArrowheads="1"/>
          </p:cNvSpPr>
          <p:nvPr/>
        </p:nvSpPr>
        <p:spPr bwMode="auto">
          <a:xfrm>
            <a:off x="352723" y="3854450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dirty="0">
                <a:ea typeface="宋体" charset="-122"/>
                <a:cs typeface="Arial" charset="0"/>
              </a:rPr>
              <a:t>Competitor 2</a:t>
            </a:r>
          </a:p>
        </p:txBody>
      </p:sp>
      <p:sp>
        <p:nvSpPr>
          <p:cNvPr id="1652790" name="Rectangle 52"/>
          <p:cNvSpPr>
            <a:spLocks noChangeArrowheads="1"/>
          </p:cNvSpPr>
          <p:nvPr/>
        </p:nvSpPr>
        <p:spPr bwMode="auto">
          <a:xfrm>
            <a:off x="352724" y="2613025"/>
            <a:ext cx="3911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  <a:cs typeface="Arial" charset="0"/>
              </a:rPr>
              <a:t>Client</a:t>
            </a:r>
          </a:p>
        </p:txBody>
      </p:sp>
      <p:sp>
        <p:nvSpPr>
          <p:cNvPr id="1652791" name="AutoShape 53"/>
          <p:cNvSpPr>
            <a:spLocks noChangeArrowheads="1"/>
          </p:cNvSpPr>
          <p:nvPr/>
        </p:nvSpPr>
        <p:spPr bwMode="auto">
          <a:xfrm>
            <a:off x="1876068" y="1408113"/>
            <a:ext cx="519758" cy="184666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628" tIns="0" rIns="71628" bIns="0" anchor="b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</a:pPr>
            <a:r>
              <a:rPr lang="en-US" altLang="zh-CN" sz="1200" b="1">
                <a:solidFill>
                  <a:schemeClr val="tx2"/>
                </a:solidFill>
                <a:ea typeface="宋体" charset="-122"/>
                <a:cs typeface="Arial" charset="0"/>
              </a:rPr>
              <a:t>Price</a:t>
            </a:r>
            <a:endParaRPr lang="en-US" altLang="zh-CN" sz="1200">
              <a:solidFill>
                <a:schemeClr val="tx2"/>
              </a:solidFill>
              <a:ea typeface="宋体" charset="-122"/>
              <a:cs typeface="Arial" charset="0"/>
            </a:endParaRPr>
          </a:p>
        </p:txBody>
      </p:sp>
      <p:sp>
        <p:nvSpPr>
          <p:cNvPr id="1652792" name="AutoShape 54"/>
          <p:cNvSpPr>
            <a:spLocks noChangeArrowheads="1"/>
          </p:cNvSpPr>
          <p:nvPr/>
        </p:nvSpPr>
        <p:spPr bwMode="auto">
          <a:xfrm>
            <a:off x="3189283" y="1408113"/>
            <a:ext cx="667234" cy="184666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628" tIns="0" rIns="71628" bIns="0" anchor="b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</a:pPr>
            <a:r>
              <a:rPr lang="en-US" altLang="zh-CN" sz="1200" b="1">
                <a:solidFill>
                  <a:schemeClr val="tx2"/>
                </a:solidFill>
                <a:ea typeface="宋体" charset="-122"/>
                <a:cs typeface="Arial" charset="0"/>
              </a:rPr>
              <a:t>Quality</a:t>
            </a:r>
            <a:endParaRPr lang="en-US" altLang="zh-CN" sz="1200">
              <a:solidFill>
                <a:schemeClr val="tx2"/>
              </a:solidFill>
              <a:ea typeface="宋体" charset="-122"/>
              <a:cs typeface="Arial" charset="0"/>
            </a:endParaRPr>
          </a:p>
        </p:txBody>
      </p:sp>
      <p:sp>
        <p:nvSpPr>
          <p:cNvPr id="1652793" name="AutoShape 55"/>
          <p:cNvSpPr>
            <a:spLocks noChangeArrowheads="1"/>
          </p:cNvSpPr>
          <p:nvPr/>
        </p:nvSpPr>
        <p:spPr bwMode="auto">
          <a:xfrm>
            <a:off x="4448236" y="1223447"/>
            <a:ext cx="925318" cy="369332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628" tIns="0" rIns="71628" bIns="0" anchor="b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</a:pPr>
            <a:r>
              <a:rPr lang="en-US" altLang="zh-CN" sz="1200" b="1">
                <a:solidFill>
                  <a:schemeClr val="tx2"/>
                </a:solidFill>
                <a:ea typeface="宋体" charset="-122"/>
                <a:cs typeface="Arial" charset="0"/>
              </a:rPr>
              <a:t>Product</a:t>
            </a:r>
          </a:p>
          <a:p>
            <a:pPr algn="ctr">
              <a:buClrTx/>
            </a:pPr>
            <a:r>
              <a:rPr lang="en-US" altLang="zh-CN" sz="1200" b="1">
                <a:solidFill>
                  <a:schemeClr val="tx2"/>
                </a:solidFill>
                <a:ea typeface="宋体" charset="-122"/>
                <a:cs typeface="Arial" charset="0"/>
              </a:rPr>
              <a:t>innovation</a:t>
            </a:r>
            <a:endParaRPr lang="en-US" altLang="zh-CN" sz="1200">
              <a:solidFill>
                <a:schemeClr val="tx2"/>
              </a:solidFill>
              <a:ea typeface="宋体" charset="-122"/>
              <a:cs typeface="Arial" charset="0"/>
            </a:endParaRPr>
          </a:p>
        </p:txBody>
      </p:sp>
      <p:sp>
        <p:nvSpPr>
          <p:cNvPr id="1652794" name="AutoShape 56"/>
          <p:cNvSpPr>
            <a:spLocks noChangeArrowheads="1"/>
          </p:cNvSpPr>
          <p:nvPr/>
        </p:nvSpPr>
        <p:spPr bwMode="auto">
          <a:xfrm>
            <a:off x="5932577" y="1408113"/>
            <a:ext cx="740972" cy="184666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628" tIns="0" rIns="71628" bIns="0" anchor="b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</a:pPr>
            <a:r>
              <a:rPr lang="en-US" altLang="zh-CN" sz="1200" b="1">
                <a:solidFill>
                  <a:schemeClr val="tx2"/>
                </a:solidFill>
                <a:ea typeface="宋体" charset="-122"/>
                <a:cs typeface="Arial" charset="0"/>
              </a:rPr>
              <a:t>Delivery</a:t>
            </a:r>
            <a:endParaRPr lang="en-US" altLang="zh-CN" sz="1200">
              <a:solidFill>
                <a:schemeClr val="tx2"/>
              </a:solidFill>
              <a:ea typeface="宋体" charset="-122"/>
              <a:cs typeface="Arial" charset="0"/>
            </a:endParaRPr>
          </a:p>
        </p:txBody>
      </p:sp>
      <p:sp>
        <p:nvSpPr>
          <p:cNvPr id="1652795" name="AutoShape 57"/>
          <p:cNvSpPr>
            <a:spLocks noChangeArrowheads="1"/>
          </p:cNvSpPr>
          <p:nvPr/>
        </p:nvSpPr>
        <p:spPr bwMode="auto">
          <a:xfrm>
            <a:off x="7317926" y="1408113"/>
            <a:ext cx="744178" cy="184666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628" tIns="0" rIns="71628" bIns="0" anchor="b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</a:pPr>
            <a:r>
              <a:rPr lang="en-US" altLang="zh-CN" sz="1200" b="1">
                <a:solidFill>
                  <a:schemeClr val="tx2"/>
                </a:solidFill>
                <a:ea typeface="宋体" charset="-122"/>
                <a:cs typeface="Arial" charset="0"/>
              </a:rPr>
              <a:t>Stability</a:t>
            </a:r>
            <a:endParaRPr lang="en-US" altLang="zh-CN" sz="1200">
              <a:solidFill>
                <a:schemeClr val="tx2"/>
              </a:solidFill>
              <a:ea typeface="宋体" charset="-122"/>
              <a:cs typeface="Arial" charset="0"/>
            </a:endParaRPr>
          </a:p>
        </p:txBody>
      </p:sp>
      <p:sp>
        <p:nvSpPr>
          <p:cNvPr id="1652796" name="AutoShape 58"/>
          <p:cNvSpPr>
            <a:spLocks noChangeArrowheads="1"/>
          </p:cNvSpPr>
          <p:nvPr/>
        </p:nvSpPr>
        <p:spPr bwMode="auto">
          <a:xfrm>
            <a:off x="8758021" y="1408113"/>
            <a:ext cx="639982" cy="184666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628" tIns="0" rIns="71628" bIns="0" anchor="b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</a:pPr>
            <a:r>
              <a:rPr lang="en-US" altLang="zh-CN" sz="1200" b="1">
                <a:solidFill>
                  <a:schemeClr val="tx2"/>
                </a:solidFill>
                <a:ea typeface="宋体" charset="-122"/>
                <a:cs typeface="Arial" charset="0"/>
              </a:rPr>
              <a:t>Others</a:t>
            </a:r>
            <a:endParaRPr lang="en-US" altLang="zh-CN" sz="1200">
              <a:solidFill>
                <a:schemeClr val="tx2"/>
              </a:solidFill>
              <a:ea typeface="宋体" charset="-122"/>
              <a:cs typeface="Arial" charset="0"/>
            </a:endParaRPr>
          </a:p>
        </p:txBody>
      </p:sp>
      <p:sp>
        <p:nvSpPr>
          <p:cNvPr id="1652797" name="AutoShape 59"/>
          <p:cNvSpPr>
            <a:spLocks noChangeArrowheads="1"/>
          </p:cNvSpPr>
          <p:nvPr/>
        </p:nvSpPr>
        <p:spPr bwMode="auto">
          <a:xfrm>
            <a:off x="10194440" y="1408113"/>
            <a:ext cx="545214" cy="184666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628" tIns="0" rIns="71628" bIns="0" anchor="b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</a:pPr>
            <a:r>
              <a:rPr lang="en-US" altLang="zh-CN" sz="1200" b="1">
                <a:solidFill>
                  <a:schemeClr val="tx2"/>
                </a:solidFill>
                <a:ea typeface="宋体" charset="-122"/>
                <a:cs typeface="Arial" charset="0"/>
              </a:rPr>
              <a:t>Total </a:t>
            </a:r>
            <a:endParaRPr lang="en-US" altLang="zh-CN" sz="1200">
              <a:solidFill>
                <a:schemeClr val="tx2"/>
              </a:solidFill>
              <a:ea typeface="宋体" charset="-122"/>
              <a:cs typeface="Arial" charset="0"/>
            </a:endParaRPr>
          </a:p>
        </p:txBody>
      </p:sp>
      <p:sp>
        <p:nvSpPr>
          <p:cNvPr id="1652799" name="AutoShape 61"/>
          <p:cNvSpPr>
            <a:spLocks noChangeArrowheads="1"/>
          </p:cNvSpPr>
          <p:nvPr/>
        </p:nvSpPr>
        <p:spPr bwMode="auto">
          <a:xfrm>
            <a:off x="296411" y="5006976"/>
            <a:ext cx="2173240" cy="1120775"/>
          </a:xfrm>
          <a:prstGeom prst="roundRect">
            <a:avLst>
              <a:gd name="adj" fmla="val 100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lIns="70509" tIns="70509" rIns="70509" bIns="70509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  <a:cs typeface="Arial" charset="0"/>
              </a:rPr>
              <a:t>Local competitors have clear advantage on price due to their structural cost positions</a:t>
            </a:r>
          </a:p>
        </p:txBody>
      </p:sp>
      <p:sp>
        <p:nvSpPr>
          <p:cNvPr id="1652800" name="AutoShape 62"/>
          <p:cNvSpPr>
            <a:spLocks noChangeArrowheads="1"/>
          </p:cNvSpPr>
          <p:nvPr/>
        </p:nvSpPr>
        <p:spPr bwMode="auto">
          <a:xfrm>
            <a:off x="2784584" y="5006976"/>
            <a:ext cx="2496514" cy="1120775"/>
          </a:xfrm>
          <a:prstGeom prst="roundRect">
            <a:avLst>
              <a:gd name="adj" fmla="val 100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lIns="70509" tIns="70509" rIns="70509" bIns="70509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  <a:cs typeface="Arial" charset="0"/>
              </a:rPr>
              <a:t>We can no longer differentiate itself from local competition from quality as the supplied product matures</a:t>
            </a:r>
          </a:p>
        </p:txBody>
      </p:sp>
      <p:sp>
        <p:nvSpPr>
          <p:cNvPr id="1652801" name="AutoShape 63"/>
          <p:cNvSpPr>
            <a:spLocks noChangeArrowheads="1"/>
          </p:cNvSpPr>
          <p:nvPr/>
        </p:nvSpPr>
        <p:spPr bwMode="auto">
          <a:xfrm>
            <a:off x="5618972" y="5006976"/>
            <a:ext cx="3241089" cy="1120775"/>
          </a:xfrm>
          <a:prstGeom prst="roundRect">
            <a:avLst>
              <a:gd name="adj" fmla="val 829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lIns="70509" tIns="70509" rIns="70509" bIns="70509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  <a:cs typeface="Arial" charset="0"/>
              </a:rPr>
              <a:t>We failed to differentiate itself in its traditional strength area i.e., creation of distinctive value to our customer from proactive product innovation</a:t>
            </a:r>
          </a:p>
        </p:txBody>
      </p:sp>
      <p:sp>
        <p:nvSpPr>
          <p:cNvPr id="1652802" name="AutoShape 64"/>
          <p:cNvSpPr>
            <a:spLocks noChangeArrowheads="1"/>
          </p:cNvSpPr>
          <p:nvPr/>
        </p:nvSpPr>
        <p:spPr bwMode="auto">
          <a:xfrm>
            <a:off x="9127022" y="5006976"/>
            <a:ext cx="2371377" cy="1120775"/>
          </a:xfrm>
          <a:prstGeom prst="roundRect">
            <a:avLst>
              <a:gd name="adj" fmla="val 100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lIns="70509" tIns="70509" rIns="70509" bIns="70509" anchor="ctr"/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  <a:cs typeface="Arial" charset="0"/>
              </a:rPr>
              <a:t>In addition, frequent change of management team has left an “unstable” image to the customer</a:t>
            </a:r>
          </a:p>
        </p:txBody>
      </p:sp>
      <p:sp>
        <p:nvSpPr>
          <p:cNvPr id="1652841" name="Rectangle 20"/>
          <p:cNvSpPr>
            <a:spLocks noChangeArrowheads="1"/>
          </p:cNvSpPr>
          <p:nvPr/>
        </p:nvSpPr>
        <p:spPr bwMode="auto">
          <a:xfrm>
            <a:off x="158759" y="4714875"/>
            <a:ext cx="8992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8663" indent="-280988" algn="l" defTabSz="8778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0775" indent="-225425" algn="l" defTabSz="8778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8450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6125" indent="-223838" algn="l" defTabSz="8778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733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305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77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44925" indent="-223838" defTabSz="8778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b="1">
                <a:solidFill>
                  <a:schemeClr val="tx2"/>
                </a:solidFill>
                <a:ea typeface="宋体" charset="-122"/>
                <a:cs typeface="Arial" charset="0"/>
              </a:rPr>
              <a:t>Implications</a:t>
            </a:r>
          </a:p>
        </p:txBody>
      </p:sp>
      <p:grpSp>
        <p:nvGrpSpPr>
          <p:cNvPr id="1652842" name="Group 65"/>
          <p:cNvGrpSpPr>
            <a:grpSpLocks/>
          </p:cNvGrpSpPr>
          <p:nvPr/>
        </p:nvGrpSpPr>
        <p:grpSpPr bwMode="auto">
          <a:xfrm>
            <a:off x="2002466" y="4373568"/>
            <a:ext cx="269049" cy="260350"/>
            <a:chOff x="75" y="753"/>
            <a:chExt cx="256" cy="256"/>
          </a:xfrm>
        </p:grpSpPr>
        <p:sp>
          <p:nvSpPr>
            <p:cNvPr id="1652843" name="Oval 6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75" y="753"/>
              <a:ext cx="256" cy="25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  <p:sp>
          <p:nvSpPr>
            <p:cNvPr id="1652844" name="Rectangle 67"/>
            <p:cNvSpPr>
              <a:spLocks noChangeArrowheads="1"/>
            </p:cNvSpPr>
            <p:nvPr/>
          </p:nvSpPr>
          <p:spPr bwMode="auto">
            <a:xfrm>
              <a:off x="150" y="768"/>
              <a:ext cx="107" cy="23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  <a:ea typeface="宋体" charset="-122"/>
                  <a:cs typeface="Arial" charset="0"/>
                </a:rPr>
                <a:t>1</a:t>
              </a:r>
            </a:p>
          </p:txBody>
        </p:sp>
        <p:sp>
          <p:nvSpPr>
            <p:cNvPr id="1652845" name="Oval 68"/>
            <p:cNvSpPr>
              <a:spLocks noChangeArrowheads="1"/>
            </p:cNvSpPr>
            <p:nvPr/>
          </p:nvSpPr>
          <p:spPr bwMode="gray">
            <a:xfrm>
              <a:off x="152" y="766"/>
              <a:ext cx="102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</p:grpSp>
      <p:grpSp>
        <p:nvGrpSpPr>
          <p:cNvPr id="1652846" name="Group 69"/>
          <p:cNvGrpSpPr>
            <a:grpSpLocks/>
          </p:cNvGrpSpPr>
          <p:nvPr/>
        </p:nvGrpSpPr>
        <p:grpSpPr bwMode="auto">
          <a:xfrm>
            <a:off x="3389419" y="4373568"/>
            <a:ext cx="269049" cy="260350"/>
            <a:chOff x="75" y="753"/>
            <a:chExt cx="256" cy="256"/>
          </a:xfrm>
        </p:grpSpPr>
        <p:sp>
          <p:nvSpPr>
            <p:cNvPr id="1652847" name="Oval 70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75" y="753"/>
              <a:ext cx="256" cy="25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  <p:sp>
          <p:nvSpPr>
            <p:cNvPr id="1652848" name="Rectangle 71"/>
            <p:cNvSpPr>
              <a:spLocks noChangeArrowheads="1"/>
            </p:cNvSpPr>
            <p:nvPr/>
          </p:nvSpPr>
          <p:spPr bwMode="auto">
            <a:xfrm>
              <a:off x="150" y="768"/>
              <a:ext cx="107" cy="23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  <a:ea typeface="宋体" charset="-122"/>
                  <a:cs typeface="Arial" charset="0"/>
                </a:rPr>
                <a:t>2</a:t>
              </a:r>
            </a:p>
          </p:txBody>
        </p:sp>
        <p:sp>
          <p:nvSpPr>
            <p:cNvPr id="1652849" name="Oval 72"/>
            <p:cNvSpPr>
              <a:spLocks noChangeArrowheads="1"/>
            </p:cNvSpPr>
            <p:nvPr/>
          </p:nvSpPr>
          <p:spPr bwMode="gray">
            <a:xfrm>
              <a:off x="152" y="766"/>
              <a:ext cx="102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</p:grpSp>
      <p:grpSp>
        <p:nvGrpSpPr>
          <p:cNvPr id="1652850" name="Group 73"/>
          <p:cNvGrpSpPr>
            <a:grpSpLocks/>
          </p:cNvGrpSpPr>
          <p:nvPr/>
        </p:nvGrpSpPr>
        <p:grpSpPr bwMode="auto">
          <a:xfrm>
            <a:off x="4778459" y="4373563"/>
            <a:ext cx="269049" cy="260350"/>
            <a:chOff x="75" y="753"/>
            <a:chExt cx="256" cy="256"/>
          </a:xfrm>
        </p:grpSpPr>
        <p:sp>
          <p:nvSpPr>
            <p:cNvPr id="1652851" name="Oval 7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75" y="753"/>
              <a:ext cx="256" cy="25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  <p:sp>
          <p:nvSpPr>
            <p:cNvPr id="1652852" name="Rectangle 75"/>
            <p:cNvSpPr>
              <a:spLocks noChangeArrowheads="1"/>
            </p:cNvSpPr>
            <p:nvPr/>
          </p:nvSpPr>
          <p:spPr bwMode="auto">
            <a:xfrm>
              <a:off x="150" y="768"/>
              <a:ext cx="106" cy="23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  <a:ea typeface="宋体" charset="-122"/>
                  <a:cs typeface="Arial" charset="0"/>
                </a:rPr>
                <a:t>3</a:t>
              </a:r>
            </a:p>
          </p:txBody>
        </p:sp>
        <p:sp>
          <p:nvSpPr>
            <p:cNvPr id="1652853" name="Oval 76"/>
            <p:cNvSpPr>
              <a:spLocks noChangeArrowheads="1"/>
            </p:cNvSpPr>
            <p:nvPr/>
          </p:nvSpPr>
          <p:spPr bwMode="gray">
            <a:xfrm>
              <a:off x="152" y="766"/>
              <a:ext cx="102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</p:grpSp>
      <p:grpSp>
        <p:nvGrpSpPr>
          <p:cNvPr id="1652854" name="Group 77"/>
          <p:cNvGrpSpPr>
            <a:grpSpLocks/>
          </p:cNvGrpSpPr>
          <p:nvPr/>
        </p:nvGrpSpPr>
        <p:grpSpPr bwMode="auto">
          <a:xfrm>
            <a:off x="7556535" y="4373563"/>
            <a:ext cx="269049" cy="260350"/>
            <a:chOff x="75" y="753"/>
            <a:chExt cx="256" cy="256"/>
          </a:xfrm>
        </p:grpSpPr>
        <p:sp>
          <p:nvSpPr>
            <p:cNvPr id="1652855" name="Oval 7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75" y="753"/>
              <a:ext cx="256" cy="25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  <p:sp>
          <p:nvSpPr>
            <p:cNvPr id="1652856" name="Rectangle 79"/>
            <p:cNvSpPr>
              <a:spLocks noChangeArrowheads="1"/>
            </p:cNvSpPr>
            <p:nvPr/>
          </p:nvSpPr>
          <p:spPr bwMode="auto">
            <a:xfrm>
              <a:off x="150" y="768"/>
              <a:ext cx="106" cy="23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  <a:ea typeface="宋体" charset="-122"/>
                  <a:cs typeface="Arial" charset="0"/>
                </a:rPr>
                <a:t>4</a:t>
              </a:r>
            </a:p>
          </p:txBody>
        </p:sp>
        <p:sp>
          <p:nvSpPr>
            <p:cNvPr id="1652857" name="Oval 80"/>
            <p:cNvSpPr>
              <a:spLocks noChangeArrowheads="1"/>
            </p:cNvSpPr>
            <p:nvPr/>
          </p:nvSpPr>
          <p:spPr bwMode="gray">
            <a:xfrm>
              <a:off x="152" y="766"/>
              <a:ext cx="102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</p:grpSp>
      <p:grpSp>
        <p:nvGrpSpPr>
          <p:cNvPr id="1652858" name="Group 81"/>
          <p:cNvGrpSpPr>
            <a:grpSpLocks/>
          </p:cNvGrpSpPr>
          <p:nvPr/>
        </p:nvGrpSpPr>
        <p:grpSpPr bwMode="auto">
          <a:xfrm>
            <a:off x="1326718" y="4830763"/>
            <a:ext cx="269049" cy="260350"/>
            <a:chOff x="75" y="753"/>
            <a:chExt cx="256" cy="256"/>
          </a:xfrm>
        </p:grpSpPr>
        <p:sp>
          <p:nvSpPr>
            <p:cNvPr id="1652859" name="Oval 8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75" y="753"/>
              <a:ext cx="256" cy="25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  <p:sp>
          <p:nvSpPr>
            <p:cNvPr id="1652860" name="Rectangle 83"/>
            <p:cNvSpPr>
              <a:spLocks noChangeArrowheads="1"/>
            </p:cNvSpPr>
            <p:nvPr/>
          </p:nvSpPr>
          <p:spPr bwMode="auto">
            <a:xfrm>
              <a:off x="150" y="768"/>
              <a:ext cx="106" cy="23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  <a:ea typeface="宋体" charset="-122"/>
                  <a:cs typeface="Arial" charset="0"/>
                </a:rPr>
                <a:t>1</a:t>
              </a:r>
            </a:p>
          </p:txBody>
        </p:sp>
        <p:sp>
          <p:nvSpPr>
            <p:cNvPr id="1652861" name="Oval 84"/>
            <p:cNvSpPr>
              <a:spLocks noChangeArrowheads="1"/>
            </p:cNvSpPr>
            <p:nvPr/>
          </p:nvSpPr>
          <p:spPr bwMode="gray">
            <a:xfrm>
              <a:off x="152" y="766"/>
              <a:ext cx="102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</p:grpSp>
      <p:grpSp>
        <p:nvGrpSpPr>
          <p:cNvPr id="1652862" name="Group 85"/>
          <p:cNvGrpSpPr>
            <a:grpSpLocks/>
          </p:cNvGrpSpPr>
          <p:nvPr/>
        </p:nvGrpSpPr>
        <p:grpSpPr bwMode="auto">
          <a:xfrm>
            <a:off x="3898317" y="4830763"/>
            <a:ext cx="269049" cy="260350"/>
            <a:chOff x="75" y="753"/>
            <a:chExt cx="256" cy="256"/>
          </a:xfrm>
        </p:grpSpPr>
        <p:sp>
          <p:nvSpPr>
            <p:cNvPr id="1652863" name="Oval 86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75" y="753"/>
              <a:ext cx="256" cy="25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  <p:sp>
          <p:nvSpPr>
            <p:cNvPr id="1652864" name="Rectangle 87"/>
            <p:cNvSpPr>
              <a:spLocks noChangeArrowheads="1"/>
            </p:cNvSpPr>
            <p:nvPr/>
          </p:nvSpPr>
          <p:spPr bwMode="auto">
            <a:xfrm>
              <a:off x="150" y="768"/>
              <a:ext cx="106" cy="23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  <a:ea typeface="宋体" charset="-122"/>
                  <a:cs typeface="Arial" charset="0"/>
                </a:rPr>
                <a:t>2</a:t>
              </a:r>
            </a:p>
          </p:txBody>
        </p:sp>
        <p:sp>
          <p:nvSpPr>
            <p:cNvPr id="1652865" name="Oval 88"/>
            <p:cNvSpPr>
              <a:spLocks noChangeArrowheads="1"/>
            </p:cNvSpPr>
            <p:nvPr/>
          </p:nvSpPr>
          <p:spPr bwMode="gray">
            <a:xfrm>
              <a:off x="152" y="766"/>
              <a:ext cx="102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</p:grpSp>
      <p:grpSp>
        <p:nvGrpSpPr>
          <p:cNvPr id="1652866" name="Group 89"/>
          <p:cNvGrpSpPr>
            <a:grpSpLocks/>
          </p:cNvGrpSpPr>
          <p:nvPr/>
        </p:nvGrpSpPr>
        <p:grpSpPr bwMode="auto">
          <a:xfrm>
            <a:off x="6939183" y="4830763"/>
            <a:ext cx="269049" cy="260350"/>
            <a:chOff x="75" y="753"/>
            <a:chExt cx="256" cy="256"/>
          </a:xfrm>
        </p:grpSpPr>
        <p:sp>
          <p:nvSpPr>
            <p:cNvPr id="1652867" name="Oval 9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75" y="753"/>
              <a:ext cx="256" cy="25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  <p:sp>
          <p:nvSpPr>
            <p:cNvPr id="1652868" name="Rectangle 91"/>
            <p:cNvSpPr>
              <a:spLocks noChangeArrowheads="1"/>
            </p:cNvSpPr>
            <p:nvPr/>
          </p:nvSpPr>
          <p:spPr bwMode="auto">
            <a:xfrm>
              <a:off x="150" y="768"/>
              <a:ext cx="107" cy="23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  <a:ea typeface="宋体" charset="-122"/>
                  <a:cs typeface="Arial" charset="0"/>
                </a:rPr>
                <a:t>3</a:t>
              </a:r>
            </a:p>
          </p:txBody>
        </p:sp>
        <p:sp>
          <p:nvSpPr>
            <p:cNvPr id="1652869" name="Oval 92"/>
            <p:cNvSpPr>
              <a:spLocks noChangeArrowheads="1"/>
            </p:cNvSpPr>
            <p:nvPr/>
          </p:nvSpPr>
          <p:spPr bwMode="gray">
            <a:xfrm>
              <a:off x="152" y="766"/>
              <a:ext cx="102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</p:grpSp>
      <p:grpSp>
        <p:nvGrpSpPr>
          <p:cNvPr id="1652870" name="Group 93"/>
          <p:cNvGrpSpPr>
            <a:grpSpLocks/>
          </p:cNvGrpSpPr>
          <p:nvPr/>
        </p:nvGrpSpPr>
        <p:grpSpPr bwMode="auto">
          <a:xfrm>
            <a:off x="10178186" y="4830763"/>
            <a:ext cx="269049" cy="260350"/>
            <a:chOff x="75" y="753"/>
            <a:chExt cx="256" cy="256"/>
          </a:xfrm>
        </p:grpSpPr>
        <p:sp>
          <p:nvSpPr>
            <p:cNvPr id="1652871" name="Oval 9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gray">
            <a:xfrm>
              <a:off x="75" y="753"/>
              <a:ext cx="256" cy="25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  <p:sp>
          <p:nvSpPr>
            <p:cNvPr id="1652872" name="Rectangle 95"/>
            <p:cNvSpPr>
              <a:spLocks noChangeArrowheads="1"/>
            </p:cNvSpPr>
            <p:nvPr/>
          </p:nvSpPr>
          <p:spPr bwMode="auto">
            <a:xfrm>
              <a:off x="150" y="768"/>
              <a:ext cx="106" cy="23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bg1"/>
                  </a:solidFill>
                  <a:ea typeface="宋体" charset="-122"/>
                  <a:cs typeface="Arial" charset="0"/>
                </a:rPr>
                <a:t>4</a:t>
              </a:r>
            </a:p>
          </p:txBody>
        </p:sp>
        <p:sp>
          <p:nvSpPr>
            <p:cNvPr id="1652873" name="Oval 96"/>
            <p:cNvSpPr>
              <a:spLocks noChangeArrowheads="1"/>
            </p:cNvSpPr>
            <p:nvPr/>
          </p:nvSpPr>
          <p:spPr bwMode="gray">
            <a:xfrm>
              <a:off x="152" y="766"/>
              <a:ext cx="102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28663" indent="-28098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20775" indent="-225425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568450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16125" indent="-223838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4733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305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3877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44925" indent="-22383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chemeClr val="accent1"/>
                </a:buClr>
                <a:buSzPct val="120000"/>
                <a:buFont typeface="Arial" charset="0"/>
                <a:buChar char="▪"/>
              </a:pPr>
              <a:endParaRPr lang="zh-CN" altLang="en-US" sz="1200">
                <a:latin typeface="Whitney HTF Book"/>
                <a:ea typeface="宋体" charset="-122"/>
                <a:cs typeface="Arial" charset="0"/>
              </a:endParaRPr>
            </a:p>
          </p:txBody>
        </p:sp>
      </p:grpSp>
      <p:cxnSp>
        <p:nvCxnSpPr>
          <p:cNvPr id="1652874" name="AutoShape 138"/>
          <p:cNvCxnSpPr>
            <a:cxnSpLocks noChangeShapeType="1"/>
            <a:stCxn id="1652844" idx="2"/>
            <a:endCxn id="1652859" idx="0"/>
          </p:cNvCxnSpPr>
          <p:nvPr/>
        </p:nvCxnSpPr>
        <p:spPr bwMode="auto">
          <a:xfrm rot="5400000">
            <a:off x="1696890" y="4390136"/>
            <a:ext cx="204981" cy="67627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2875" name="AutoShape 139"/>
          <p:cNvCxnSpPr>
            <a:cxnSpLocks noChangeShapeType="1"/>
            <a:stCxn id="1652847" idx="4"/>
            <a:endCxn id="1652863" idx="0"/>
          </p:cNvCxnSpPr>
          <p:nvPr/>
        </p:nvCxnSpPr>
        <p:spPr bwMode="auto">
          <a:xfrm rot="16200000" flipH="1">
            <a:off x="3679971" y="4477891"/>
            <a:ext cx="196845" cy="50889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2876" name="AutoShape 140"/>
          <p:cNvCxnSpPr>
            <a:cxnSpLocks noChangeShapeType="1"/>
            <a:stCxn id="1652851" idx="4"/>
            <a:endCxn id="1652867" idx="0"/>
          </p:cNvCxnSpPr>
          <p:nvPr/>
        </p:nvCxnSpPr>
        <p:spPr bwMode="auto">
          <a:xfrm rot="16200000" flipH="1">
            <a:off x="5894921" y="3651976"/>
            <a:ext cx="196850" cy="216072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2877" name="AutoShape 141"/>
          <p:cNvCxnSpPr>
            <a:cxnSpLocks noChangeShapeType="1"/>
            <a:stCxn id="1652856" idx="2"/>
            <a:endCxn id="1652873" idx="0"/>
          </p:cNvCxnSpPr>
          <p:nvPr/>
        </p:nvCxnSpPr>
        <p:spPr bwMode="auto">
          <a:xfrm rot="16200000" flipH="1">
            <a:off x="8892782" y="3424054"/>
            <a:ext cx="218207" cy="262165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2878" name="5. Source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609600" indent="-60960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85813" indent="-14287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936625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073150" indent="-134938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223963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16811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1383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25955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0527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93713" indent="-493713">
              <a:buClrTx/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SOURCE: Disguised client analysis</a:t>
            </a:r>
          </a:p>
        </p:txBody>
      </p:sp>
    </p:spTree>
    <p:extLst>
      <p:ext uri="{BB962C8B-B14F-4D97-AF65-F5344CB8AC3E}">
        <p14:creationId xmlns:p14="http://schemas.microsoft.com/office/powerpoint/2010/main" val="149913253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1474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1082845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01" name="think-cell Slide" r:id="rId19" imgW="0" imgH="0" progId="TCLayout.ActiveDocument.1">
                  <p:embed/>
                </p:oleObj>
              </mc:Choice>
              <mc:Fallback>
                <p:oleObj name="think-cell Slide" r:id="rId19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475" name="Rectangle 3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41476" name="Rectangle 4"/>
          <p:cNvSpPr>
            <a:spLocks noGrp="1" noChangeArrowheads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>
                <a:latin typeface="+mn-lt"/>
              </a:rPr>
              <a:t>Impact – drove a doubling in gross margin in 18 months</a:t>
            </a:r>
          </a:p>
        </p:txBody>
      </p:sp>
      <p:sp>
        <p:nvSpPr>
          <p:cNvPr id="1641478" name="5. Source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609600" indent="-60960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85813" indent="-14287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936625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073150" indent="-134938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223963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16811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1383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25955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0527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93713" indent="-493713">
              <a:buClrTx/>
            </a:pPr>
            <a:r>
              <a:rPr lang="en-US" sz="800">
                <a:solidFill>
                  <a:schemeClr val="accent6"/>
                </a:solidFill>
                <a:latin typeface="+mn-lt"/>
              </a:rPr>
              <a:t>SOURCE: Disguised client analysis</a:t>
            </a:r>
          </a:p>
        </p:txBody>
      </p:sp>
      <p:cxnSp>
        <p:nvCxnSpPr>
          <p:cNvPr id="37" name="Straight Connector 36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gray">
          <a:xfrm>
            <a:off x="2779713" y="4259263"/>
            <a:ext cx="33655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18" name="Line 4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601788" y="4397375"/>
            <a:ext cx="33655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tIns="0" rIns="45720" bIns="0" anchor="ctr"/>
          <a:lstStyle/>
          <a:p>
            <a:endParaRPr lang="en-US"/>
          </a:p>
        </p:txBody>
      </p:sp>
      <p:cxnSp>
        <p:nvCxnSpPr>
          <p:cNvPr id="38" name="Straight Connector 37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gray">
          <a:xfrm>
            <a:off x="3957638" y="3497263"/>
            <a:ext cx="33655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23" name="Line 5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135563" y="2355850"/>
            <a:ext cx="33655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tIns="0" rIns="45720" bIns="0" anchor="ctr"/>
          <a:lstStyle/>
          <a:p>
            <a:endParaRPr lang="en-US"/>
          </a:p>
        </p:txBody>
      </p:sp>
      <p:graphicFrame>
        <p:nvGraphicFramePr>
          <p:cNvPr id="35" name="Chart 34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297085739"/>
              </p:ext>
            </p:extLst>
          </p:nvPr>
        </p:nvGraphicFramePr>
        <p:xfrm>
          <a:off x="509588" y="2273300"/>
          <a:ext cx="6054725" cy="284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641527" name="Rectangle 5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38338" y="5091113"/>
            <a:ext cx="7318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538517-F9F3-40D6-A24B-6AFABF8F1CA6}" type="datetime'Real''iz''''''e''''d'' &#10;in'''''' ''6'' m''t''h''s'''''">
              <a:rPr lang="en-US" sz="1400">
                <a:ea typeface="华文楷体" pitchFamily="2" charset="-122"/>
                <a:cs typeface="Arial" charset="0"/>
              </a:rPr>
              <a:pPr/>
              <a:t>Realized 
in 6 mths</a:t>
            </a:fld>
            <a:endParaRPr lang="en-US" sz="1400">
              <a:ea typeface="华文楷体" pitchFamily="2" charset="-122"/>
              <a:cs typeface="Arial" charset="0"/>
            </a:endParaRPr>
          </a:p>
        </p:txBody>
      </p:sp>
      <p:sp>
        <p:nvSpPr>
          <p:cNvPr id="1641525" name="Rectangle 5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60413" y="5091113"/>
            <a:ext cx="6238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314E107-3DDE-4A90-8C95-02EEF63C1145}" type="datetime'''''S''ta''rt''i''''''''''n''g&#10;p''o''''''i''n''''''''t'''''''">
              <a:rPr lang="en-US" sz="1400">
                <a:ea typeface="华文楷体" pitchFamily="2" charset="-122"/>
                <a:cs typeface="Arial" charset="0"/>
              </a:rPr>
              <a:pPr/>
              <a:t>Starting
point</a:t>
            </a:fld>
            <a:endParaRPr lang="en-US" sz="1400">
              <a:ea typeface="华文楷体" pitchFamily="2" charset="-122"/>
              <a:cs typeface="Arial" charset="0"/>
            </a:endParaRPr>
          </a:p>
        </p:txBody>
      </p:sp>
      <p:sp>
        <p:nvSpPr>
          <p:cNvPr id="1641541" name="Rectangle 69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238375" y="4221163"/>
            <a:ext cx="241300" cy="2127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225" tIns="0" rIns="22225" bIns="0" anchor="ctr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E8342898-625C-4703-B764-1180EF317B54}" type="datetime'''''''''''''''''''''''2''2'''''''''''''''''''">
              <a:rPr lang="en-US" sz="1400">
                <a:solidFill>
                  <a:schemeClr val="bg1"/>
                </a:solidFill>
                <a:ea typeface="华文楷体" pitchFamily="2" charset="-122"/>
                <a:cs typeface="Arial" charset="0"/>
              </a:rPr>
              <a:pPr algn="ctr"/>
              <a:t>22</a:t>
            </a:fld>
            <a:endParaRPr lang="en-US" sz="1400">
              <a:solidFill>
                <a:schemeClr val="bg1"/>
              </a:solidFill>
              <a:ea typeface="华文楷体" pitchFamily="2" charset="-122"/>
              <a:cs typeface="Arial" charset="0"/>
            </a:endParaRPr>
          </a:p>
        </p:txBody>
      </p:sp>
      <p:sp>
        <p:nvSpPr>
          <p:cNvPr id="1641529" name="Rectangle 5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116263" y="5091113"/>
            <a:ext cx="7810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56B71AD-61B0-4EA5-A21B-E1F300CE75D3}" type="datetime'''R''''''e''''''''al''''''''''i''''''zed'' ''&#10;''in 18m''t''hs'">
              <a:rPr lang="en-US" sz="1400">
                <a:ea typeface="华文楷体" pitchFamily="2" charset="-122"/>
                <a:cs typeface="Arial" charset="0"/>
              </a:rPr>
              <a:pPr/>
              <a:t>Realized 
in 18mths</a:t>
            </a:fld>
            <a:endParaRPr lang="en-US" sz="1400">
              <a:ea typeface="华文楷体" pitchFamily="2" charset="-122"/>
              <a:cs typeface="Arial" charset="0"/>
            </a:endParaRPr>
          </a:p>
        </p:txBody>
      </p:sp>
      <p:sp>
        <p:nvSpPr>
          <p:cNvPr id="1641531" name="Rectangle 5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294188" y="5091113"/>
            <a:ext cx="7810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06A274D-F789-4268-B196-B6DF16F4B6BF}" type="datetime'R''e''''''al''''i''z''''e''d&#10;in'' ''3''''6''''m''t''''hs'''''">
              <a:rPr lang="en-US" sz="1400">
                <a:ea typeface="华文楷体" pitchFamily="2" charset="-122"/>
                <a:cs typeface="Arial" charset="0"/>
              </a:rPr>
              <a:pPr/>
              <a:t>Realized
in 36mths</a:t>
            </a:fld>
            <a:endParaRPr lang="en-US" sz="1400">
              <a:ea typeface="华文楷体" pitchFamily="2" charset="-122"/>
              <a:cs typeface="Arial" charset="0"/>
            </a:endParaRPr>
          </a:p>
        </p:txBody>
      </p:sp>
      <p:sp>
        <p:nvSpPr>
          <p:cNvPr id="1641533" name="Rectangle 6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72113" y="5091113"/>
            <a:ext cx="387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84CF6A0-6683-4FCE-BFD6-93C4FBCF032F}" type="datetime'''''T''''''''ot''''''''''''''''''''''''''''''a''''''''''l'''">
              <a:rPr lang="en-US" sz="1400">
                <a:ea typeface="华文楷体" pitchFamily="2" charset="-122"/>
                <a:cs typeface="Arial" charset="0"/>
              </a:rPr>
              <a:pPr/>
              <a:t>Total</a:t>
            </a:fld>
            <a:endParaRPr lang="en-US" sz="1400">
              <a:ea typeface="华文楷体" pitchFamily="2" charset="-122"/>
              <a:cs typeface="Arial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>
          <a:xfrm>
            <a:off x="158759" y="1223396"/>
            <a:ext cx="11491891" cy="4733473"/>
            <a:chOff x="1766887" y="1338264"/>
            <a:chExt cx="8485188" cy="4503737"/>
          </a:xfrm>
        </p:grpSpPr>
        <p:sp>
          <p:nvSpPr>
            <p:cNvPr id="1641491" name="Rectangle 58"/>
            <p:cNvSpPr>
              <a:spLocks noChangeArrowheads="1"/>
            </p:cNvSpPr>
            <p:nvPr/>
          </p:nvSpPr>
          <p:spPr bwMode="gray">
            <a:xfrm>
              <a:off x="1866901" y="1773238"/>
              <a:ext cx="2986087" cy="234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877888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778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1E9D8B"/>
                </a:buClr>
              </a:pPr>
              <a:r>
                <a:rPr lang="en-US" altLang="zh-CN" sz="1600">
                  <a:solidFill>
                    <a:srgbClr val="808080"/>
                  </a:solidFill>
                  <a:ea typeface="宋体" charset="-122"/>
                  <a:cs typeface="Arial" charset="0"/>
                </a:rPr>
                <a:t>Indexed to current value = 100</a:t>
              </a:r>
            </a:p>
          </p:txBody>
        </p:sp>
        <p:sp>
          <p:nvSpPr>
            <p:cNvPr id="1641492" name="AutoShape 5"/>
            <p:cNvSpPr>
              <a:spLocks noChangeArrowheads="1"/>
            </p:cNvSpPr>
            <p:nvPr/>
          </p:nvSpPr>
          <p:spPr bwMode="gray">
            <a:xfrm>
              <a:off x="1766887" y="1338264"/>
              <a:ext cx="8485188" cy="4503737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9545" tIns="44772" rIns="89545" bIns="44772" anchor="ctr"/>
            <a:lstStyle>
              <a:lvl1pPr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spcBef>
                  <a:spcPct val="100000"/>
                </a:spcBef>
                <a:buClr>
                  <a:srgbClr val="63CEF1"/>
                </a:buClr>
                <a:buSzPct val="120000"/>
                <a:buFont typeface="Arial" charset="0"/>
                <a:buChar char="▪"/>
              </a:pPr>
              <a:endParaRPr lang="zh-CN" altLang="en-US" sz="1400">
                <a:solidFill>
                  <a:srgbClr val="004250"/>
                </a:solidFill>
                <a:latin typeface="Whitney HTF Book"/>
                <a:ea typeface="宋体" charset="-122"/>
                <a:cs typeface="Arial" charset="0"/>
              </a:endParaRPr>
            </a:p>
          </p:txBody>
        </p:sp>
        <p:sp>
          <p:nvSpPr>
            <p:cNvPr id="1641493" name="Rectangle 286"/>
            <p:cNvSpPr>
              <a:spLocks noChangeArrowheads="1"/>
            </p:cNvSpPr>
            <p:nvPr/>
          </p:nvSpPr>
          <p:spPr bwMode="gray">
            <a:xfrm>
              <a:off x="1766887" y="1338264"/>
              <a:ext cx="8485188" cy="3651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72009" tIns="72009" rIns="72009" bIns="72009" anchor="ctr"/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b="1" dirty="0">
                  <a:solidFill>
                    <a:schemeClr val="bg1"/>
                  </a:solidFill>
                  <a:ea typeface="宋体" charset="-122"/>
                </a:rPr>
                <a:t>Gross margin impact via key account management – 2x impact in 18 months</a:t>
              </a:r>
            </a:p>
          </p:txBody>
        </p:sp>
        <p:sp>
          <p:nvSpPr>
            <p:cNvPr id="1641534" name="AutoShape 6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rot="5400000">
              <a:off x="5372101" y="3678239"/>
              <a:ext cx="2687637" cy="249237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45720" bIns="0" anchor="ctr"/>
            <a:lstStyle/>
            <a:p>
              <a:endParaRPr lang="en-US" sz="1800"/>
            </a:p>
          </p:txBody>
        </p:sp>
        <p:sp>
          <p:nvSpPr>
            <p:cNvPr id="1641536" name="Rectangle 64"/>
            <p:cNvSpPr>
              <a:spLocks noChangeArrowheads="1"/>
            </p:cNvSpPr>
            <p:nvPr/>
          </p:nvSpPr>
          <p:spPr bwMode="auto">
            <a:xfrm>
              <a:off x="7059613" y="2113666"/>
              <a:ext cx="3038475" cy="32609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45720" bIns="0" anchor="ctr"/>
            <a:lstStyle/>
            <a:p>
              <a:endParaRPr lang="en-US" sz="1800"/>
            </a:p>
          </p:txBody>
        </p:sp>
        <p:sp>
          <p:nvSpPr>
            <p:cNvPr id="1641537" name="AgendaText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244558" y="2631332"/>
              <a:ext cx="2668587" cy="2225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spcBef>
                  <a:spcPct val="50000"/>
                </a:spcBef>
                <a:buFont typeface="Arial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Impact derived from:</a:t>
              </a:r>
            </a:p>
            <a:p>
              <a:pPr lvl="1">
                <a:spcBef>
                  <a:spcPct val="50000"/>
                </a:spcBef>
              </a:pPr>
              <a:r>
                <a:rPr lang="en-US" dirty="0"/>
                <a:t>Volume growth (~50%)</a:t>
              </a:r>
            </a:p>
            <a:p>
              <a:pPr lvl="1">
                <a:spcBef>
                  <a:spcPct val="50000"/>
                </a:spcBef>
              </a:pPr>
              <a:r>
                <a:rPr lang="en-US" dirty="0"/>
                <a:t>Product / customer mix change (~10%)</a:t>
              </a:r>
            </a:p>
            <a:p>
              <a:pPr lvl="1">
                <a:spcBef>
                  <a:spcPct val="50000"/>
                </a:spcBef>
              </a:pPr>
              <a:r>
                <a:rPr lang="en-US" dirty="0"/>
                <a:t>Reduced cost-to-serve (~20%)</a:t>
              </a:r>
            </a:p>
            <a:p>
              <a:pPr lvl="1">
                <a:spcBef>
                  <a:spcPct val="50000"/>
                </a:spcBef>
              </a:pPr>
              <a:r>
                <a:rPr lang="en-US" dirty="0"/>
                <a:t>Price increase (~10%)</a:t>
              </a:r>
            </a:p>
            <a:p>
              <a:pPr lvl="1">
                <a:spcBef>
                  <a:spcPct val="50000"/>
                </a:spcBef>
              </a:pPr>
              <a:r>
                <a:rPr lang="en-US" dirty="0"/>
                <a:t>Plugging of leakages (~5%)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8881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8150" name="Rectangle 2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1908059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62" name="think-cell Slide" r:id="rId9" imgW="0" imgH="0" progId="TCLayout.ActiveDocument.1">
                  <p:embed/>
                </p:oleObj>
              </mc:Choice>
              <mc:Fallback>
                <p:oleObj name="think-cell Slide" r:id="rId9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968151" name="Rectangle 23"/>
          <p:cNvSpPr>
            <a:spLocks noGrp="1" noChangeArrowheads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altLang="zh-CN" dirty="0">
                <a:latin typeface="+mn-lt"/>
                <a:ea typeface="宋体" charset="-122"/>
              </a:rPr>
              <a:t>Articulated coherent and tailored commercial operating system…</a:t>
            </a:r>
            <a:endParaRPr lang="zh-CN" altLang="en-US" dirty="0">
              <a:latin typeface="+mn-lt"/>
              <a:ea typeface="宋体" charset="-122"/>
            </a:endParaRPr>
          </a:p>
        </p:txBody>
      </p:sp>
      <p:sp>
        <p:nvSpPr>
          <p:cNvPr id="1968153" name="5. Source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609600" indent="-60960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85813" indent="-14287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936625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073150" indent="-134938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223963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16811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1383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25955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0527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93713" indent="-493713">
              <a:buClrTx/>
            </a:pPr>
            <a:r>
              <a:rPr lang="en-US" altLang="zh-CN" sz="800">
                <a:solidFill>
                  <a:schemeClr val="accent6"/>
                </a:solidFill>
                <a:latin typeface="+mn-lt"/>
                <a:ea typeface="宋体" charset="-122"/>
              </a:rPr>
              <a:t>SOURCE: Disguised client analysis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08403" y="1178269"/>
            <a:ext cx="10342702" cy="4954905"/>
            <a:chOff x="158759" y="733425"/>
            <a:chExt cx="11491891" cy="5505450"/>
          </a:xfrm>
        </p:grpSpPr>
        <p:sp>
          <p:nvSpPr>
            <p:cNvPr id="1968130" name="AutoShape 2"/>
            <p:cNvSpPr>
              <a:spLocks noChangeArrowheads="1"/>
            </p:cNvSpPr>
            <p:nvPr/>
          </p:nvSpPr>
          <p:spPr bwMode="auto">
            <a:xfrm flipV="1">
              <a:off x="2943025" y="3295622"/>
              <a:ext cx="8575155" cy="1714747"/>
            </a:xfrm>
            <a:custGeom>
              <a:avLst/>
              <a:gdLst>
                <a:gd name="G0" fmla="+- 4331 0 0"/>
                <a:gd name="G1" fmla="+- 21600 0 4331"/>
                <a:gd name="G2" fmla="*/ 4331 1 2"/>
                <a:gd name="G3" fmla="+- 21600 0 G2"/>
                <a:gd name="G4" fmla="+/ 4331 21600 2"/>
                <a:gd name="G5" fmla="+/ G1 0 2"/>
                <a:gd name="G6" fmla="*/ 21600 21600 4331"/>
                <a:gd name="G7" fmla="*/ G6 1 2"/>
                <a:gd name="G8" fmla="+- 21600 0 G7"/>
                <a:gd name="G9" fmla="*/ 21600 1 2"/>
                <a:gd name="G10" fmla="+- 4331 0 G9"/>
                <a:gd name="G11" fmla="?: G10 G8 0"/>
                <a:gd name="G12" fmla="?: G10 G7 21600"/>
                <a:gd name="T0" fmla="*/ 19434 w 21600"/>
                <a:gd name="T1" fmla="*/ 10800 h 21600"/>
                <a:gd name="T2" fmla="*/ 10800 w 21600"/>
                <a:gd name="T3" fmla="*/ 21600 h 21600"/>
                <a:gd name="T4" fmla="*/ 2166 w 21600"/>
                <a:gd name="T5" fmla="*/ 10800 h 21600"/>
                <a:gd name="T6" fmla="*/ 10800 w 21600"/>
                <a:gd name="T7" fmla="*/ 0 h 21600"/>
                <a:gd name="T8" fmla="*/ 3966 w 21600"/>
                <a:gd name="T9" fmla="*/ 3966 h 21600"/>
                <a:gd name="T10" fmla="*/ 17634 w 21600"/>
                <a:gd name="T11" fmla="*/ 1763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331" y="21600"/>
                  </a:lnTo>
                  <a:lnTo>
                    <a:pt x="1726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131" name="AutoShape 3"/>
            <p:cNvSpPr>
              <a:spLocks noChangeArrowheads="1"/>
            </p:cNvSpPr>
            <p:nvPr/>
          </p:nvSpPr>
          <p:spPr bwMode="auto">
            <a:xfrm flipV="1">
              <a:off x="4887516" y="2041316"/>
              <a:ext cx="4686174" cy="1057825"/>
            </a:xfrm>
            <a:custGeom>
              <a:avLst/>
              <a:gdLst>
                <a:gd name="G0" fmla="+- 4764 0 0"/>
                <a:gd name="G1" fmla="+- 21600 0 4764"/>
                <a:gd name="G2" fmla="*/ 4764 1 2"/>
                <a:gd name="G3" fmla="+- 21600 0 G2"/>
                <a:gd name="G4" fmla="+/ 4764 21600 2"/>
                <a:gd name="G5" fmla="+/ G1 0 2"/>
                <a:gd name="G6" fmla="*/ 21600 21600 4764"/>
                <a:gd name="G7" fmla="*/ G6 1 2"/>
                <a:gd name="G8" fmla="+- 21600 0 G7"/>
                <a:gd name="G9" fmla="*/ 21600 1 2"/>
                <a:gd name="G10" fmla="+- 4764 0 G9"/>
                <a:gd name="G11" fmla="?: G10 G8 0"/>
                <a:gd name="G12" fmla="?: G10 G7 21600"/>
                <a:gd name="T0" fmla="*/ 19218 w 21600"/>
                <a:gd name="T1" fmla="*/ 10800 h 21600"/>
                <a:gd name="T2" fmla="*/ 10800 w 21600"/>
                <a:gd name="T3" fmla="*/ 21600 h 21600"/>
                <a:gd name="T4" fmla="*/ 2382 w 21600"/>
                <a:gd name="T5" fmla="*/ 10800 h 21600"/>
                <a:gd name="T6" fmla="*/ 10800 w 21600"/>
                <a:gd name="T7" fmla="*/ 0 h 21600"/>
                <a:gd name="T8" fmla="*/ 4182 w 21600"/>
                <a:gd name="T9" fmla="*/ 4182 h 21600"/>
                <a:gd name="T10" fmla="*/ 17418 w 21600"/>
                <a:gd name="T11" fmla="*/ 1741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764" y="21600"/>
                  </a:lnTo>
                  <a:lnTo>
                    <a:pt x="1683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132" name="AutoShape 4"/>
            <p:cNvSpPr>
              <a:spLocks noChangeArrowheads="1"/>
            </p:cNvSpPr>
            <p:nvPr/>
          </p:nvSpPr>
          <p:spPr bwMode="auto">
            <a:xfrm>
              <a:off x="6034812" y="733425"/>
              <a:ext cx="2353733" cy="1157057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89599" tIns="44808" rIns="89599" bIns="44808" anchor="ctr"/>
            <a:lstStyle/>
            <a:p>
              <a:endParaRPr lang="en-US"/>
            </a:p>
          </p:txBody>
        </p:sp>
        <p:sp>
          <p:nvSpPr>
            <p:cNvPr id="1968133" name="Rectangle 5"/>
            <p:cNvSpPr>
              <a:spLocks noChangeArrowheads="1"/>
            </p:cNvSpPr>
            <p:nvPr/>
          </p:nvSpPr>
          <p:spPr bwMode="auto">
            <a:xfrm>
              <a:off x="8679507" y="5103649"/>
              <a:ext cx="2971143" cy="1127288"/>
            </a:xfrm>
            <a:prstGeom prst="rect">
              <a:avLst/>
            </a:prstGeom>
            <a:solidFill>
              <a:schemeClr val="accent4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89599" tIns="44808" rIns="89599" bIns="44808" anchor="ctr"/>
            <a:lstStyle/>
            <a:p>
              <a:pPr>
                <a:buClrTx/>
              </a:pPr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Performance tracking – </a:t>
              </a:r>
            </a:p>
            <a:p>
              <a:pPr>
                <a:buClrTx/>
              </a:pPr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key performance </a:t>
              </a:r>
            </a:p>
            <a:p>
              <a:pPr>
                <a:buClrTx/>
              </a:pPr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Indicators (</a:t>
              </a:r>
              <a:r>
                <a:rPr lang="en-US" b="1" dirty="0" err="1">
                  <a:solidFill>
                    <a:schemeClr val="bg1"/>
                  </a:solidFill>
                  <a:cs typeface="Arial" charset="0"/>
                </a:rPr>
                <a:t>KPIs</a:t>
              </a:r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)</a:t>
              </a:r>
            </a:p>
          </p:txBody>
        </p:sp>
        <p:sp>
          <p:nvSpPr>
            <p:cNvPr id="1968134" name="Rectangle 6"/>
            <p:cNvSpPr>
              <a:spLocks noChangeArrowheads="1"/>
            </p:cNvSpPr>
            <p:nvPr/>
          </p:nvSpPr>
          <p:spPr bwMode="auto">
            <a:xfrm>
              <a:off x="5928361" y="5099680"/>
              <a:ext cx="2665985" cy="1135226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89599" tIns="44808" rIns="89599" bIns="44808" anchor="ctr"/>
            <a:lstStyle/>
            <a:p>
              <a:pPr>
                <a:buClrTx/>
              </a:pPr>
              <a:r>
                <a:rPr lang="en-US" b="1">
                  <a:solidFill>
                    <a:schemeClr val="bg1"/>
                  </a:solidFill>
                  <a:cs typeface="Arial" charset="0"/>
                </a:rPr>
                <a:t>Customer and </a:t>
              </a:r>
            </a:p>
            <a:p>
              <a:pPr>
                <a:buClrTx/>
              </a:pPr>
              <a:r>
                <a:rPr lang="en-US" b="1">
                  <a:solidFill>
                    <a:schemeClr val="bg1"/>
                  </a:solidFill>
                  <a:cs typeface="Arial" charset="0"/>
                </a:rPr>
                <a:t>product profitability</a:t>
              </a:r>
            </a:p>
          </p:txBody>
        </p:sp>
        <p:sp>
          <p:nvSpPr>
            <p:cNvPr id="1968135" name="Rectangle 7"/>
            <p:cNvSpPr>
              <a:spLocks noChangeArrowheads="1"/>
            </p:cNvSpPr>
            <p:nvPr/>
          </p:nvSpPr>
          <p:spPr bwMode="auto">
            <a:xfrm>
              <a:off x="158759" y="868382"/>
              <a:ext cx="360984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 i="1">
                  <a:solidFill>
                    <a:schemeClr val="tx2"/>
                  </a:solidFill>
                </a:rPr>
                <a:t>Vision</a:t>
              </a:r>
            </a:p>
          </p:txBody>
        </p:sp>
        <p:sp>
          <p:nvSpPr>
            <p:cNvPr id="1968136" name="Rectangle 8"/>
            <p:cNvSpPr>
              <a:spLocks noChangeArrowheads="1"/>
            </p:cNvSpPr>
            <p:nvPr/>
          </p:nvSpPr>
          <p:spPr bwMode="auto">
            <a:xfrm>
              <a:off x="158759" y="5149295"/>
              <a:ext cx="24862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 i="1">
                  <a:solidFill>
                    <a:schemeClr val="tx2"/>
                  </a:solidFill>
                </a:rPr>
                <a:t>Enablers</a:t>
              </a:r>
            </a:p>
          </p:txBody>
        </p:sp>
        <p:sp>
          <p:nvSpPr>
            <p:cNvPr id="1968137" name="Line 9"/>
            <p:cNvSpPr>
              <a:spLocks noChangeShapeType="1"/>
            </p:cNvSpPr>
            <p:nvPr/>
          </p:nvSpPr>
          <p:spPr bwMode="auto">
            <a:xfrm flipV="1">
              <a:off x="158759" y="751286"/>
              <a:ext cx="6531311" cy="0"/>
            </a:xfrm>
            <a:prstGeom prst="line">
              <a:avLst/>
            </a:prstGeom>
            <a:noFill/>
            <a:ln w="28575">
              <a:solidFill>
                <a:srgbClr val="0B519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38" name="Line 10"/>
            <p:cNvSpPr>
              <a:spLocks noChangeShapeType="1"/>
            </p:cNvSpPr>
            <p:nvPr/>
          </p:nvSpPr>
          <p:spPr bwMode="auto">
            <a:xfrm flipV="1">
              <a:off x="158759" y="5002430"/>
              <a:ext cx="2583192" cy="0"/>
            </a:xfrm>
            <a:prstGeom prst="line">
              <a:avLst/>
            </a:prstGeom>
            <a:noFill/>
            <a:ln w="28575">
              <a:solidFill>
                <a:srgbClr val="0B519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68139" name="Line 11"/>
            <p:cNvSpPr>
              <a:spLocks noChangeShapeType="1"/>
            </p:cNvSpPr>
            <p:nvPr/>
          </p:nvSpPr>
          <p:spPr bwMode="auto">
            <a:xfrm>
              <a:off x="158759" y="6238875"/>
              <a:ext cx="2613945" cy="0"/>
            </a:xfrm>
            <a:prstGeom prst="line">
              <a:avLst/>
            </a:prstGeom>
            <a:noFill/>
            <a:ln w="28575">
              <a:solidFill>
                <a:srgbClr val="0B519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68140" name="Rectangle 12"/>
            <p:cNvSpPr>
              <a:spLocks noChangeArrowheads="1"/>
            </p:cNvSpPr>
            <p:nvPr/>
          </p:nvSpPr>
          <p:spPr bwMode="auto">
            <a:xfrm>
              <a:off x="158759" y="3365086"/>
              <a:ext cx="328339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 i="1">
                  <a:solidFill>
                    <a:schemeClr val="tx2"/>
                  </a:solidFill>
                </a:rPr>
                <a:t>Foundational capabilities</a:t>
              </a:r>
            </a:p>
          </p:txBody>
        </p:sp>
        <p:sp>
          <p:nvSpPr>
            <p:cNvPr id="1968143" name="Line 15"/>
            <p:cNvSpPr>
              <a:spLocks noChangeShapeType="1"/>
            </p:cNvSpPr>
            <p:nvPr/>
          </p:nvSpPr>
          <p:spPr bwMode="auto">
            <a:xfrm>
              <a:off x="158759" y="3244021"/>
              <a:ext cx="4227255" cy="0"/>
            </a:xfrm>
            <a:prstGeom prst="line">
              <a:avLst/>
            </a:prstGeom>
            <a:noFill/>
            <a:ln w="28575">
              <a:solidFill>
                <a:srgbClr val="0B519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44" name="Rectangle 16"/>
            <p:cNvSpPr>
              <a:spLocks noChangeArrowheads="1"/>
            </p:cNvSpPr>
            <p:nvPr/>
          </p:nvSpPr>
          <p:spPr bwMode="auto">
            <a:xfrm>
              <a:off x="158759" y="2088948"/>
              <a:ext cx="360984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b="1" i="1">
                  <a:solidFill>
                    <a:schemeClr val="tx2"/>
                  </a:solidFill>
                </a:rPr>
                <a:t>Advanced capabilities</a:t>
              </a:r>
            </a:p>
          </p:txBody>
        </p:sp>
        <p:sp>
          <p:nvSpPr>
            <p:cNvPr id="1968145" name="Rectangle 17"/>
            <p:cNvSpPr>
              <a:spLocks noChangeArrowheads="1"/>
            </p:cNvSpPr>
            <p:nvPr/>
          </p:nvSpPr>
          <p:spPr bwMode="gray">
            <a:xfrm>
              <a:off x="3427965" y="1904375"/>
              <a:ext cx="8028711" cy="132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8146" name="Line 18"/>
            <p:cNvSpPr>
              <a:spLocks noChangeShapeType="1"/>
            </p:cNvSpPr>
            <p:nvPr/>
          </p:nvSpPr>
          <p:spPr bwMode="auto">
            <a:xfrm>
              <a:off x="158759" y="1955976"/>
              <a:ext cx="5570893" cy="0"/>
            </a:xfrm>
            <a:prstGeom prst="line">
              <a:avLst/>
            </a:prstGeom>
            <a:noFill/>
            <a:ln w="28575">
              <a:solidFill>
                <a:srgbClr val="0B519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48" name="Rectangle 20"/>
            <p:cNvSpPr>
              <a:spLocks noChangeArrowheads="1"/>
            </p:cNvSpPr>
            <p:nvPr/>
          </p:nvSpPr>
          <p:spPr bwMode="auto">
            <a:xfrm>
              <a:off x="3271836" y="5443027"/>
              <a:ext cx="1703203" cy="265945"/>
            </a:xfrm>
            <a:prstGeom prst="rect">
              <a:avLst/>
            </a:prstGeom>
            <a:solidFill>
              <a:srgbClr val="91B0FF"/>
            </a:solidFill>
            <a:ln>
              <a:noFill/>
            </a:ln>
            <a:effectLst>
              <a:prstShdw prst="shdw17" dist="17961" dir="2700000">
                <a:srgbClr val="91B0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599" tIns="44808" rIns="89599" bIns="44808" anchor="ctr"/>
            <a:lstStyle>
              <a:lvl1pPr algn="l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algn="l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algn="l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algn="l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algn="l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>
                  <a:schemeClr val="bg1"/>
                </a:buClr>
              </a:pPr>
              <a:r>
                <a:rPr lang="en-US" sz="1400" b="1"/>
                <a:t>Talent</a:t>
              </a:r>
            </a:p>
          </p:txBody>
        </p:sp>
        <p:sp>
          <p:nvSpPr>
            <p:cNvPr id="1968149" name="Rectangle 21"/>
            <p:cNvSpPr>
              <a:spLocks noChangeArrowheads="1"/>
            </p:cNvSpPr>
            <p:nvPr/>
          </p:nvSpPr>
          <p:spPr bwMode="auto">
            <a:xfrm>
              <a:off x="2909906" y="5103649"/>
              <a:ext cx="2930928" cy="1127288"/>
            </a:xfrm>
            <a:prstGeom prst="rect">
              <a:avLst/>
            </a:prstGeom>
            <a:solidFill>
              <a:schemeClr val="accent4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89599" tIns="44808" rIns="89599" bIns="44808" anchor="ctr"/>
            <a:lstStyle/>
            <a:p>
              <a:pPr>
                <a:buClrTx/>
              </a:pPr>
              <a:r>
                <a:rPr lang="en-US" b="1">
                  <a:solidFill>
                    <a:schemeClr val="bg1"/>
                  </a:solidFill>
                  <a:cs typeface="Arial" charset="0"/>
                </a:rPr>
                <a:t>Talent</a:t>
              </a:r>
            </a:p>
          </p:txBody>
        </p:sp>
        <p:sp>
          <p:nvSpPr>
            <p:cNvPr id="3" name="TextBox 2"/>
            <p:cNvSpPr txBox="1"/>
            <p:nvPr>
              <p:custDataLst>
                <p:tags r:id="rId5"/>
              </p:custDataLst>
            </p:nvPr>
          </p:nvSpPr>
          <p:spPr>
            <a:xfrm>
              <a:off x="5999679" y="3463576"/>
              <a:ext cx="2461845" cy="137883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35000"/>
                </a:spcBef>
                <a:buClr>
                  <a:schemeClr val="bg1"/>
                </a:buClr>
              </a:pPr>
              <a:r>
                <a:rPr lang="en-US" sz="1400" b="1" dirty="0">
                  <a:solidFill>
                    <a:schemeClr val="bg1"/>
                  </a:solidFill>
                </a:rPr>
                <a:t>Transactional pricing</a:t>
              </a:r>
            </a:p>
            <a:p>
              <a:pPr lvl="1">
                <a:spcBef>
                  <a:spcPct val="35000"/>
                </a:spcBef>
                <a:buClr>
                  <a:schemeClr val="bg1"/>
                </a:buClr>
              </a:pPr>
              <a:r>
                <a:rPr lang="en-US" sz="1400" b="1" dirty="0">
                  <a:solidFill>
                    <a:schemeClr val="bg1"/>
                  </a:solidFill>
                </a:rPr>
                <a:t>Key account management</a:t>
              </a:r>
            </a:p>
            <a:p>
              <a:pPr lvl="1">
                <a:spcBef>
                  <a:spcPct val="35000"/>
                </a:spcBef>
                <a:buClr>
                  <a:schemeClr val="bg1"/>
                </a:buClr>
              </a:pPr>
              <a:r>
                <a:rPr lang="en-US" sz="1400" b="1" dirty="0">
                  <a:solidFill>
                    <a:schemeClr val="bg1"/>
                  </a:solidFill>
                </a:rPr>
                <a:t>Sales-force effectiveness</a:t>
              </a:r>
            </a:p>
            <a:p>
              <a:pPr lvl="1">
                <a:spcBef>
                  <a:spcPct val="35000"/>
                </a:spcBef>
                <a:buClr>
                  <a:schemeClr val="bg1"/>
                </a:buClr>
              </a:pPr>
              <a:r>
                <a:rPr lang="en-US" sz="1400" b="1" dirty="0">
                  <a:solidFill>
                    <a:schemeClr val="bg1"/>
                  </a:solidFill>
                </a:rPr>
                <a:t>Contract management</a:t>
              </a:r>
            </a:p>
            <a:p>
              <a:pPr lvl="1">
                <a:spcBef>
                  <a:spcPct val="35000"/>
                </a:spcBef>
                <a:buClr>
                  <a:schemeClr val="bg1"/>
                </a:buClr>
              </a:pPr>
              <a:r>
                <a:rPr lang="en-US" sz="1400" b="1" dirty="0">
                  <a:solidFill>
                    <a:schemeClr val="bg1"/>
                  </a:solidFill>
                </a:rPr>
                <a:t>Tactical marketing</a:t>
              </a:r>
            </a:p>
          </p:txBody>
        </p:sp>
        <p:sp>
          <p:nvSpPr>
            <p:cNvPr id="5" name="TextBox 4"/>
            <p:cNvSpPr txBox="1"/>
            <p:nvPr>
              <p:custDataLst>
                <p:tags r:id="rId6"/>
              </p:custDataLst>
            </p:nvPr>
          </p:nvSpPr>
          <p:spPr>
            <a:xfrm>
              <a:off x="6005562" y="2171658"/>
              <a:ext cx="2450083" cy="79714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35000"/>
                </a:spcBef>
                <a:buClr>
                  <a:schemeClr val="bg1"/>
                </a:buClr>
              </a:pPr>
              <a:r>
                <a:rPr lang="en-US" sz="1400" b="1" dirty="0">
                  <a:solidFill>
                    <a:schemeClr val="bg1"/>
                  </a:solidFill>
                </a:rPr>
                <a:t>Strategic marketing</a:t>
              </a:r>
            </a:p>
            <a:p>
              <a:pPr lvl="1">
                <a:spcBef>
                  <a:spcPct val="35000"/>
                </a:spcBef>
                <a:buClr>
                  <a:schemeClr val="bg1"/>
                </a:buClr>
              </a:pPr>
              <a:r>
                <a:rPr lang="en-US" sz="1400" b="1" dirty="0">
                  <a:solidFill>
                    <a:schemeClr val="bg1"/>
                  </a:solidFill>
                </a:rPr>
                <a:t>Value selling/pricing</a:t>
              </a:r>
            </a:p>
            <a:p>
              <a:pPr lvl="1">
                <a:spcBef>
                  <a:spcPct val="35000"/>
                </a:spcBef>
                <a:buClr>
                  <a:schemeClr val="bg1"/>
                </a:buClr>
              </a:pPr>
              <a:r>
                <a:rPr lang="en-US" sz="1400" b="1" dirty="0">
                  <a:solidFill>
                    <a:schemeClr val="bg1"/>
                  </a:solidFill>
                </a:rPr>
                <a:t>Customer-back innovation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268" y="1182235"/>
              <a:ext cx="1454820" cy="43088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M&amp;S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excellence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3350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3509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26" name="think-cell Slide" r:id="rId29" imgW="353" imgH="353" progId="TCLayout.ActiveDocument.1">
                  <p:embed/>
                </p:oleObj>
              </mc:Choice>
              <mc:Fallback>
                <p:oleObj name="think-cell Slide" r:id="rId29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9804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altLang="zh-CN" dirty="0">
                <a:latin typeface="+mn-lt"/>
                <a:ea typeface="宋体" charset="-122"/>
              </a:rPr>
              <a:t>… with benefits of key modules…</a:t>
            </a:r>
            <a:endParaRPr lang="en-US" dirty="0">
              <a:latin typeface="+mn-lt"/>
            </a:endParaRPr>
          </a:p>
        </p:txBody>
      </p:sp>
      <p:sp>
        <p:nvSpPr>
          <p:cNvPr id="1980420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8759" y="4315414"/>
            <a:ext cx="2054106" cy="98488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70554" tIns="70554" rIns="70554" bIns="70554" anchor="ctr">
            <a:noAutofit/>
          </a:bodyPr>
          <a:lstStyle>
            <a:lvl1pPr algn="l" defTabSz="912813">
              <a:defRPr sz="1600">
                <a:solidFill>
                  <a:schemeClr val="tx1"/>
                </a:solidFill>
                <a:latin typeface="Arial" charset="0"/>
              </a:defRPr>
            </a:lvl1pPr>
            <a:lvl2pPr marL="584200" indent="-182563" algn="l" defTabSz="912813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871538" indent="-173038" algn="l" defTabSz="912813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168400" indent="-182563" algn="l" defTabSz="912813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5263" indent="-182563" algn="l" defTabSz="912813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224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3796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8368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2940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 b="1">
                <a:solidFill>
                  <a:schemeClr val="bg1"/>
                </a:solidFill>
                <a:ea typeface="宋体" charset="-122"/>
              </a:rPr>
              <a:t>Contract management</a:t>
            </a:r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1980422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58759" y="5354242"/>
            <a:ext cx="2054106" cy="98488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70554" tIns="70554" rIns="70554" bIns="70554" anchor="ctr">
            <a:noAutofit/>
          </a:bodyPr>
          <a:lstStyle>
            <a:lvl1pPr algn="l" defTabSz="912813">
              <a:defRPr sz="1600">
                <a:solidFill>
                  <a:schemeClr val="tx1"/>
                </a:solidFill>
                <a:latin typeface="Arial" charset="0"/>
              </a:defRPr>
            </a:lvl1pPr>
            <a:lvl2pPr marL="584200" indent="-182563" algn="l" defTabSz="912813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871538" indent="-173038" algn="l" defTabSz="912813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168400" indent="-182563" algn="l" defTabSz="912813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5263" indent="-182563" algn="l" defTabSz="912813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224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3796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8368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2940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 b="1">
                <a:solidFill>
                  <a:schemeClr val="bg1"/>
                </a:solidFill>
                <a:ea typeface="宋体" charset="-122"/>
              </a:rPr>
              <a:t>Transactional pricing</a:t>
            </a:r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1980424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270812" y="846639"/>
            <a:ext cx="3379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>
            <a:lvl1pPr algn="l" defTabSz="912813">
              <a:defRPr sz="1600">
                <a:solidFill>
                  <a:schemeClr val="tx1"/>
                </a:solidFill>
                <a:latin typeface="Arial" charset="0"/>
              </a:defRPr>
            </a:lvl1pPr>
            <a:lvl2pPr marL="584200" indent="-182563" algn="l" defTabSz="912813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871538" indent="-173038" algn="l" defTabSz="912813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168400" indent="-182563" algn="l" defTabSz="912813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5263" indent="-182563" algn="l" defTabSz="912813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224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3796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8368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2940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 b="1">
                <a:solidFill>
                  <a:schemeClr val="tx2"/>
                </a:solidFill>
                <a:ea typeface="宋体" charset="-122"/>
              </a:rPr>
              <a:t>Outcome/benefits</a:t>
            </a:r>
            <a:endParaRPr lang="en-AU" b="1">
              <a:solidFill>
                <a:schemeClr val="tx2"/>
              </a:solidFill>
            </a:endParaRPr>
          </a:p>
        </p:txBody>
      </p:sp>
      <p:sp>
        <p:nvSpPr>
          <p:cNvPr id="1980425" name="Rectangle 3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158759" y="1198927"/>
            <a:ext cx="2054106" cy="861774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70554" tIns="70554" rIns="70554" bIns="70554" anchor="ctr">
            <a:noAutofit/>
          </a:bodyPr>
          <a:lstStyle>
            <a:lvl1pPr algn="l" defTabSz="912813">
              <a:defRPr sz="1600">
                <a:solidFill>
                  <a:schemeClr val="tx1"/>
                </a:solidFill>
                <a:latin typeface="Arial" charset="0"/>
              </a:defRPr>
            </a:lvl1pPr>
            <a:lvl2pPr marL="584200" indent="-182563" algn="l" defTabSz="912813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871538" indent="-173038" algn="l" defTabSz="912813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168400" indent="-182563" algn="l" defTabSz="912813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5263" indent="-182563" algn="l" defTabSz="912813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224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3796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8368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2940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 b="1">
                <a:solidFill>
                  <a:schemeClr val="bg1"/>
                </a:solidFill>
                <a:ea typeface="宋体" charset="-122"/>
              </a:rPr>
              <a:t>Key account management</a:t>
            </a:r>
          </a:p>
        </p:txBody>
      </p:sp>
      <p:sp>
        <p:nvSpPr>
          <p:cNvPr id="1980428" name="Rectangle 3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158759" y="3399696"/>
            <a:ext cx="2054106" cy="861774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70554" tIns="70554" rIns="70554" bIns="70554" anchor="ctr">
            <a:noAutofit/>
          </a:bodyPr>
          <a:lstStyle>
            <a:lvl1pPr algn="l" defTabSz="912813">
              <a:defRPr sz="1600">
                <a:solidFill>
                  <a:schemeClr val="tx1"/>
                </a:solidFill>
                <a:latin typeface="Arial" charset="0"/>
              </a:defRPr>
            </a:lvl1pPr>
            <a:lvl2pPr marL="584200" indent="-182563" algn="l" defTabSz="912813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871538" indent="-173038" algn="l" defTabSz="912813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168400" indent="-182563" algn="l" defTabSz="912813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5263" indent="-182563" algn="l" defTabSz="912813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224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3796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8368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2940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 b="1">
                <a:solidFill>
                  <a:schemeClr val="bg1"/>
                </a:solidFill>
                <a:ea typeface="宋体" charset="-122"/>
              </a:rPr>
              <a:t>Tactical marketing</a:t>
            </a:r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1980431" name="Rectangle 3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58759" y="2116912"/>
            <a:ext cx="2054106" cy="1231106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70554" tIns="70554" rIns="70554" bIns="70554" anchor="ctr">
            <a:noAutofit/>
          </a:bodyPr>
          <a:lstStyle>
            <a:lvl1pPr algn="l" defTabSz="912813">
              <a:defRPr sz="1600">
                <a:solidFill>
                  <a:schemeClr val="tx1"/>
                </a:solidFill>
                <a:latin typeface="Arial" charset="0"/>
              </a:defRPr>
            </a:lvl1pPr>
            <a:lvl2pPr marL="584200" indent="-182563" algn="l" defTabSz="912813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871538" indent="-173038" algn="l" defTabSz="912813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168400" indent="-182563" algn="l" defTabSz="912813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5263" indent="-182563" algn="l" defTabSz="912813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224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3796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8368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2940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 b="1">
                <a:solidFill>
                  <a:schemeClr val="bg1"/>
                </a:solidFill>
                <a:ea typeface="宋体" charset="-122"/>
              </a:rPr>
              <a:t>SFE</a:t>
            </a:r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1980435" name="Freeform 19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857771" y="4315414"/>
            <a:ext cx="255376" cy="2023713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152">
                <a:moveTo>
                  <a:pt x="0" y="0"/>
                </a:moveTo>
                <a:lnTo>
                  <a:pt x="65" y="0"/>
                </a:lnTo>
                <a:lnTo>
                  <a:pt x="65" y="528"/>
                </a:lnTo>
                <a:lnTo>
                  <a:pt x="115" y="576"/>
                </a:lnTo>
                <a:lnTo>
                  <a:pt x="65" y="624"/>
                </a:lnTo>
                <a:lnTo>
                  <a:pt x="65" y="1152"/>
                </a:lnTo>
                <a:lnTo>
                  <a:pt x="0" y="115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800"/>
          </a:p>
        </p:txBody>
      </p:sp>
      <p:sp>
        <p:nvSpPr>
          <p:cNvPr id="1980436" name="Line 20"/>
          <p:cNvSpPr>
            <a:spLocks noChangeShapeType="1"/>
          </p:cNvSpPr>
          <p:nvPr/>
        </p:nvSpPr>
        <p:spPr bwMode="auto">
          <a:xfrm>
            <a:off x="2276475" y="2087674"/>
            <a:ext cx="9374175" cy="0"/>
          </a:xfrm>
          <a:prstGeom prst="line">
            <a:avLst/>
          </a:prstGeom>
          <a:noFill/>
          <a:ln w="9525">
            <a:solidFill>
              <a:srgbClr val="A59D95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1800"/>
          </a:p>
        </p:txBody>
      </p:sp>
      <p:sp>
        <p:nvSpPr>
          <p:cNvPr id="1980437" name="Line 21"/>
          <p:cNvSpPr>
            <a:spLocks noChangeShapeType="1"/>
          </p:cNvSpPr>
          <p:nvPr/>
        </p:nvSpPr>
        <p:spPr bwMode="auto">
          <a:xfrm>
            <a:off x="2276475" y="3372724"/>
            <a:ext cx="9374175" cy="0"/>
          </a:xfrm>
          <a:prstGeom prst="line">
            <a:avLst/>
          </a:prstGeom>
          <a:noFill/>
          <a:ln w="9525">
            <a:solidFill>
              <a:srgbClr val="A59D95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1800"/>
          </a:p>
        </p:txBody>
      </p:sp>
      <p:sp>
        <p:nvSpPr>
          <p:cNvPr id="1980438" name="Line 22"/>
          <p:cNvSpPr>
            <a:spLocks noChangeShapeType="1"/>
          </p:cNvSpPr>
          <p:nvPr/>
        </p:nvSpPr>
        <p:spPr bwMode="auto">
          <a:xfrm>
            <a:off x="2276475" y="4288442"/>
            <a:ext cx="9374175" cy="0"/>
          </a:xfrm>
          <a:prstGeom prst="line">
            <a:avLst/>
          </a:prstGeom>
          <a:noFill/>
          <a:ln w="9525">
            <a:solidFill>
              <a:srgbClr val="A59D95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1800"/>
          </a:p>
        </p:txBody>
      </p:sp>
      <p:sp>
        <p:nvSpPr>
          <p:cNvPr id="1980439" name="Line 23"/>
          <p:cNvSpPr>
            <a:spLocks noChangeShapeType="1"/>
          </p:cNvSpPr>
          <p:nvPr/>
        </p:nvSpPr>
        <p:spPr bwMode="auto">
          <a:xfrm>
            <a:off x="2276475" y="5327271"/>
            <a:ext cx="5448055" cy="0"/>
          </a:xfrm>
          <a:prstGeom prst="line">
            <a:avLst/>
          </a:prstGeom>
          <a:noFill/>
          <a:ln w="9525">
            <a:solidFill>
              <a:srgbClr val="A59D95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1800"/>
          </a:p>
        </p:txBody>
      </p:sp>
      <p:sp>
        <p:nvSpPr>
          <p:cNvPr id="1980440" name="Rectangle 3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276475" y="822292"/>
            <a:ext cx="23524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Autofit/>
          </a:bodyPr>
          <a:lstStyle>
            <a:lvl1pPr algn="l" defTabSz="912813">
              <a:defRPr sz="1600">
                <a:solidFill>
                  <a:schemeClr val="tx1"/>
                </a:solidFill>
                <a:latin typeface="Arial" charset="0"/>
              </a:defRPr>
            </a:lvl1pPr>
            <a:lvl2pPr marL="584200" indent="-182563" algn="l" defTabSz="912813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871538" indent="-173038" algn="l" defTabSz="912813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168400" indent="-182563" algn="l" defTabSz="912813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5263" indent="-182563" algn="l" defTabSz="912813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224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3796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8368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2940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 b="1">
                <a:solidFill>
                  <a:schemeClr val="tx2"/>
                </a:solidFill>
                <a:ea typeface="宋体" charset="-122"/>
              </a:rPr>
              <a:t>Target</a:t>
            </a:r>
          </a:p>
        </p:txBody>
      </p:sp>
      <p:sp>
        <p:nvSpPr>
          <p:cNvPr id="1980446" name="Line 30"/>
          <p:cNvSpPr>
            <a:spLocks noChangeShapeType="1"/>
          </p:cNvSpPr>
          <p:nvPr/>
        </p:nvSpPr>
        <p:spPr bwMode="auto">
          <a:xfrm>
            <a:off x="2276475" y="1109161"/>
            <a:ext cx="2352462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endParaRPr lang="en-US" sz="1800"/>
          </a:p>
        </p:txBody>
      </p:sp>
      <p:sp>
        <p:nvSpPr>
          <p:cNvPr id="1980447" name="Line 31"/>
          <p:cNvSpPr>
            <a:spLocks noChangeShapeType="1"/>
          </p:cNvSpPr>
          <p:nvPr/>
        </p:nvSpPr>
        <p:spPr bwMode="auto">
          <a:xfrm>
            <a:off x="8270812" y="1109161"/>
            <a:ext cx="3379838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endParaRPr lang="en-US" sz="1800"/>
          </a:p>
        </p:txBody>
      </p:sp>
      <p:sp>
        <p:nvSpPr>
          <p:cNvPr id="1980419" name="Rectangle 3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4811030" y="846639"/>
            <a:ext cx="29135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>
            <a:lvl1pPr algn="l" defTabSz="912813">
              <a:defRPr sz="1600">
                <a:solidFill>
                  <a:schemeClr val="tx1"/>
                </a:solidFill>
                <a:latin typeface="Arial" charset="0"/>
              </a:defRPr>
            </a:lvl1pPr>
            <a:lvl2pPr marL="584200" indent="-182563" algn="l" defTabSz="912813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871538" indent="-173038" algn="l" defTabSz="912813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168400" indent="-182563" algn="l" defTabSz="912813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1465263" indent="-182563" algn="l" defTabSz="912813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224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3796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8368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294063" indent="-182563" defTabSz="9128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 b="1">
                <a:solidFill>
                  <a:schemeClr val="tx2"/>
                </a:solidFill>
                <a:ea typeface="宋体" charset="-122"/>
              </a:rPr>
              <a:t>Key tools/analysis</a:t>
            </a:r>
          </a:p>
        </p:txBody>
      </p:sp>
      <p:sp>
        <p:nvSpPr>
          <p:cNvPr id="1980448" name="Line 32"/>
          <p:cNvSpPr>
            <a:spLocks noChangeShapeType="1"/>
          </p:cNvSpPr>
          <p:nvPr/>
        </p:nvSpPr>
        <p:spPr bwMode="auto">
          <a:xfrm>
            <a:off x="4811030" y="1109161"/>
            <a:ext cx="2913500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endParaRPr lang="en-US" sz="1800"/>
          </a:p>
        </p:txBody>
      </p:sp>
      <p:grpSp>
        <p:nvGrpSpPr>
          <p:cNvPr id="36" name="Group 35"/>
          <p:cNvGrpSpPr>
            <a:grpSpLocks/>
          </p:cNvGrpSpPr>
          <p:nvPr/>
        </p:nvGrpSpPr>
        <p:grpSpPr>
          <a:xfrm>
            <a:off x="2276475" y="1198927"/>
            <a:ext cx="9374175" cy="861774"/>
            <a:chOff x="2276475" y="1198928"/>
            <a:chExt cx="9374175" cy="861774"/>
          </a:xfrm>
        </p:grpSpPr>
        <p:sp>
          <p:nvSpPr>
            <p:cNvPr id="7" name="TextBox 6"/>
            <p:cNvSpPr txBox="1"/>
            <p:nvPr>
              <p:custDataLst>
                <p:tags r:id="rId25"/>
              </p:custDataLst>
            </p:nvPr>
          </p:nvSpPr>
          <p:spPr>
            <a:xfrm>
              <a:off x="4811030" y="1198928"/>
              <a:ext cx="2913500" cy="8617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>
                  <a:ea typeface="宋体" panose="02010600030101010101" pitchFamily="2" charset="-122"/>
                </a:rPr>
                <a:t>Periscope</a:t>
              </a:r>
            </a:p>
            <a:p>
              <a:pPr lvl="1">
                <a:spcBef>
                  <a:spcPct val="50000"/>
                </a:spcBef>
              </a:pPr>
              <a:r>
                <a:rPr lang="en-US">
                  <a:ea typeface="宋体" panose="02010600030101010101" pitchFamily="2" charset="-122"/>
                </a:rPr>
                <a:t>Sales force management system</a:t>
              </a:r>
            </a:p>
          </p:txBody>
        </p:sp>
        <p:sp>
          <p:nvSpPr>
            <p:cNvPr id="9" name="TextBox 8"/>
            <p:cNvSpPr txBox="1"/>
            <p:nvPr>
              <p:custDataLst>
                <p:tags r:id="rId26"/>
              </p:custDataLst>
            </p:nvPr>
          </p:nvSpPr>
          <p:spPr>
            <a:xfrm>
              <a:off x="8270812" y="1198928"/>
              <a:ext cx="3379838" cy="8617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dirty="0">
                  <a:ea typeface="宋体" panose="02010600030101010101" pitchFamily="2" charset="-122"/>
                </a:rPr>
                <a:t>Active customer serving</a:t>
              </a:r>
            </a:p>
            <a:p>
              <a:pPr lvl="1">
                <a:spcBef>
                  <a:spcPct val="50000"/>
                </a:spcBef>
              </a:pPr>
              <a:r>
                <a:rPr lang="en-US" dirty="0">
                  <a:ea typeface="宋体" panose="02010600030101010101" pitchFamily="2" charset="-122"/>
                </a:rPr>
                <a:t>Systematic account action follow up</a:t>
              </a:r>
            </a:p>
          </p:txBody>
        </p:sp>
        <p:sp>
          <p:nvSpPr>
            <p:cNvPr id="11" name="TextBox 10"/>
            <p:cNvSpPr txBox="1"/>
            <p:nvPr>
              <p:custDataLst>
                <p:tags r:id="rId27"/>
              </p:custDataLst>
            </p:nvPr>
          </p:nvSpPr>
          <p:spPr>
            <a:xfrm>
              <a:off x="2276475" y="1198928"/>
              <a:ext cx="2352462" cy="24622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dirty="0">
                  <a:ea typeface="宋体" panose="02010600030101010101" pitchFamily="2" charset="-122"/>
                </a:rPr>
                <a:t>Key account managers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>
          <a:xfrm>
            <a:off x="2276475" y="2116912"/>
            <a:ext cx="9374175" cy="1231106"/>
            <a:chOff x="2276475" y="2116913"/>
            <a:chExt cx="9374175" cy="1231106"/>
          </a:xfrm>
        </p:grpSpPr>
        <p:sp>
          <p:nvSpPr>
            <p:cNvPr id="13" name="TextBox 12"/>
            <p:cNvSpPr txBox="1"/>
            <p:nvPr>
              <p:custDataLst>
                <p:tags r:id="rId22"/>
              </p:custDataLst>
            </p:nvPr>
          </p:nvSpPr>
          <p:spPr>
            <a:xfrm>
              <a:off x="2276475" y="2116913"/>
              <a:ext cx="2352462" cy="61555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dirty="0">
                  <a:ea typeface="宋体" panose="02010600030101010101" pitchFamily="2" charset="-122"/>
                </a:rPr>
                <a:t>Sales manager</a:t>
              </a:r>
            </a:p>
            <a:p>
              <a:pPr lvl="1">
                <a:spcBef>
                  <a:spcPct val="50000"/>
                </a:spcBef>
              </a:pPr>
              <a:r>
                <a:rPr lang="en-US" dirty="0">
                  <a:ea typeface="宋体" panose="02010600030101010101" pitchFamily="2" charset="-122"/>
                </a:rPr>
                <a:t>Sales rep</a:t>
              </a:r>
            </a:p>
          </p:txBody>
        </p:sp>
        <p:sp>
          <p:nvSpPr>
            <p:cNvPr id="15" name="TextBox 14"/>
            <p:cNvSpPr txBox="1"/>
            <p:nvPr>
              <p:custDataLst>
                <p:tags r:id="rId23"/>
              </p:custDataLst>
            </p:nvPr>
          </p:nvSpPr>
          <p:spPr>
            <a:xfrm>
              <a:off x="4811030" y="2116913"/>
              <a:ext cx="2913500" cy="123110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>
                  <a:ea typeface="宋体" panose="02010600030101010101" pitchFamily="2" charset="-122"/>
                </a:rPr>
                <a:t>Leads funnel</a:t>
              </a:r>
            </a:p>
            <a:p>
              <a:pPr lvl="1">
                <a:spcBef>
                  <a:spcPct val="50000"/>
                </a:spcBef>
              </a:pPr>
              <a:r>
                <a:rPr lang="en-US">
                  <a:ea typeface="宋体" panose="02010600030101010101" pitchFamily="2" charset="-122"/>
                </a:rPr>
                <a:t>Sales pipeline</a:t>
              </a:r>
            </a:p>
            <a:p>
              <a:pPr lvl="1">
                <a:spcBef>
                  <a:spcPct val="50000"/>
                </a:spcBef>
              </a:pPr>
              <a:r>
                <a:rPr lang="en-US">
                  <a:ea typeface="宋体" panose="02010600030101010101" pitchFamily="2" charset="-122"/>
                </a:rPr>
                <a:t>Portfolio prioritization and time management</a:t>
              </a:r>
            </a:p>
          </p:txBody>
        </p:sp>
        <p:sp>
          <p:nvSpPr>
            <p:cNvPr id="17" name="TextBox 16"/>
            <p:cNvSpPr txBox="1"/>
            <p:nvPr>
              <p:custDataLst>
                <p:tags r:id="rId24"/>
              </p:custDataLst>
            </p:nvPr>
          </p:nvSpPr>
          <p:spPr>
            <a:xfrm>
              <a:off x="8270812" y="2116913"/>
              <a:ext cx="3379838" cy="73866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dirty="0">
                  <a:ea typeface="宋体" panose="02010600030101010101" pitchFamily="2" charset="-122"/>
                </a:rPr>
                <a:t>Profitable growth through effective acquisition of new customers and development of existing ones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>
          <a:xfrm>
            <a:off x="2276475" y="3399696"/>
            <a:ext cx="9374175" cy="861774"/>
            <a:chOff x="2276475" y="3324520"/>
            <a:chExt cx="9374175" cy="861774"/>
          </a:xfrm>
        </p:grpSpPr>
        <p:sp>
          <p:nvSpPr>
            <p:cNvPr id="19" name="TextBox 18"/>
            <p:cNvSpPr txBox="1"/>
            <p:nvPr>
              <p:custDataLst>
                <p:tags r:id="rId19"/>
              </p:custDataLst>
            </p:nvPr>
          </p:nvSpPr>
          <p:spPr>
            <a:xfrm>
              <a:off x="8270812" y="3324520"/>
              <a:ext cx="3379838" cy="8617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dirty="0">
                  <a:ea typeface="宋体" panose="02010600030101010101" pitchFamily="2" charset="-122"/>
                </a:rPr>
                <a:t>Optimized customer and product mix</a:t>
              </a:r>
            </a:p>
            <a:p>
              <a:pPr lvl="1">
                <a:spcBef>
                  <a:spcPct val="50000"/>
                </a:spcBef>
              </a:pPr>
              <a:r>
                <a:rPr lang="en-US" dirty="0">
                  <a:ea typeface="宋体" panose="02010600030101010101" pitchFamily="2" charset="-122"/>
                </a:rPr>
                <a:t>Optimization of sales support</a:t>
              </a:r>
            </a:p>
          </p:txBody>
        </p:sp>
        <p:sp>
          <p:nvSpPr>
            <p:cNvPr id="21" name="TextBox 20"/>
            <p:cNvSpPr txBox="1"/>
            <p:nvPr>
              <p:custDataLst>
                <p:tags r:id="rId20"/>
              </p:custDataLst>
            </p:nvPr>
          </p:nvSpPr>
          <p:spPr>
            <a:xfrm>
              <a:off x="4811030" y="3324520"/>
              <a:ext cx="2913500" cy="8617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>
                  <a:ea typeface="宋体" panose="02010600030101010101" pitchFamily="2" charset="-122"/>
                </a:rPr>
                <a:t>Customer/product profitability analysis</a:t>
              </a:r>
            </a:p>
            <a:p>
              <a:pPr lvl="1">
                <a:spcBef>
                  <a:spcPct val="50000"/>
                </a:spcBef>
              </a:pPr>
              <a:r>
                <a:rPr lang="en-US">
                  <a:ea typeface="宋体" panose="02010600030101010101" pitchFamily="2" charset="-122"/>
                </a:rPr>
                <a:t>Complexity analysis</a:t>
              </a:r>
            </a:p>
          </p:txBody>
        </p:sp>
        <p:sp>
          <p:nvSpPr>
            <p:cNvPr id="23" name="TextBox 22"/>
            <p:cNvSpPr txBox="1"/>
            <p:nvPr>
              <p:custDataLst>
                <p:tags r:id="rId21"/>
              </p:custDataLst>
            </p:nvPr>
          </p:nvSpPr>
          <p:spPr>
            <a:xfrm>
              <a:off x="2276475" y="3324520"/>
              <a:ext cx="2352462" cy="24622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dirty="0">
                  <a:ea typeface="宋体" panose="02010600030101010101" pitchFamily="2" charset="-122"/>
                </a:rPr>
                <a:t>Marketing managers</a:t>
              </a:r>
            </a:p>
          </p:txBody>
        </p:sp>
      </p:grpSp>
      <p:sp>
        <p:nvSpPr>
          <p:cNvPr id="29" name="TextBox 28"/>
          <p:cNvSpPr txBox="1"/>
          <p:nvPr>
            <p:custDataLst>
              <p:tags r:id="rId14"/>
            </p:custDataLst>
          </p:nvPr>
        </p:nvSpPr>
        <p:spPr>
          <a:xfrm>
            <a:off x="8270812" y="4773272"/>
            <a:ext cx="337983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dirty="0">
                <a:ea typeface="宋体" panose="02010600030101010101" pitchFamily="2" charset="-122"/>
              </a:rPr>
              <a:t>Streamlined pricing procedure / contracts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ea typeface="宋体" panose="02010600030101010101" pitchFamily="2" charset="-122"/>
              </a:rPr>
              <a:t>Prevention of leakage due to pricing enforcement issues</a:t>
            </a:r>
          </a:p>
        </p:txBody>
      </p:sp>
      <p:grpSp>
        <p:nvGrpSpPr>
          <p:cNvPr id="41" name="Group 40"/>
          <p:cNvGrpSpPr>
            <a:grpSpLocks/>
          </p:cNvGrpSpPr>
          <p:nvPr/>
        </p:nvGrpSpPr>
        <p:grpSpPr>
          <a:xfrm>
            <a:off x="2276475" y="4315414"/>
            <a:ext cx="5448055" cy="2023713"/>
            <a:chOff x="2276475" y="4315414"/>
            <a:chExt cx="5448055" cy="2023713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>
            <a:xfrm>
              <a:off x="2276475" y="4315414"/>
              <a:ext cx="5448055" cy="984885"/>
              <a:chOff x="2276475" y="4530434"/>
              <a:chExt cx="5448055" cy="984885"/>
            </a:xfrm>
          </p:grpSpPr>
          <p:sp>
            <p:nvSpPr>
              <p:cNvPr id="25" name="TextBox 24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2276475" y="4530434"/>
                <a:ext cx="2352462" cy="98488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lvl="1">
                  <a:spcBef>
                    <a:spcPct val="50000"/>
                  </a:spcBef>
                </a:pPr>
                <a:r>
                  <a:rPr lang="en-US" dirty="0">
                    <a:ea typeface="宋体" panose="02010600030101010101" pitchFamily="2" charset="-122"/>
                  </a:rPr>
                  <a:t>Sales manager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dirty="0">
                    <a:ea typeface="宋体" panose="02010600030101010101" pitchFamily="2" charset="-122"/>
                  </a:rPr>
                  <a:t>Sales rep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dirty="0">
                    <a:ea typeface="宋体" panose="02010600030101010101" pitchFamily="2" charset="-122"/>
                  </a:rPr>
                  <a:t>Legal department</a:t>
                </a:r>
              </a:p>
            </p:txBody>
          </p:sp>
          <p:sp>
            <p:nvSpPr>
              <p:cNvPr id="27" name="TextBox 26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4811030" y="4530434"/>
                <a:ext cx="2913500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>
                  <a:spcBef>
                    <a:spcPct val="100000"/>
                  </a:spcBef>
                </a:pPr>
                <a:r>
                  <a:rPr lang="en-US" dirty="0">
                    <a:ea typeface="宋体" panose="02010600030101010101" pitchFamily="2" charset="-122"/>
                  </a:rPr>
                  <a:t>Contract template</a:t>
                </a:r>
              </a:p>
            </p:txBody>
          </p:sp>
        </p:grpSp>
        <p:grpSp>
          <p:nvGrpSpPr>
            <p:cNvPr id="40" name="Group 39"/>
            <p:cNvGrpSpPr>
              <a:grpSpLocks/>
            </p:cNvGrpSpPr>
            <p:nvPr/>
          </p:nvGrpSpPr>
          <p:grpSpPr>
            <a:xfrm>
              <a:off x="2276475" y="5354242"/>
              <a:ext cx="5448055" cy="984885"/>
              <a:chOff x="2276475" y="5516167"/>
              <a:chExt cx="5448055" cy="984885"/>
            </a:xfrm>
          </p:grpSpPr>
          <p:sp>
            <p:nvSpPr>
              <p:cNvPr id="31" name="TextBox 30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4811030" y="5516167"/>
                <a:ext cx="2913500" cy="861774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lvl="1">
                  <a:spcBef>
                    <a:spcPct val="50000"/>
                  </a:spcBef>
                </a:pPr>
                <a:r>
                  <a:rPr lang="en-US" dirty="0">
                    <a:ea typeface="宋体" panose="02010600030101010101" pitchFamily="2" charset="-122"/>
                  </a:rPr>
                  <a:t>Pricing policies and rules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dirty="0">
                    <a:ea typeface="宋体" panose="02010600030101010101" pitchFamily="2" charset="-122"/>
                  </a:rPr>
                  <a:t>Pricing enforcement tracking report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276475" y="5516167"/>
                <a:ext cx="2352462" cy="98488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lvl="1">
                  <a:spcBef>
                    <a:spcPct val="50000"/>
                  </a:spcBef>
                </a:pPr>
                <a:r>
                  <a:rPr lang="en-US" dirty="0">
                    <a:ea typeface="宋体" panose="02010600030101010101" pitchFamily="2" charset="-122"/>
                  </a:rPr>
                  <a:t>Finance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dirty="0">
                    <a:ea typeface="宋体" panose="02010600030101010101" pitchFamily="2" charset="-122"/>
                  </a:rPr>
                  <a:t>Sales manager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dirty="0">
                    <a:ea typeface="宋体" panose="02010600030101010101" pitchFamily="2" charset="-122"/>
                  </a:rPr>
                  <a:t>Sales force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243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1442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6220055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6" name="think-cell Slide" r:id="rId12" imgW="0" imgH="0" progId="TCLayout.ActiveDocument.1">
                  <p:embed/>
                </p:oleObj>
              </mc:Choice>
              <mc:Fallback>
                <p:oleObj name="think-cell Slide" r:id="rId12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81443" name="Rectangle 3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>
                <a:latin typeface="+mn-lt"/>
              </a:rPr>
              <a:t>…And a clear picture of overall shift</a:t>
            </a:r>
          </a:p>
        </p:txBody>
      </p:sp>
      <p:sp>
        <p:nvSpPr>
          <p:cNvPr id="1981446" name="Rectangle 6"/>
          <p:cNvSpPr>
            <a:spLocks noChangeArrowheads="1"/>
          </p:cNvSpPr>
          <p:nvPr/>
        </p:nvSpPr>
        <p:spPr bwMode="gray">
          <a:xfrm>
            <a:off x="158759" y="720976"/>
            <a:ext cx="6178953" cy="422858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endParaRPr lang="en-US" sz="1800"/>
          </a:p>
        </p:txBody>
      </p:sp>
      <p:sp>
        <p:nvSpPr>
          <p:cNvPr id="1981447" name="Rectangle 7"/>
          <p:cNvSpPr>
            <a:spLocks noChangeArrowheads="1"/>
          </p:cNvSpPr>
          <p:nvPr/>
        </p:nvSpPr>
        <p:spPr bwMode="gray">
          <a:xfrm>
            <a:off x="296222" y="828483"/>
            <a:ext cx="498535" cy="21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From </a:t>
            </a:r>
          </a:p>
        </p:txBody>
      </p:sp>
      <p:sp>
        <p:nvSpPr>
          <p:cNvPr id="1981448" name="Freeform 8"/>
          <p:cNvSpPr>
            <a:spLocks/>
          </p:cNvSpPr>
          <p:nvPr/>
        </p:nvSpPr>
        <p:spPr bwMode="gray">
          <a:xfrm>
            <a:off x="5460241" y="704850"/>
            <a:ext cx="888926" cy="379855"/>
          </a:xfrm>
          <a:custGeom>
            <a:avLst/>
            <a:gdLst>
              <a:gd name="T0" fmla="*/ 0 w 293"/>
              <a:gd name="T1" fmla="*/ 322 h 327"/>
              <a:gd name="T2" fmla="*/ 293 w 293"/>
              <a:gd name="T3" fmla="*/ 0 h 327"/>
              <a:gd name="T4" fmla="*/ 293 w 293"/>
              <a:gd name="T5" fmla="*/ 327 h 327"/>
              <a:gd name="T6" fmla="*/ 0 w 293"/>
              <a:gd name="T7" fmla="*/ 322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3" h="327">
                <a:moveTo>
                  <a:pt x="0" y="322"/>
                </a:moveTo>
                <a:lnTo>
                  <a:pt x="293" y="0"/>
                </a:lnTo>
                <a:lnTo>
                  <a:pt x="293" y="327"/>
                </a:lnTo>
                <a:lnTo>
                  <a:pt x="0" y="322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1800"/>
          </a:p>
        </p:txBody>
      </p:sp>
      <p:sp>
        <p:nvSpPr>
          <p:cNvPr id="1981449" name="Rectangle 9"/>
          <p:cNvSpPr>
            <a:spLocks noChangeArrowheads="1"/>
          </p:cNvSpPr>
          <p:nvPr/>
        </p:nvSpPr>
        <p:spPr bwMode="gray">
          <a:xfrm>
            <a:off x="5471698" y="1079330"/>
            <a:ext cx="6178952" cy="42106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981450" name="Rectangle 10"/>
          <p:cNvSpPr>
            <a:spLocks noChangeArrowheads="1"/>
          </p:cNvSpPr>
          <p:nvPr/>
        </p:nvSpPr>
        <p:spPr bwMode="gray">
          <a:xfrm>
            <a:off x="5645818" y="1186837"/>
            <a:ext cx="304058" cy="21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>
                <a:solidFill>
                  <a:schemeClr val="bg1"/>
                </a:solidFill>
              </a:rPr>
              <a:t>To  </a:t>
            </a:r>
          </a:p>
        </p:txBody>
      </p:sp>
      <p:sp>
        <p:nvSpPr>
          <p:cNvPr id="1981472" name="Line 32"/>
          <p:cNvSpPr>
            <a:spLocks noChangeShapeType="1"/>
          </p:cNvSpPr>
          <p:nvPr/>
        </p:nvSpPr>
        <p:spPr bwMode="auto">
          <a:xfrm>
            <a:off x="158759" y="1882493"/>
            <a:ext cx="11491891" cy="0"/>
          </a:xfrm>
          <a:prstGeom prst="line">
            <a:avLst/>
          </a:prstGeom>
          <a:noFill/>
          <a:ln w="9525">
            <a:solidFill>
              <a:srgbClr val="A59D95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1800"/>
          </a:p>
        </p:txBody>
      </p:sp>
      <p:sp>
        <p:nvSpPr>
          <p:cNvPr id="1981473" name="Line 33"/>
          <p:cNvSpPr>
            <a:spLocks noChangeShapeType="1"/>
          </p:cNvSpPr>
          <p:nvPr/>
        </p:nvSpPr>
        <p:spPr bwMode="auto">
          <a:xfrm>
            <a:off x="158759" y="2316573"/>
            <a:ext cx="11491891" cy="0"/>
          </a:xfrm>
          <a:prstGeom prst="line">
            <a:avLst/>
          </a:prstGeom>
          <a:noFill/>
          <a:ln w="9525">
            <a:solidFill>
              <a:srgbClr val="A59D95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1800"/>
          </a:p>
        </p:txBody>
      </p:sp>
      <p:sp>
        <p:nvSpPr>
          <p:cNvPr id="1981474" name="Line 34"/>
          <p:cNvSpPr>
            <a:spLocks noChangeShapeType="1"/>
          </p:cNvSpPr>
          <p:nvPr/>
        </p:nvSpPr>
        <p:spPr bwMode="auto">
          <a:xfrm>
            <a:off x="158759" y="3181540"/>
            <a:ext cx="11491891" cy="0"/>
          </a:xfrm>
          <a:prstGeom prst="line">
            <a:avLst/>
          </a:prstGeom>
          <a:noFill/>
          <a:ln w="9525">
            <a:solidFill>
              <a:srgbClr val="A59D95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1800"/>
          </a:p>
        </p:txBody>
      </p:sp>
      <p:sp>
        <p:nvSpPr>
          <p:cNvPr id="1981475" name="Line 35"/>
          <p:cNvSpPr>
            <a:spLocks noChangeShapeType="1"/>
          </p:cNvSpPr>
          <p:nvPr/>
        </p:nvSpPr>
        <p:spPr bwMode="auto">
          <a:xfrm>
            <a:off x="158759" y="3831063"/>
            <a:ext cx="11491891" cy="0"/>
          </a:xfrm>
          <a:prstGeom prst="line">
            <a:avLst/>
          </a:prstGeom>
          <a:noFill/>
          <a:ln w="9525">
            <a:solidFill>
              <a:srgbClr val="A59D95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1800"/>
          </a:p>
        </p:txBody>
      </p:sp>
      <p:sp>
        <p:nvSpPr>
          <p:cNvPr id="1981476" name="Line 36"/>
          <p:cNvSpPr>
            <a:spLocks noChangeShapeType="1"/>
          </p:cNvSpPr>
          <p:nvPr/>
        </p:nvSpPr>
        <p:spPr bwMode="auto">
          <a:xfrm>
            <a:off x="158759" y="4945970"/>
            <a:ext cx="11491891" cy="0"/>
          </a:xfrm>
          <a:prstGeom prst="line">
            <a:avLst/>
          </a:prstGeom>
          <a:noFill/>
          <a:ln w="9525">
            <a:solidFill>
              <a:srgbClr val="A59D95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1800"/>
          </a:p>
        </p:txBody>
      </p:sp>
      <p:sp>
        <p:nvSpPr>
          <p:cNvPr id="1981477" name="Line 37"/>
          <p:cNvSpPr>
            <a:spLocks noChangeShapeType="1"/>
          </p:cNvSpPr>
          <p:nvPr/>
        </p:nvSpPr>
        <p:spPr bwMode="auto">
          <a:xfrm>
            <a:off x="158759" y="5845433"/>
            <a:ext cx="11491891" cy="0"/>
          </a:xfrm>
          <a:prstGeom prst="line">
            <a:avLst/>
          </a:prstGeom>
          <a:noFill/>
          <a:ln w="9525">
            <a:solidFill>
              <a:srgbClr val="A59D95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 sz="1800"/>
          </a:p>
        </p:txBody>
      </p:sp>
      <p:grpSp>
        <p:nvGrpSpPr>
          <p:cNvPr id="48" name="Group 47"/>
          <p:cNvGrpSpPr/>
          <p:nvPr/>
        </p:nvGrpSpPr>
        <p:grpSpPr>
          <a:xfrm>
            <a:off x="296223" y="1557731"/>
            <a:ext cx="11278823" cy="215444"/>
            <a:chOff x="296223" y="1557731"/>
            <a:chExt cx="11278823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296223" y="1557731"/>
              <a:ext cx="4891385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1400" dirty="0"/>
                <a:t>Operational and financial focus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45817" y="1557731"/>
              <a:ext cx="5929229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1400" dirty="0"/>
                <a:t>Customer and market focus 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96223" y="1991811"/>
            <a:ext cx="11278823" cy="215444"/>
            <a:chOff x="296223" y="1993134"/>
            <a:chExt cx="11278823" cy="215444"/>
          </a:xfrm>
        </p:grpSpPr>
        <p:sp>
          <p:nvSpPr>
            <p:cNvPr id="20" name="TextBox 19"/>
            <p:cNvSpPr txBox="1"/>
            <p:nvPr/>
          </p:nvSpPr>
          <p:spPr>
            <a:xfrm>
              <a:off x="296223" y="1993134"/>
              <a:ext cx="4891385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1400"/>
                <a:t>Gross margin focus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45817" y="1993134"/>
              <a:ext cx="5929229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1400" dirty="0"/>
                <a:t>Net profitability by customer, product and machine hour (pocket margin)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6223" y="2425891"/>
            <a:ext cx="11278823" cy="646331"/>
            <a:chOff x="296223" y="2632794"/>
            <a:chExt cx="11278823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296223" y="2632794"/>
              <a:ext cx="4891385" cy="43088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1400"/>
                <a:t>Sales and Marketing co-workers with varying levels of competencies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45817" y="2632794"/>
              <a:ext cx="5929229" cy="64633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1400" dirty="0"/>
                <a:t>Elevated stature of Sales And Marketing departments thanks to continuous training and development for newcomers and experienced professionals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96223" y="3290858"/>
            <a:ext cx="11278823" cy="430887"/>
            <a:chOff x="296223" y="3473137"/>
            <a:chExt cx="11278823" cy="430887"/>
          </a:xfrm>
        </p:grpSpPr>
        <p:sp>
          <p:nvSpPr>
            <p:cNvPr id="24" name="TextBox 23"/>
            <p:cNvSpPr txBox="1"/>
            <p:nvPr/>
          </p:nvSpPr>
          <p:spPr>
            <a:xfrm>
              <a:off x="296223" y="3473137"/>
              <a:ext cx="4891385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1400"/>
                <a:t>Varied approach to sales and marketing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45817" y="3473137"/>
              <a:ext cx="5929229" cy="43088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1400" dirty="0"/>
                <a:t>One standard approach across the company on sales and marketing with a common set of skills and tools 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6223" y="3940381"/>
            <a:ext cx="11278823" cy="896271"/>
            <a:chOff x="296223" y="4111008"/>
            <a:chExt cx="11278823" cy="896271"/>
          </a:xfrm>
        </p:grpSpPr>
        <p:sp>
          <p:nvSpPr>
            <p:cNvPr id="26" name="TextBox 25"/>
            <p:cNvSpPr txBox="1"/>
            <p:nvPr>
              <p:custDataLst>
                <p:tags r:id="rId8"/>
              </p:custDataLst>
            </p:nvPr>
          </p:nvSpPr>
          <p:spPr>
            <a:xfrm>
              <a:off x="296223" y="4111008"/>
              <a:ext cx="4891385" cy="89627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15000"/>
                </a:spcBef>
              </a:pPr>
              <a:r>
                <a:rPr lang="en-US" sz="1400" dirty="0"/>
                <a:t>Lack of clarity in:</a:t>
              </a:r>
            </a:p>
            <a:p>
              <a:pPr lvl="2">
                <a:spcBef>
                  <a:spcPct val="8000"/>
                </a:spcBef>
              </a:pPr>
              <a:r>
                <a:rPr lang="en-US" sz="1400" dirty="0"/>
                <a:t>measuring Sales and Marketing department performances</a:t>
              </a:r>
            </a:p>
            <a:p>
              <a:pPr lvl="2">
                <a:spcBef>
                  <a:spcPct val="8000"/>
                </a:spcBef>
              </a:pPr>
              <a:r>
                <a:rPr lang="en-US" sz="1400" dirty="0"/>
                <a:t>identifying high (and low) </a:t>
              </a:r>
              <a:r>
                <a:rPr lang="en-US" sz="1400" dirty="0" err="1"/>
                <a:t>calibre</a:t>
              </a:r>
              <a:r>
                <a:rPr lang="en-US" sz="1400" dirty="0"/>
                <a:t> people</a:t>
              </a:r>
            </a:p>
          </p:txBody>
        </p:sp>
        <p:sp>
          <p:nvSpPr>
            <p:cNvPr id="41" name="TextBox 40"/>
            <p:cNvSpPr txBox="1"/>
            <p:nvPr>
              <p:custDataLst>
                <p:tags r:id="rId9"/>
              </p:custDataLst>
            </p:nvPr>
          </p:nvSpPr>
          <p:spPr>
            <a:xfrm>
              <a:off x="5645817" y="4111008"/>
              <a:ext cx="5929229" cy="68082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15000"/>
                </a:spcBef>
              </a:pPr>
              <a:r>
                <a:rPr lang="en-US" sz="1400" dirty="0"/>
                <a:t>Common tools and processes to:</a:t>
              </a:r>
            </a:p>
            <a:p>
              <a:pPr lvl="2">
                <a:spcBef>
                  <a:spcPct val="8000"/>
                </a:spcBef>
              </a:pPr>
              <a:r>
                <a:rPr lang="en-US" sz="1400" dirty="0"/>
                <a:t>measure Sales and Marketing department performances</a:t>
              </a:r>
            </a:p>
            <a:p>
              <a:pPr lvl="2">
                <a:spcBef>
                  <a:spcPct val="8000"/>
                </a:spcBef>
              </a:pPr>
              <a:r>
                <a:rPr lang="en-US" sz="1400" dirty="0"/>
                <a:t>attract, develop and retain sales and marketing talent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6223" y="5055288"/>
            <a:ext cx="11278823" cy="680827"/>
            <a:chOff x="296223" y="5155605"/>
            <a:chExt cx="11278823" cy="680827"/>
          </a:xfrm>
        </p:grpSpPr>
        <p:sp>
          <p:nvSpPr>
            <p:cNvPr id="28" name="TextBox 27"/>
            <p:cNvSpPr txBox="1"/>
            <p:nvPr>
              <p:custDataLst>
                <p:tags r:id="rId6"/>
              </p:custDataLst>
            </p:nvPr>
          </p:nvSpPr>
          <p:spPr>
            <a:xfrm>
              <a:off x="296223" y="5155605"/>
              <a:ext cx="4891385" cy="43088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400"/>
                <a:t>Defensive to customer pressure and one dimensional approach</a:t>
              </a:r>
            </a:p>
          </p:txBody>
        </p:sp>
        <p:sp>
          <p:nvSpPr>
            <p:cNvPr id="43" name="TextBox 42"/>
            <p:cNvSpPr txBox="1"/>
            <p:nvPr>
              <p:custDataLst>
                <p:tags r:id="rId7"/>
              </p:custDataLst>
            </p:nvPr>
          </p:nvSpPr>
          <p:spPr>
            <a:xfrm>
              <a:off x="5645817" y="5155605"/>
              <a:ext cx="5929229" cy="68082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15000"/>
                </a:spcBef>
              </a:pPr>
              <a:r>
                <a:rPr lang="en-US" sz="1400" dirty="0"/>
                <a:t>Realize the full value through:</a:t>
              </a:r>
            </a:p>
            <a:p>
              <a:pPr lvl="2">
                <a:spcBef>
                  <a:spcPct val="8000"/>
                </a:spcBef>
              </a:pPr>
              <a:r>
                <a:rPr lang="en-US" sz="1400" dirty="0"/>
                <a:t>understanding what customers value</a:t>
              </a:r>
            </a:p>
            <a:p>
              <a:pPr lvl="2">
                <a:spcBef>
                  <a:spcPct val="8000"/>
                </a:spcBef>
              </a:pPr>
              <a:r>
                <a:rPr lang="en-US" sz="1400" dirty="0"/>
                <a:t>targeting sales and marketing effort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96223" y="5954750"/>
            <a:ext cx="11278823" cy="430887"/>
            <a:chOff x="296223" y="5954750"/>
            <a:chExt cx="11278823" cy="430887"/>
          </a:xfrm>
        </p:grpSpPr>
        <p:sp>
          <p:nvSpPr>
            <p:cNvPr id="30" name="TextBox 29"/>
            <p:cNvSpPr txBox="1"/>
            <p:nvPr/>
          </p:nvSpPr>
          <p:spPr>
            <a:xfrm>
              <a:off x="296223" y="5954750"/>
              <a:ext cx="4891385" cy="21544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/>
              <a:r>
                <a:rPr lang="en-US" sz="1400"/>
                <a:t>Variable understanding and management of profit leakage</a:t>
              </a:r>
            </a:p>
          </p:txBody>
        </p:sp>
        <p:sp>
          <p:nvSpPr>
            <p:cNvPr id="45" name="TextBox 44"/>
            <p:cNvSpPr txBox="1"/>
            <p:nvPr>
              <p:custDataLst>
                <p:tags r:id="rId5"/>
              </p:custDataLst>
            </p:nvPr>
          </p:nvSpPr>
          <p:spPr>
            <a:xfrm>
              <a:off x="5645817" y="5954750"/>
              <a:ext cx="5929229" cy="43088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400" dirty="0"/>
                <a:t>Thorough understanding and systematic approach </a:t>
              </a:r>
              <a:br>
                <a:rPr lang="en-US" sz="1400" dirty="0"/>
              </a:br>
              <a:r>
                <a:rPr lang="en-US" sz="1400" dirty="0"/>
                <a:t>of profit leakage management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71652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0349" name="Rectangle 17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0198408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11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970183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altLang="zh-CN" dirty="0">
                <a:latin typeface="+mn-lt"/>
                <a:ea typeface="宋体" charset="-122"/>
              </a:rPr>
              <a:t>Supported by clear roll-out framework covering process, tools and required capabilities</a:t>
            </a:r>
            <a:endParaRPr lang="en-US" dirty="0">
              <a:latin typeface="+mn-lt"/>
            </a:endParaRPr>
          </a:p>
        </p:txBody>
      </p:sp>
      <p:sp>
        <p:nvSpPr>
          <p:cNvPr id="17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53850" y="6435725"/>
            <a:ext cx="195263" cy="152400"/>
          </a:xfrm>
          <a:prstGeom prst="rect">
            <a:avLst/>
          </a:prstGeom>
        </p:spPr>
        <p:txBody>
          <a:bodyPr/>
          <a:lstStyle/>
          <a:p>
            <a:fld id="{FA5FD1E2-030D-44BE-B257-E0031626AAA9}" type="slidenum">
              <a:rPr lang="en-US"/>
              <a:pPr/>
              <a:t>5</a:t>
            </a:fld>
            <a:r>
              <a:rPr lang="en-US"/>
              <a:t> </a:t>
            </a:r>
          </a:p>
        </p:txBody>
      </p:sp>
      <p:sp>
        <p:nvSpPr>
          <p:cNvPr id="1970178" name="AutoShape 2"/>
          <p:cNvSpPr>
            <a:spLocks noChangeArrowheads="1"/>
          </p:cNvSpPr>
          <p:nvPr/>
        </p:nvSpPr>
        <p:spPr bwMode="auto">
          <a:xfrm>
            <a:off x="6655741" y="5019676"/>
            <a:ext cx="2193867" cy="1236663"/>
          </a:xfrm>
          <a:prstGeom prst="foldedCorner">
            <a:avLst>
              <a:gd name="adj" fmla="val 80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0179" name="AutoShape 3"/>
          <p:cNvSpPr>
            <a:spLocks noChangeArrowheads="1"/>
          </p:cNvSpPr>
          <p:nvPr/>
        </p:nvSpPr>
        <p:spPr bwMode="auto">
          <a:xfrm>
            <a:off x="158759" y="3124201"/>
            <a:ext cx="3150116" cy="803275"/>
          </a:xfrm>
          <a:prstGeom prst="homePlate">
            <a:avLst>
              <a:gd name="adj" fmla="val 26198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0180" name="AutoShape 4"/>
          <p:cNvSpPr>
            <a:spLocks noChangeArrowheads="1"/>
          </p:cNvSpPr>
          <p:nvPr/>
        </p:nvSpPr>
        <p:spPr bwMode="auto">
          <a:xfrm>
            <a:off x="158759" y="4633914"/>
            <a:ext cx="3150116" cy="803275"/>
          </a:xfrm>
          <a:prstGeom prst="homePlate">
            <a:avLst>
              <a:gd name="adj" fmla="val 26198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0181" name="AutoShape 5"/>
          <p:cNvSpPr>
            <a:spLocks noChangeArrowheads="1"/>
          </p:cNvSpPr>
          <p:nvPr/>
        </p:nvSpPr>
        <p:spPr bwMode="auto">
          <a:xfrm>
            <a:off x="158759" y="1417639"/>
            <a:ext cx="3150116" cy="803275"/>
          </a:xfrm>
          <a:prstGeom prst="homePlate">
            <a:avLst>
              <a:gd name="adj" fmla="val 26198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0182" name="Rectangle 6"/>
          <p:cNvSpPr>
            <a:spLocks noChangeArrowheads="1"/>
          </p:cNvSpPr>
          <p:nvPr/>
        </p:nvSpPr>
        <p:spPr bwMode="auto">
          <a:xfrm>
            <a:off x="1265214" y="1041401"/>
            <a:ext cx="189557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zh-CN" b="1" dirty="0">
              <a:solidFill>
                <a:schemeClr val="bg1"/>
              </a:solidFill>
              <a:ea typeface="宋体" charset="-122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Process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Tools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Skills and competencies</a:t>
            </a:r>
          </a:p>
        </p:txBody>
      </p:sp>
      <p:sp>
        <p:nvSpPr>
          <p:cNvPr id="1970185" name="Rectangle 9"/>
          <p:cNvSpPr>
            <a:spLocks noChangeArrowheads="1"/>
          </p:cNvSpPr>
          <p:nvPr/>
        </p:nvSpPr>
        <p:spPr bwMode="auto">
          <a:xfrm>
            <a:off x="3554267" y="1041401"/>
            <a:ext cx="27016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Description</a:t>
            </a:r>
          </a:p>
        </p:txBody>
      </p:sp>
      <p:sp>
        <p:nvSpPr>
          <p:cNvPr id="1970187" name="AutoShape 11"/>
          <p:cNvSpPr>
            <a:spLocks noChangeArrowheads="1"/>
          </p:cNvSpPr>
          <p:nvPr/>
        </p:nvSpPr>
        <p:spPr bwMode="gray">
          <a:xfrm>
            <a:off x="308967" y="1514476"/>
            <a:ext cx="693914" cy="550863"/>
          </a:xfrm>
          <a:prstGeom prst="rightArrow">
            <a:avLst>
              <a:gd name="adj1" fmla="val 45269"/>
              <a:gd name="adj2" fmla="val 15981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70188" name="AutoShape 12"/>
          <p:cNvSpPr>
            <a:spLocks noChangeArrowheads="1"/>
          </p:cNvSpPr>
          <p:nvPr/>
        </p:nvSpPr>
        <p:spPr bwMode="gray">
          <a:xfrm>
            <a:off x="247614" y="1482726"/>
            <a:ext cx="693914" cy="550863"/>
          </a:xfrm>
          <a:prstGeom prst="rightArrow">
            <a:avLst>
              <a:gd name="adj1" fmla="val 45269"/>
              <a:gd name="adj2" fmla="val 15981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1970189" name="Group 13"/>
          <p:cNvGrpSpPr>
            <a:grpSpLocks/>
          </p:cNvGrpSpPr>
          <p:nvPr/>
        </p:nvGrpSpPr>
        <p:grpSpPr bwMode="auto">
          <a:xfrm>
            <a:off x="179916" y="3197226"/>
            <a:ext cx="808156" cy="682625"/>
            <a:chOff x="1866" y="2262"/>
            <a:chExt cx="850" cy="1150"/>
          </a:xfrm>
        </p:grpSpPr>
        <p:sp>
          <p:nvSpPr>
            <p:cNvPr id="1970190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866" y="2262"/>
              <a:ext cx="850" cy="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91" name="Freeform 15"/>
            <p:cNvSpPr>
              <a:spLocks/>
            </p:cNvSpPr>
            <p:nvPr/>
          </p:nvSpPr>
          <p:spPr bwMode="auto">
            <a:xfrm>
              <a:off x="1934" y="2262"/>
              <a:ext cx="782" cy="1145"/>
            </a:xfrm>
            <a:custGeom>
              <a:avLst/>
              <a:gdLst>
                <a:gd name="T0" fmla="*/ 0 w 1564"/>
                <a:gd name="T1" fmla="*/ 0 h 2290"/>
                <a:gd name="T2" fmla="*/ 1564 w 1564"/>
                <a:gd name="T3" fmla="*/ 117 h 2290"/>
                <a:gd name="T4" fmla="*/ 1564 w 1564"/>
                <a:gd name="T5" fmla="*/ 2148 h 2290"/>
                <a:gd name="T6" fmla="*/ 0 w 1564"/>
                <a:gd name="T7" fmla="*/ 2290 h 2290"/>
                <a:gd name="T8" fmla="*/ 0 w 1564"/>
                <a:gd name="T9" fmla="*/ 0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4" h="2290">
                  <a:moveTo>
                    <a:pt x="0" y="0"/>
                  </a:moveTo>
                  <a:lnTo>
                    <a:pt x="1564" y="117"/>
                  </a:lnTo>
                  <a:lnTo>
                    <a:pt x="1564" y="2148"/>
                  </a:lnTo>
                  <a:lnTo>
                    <a:pt x="0" y="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92" name="Freeform 16"/>
            <p:cNvSpPr>
              <a:spLocks/>
            </p:cNvSpPr>
            <p:nvPr/>
          </p:nvSpPr>
          <p:spPr bwMode="auto">
            <a:xfrm>
              <a:off x="1941" y="2269"/>
              <a:ext cx="768" cy="1131"/>
            </a:xfrm>
            <a:custGeom>
              <a:avLst/>
              <a:gdLst>
                <a:gd name="T0" fmla="*/ 1534 w 1534"/>
                <a:gd name="T1" fmla="*/ 2121 h 2260"/>
                <a:gd name="T2" fmla="*/ 1534 w 1534"/>
                <a:gd name="T3" fmla="*/ 114 h 2260"/>
                <a:gd name="T4" fmla="*/ 0 w 1534"/>
                <a:gd name="T5" fmla="*/ 0 h 2260"/>
                <a:gd name="T6" fmla="*/ 0 w 1534"/>
                <a:gd name="T7" fmla="*/ 2260 h 2260"/>
                <a:gd name="T8" fmla="*/ 1534 w 1534"/>
                <a:gd name="T9" fmla="*/ 2121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2260">
                  <a:moveTo>
                    <a:pt x="1534" y="2121"/>
                  </a:moveTo>
                  <a:lnTo>
                    <a:pt x="1534" y="114"/>
                  </a:lnTo>
                  <a:lnTo>
                    <a:pt x="0" y="0"/>
                  </a:lnTo>
                  <a:lnTo>
                    <a:pt x="0" y="2260"/>
                  </a:lnTo>
                  <a:lnTo>
                    <a:pt x="1534" y="2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93" name="Freeform 17"/>
            <p:cNvSpPr>
              <a:spLocks/>
            </p:cNvSpPr>
            <p:nvPr/>
          </p:nvSpPr>
          <p:spPr bwMode="auto">
            <a:xfrm>
              <a:off x="1954" y="2280"/>
              <a:ext cx="742" cy="1106"/>
            </a:xfrm>
            <a:custGeom>
              <a:avLst/>
              <a:gdLst>
                <a:gd name="T0" fmla="*/ 0 w 1484"/>
                <a:gd name="T1" fmla="*/ 0 h 2213"/>
                <a:gd name="T2" fmla="*/ 1484 w 1484"/>
                <a:gd name="T3" fmla="*/ 110 h 2213"/>
                <a:gd name="T4" fmla="*/ 1484 w 1484"/>
                <a:gd name="T5" fmla="*/ 2077 h 2213"/>
                <a:gd name="T6" fmla="*/ 0 w 1484"/>
                <a:gd name="T7" fmla="*/ 2213 h 2213"/>
                <a:gd name="T8" fmla="*/ 0 w 1484"/>
                <a:gd name="T9" fmla="*/ 0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4" h="2213">
                  <a:moveTo>
                    <a:pt x="0" y="0"/>
                  </a:moveTo>
                  <a:lnTo>
                    <a:pt x="1484" y="110"/>
                  </a:lnTo>
                  <a:lnTo>
                    <a:pt x="1484" y="2077"/>
                  </a:lnTo>
                  <a:lnTo>
                    <a:pt x="0" y="2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94" name="Freeform 18"/>
            <p:cNvSpPr>
              <a:spLocks/>
            </p:cNvSpPr>
            <p:nvPr/>
          </p:nvSpPr>
          <p:spPr bwMode="auto">
            <a:xfrm>
              <a:off x="1965" y="2291"/>
              <a:ext cx="719" cy="1084"/>
            </a:xfrm>
            <a:custGeom>
              <a:avLst/>
              <a:gdLst>
                <a:gd name="T0" fmla="*/ 1439 w 1439"/>
                <a:gd name="T1" fmla="*/ 2037 h 2169"/>
                <a:gd name="T2" fmla="*/ 1439 w 1439"/>
                <a:gd name="T3" fmla="*/ 107 h 2169"/>
                <a:gd name="T4" fmla="*/ 0 w 1439"/>
                <a:gd name="T5" fmla="*/ 0 h 2169"/>
                <a:gd name="T6" fmla="*/ 0 w 1439"/>
                <a:gd name="T7" fmla="*/ 2169 h 2169"/>
                <a:gd name="T8" fmla="*/ 1439 w 1439"/>
                <a:gd name="T9" fmla="*/ 2037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9" h="2169">
                  <a:moveTo>
                    <a:pt x="1439" y="2037"/>
                  </a:moveTo>
                  <a:lnTo>
                    <a:pt x="1439" y="107"/>
                  </a:lnTo>
                  <a:lnTo>
                    <a:pt x="0" y="0"/>
                  </a:lnTo>
                  <a:lnTo>
                    <a:pt x="0" y="2169"/>
                  </a:lnTo>
                  <a:lnTo>
                    <a:pt x="1439" y="20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95" name="Freeform 19"/>
            <p:cNvSpPr>
              <a:spLocks/>
            </p:cNvSpPr>
            <p:nvPr/>
          </p:nvSpPr>
          <p:spPr bwMode="auto">
            <a:xfrm>
              <a:off x="1980" y="2310"/>
              <a:ext cx="686" cy="1049"/>
            </a:xfrm>
            <a:custGeom>
              <a:avLst/>
              <a:gdLst>
                <a:gd name="T0" fmla="*/ 1372 w 1372"/>
                <a:gd name="T1" fmla="*/ 1973 h 2098"/>
                <a:gd name="T2" fmla="*/ 0 w 1372"/>
                <a:gd name="T3" fmla="*/ 2098 h 2098"/>
                <a:gd name="T4" fmla="*/ 0 w 1372"/>
                <a:gd name="T5" fmla="*/ 0 h 2098"/>
                <a:gd name="T6" fmla="*/ 1372 w 1372"/>
                <a:gd name="T7" fmla="*/ 103 h 2098"/>
                <a:gd name="T8" fmla="*/ 1372 w 1372"/>
                <a:gd name="T9" fmla="*/ 1973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2" h="2098">
                  <a:moveTo>
                    <a:pt x="1372" y="1973"/>
                  </a:moveTo>
                  <a:lnTo>
                    <a:pt x="0" y="2098"/>
                  </a:lnTo>
                  <a:lnTo>
                    <a:pt x="0" y="0"/>
                  </a:lnTo>
                  <a:lnTo>
                    <a:pt x="1372" y="103"/>
                  </a:lnTo>
                  <a:lnTo>
                    <a:pt x="1372" y="1973"/>
                  </a:lnTo>
                  <a:close/>
                </a:path>
              </a:pathLst>
            </a:custGeom>
            <a:solidFill>
              <a:srgbClr val="B2D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96" name="Freeform 20"/>
            <p:cNvSpPr>
              <a:spLocks/>
            </p:cNvSpPr>
            <p:nvPr/>
          </p:nvSpPr>
          <p:spPr bwMode="auto">
            <a:xfrm>
              <a:off x="1980" y="2310"/>
              <a:ext cx="686" cy="1049"/>
            </a:xfrm>
            <a:custGeom>
              <a:avLst/>
              <a:gdLst>
                <a:gd name="T0" fmla="*/ 1372 w 1372"/>
                <a:gd name="T1" fmla="*/ 1973 h 2098"/>
                <a:gd name="T2" fmla="*/ 0 w 1372"/>
                <a:gd name="T3" fmla="*/ 2098 h 2098"/>
                <a:gd name="T4" fmla="*/ 0 w 1372"/>
                <a:gd name="T5" fmla="*/ 0 h 2098"/>
                <a:gd name="T6" fmla="*/ 1372 w 1372"/>
                <a:gd name="T7" fmla="*/ 103 h 2098"/>
                <a:gd name="T8" fmla="*/ 1372 w 1372"/>
                <a:gd name="T9" fmla="*/ 1973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2" h="2098">
                  <a:moveTo>
                    <a:pt x="1372" y="1973"/>
                  </a:moveTo>
                  <a:lnTo>
                    <a:pt x="0" y="2098"/>
                  </a:lnTo>
                  <a:lnTo>
                    <a:pt x="0" y="0"/>
                  </a:lnTo>
                  <a:lnTo>
                    <a:pt x="1372" y="103"/>
                  </a:lnTo>
                  <a:lnTo>
                    <a:pt x="1372" y="1973"/>
                  </a:lnTo>
                  <a:close/>
                </a:path>
              </a:pathLst>
            </a:custGeom>
            <a:solidFill>
              <a:srgbClr val="B2D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97" name="Freeform 21"/>
            <p:cNvSpPr>
              <a:spLocks/>
            </p:cNvSpPr>
            <p:nvPr/>
          </p:nvSpPr>
          <p:spPr bwMode="auto">
            <a:xfrm>
              <a:off x="2011" y="2603"/>
              <a:ext cx="111" cy="105"/>
            </a:xfrm>
            <a:custGeom>
              <a:avLst/>
              <a:gdLst>
                <a:gd name="T0" fmla="*/ 121 w 224"/>
                <a:gd name="T1" fmla="*/ 211 h 211"/>
                <a:gd name="T2" fmla="*/ 224 w 224"/>
                <a:gd name="T3" fmla="*/ 211 h 211"/>
                <a:gd name="T4" fmla="*/ 224 w 224"/>
                <a:gd name="T5" fmla="*/ 202 h 211"/>
                <a:gd name="T6" fmla="*/ 131 w 224"/>
                <a:gd name="T7" fmla="*/ 202 h 211"/>
                <a:gd name="T8" fmla="*/ 131 w 224"/>
                <a:gd name="T9" fmla="*/ 0 h 211"/>
                <a:gd name="T10" fmla="*/ 0 w 224"/>
                <a:gd name="T11" fmla="*/ 0 h 211"/>
                <a:gd name="T12" fmla="*/ 0 w 224"/>
                <a:gd name="T13" fmla="*/ 9 h 211"/>
                <a:gd name="T14" fmla="*/ 121 w 224"/>
                <a:gd name="T15" fmla="*/ 9 h 211"/>
                <a:gd name="T16" fmla="*/ 121 w 224"/>
                <a:gd name="T1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11">
                  <a:moveTo>
                    <a:pt x="121" y="211"/>
                  </a:moveTo>
                  <a:lnTo>
                    <a:pt x="224" y="211"/>
                  </a:lnTo>
                  <a:lnTo>
                    <a:pt x="224" y="202"/>
                  </a:lnTo>
                  <a:lnTo>
                    <a:pt x="131" y="202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21" y="9"/>
                  </a:lnTo>
                  <a:lnTo>
                    <a:pt x="121" y="211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98" name="Freeform 22"/>
            <p:cNvSpPr>
              <a:spLocks/>
            </p:cNvSpPr>
            <p:nvPr/>
          </p:nvSpPr>
          <p:spPr bwMode="auto">
            <a:xfrm>
              <a:off x="2190" y="2666"/>
              <a:ext cx="19" cy="20"/>
            </a:xfrm>
            <a:custGeom>
              <a:avLst/>
              <a:gdLst>
                <a:gd name="T0" fmla="*/ 0 w 39"/>
                <a:gd name="T1" fmla="*/ 19 h 39"/>
                <a:gd name="T2" fmla="*/ 1 w 39"/>
                <a:gd name="T3" fmla="*/ 27 h 39"/>
                <a:gd name="T4" fmla="*/ 5 w 39"/>
                <a:gd name="T5" fmla="*/ 33 h 39"/>
                <a:gd name="T6" fmla="*/ 12 w 39"/>
                <a:gd name="T7" fmla="*/ 38 h 39"/>
                <a:gd name="T8" fmla="*/ 19 w 39"/>
                <a:gd name="T9" fmla="*/ 39 h 39"/>
                <a:gd name="T10" fmla="*/ 27 w 39"/>
                <a:gd name="T11" fmla="*/ 38 h 39"/>
                <a:gd name="T12" fmla="*/ 33 w 39"/>
                <a:gd name="T13" fmla="*/ 33 h 39"/>
                <a:gd name="T14" fmla="*/ 38 w 39"/>
                <a:gd name="T15" fmla="*/ 27 h 39"/>
                <a:gd name="T16" fmla="*/ 39 w 39"/>
                <a:gd name="T17" fmla="*/ 19 h 39"/>
                <a:gd name="T18" fmla="*/ 38 w 39"/>
                <a:gd name="T19" fmla="*/ 12 h 39"/>
                <a:gd name="T20" fmla="*/ 33 w 39"/>
                <a:gd name="T21" fmla="*/ 5 h 39"/>
                <a:gd name="T22" fmla="*/ 27 w 39"/>
                <a:gd name="T23" fmla="*/ 1 h 39"/>
                <a:gd name="T24" fmla="*/ 19 w 39"/>
                <a:gd name="T25" fmla="*/ 0 h 39"/>
                <a:gd name="T26" fmla="*/ 12 w 39"/>
                <a:gd name="T27" fmla="*/ 1 h 39"/>
                <a:gd name="T28" fmla="*/ 5 w 39"/>
                <a:gd name="T29" fmla="*/ 5 h 39"/>
                <a:gd name="T30" fmla="*/ 1 w 39"/>
                <a:gd name="T31" fmla="*/ 12 h 39"/>
                <a:gd name="T32" fmla="*/ 0 w 39"/>
                <a:gd name="T33" fmla="*/ 19 h 39"/>
                <a:gd name="T34" fmla="*/ 0 w 39"/>
                <a:gd name="T3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0" y="19"/>
                  </a:moveTo>
                  <a:lnTo>
                    <a:pt x="1" y="27"/>
                  </a:lnTo>
                  <a:lnTo>
                    <a:pt x="5" y="33"/>
                  </a:lnTo>
                  <a:lnTo>
                    <a:pt x="12" y="38"/>
                  </a:lnTo>
                  <a:lnTo>
                    <a:pt x="19" y="39"/>
                  </a:lnTo>
                  <a:lnTo>
                    <a:pt x="27" y="38"/>
                  </a:lnTo>
                  <a:lnTo>
                    <a:pt x="33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3" y="5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99" name="Freeform 23"/>
            <p:cNvSpPr>
              <a:spLocks/>
            </p:cNvSpPr>
            <p:nvPr/>
          </p:nvSpPr>
          <p:spPr bwMode="auto">
            <a:xfrm>
              <a:off x="2305" y="2566"/>
              <a:ext cx="20" cy="20"/>
            </a:xfrm>
            <a:custGeom>
              <a:avLst/>
              <a:gdLst>
                <a:gd name="T0" fmla="*/ 0 w 41"/>
                <a:gd name="T1" fmla="*/ 21 h 40"/>
                <a:gd name="T2" fmla="*/ 1 w 41"/>
                <a:gd name="T3" fmla="*/ 28 h 40"/>
                <a:gd name="T4" fmla="*/ 6 w 41"/>
                <a:gd name="T5" fmla="*/ 35 h 40"/>
                <a:gd name="T6" fmla="*/ 13 w 41"/>
                <a:gd name="T7" fmla="*/ 39 h 40"/>
                <a:gd name="T8" fmla="*/ 21 w 41"/>
                <a:gd name="T9" fmla="*/ 40 h 40"/>
                <a:gd name="T10" fmla="*/ 28 w 41"/>
                <a:gd name="T11" fmla="*/ 39 h 40"/>
                <a:gd name="T12" fmla="*/ 35 w 41"/>
                <a:gd name="T13" fmla="*/ 35 h 40"/>
                <a:gd name="T14" fmla="*/ 39 w 41"/>
                <a:gd name="T15" fmla="*/ 28 h 40"/>
                <a:gd name="T16" fmla="*/ 41 w 41"/>
                <a:gd name="T17" fmla="*/ 21 h 40"/>
                <a:gd name="T18" fmla="*/ 39 w 41"/>
                <a:gd name="T19" fmla="*/ 13 h 40"/>
                <a:gd name="T20" fmla="*/ 35 w 41"/>
                <a:gd name="T21" fmla="*/ 6 h 40"/>
                <a:gd name="T22" fmla="*/ 28 w 41"/>
                <a:gd name="T23" fmla="*/ 1 h 40"/>
                <a:gd name="T24" fmla="*/ 21 w 41"/>
                <a:gd name="T25" fmla="*/ 0 h 40"/>
                <a:gd name="T26" fmla="*/ 13 w 41"/>
                <a:gd name="T27" fmla="*/ 1 h 40"/>
                <a:gd name="T28" fmla="*/ 6 w 41"/>
                <a:gd name="T29" fmla="*/ 6 h 40"/>
                <a:gd name="T30" fmla="*/ 1 w 41"/>
                <a:gd name="T31" fmla="*/ 13 h 40"/>
                <a:gd name="T32" fmla="*/ 0 w 41"/>
                <a:gd name="T33" fmla="*/ 21 h 40"/>
                <a:gd name="T34" fmla="*/ 0 w 41"/>
                <a:gd name="T35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0">
                  <a:moveTo>
                    <a:pt x="0" y="21"/>
                  </a:moveTo>
                  <a:lnTo>
                    <a:pt x="1" y="28"/>
                  </a:lnTo>
                  <a:lnTo>
                    <a:pt x="6" y="35"/>
                  </a:lnTo>
                  <a:lnTo>
                    <a:pt x="13" y="39"/>
                  </a:lnTo>
                  <a:lnTo>
                    <a:pt x="21" y="40"/>
                  </a:lnTo>
                  <a:lnTo>
                    <a:pt x="28" y="39"/>
                  </a:lnTo>
                  <a:lnTo>
                    <a:pt x="35" y="35"/>
                  </a:lnTo>
                  <a:lnTo>
                    <a:pt x="39" y="28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5" y="6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00" name="Freeform 24"/>
            <p:cNvSpPr>
              <a:spLocks/>
            </p:cNvSpPr>
            <p:nvPr/>
          </p:nvSpPr>
          <p:spPr bwMode="auto">
            <a:xfrm>
              <a:off x="2089" y="2614"/>
              <a:ext cx="20" cy="20"/>
            </a:xfrm>
            <a:custGeom>
              <a:avLst/>
              <a:gdLst>
                <a:gd name="T0" fmla="*/ 0 w 39"/>
                <a:gd name="T1" fmla="*/ 21 h 40"/>
                <a:gd name="T2" fmla="*/ 1 w 39"/>
                <a:gd name="T3" fmla="*/ 27 h 40"/>
                <a:gd name="T4" fmla="*/ 6 w 39"/>
                <a:gd name="T5" fmla="*/ 34 h 40"/>
                <a:gd name="T6" fmla="*/ 12 w 39"/>
                <a:gd name="T7" fmla="*/ 39 h 40"/>
                <a:gd name="T8" fmla="*/ 20 w 39"/>
                <a:gd name="T9" fmla="*/ 40 h 40"/>
                <a:gd name="T10" fmla="*/ 27 w 39"/>
                <a:gd name="T11" fmla="*/ 39 h 40"/>
                <a:gd name="T12" fmla="*/ 33 w 39"/>
                <a:gd name="T13" fmla="*/ 34 h 40"/>
                <a:gd name="T14" fmla="*/ 38 w 39"/>
                <a:gd name="T15" fmla="*/ 27 h 40"/>
                <a:gd name="T16" fmla="*/ 39 w 39"/>
                <a:gd name="T17" fmla="*/ 21 h 40"/>
                <a:gd name="T18" fmla="*/ 38 w 39"/>
                <a:gd name="T19" fmla="*/ 12 h 40"/>
                <a:gd name="T20" fmla="*/ 33 w 39"/>
                <a:gd name="T21" fmla="*/ 6 h 40"/>
                <a:gd name="T22" fmla="*/ 27 w 39"/>
                <a:gd name="T23" fmla="*/ 1 h 40"/>
                <a:gd name="T24" fmla="*/ 20 w 39"/>
                <a:gd name="T25" fmla="*/ 0 h 40"/>
                <a:gd name="T26" fmla="*/ 12 w 39"/>
                <a:gd name="T27" fmla="*/ 1 h 40"/>
                <a:gd name="T28" fmla="*/ 6 w 39"/>
                <a:gd name="T29" fmla="*/ 6 h 40"/>
                <a:gd name="T30" fmla="*/ 1 w 39"/>
                <a:gd name="T31" fmla="*/ 12 h 40"/>
                <a:gd name="T32" fmla="*/ 0 w 39"/>
                <a:gd name="T33" fmla="*/ 21 h 40"/>
                <a:gd name="T34" fmla="*/ 0 w 39"/>
                <a:gd name="T35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0" y="21"/>
                  </a:moveTo>
                  <a:lnTo>
                    <a:pt x="1" y="27"/>
                  </a:lnTo>
                  <a:lnTo>
                    <a:pt x="6" y="34"/>
                  </a:lnTo>
                  <a:lnTo>
                    <a:pt x="12" y="39"/>
                  </a:lnTo>
                  <a:lnTo>
                    <a:pt x="20" y="40"/>
                  </a:lnTo>
                  <a:lnTo>
                    <a:pt x="27" y="39"/>
                  </a:lnTo>
                  <a:lnTo>
                    <a:pt x="33" y="34"/>
                  </a:lnTo>
                  <a:lnTo>
                    <a:pt x="38" y="27"/>
                  </a:lnTo>
                  <a:lnTo>
                    <a:pt x="39" y="21"/>
                  </a:lnTo>
                  <a:lnTo>
                    <a:pt x="38" y="12"/>
                  </a:lnTo>
                  <a:lnTo>
                    <a:pt x="33" y="6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01" name="Freeform 25"/>
            <p:cNvSpPr>
              <a:spLocks/>
            </p:cNvSpPr>
            <p:nvPr/>
          </p:nvSpPr>
          <p:spPr bwMode="auto">
            <a:xfrm>
              <a:off x="2200" y="2578"/>
              <a:ext cx="20" cy="19"/>
            </a:xfrm>
            <a:custGeom>
              <a:avLst/>
              <a:gdLst>
                <a:gd name="T0" fmla="*/ 0 w 41"/>
                <a:gd name="T1" fmla="*/ 20 h 39"/>
                <a:gd name="T2" fmla="*/ 2 w 41"/>
                <a:gd name="T3" fmla="*/ 27 h 39"/>
                <a:gd name="T4" fmla="*/ 6 w 41"/>
                <a:gd name="T5" fmla="*/ 34 h 39"/>
                <a:gd name="T6" fmla="*/ 13 w 41"/>
                <a:gd name="T7" fmla="*/ 38 h 39"/>
                <a:gd name="T8" fmla="*/ 20 w 41"/>
                <a:gd name="T9" fmla="*/ 39 h 39"/>
                <a:gd name="T10" fmla="*/ 28 w 41"/>
                <a:gd name="T11" fmla="*/ 38 h 39"/>
                <a:gd name="T12" fmla="*/ 35 w 41"/>
                <a:gd name="T13" fmla="*/ 34 h 39"/>
                <a:gd name="T14" fmla="*/ 40 w 41"/>
                <a:gd name="T15" fmla="*/ 27 h 39"/>
                <a:gd name="T16" fmla="*/ 41 w 41"/>
                <a:gd name="T17" fmla="*/ 20 h 39"/>
                <a:gd name="T18" fmla="*/ 40 w 41"/>
                <a:gd name="T19" fmla="*/ 12 h 39"/>
                <a:gd name="T20" fmla="*/ 35 w 41"/>
                <a:gd name="T21" fmla="*/ 6 h 39"/>
                <a:gd name="T22" fmla="*/ 28 w 41"/>
                <a:gd name="T23" fmla="*/ 1 h 39"/>
                <a:gd name="T24" fmla="*/ 20 w 41"/>
                <a:gd name="T25" fmla="*/ 0 h 39"/>
                <a:gd name="T26" fmla="*/ 13 w 41"/>
                <a:gd name="T27" fmla="*/ 1 h 39"/>
                <a:gd name="T28" fmla="*/ 6 w 41"/>
                <a:gd name="T29" fmla="*/ 6 h 39"/>
                <a:gd name="T30" fmla="*/ 2 w 41"/>
                <a:gd name="T31" fmla="*/ 12 h 39"/>
                <a:gd name="T32" fmla="*/ 0 w 41"/>
                <a:gd name="T33" fmla="*/ 20 h 39"/>
                <a:gd name="T34" fmla="*/ 0 w 41"/>
                <a:gd name="T3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39">
                  <a:moveTo>
                    <a:pt x="0" y="20"/>
                  </a:moveTo>
                  <a:lnTo>
                    <a:pt x="2" y="27"/>
                  </a:lnTo>
                  <a:lnTo>
                    <a:pt x="6" y="34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8" y="38"/>
                  </a:lnTo>
                  <a:lnTo>
                    <a:pt x="35" y="34"/>
                  </a:lnTo>
                  <a:lnTo>
                    <a:pt x="40" y="27"/>
                  </a:lnTo>
                  <a:lnTo>
                    <a:pt x="41" y="20"/>
                  </a:lnTo>
                  <a:lnTo>
                    <a:pt x="40" y="12"/>
                  </a:lnTo>
                  <a:lnTo>
                    <a:pt x="35" y="6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02" name="Rectangle 26"/>
            <p:cNvSpPr>
              <a:spLocks noChangeArrowheads="1"/>
            </p:cNvSpPr>
            <p:nvPr/>
          </p:nvSpPr>
          <p:spPr bwMode="auto">
            <a:xfrm>
              <a:off x="2289" y="2634"/>
              <a:ext cx="26" cy="26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03" name="Rectangle 27"/>
            <p:cNvSpPr>
              <a:spLocks noChangeArrowheads="1"/>
            </p:cNvSpPr>
            <p:nvPr/>
          </p:nvSpPr>
          <p:spPr bwMode="auto">
            <a:xfrm>
              <a:off x="2387" y="3112"/>
              <a:ext cx="24" cy="27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04" name="Freeform 28"/>
            <p:cNvSpPr>
              <a:spLocks/>
            </p:cNvSpPr>
            <p:nvPr/>
          </p:nvSpPr>
          <p:spPr bwMode="auto">
            <a:xfrm>
              <a:off x="2201" y="2574"/>
              <a:ext cx="113" cy="104"/>
            </a:xfrm>
            <a:custGeom>
              <a:avLst/>
              <a:gdLst>
                <a:gd name="T0" fmla="*/ 225 w 225"/>
                <a:gd name="T1" fmla="*/ 9 h 210"/>
                <a:gd name="T2" fmla="*/ 225 w 225"/>
                <a:gd name="T3" fmla="*/ 0 h 210"/>
                <a:gd name="T4" fmla="*/ 94 w 225"/>
                <a:gd name="T5" fmla="*/ 0 h 210"/>
                <a:gd name="T6" fmla="*/ 94 w 225"/>
                <a:gd name="T7" fmla="*/ 201 h 210"/>
                <a:gd name="T8" fmla="*/ 0 w 225"/>
                <a:gd name="T9" fmla="*/ 201 h 210"/>
                <a:gd name="T10" fmla="*/ 0 w 225"/>
                <a:gd name="T11" fmla="*/ 210 h 210"/>
                <a:gd name="T12" fmla="*/ 104 w 225"/>
                <a:gd name="T13" fmla="*/ 210 h 210"/>
                <a:gd name="T14" fmla="*/ 104 w 225"/>
                <a:gd name="T15" fmla="*/ 9 h 210"/>
                <a:gd name="T16" fmla="*/ 225 w 225"/>
                <a:gd name="T17" fmla="*/ 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0">
                  <a:moveTo>
                    <a:pt x="225" y="9"/>
                  </a:moveTo>
                  <a:lnTo>
                    <a:pt x="225" y="0"/>
                  </a:lnTo>
                  <a:lnTo>
                    <a:pt x="94" y="0"/>
                  </a:lnTo>
                  <a:lnTo>
                    <a:pt x="94" y="201"/>
                  </a:lnTo>
                  <a:lnTo>
                    <a:pt x="0" y="201"/>
                  </a:lnTo>
                  <a:lnTo>
                    <a:pt x="0" y="210"/>
                  </a:lnTo>
                  <a:lnTo>
                    <a:pt x="104" y="210"/>
                  </a:lnTo>
                  <a:lnTo>
                    <a:pt x="104" y="9"/>
                  </a:lnTo>
                  <a:lnTo>
                    <a:pt x="225" y="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05" name="Freeform 29"/>
            <p:cNvSpPr>
              <a:spLocks/>
            </p:cNvSpPr>
            <p:nvPr/>
          </p:nvSpPr>
          <p:spPr bwMode="auto">
            <a:xfrm>
              <a:off x="2099" y="2586"/>
              <a:ext cx="113" cy="38"/>
            </a:xfrm>
            <a:custGeom>
              <a:avLst/>
              <a:gdLst>
                <a:gd name="T0" fmla="*/ 217 w 227"/>
                <a:gd name="T1" fmla="*/ 0 h 78"/>
                <a:gd name="T2" fmla="*/ 217 w 227"/>
                <a:gd name="T3" fmla="*/ 68 h 78"/>
                <a:gd name="T4" fmla="*/ 0 w 227"/>
                <a:gd name="T5" fmla="*/ 68 h 78"/>
                <a:gd name="T6" fmla="*/ 0 w 227"/>
                <a:gd name="T7" fmla="*/ 78 h 78"/>
                <a:gd name="T8" fmla="*/ 227 w 227"/>
                <a:gd name="T9" fmla="*/ 78 h 78"/>
                <a:gd name="T10" fmla="*/ 227 w 227"/>
                <a:gd name="T11" fmla="*/ 0 h 78"/>
                <a:gd name="T12" fmla="*/ 217 w 227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78">
                  <a:moveTo>
                    <a:pt x="217" y="0"/>
                  </a:moveTo>
                  <a:lnTo>
                    <a:pt x="217" y="68"/>
                  </a:lnTo>
                  <a:lnTo>
                    <a:pt x="0" y="68"/>
                  </a:lnTo>
                  <a:lnTo>
                    <a:pt x="0" y="78"/>
                  </a:lnTo>
                  <a:lnTo>
                    <a:pt x="227" y="78"/>
                  </a:lnTo>
                  <a:lnTo>
                    <a:pt x="227" y="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06" name="Freeform 30"/>
            <p:cNvSpPr>
              <a:spLocks/>
            </p:cNvSpPr>
            <p:nvPr/>
          </p:nvSpPr>
          <p:spPr bwMode="auto">
            <a:xfrm>
              <a:off x="2447" y="2345"/>
              <a:ext cx="52" cy="143"/>
            </a:xfrm>
            <a:custGeom>
              <a:avLst/>
              <a:gdLst>
                <a:gd name="T0" fmla="*/ 95 w 105"/>
                <a:gd name="T1" fmla="*/ 97 h 287"/>
                <a:gd name="T2" fmla="*/ 95 w 105"/>
                <a:gd name="T3" fmla="*/ 287 h 287"/>
                <a:gd name="T4" fmla="*/ 105 w 105"/>
                <a:gd name="T5" fmla="*/ 287 h 287"/>
                <a:gd name="T6" fmla="*/ 105 w 105"/>
                <a:gd name="T7" fmla="*/ 87 h 287"/>
                <a:gd name="T8" fmla="*/ 9 w 105"/>
                <a:gd name="T9" fmla="*/ 87 h 287"/>
                <a:gd name="T10" fmla="*/ 9 w 105"/>
                <a:gd name="T11" fmla="*/ 1 h 287"/>
                <a:gd name="T12" fmla="*/ 0 w 105"/>
                <a:gd name="T13" fmla="*/ 0 h 287"/>
                <a:gd name="T14" fmla="*/ 0 w 105"/>
                <a:gd name="T15" fmla="*/ 97 h 287"/>
                <a:gd name="T16" fmla="*/ 95 w 105"/>
                <a:gd name="T17" fmla="*/ 9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87">
                  <a:moveTo>
                    <a:pt x="95" y="97"/>
                  </a:moveTo>
                  <a:lnTo>
                    <a:pt x="95" y="287"/>
                  </a:lnTo>
                  <a:lnTo>
                    <a:pt x="105" y="287"/>
                  </a:lnTo>
                  <a:lnTo>
                    <a:pt x="105" y="87"/>
                  </a:lnTo>
                  <a:lnTo>
                    <a:pt x="9" y="87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97"/>
                  </a:lnTo>
                  <a:lnTo>
                    <a:pt x="95" y="97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07" name="Freeform 31"/>
            <p:cNvSpPr>
              <a:spLocks/>
            </p:cNvSpPr>
            <p:nvPr/>
          </p:nvSpPr>
          <p:spPr bwMode="auto">
            <a:xfrm>
              <a:off x="2126" y="2325"/>
              <a:ext cx="53" cy="117"/>
            </a:xfrm>
            <a:custGeom>
              <a:avLst/>
              <a:gdLst>
                <a:gd name="T0" fmla="*/ 0 w 105"/>
                <a:gd name="T1" fmla="*/ 102 h 235"/>
                <a:gd name="T2" fmla="*/ 0 w 105"/>
                <a:gd name="T3" fmla="*/ 235 h 235"/>
                <a:gd name="T4" fmla="*/ 9 w 105"/>
                <a:gd name="T5" fmla="*/ 235 h 235"/>
                <a:gd name="T6" fmla="*/ 9 w 105"/>
                <a:gd name="T7" fmla="*/ 111 h 235"/>
                <a:gd name="T8" fmla="*/ 105 w 105"/>
                <a:gd name="T9" fmla="*/ 111 h 235"/>
                <a:gd name="T10" fmla="*/ 105 w 105"/>
                <a:gd name="T11" fmla="*/ 0 h 235"/>
                <a:gd name="T12" fmla="*/ 96 w 105"/>
                <a:gd name="T13" fmla="*/ 0 h 235"/>
                <a:gd name="T14" fmla="*/ 96 w 105"/>
                <a:gd name="T15" fmla="*/ 102 h 235"/>
                <a:gd name="T16" fmla="*/ 0 w 105"/>
                <a:gd name="T17" fmla="*/ 10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35">
                  <a:moveTo>
                    <a:pt x="0" y="102"/>
                  </a:moveTo>
                  <a:lnTo>
                    <a:pt x="0" y="235"/>
                  </a:lnTo>
                  <a:lnTo>
                    <a:pt x="9" y="235"/>
                  </a:lnTo>
                  <a:lnTo>
                    <a:pt x="9" y="111"/>
                  </a:lnTo>
                  <a:lnTo>
                    <a:pt x="105" y="111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96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08" name="Rectangle 32"/>
            <p:cNvSpPr>
              <a:spLocks noChangeArrowheads="1"/>
            </p:cNvSpPr>
            <p:nvPr/>
          </p:nvSpPr>
          <p:spPr bwMode="auto">
            <a:xfrm>
              <a:off x="2084" y="2318"/>
              <a:ext cx="5" cy="99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09" name="Freeform 33"/>
            <p:cNvSpPr>
              <a:spLocks/>
            </p:cNvSpPr>
            <p:nvPr/>
          </p:nvSpPr>
          <p:spPr bwMode="auto">
            <a:xfrm>
              <a:off x="2335" y="2349"/>
              <a:ext cx="20" cy="20"/>
            </a:xfrm>
            <a:custGeom>
              <a:avLst/>
              <a:gdLst>
                <a:gd name="T0" fmla="*/ 20 w 41"/>
                <a:gd name="T1" fmla="*/ 39 h 39"/>
                <a:gd name="T2" fmla="*/ 13 w 41"/>
                <a:gd name="T3" fmla="*/ 38 h 39"/>
                <a:gd name="T4" fmla="*/ 6 w 41"/>
                <a:gd name="T5" fmla="*/ 33 h 39"/>
                <a:gd name="T6" fmla="*/ 1 w 41"/>
                <a:gd name="T7" fmla="*/ 26 h 39"/>
                <a:gd name="T8" fmla="*/ 0 w 41"/>
                <a:gd name="T9" fmla="*/ 20 h 39"/>
                <a:gd name="T10" fmla="*/ 1 w 41"/>
                <a:gd name="T11" fmla="*/ 11 h 39"/>
                <a:gd name="T12" fmla="*/ 6 w 41"/>
                <a:gd name="T13" fmla="*/ 6 h 39"/>
                <a:gd name="T14" fmla="*/ 13 w 41"/>
                <a:gd name="T15" fmla="*/ 1 h 39"/>
                <a:gd name="T16" fmla="*/ 20 w 41"/>
                <a:gd name="T17" fmla="*/ 0 h 39"/>
                <a:gd name="T18" fmla="*/ 28 w 41"/>
                <a:gd name="T19" fmla="*/ 1 h 39"/>
                <a:gd name="T20" fmla="*/ 35 w 41"/>
                <a:gd name="T21" fmla="*/ 6 h 39"/>
                <a:gd name="T22" fmla="*/ 39 w 41"/>
                <a:gd name="T23" fmla="*/ 11 h 39"/>
                <a:gd name="T24" fmla="*/ 41 w 41"/>
                <a:gd name="T25" fmla="*/ 20 h 39"/>
                <a:gd name="T26" fmla="*/ 39 w 41"/>
                <a:gd name="T27" fmla="*/ 26 h 39"/>
                <a:gd name="T28" fmla="*/ 35 w 41"/>
                <a:gd name="T29" fmla="*/ 33 h 39"/>
                <a:gd name="T30" fmla="*/ 28 w 41"/>
                <a:gd name="T31" fmla="*/ 38 h 39"/>
                <a:gd name="T32" fmla="*/ 20 w 41"/>
                <a:gd name="T33" fmla="*/ 39 h 39"/>
                <a:gd name="T34" fmla="*/ 20 w 41"/>
                <a:gd name="T3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39">
                  <a:moveTo>
                    <a:pt x="20" y="39"/>
                  </a:moveTo>
                  <a:lnTo>
                    <a:pt x="13" y="38"/>
                  </a:lnTo>
                  <a:lnTo>
                    <a:pt x="6" y="33"/>
                  </a:lnTo>
                  <a:lnTo>
                    <a:pt x="1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5" y="6"/>
                  </a:lnTo>
                  <a:lnTo>
                    <a:pt x="39" y="11"/>
                  </a:lnTo>
                  <a:lnTo>
                    <a:pt x="41" y="20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28" y="38"/>
                  </a:lnTo>
                  <a:lnTo>
                    <a:pt x="20" y="39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10" name="Freeform 34"/>
            <p:cNvSpPr>
              <a:spLocks/>
            </p:cNvSpPr>
            <p:nvPr/>
          </p:nvSpPr>
          <p:spPr bwMode="auto">
            <a:xfrm>
              <a:off x="2487" y="2479"/>
              <a:ext cx="20" cy="19"/>
            </a:xfrm>
            <a:custGeom>
              <a:avLst/>
              <a:gdLst>
                <a:gd name="T0" fmla="*/ 20 w 40"/>
                <a:gd name="T1" fmla="*/ 39 h 39"/>
                <a:gd name="T2" fmla="*/ 13 w 40"/>
                <a:gd name="T3" fmla="*/ 38 h 39"/>
                <a:gd name="T4" fmla="*/ 6 w 40"/>
                <a:gd name="T5" fmla="*/ 34 h 39"/>
                <a:gd name="T6" fmla="*/ 2 w 40"/>
                <a:gd name="T7" fmla="*/ 27 h 39"/>
                <a:gd name="T8" fmla="*/ 0 w 40"/>
                <a:gd name="T9" fmla="*/ 20 h 39"/>
                <a:gd name="T10" fmla="*/ 2 w 40"/>
                <a:gd name="T11" fmla="*/ 12 h 39"/>
                <a:gd name="T12" fmla="*/ 6 w 40"/>
                <a:gd name="T13" fmla="*/ 6 h 39"/>
                <a:gd name="T14" fmla="*/ 13 w 40"/>
                <a:gd name="T15" fmla="*/ 1 h 39"/>
                <a:gd name="T16" fmla="*/ 20 w 40"/>
                <a:gd name="T17" fmla="*/ 0 h 39"/>
                <a:gd name="T18" fmla="*/ 27 w 40"/>
                <a:gd name="T19" fmla="*/ 1 h 39"/>
                <a:gd name="T20" fmla="*/ 34 w 40"/>
                <a:gd name="T21" fmla="*/ 6 h 39"/>
                <a:gd name="T22" fmla="*/ 38 w 40"/>
                <a:gd name="T23" fmla="*/ 12 h 39"/>
                <a:gd name="T24" fmla="*/ 40 w 40"/>
                <a:gd name="T25" fmla="*/ 20 h 39"/>
                <a:gd name="T26" fmla="*/ 38 w 40"/>
                <a:gd name="T27" fmla="*/ 27 h 39"/>
                <a:gd name="T28" fmla="*/ 34 w 40"/>
                <a:gd name="T29" fmla="*/ 34 h 39"/>
                <a:gd name="T30" fmla="*/ 27 w 40"/>
                <a:gd name="T31" fmla="*/ 38 h 39"/>
                <a:gd name="T32" fmla="*/ 20 w 40"/>
                <a:gd name="T33" fmla="*/ 39 h 39"/>
                <a:gd name="T34" fmla="*/ 20 w 40"/>
                <a:gd name="T3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lnTo>
                    <a:pt x="13" y="38"/>
                  </a:lnTo>
                  <a:lnTo>
                    <a:pt x="6" y="34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20"/>
                  </a:lnTo>
                  <a:lnTo>
                    <a:pt x="38" y="27"/>
                  </a:lnTo>
                  <a:lnTo>
                    <a:pt x="34" y="34"/>
                  </a:lnTo>
                  <a:lnTo>
                    <a:pt x="27" y="38"/>
                  </a:lnTo>
                  <a:lnTo>
                    <a:pt x="20" y="39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11" name="Freeform 35"/>
            <p:cNvSpPr>
              <a:spLocks/>
            </p:cNvSpPr>
            <p:nvPr/>
          </p:nvSpPr>
          <p:spPr bwMode="auto">
            <a:xfrm>
              <a:off x="2200" y="2347"/>
              <a:ext cx="20" cy="19"/>
            </a:xfrm>
            <a:custGeom>
              <a:avLst/>
              <a:gdLst>
                <a:gd name="T0" fmla="*/ 21 w 41"/>
                <a:gd name="T1" fmla="*/ 39 h 39"/>
                <a:gd name="T2" fmla="*/ 28 w 41"/>
                <a:gd name="T3" fmla="*/ 38 h 39"/>
                <a:gd name="T4" fmla="*/ 35 w 41"/>
                <a:gd name="T5" fmla="*/ 34 h 39"/>
                <a:gd name="T6" fmla="*/ 40 w 41"/>
                <a:gd name="T7" fmla="*/ 27 h 39"/>
                <a:gd name="T8" fmla="*/ 41 w 41"/>
                <a:gd name="T9" fmla="*/ 20 h 39"/>
                <a:gd name="T10" fmla="*/ 40 w 41"/>
                <a:gd name="T11" fmla="*/ 12 h 39"/>
                <a:gd name="T12" fmla="*/ 35 w 41"/>
                <a:gd name="T13" fmla="*/ 6 h 39"/>
                <a:gd name="T14" fmla="*/ 28 w 41"/>
                <a:gd name="T15" fmla="*/ 1 h 39"/>
                <a:gd name="T16" fmla="*/ 21 w 41"/>
                <a:gd name="T17" fmla="*/ 0 h 39"/>
                <a:gd name="T18" fmla="*/ 13 w 41"/>
                <a:gd name="T19" fmla="*/ 1 h 39"/>
                <a:gd name="T20" fmla="*/ 6 w 41"/>
                <a:gd name="T21" fmla="*/ 6 h 39"/>
                <a:gd name="T22" fmla="*/ 1 w 41"/>
                <a:gd name="T23" fmla="*/ 12 h 39"/>
                <a:gd name="T24" fmla="*/ 0 w 41"/>
                <a:gd name="T25" fmla="*/ 20 h 39"/>
                <a:gd name="T26" fmla="*/ 1 w 41"/>
                <a:gd name="T27" fmla="*/ 27 h 39"/>
                <a:gd name="T28" fmla="*/ 6 w 41"/>
                <a:gd name="T29" fmla="*/ 34 h 39"/>
                <a:gd name="T30" fmla="*/ 13 w 41"/>
                <a:gd name="T31" fmla="*/ 38 h 39"/>
                <a:gd name="T32" fmla="*/ 21 w 41"/>
                <a:gd name="T33" fmla="*/ 39 h 39"/>
                <a:gd name="T34" fmla="*/ 21 w 41"/>
                <a:gd name="T3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39">
                  <a:moveTo>
                    <a:pt x="21" y="39"/>
                  </a:moveTo>
                  <a:lnTo>
                    <a:pt x="28" y="38"/>
                  </a:lnTo>
                  <a:lnTo>
                    <a:pt x="35" y="34"/>
                  </a:lnTo>
                  <a:lnTo>
                    <a:pt x="40" y="27"/>
                  </a:lnTo>
                  <a:lnTo>
                    <a:pt x="41" y="20"/>
                  </a:lnTo>
                  <a:lnTo>
                    <a:pt x="40" y="12"/>
                  </a:lnTo>
                  <a:lnTo>
                    <a:pt x="35" y="6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0" y="20"/>
                  </a:lnTo>
                  <a:lnTo>
                    <a:pt x="1" y="27"/>
                  </a:lnTo>
                  <a:lnTo>
                    <a:pt x="6" y="34"/>
                  </a:lnTo>
                  <a:lnTo>
                    <a:pt x="13" y="38"/>
                  </a:lnTo>
                  <a:lnTo>
                    <a:pt x="21" y="39"/>
                  </a:lnTo>
                  <a:lnTo>
                    <a:pt x="21" y="3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12" name="Freeform 36"/>
            <p:cNvSpPr>
              <a:spLocks/>
            </p:cNvSpPr>
            <p:nvPr/>
          </p:nvSpPr>
          <p:spPr bwMode="auto">
            <a:xfrm>
              <a:off x="2119" y="2432"/>
              <a:ext cx="20" cy="21"/>
            </a:xfrm>
            <a:custGeom>
              <a:avLst/>
              <a:gdLst>
                <a:gd name="T0" fmla="*/ 20 w 39"/>
                <a:gd name="T1" fmla="*/ 40 h 40"/>
                <a:gd name="T2" fmla="*/ 26 w 39"/>
                <a:gd name="T3" fmla="*/ 39 h 40"/>
                <a:gd name="T4" fmla="*/ 33 w 39"/>
                <a:gd name="T5" fmla="*/ 35 h 40"/>
                <a:gd name="T6" fmla="*/ 38 w 39"/>
                <a:gd name="T7" fmla="*/ 28 h 40"/>
                <a:gd name="T8" fmla="*/ 39 w 39"/>
                <a:gd name="T9" fmla="*/ 20 h 40"/>
                <a:gd name="T10" fmla="*/ 38 w 39"/>
                <a:gd name="T11" fmla="*/ 13 h 40"/>
                <a:gd name="T12" fmla="*/ 33 w 39"/>
                <a:gd name="T13" fmla="*/ 6 h 40"/>
                <a:gd name="T14" fmla="*/ 26 w 39"/>
                <a:gd name="T15" fmla="*/ 1 h 40"/>
                <a:gd name="T16" fmla="*/ 20 w 39"/>
                <a:gd name="T17" fmla="*/ 0 h 40"/>
                <a:gd name="T18" fmla="*/ 11 w 39"/>
                <a:gd name="T19" fmla="*/ 1 h 40"/>
                <a:gd name="T20" fmla="*/ 6 w 39"/>
                <a:gd name="T21" fmla="*/ 6 h 40"/>
                <a:gd name="T22" fmla="*/ 1 w 39"/>
                <a:gd name="T23" fmla="*/ 13 h 40"/>
                <a:gd name="T24" fmla="*/ 0 w 39"/>
                <a:gd name="T25" fmla="*/ 20 h 40"/>
                <a:gd name="T26" fmla="*/ 1 w 39"/>
                <a:gd name="T27" fmla="*/ 28 h 40"/>
                <a:gd name="T28" fmla="*/ 6 w 39"/>
                <a:gd name="T29" fmla="*/ 35 h 40"/>
                <a:gd name="T30" fmla="*/ 11 w 39"/>
                <a:gd name="T31" fmla="*/ 39 h 40"/>
                <a:gd name="T32" fmla="*/ 20 w 39"/>
                <a:gd name="T33" fmla="*/ 40 h 40"/>
                <a:gd name="T34" fmla="*/ 20 w 39"/>
                <a:gd name="T3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20" y="40"/>
                  </a:moveTo>
                  <a:lnTo>
                    <a:pt x="26" y="39"/>
                  </a:lnTo>
                  <a:lnTo>
                    <a:pt x="33" y="35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5"/>
                  </a:lnTo>
                  <a:lnTo>
                    <a:pt x="11" y="39"/>
                  </a:lnTo>
                  <a:lnTo>
                    <a:pt x="20" y="4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13" name="Freeform 37"/>
            <p:cNvSpPr>
              <a:spLocks/>
            </p:cNvSpPr>
            <p:nvPr/>
          </p:nvSpPr>
          <p:spPr bwMode="auto">
            <a:xfrm>
              <a:off x="2265" y="2397"/>
              <a:ext cx="20" cy="20"/>
            </a:xfrm>
            <a:custGeom>
              <a:avLst/>
              <a:gdLst>
                <a:gd name="T0" fmla="*/ 40 w 40"/>
                <a:gd name="T1" fmla="*/ 19 h 39"/>
                <a:gd name="T2" fmla="*/ 39 w 40"/>
                <a:gd name="T3" fmla="*/ 11 h 39"/>
                <a:gd name="T4" fmla="*/ 34 w 40"/>
                <a:gd name="T5" fmla="*/ 5 h 39"/>
                <a:gd name="T6" fmla="*/ 27 w 40"/>
                <a:gd name="T7" fmla="*/ 1 h 39"/>
                <a:gd name="T8" fmla="*/ 20 w 40"/>
                <a:gd name="T9" fmla="*/ 0 h 39"/>
                <a:gd name="T10" fmla="*/ 12 w 40"/>
                <a:gd name="T11" fmla="*/ 1 h 39"/>
                <a:gd name="T12" fmla="*/ 5 w 40"/>
                <a:gd name="T13" fmla="*/ 5 h 39"/>
                <a:gd name="T14" fmla="*/ 1 w 40"/>
                <a:gd name="T15" fmla="*/ 11 h 39"/>
                <a:gd name="T16" fmla="*/ 0 w 40"/>
                <a:gd name="T17" fmla="*/ 19 h 39"/>
                <a:gd name="T18" fmla="*/ 1 w 40"/>
                <a:gd name="T19" fmla="*/ 26 h 39"/>
                <a:gd name="T20" fmla="*/ 5 w 40"/>
                <a:gd name="T21" fmla="*/ 33 h 39"/>
                <a:gd name="T22" fmla="*/ 12 w 40"/>
                <a:gd name="T23" fmla="*/ 38 h 39"/>
                <a:gd name="T24" fmla="*/ 20 w 40"/>
                <a:gd name="T25" fmla="*/ 39 h 39"/>
                <a:gd name="T26" fmla="*/ 27 w 40"/>
                <a:gd name="T27" fmla="*/ 38 h 39"/>
                <a:gd name="T28" fmla="*/ 34 w 40"/>
                <a:gd name="T29" fmla="*/ 33 h 39"/>
                <a:gd name="T30" fmla="*/ 39 w 40"/>
                <a:gd name="T31" fmla="*/ 26 h 39"/>
                <a:gd name="T32" fmla="*/ 40 w 40"/>
                <a:gd name="T33" fmla="*/ 19 h 39"/>
                <a:gd name="T34" fmla="*/ 40 w 40"/>
                <a:gd name="T3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40" y="19"/>
                  </a:moveTo>
                  <a:lnTo>
                    <a:pt x="39" y="11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5" y="33"/>
                  </a:lnTo>
                  <a:lnTo>
                    <a:pt x="12" y="38"/>
                  </a:lnTo>
                  <a:lnTo>
                    <a:pt x="20" y="39"/>
                  </a:lnTo>
                  <a:lnTo>
                    <a:pt x="27" y="38"/>
                  </a:lnTo>
                  <a:lnTo>
                    <a:pt x="34" y="33"/>
                  </a:lnTo>
                  <a:lnTo>
                    <a:pt x="39" y="26"/>
                  </a:lnTo>
                  <a:lnTo>
                    <a:pt x="40" y="19"/>
                  </a:lnTo>
                  <a:lnTo>
                    <a:pt x="40" y="1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14" name="Freeform 38"/>
            <p:cNvSpPr>
              <a:spLocks/>
            </p:cNvSpPr>
            <p:nvPr/>
          </p:nvSpPr>
          <p:spPr bwMode="auto">
            <a:xfrm>
              <a:off x="2381" y="2377"/>
              <a:ext cx="19" cy="19"/>
            </a:xfrm>
            <a:custGeom>
              <a:avLst/>
              <a:gdLst>
                <a:gd name="T0" fmla="*/ 20 w 39"/>
                <a:gd name="T1" fmla="*/ 0 h 39"/>
                <a:gd name="T2" fmla="*/ 27 w 39"/>
                <a:gd name="T3" fmla="*/ 1 h 39"/>
                <a:gd name="T4" fmla="*/ 34 w 39"/>
                <a:gd name="T5" fmla="*/ 6 h 39"/>
                <a:gd name="T6" fmla="*/ 38 w 39"/>
                <a:gd name="T7" fmla="*/ 13 h 39"/>
                <a:gd name="T8" fmla="*/ 39 w 39"/>
                <a:gd name="T9" fmla="*/ 20 h 39"/>
                <a:gd name="T10" fmla="*/ 38 w 39"/>
                <a:gd name="T11" fmla="*/ 28 h 39"/>
                <a:gd name="T12" fmla="*/ 34 w 39"/>
                <a:gd name="T13" fmla="*/ 34 h 39"/>
                <a:gd name="T14" fmla="*/ 27 w 39"/>
                <a:gd name="T15" fmla="*/ 38 h 39"/>
                <a:gd name="T16" fmla="*/ 20 w 39"/>
                <a:gd name="T17" fmla="*/ 39 h 39"/>
                <a:gd name="T18" fmla="*/ 12 w 39"/>
                <a:gd name="T19" fmla="*/ 38 h 39"/>
                <a:gd name="T20" fmla="*/ 6 w 39"/>
                <a:gd name="T21" fmla="*/ 34 h 39"/>
                <a:gd name="T22" fmla="*/ 1 w 39"/>
                <a:gd name="T23" fmla="*/ 28 h 39"/>
                <a:gd name="T24" fmla="*/ 0 w 39"/>
                <a:gd name="T25" fmla="*/ 20 h 39"/>
                <a:gd name="T26" fmla="*/ 1 w 39"/>
                <a:gd name="T27" fmla="*/ 13 h 39"/>
                <a:gd name="T28" fmla="*/ 6 w 39"/>
                <a:gd name="T29" fmla="*/ 6 h 39"/>
                <a:gd name="T30" fmla="*/ 12 w 39"/>
                <a:gd name="T31" fmla="*/ 1 h 39"/>
                <a:gd name="T32" fmla="*/ 20 w 39"/>
                <a:gd name="T33" fmla="*/ 0 h 39"/>
                <a:gd name="T34" fmla="*/ 20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20" y="0"/>
                  </a:moveTo>
                  <a:lnTo>
                    <a:pt x="27" y="1"/>
                  </a:lnTo>
                  <a:lnTo>
                    <a:pt x="34" y="6"/>
                  </a:lnTo>
                  <a:lnTo>
                    <a:pt x="38" y="13"/>
                  </a:lnTo>
                  <a:lnTo>
                    <a:pt x="39" y="20"/>
                  </a:lnTo>
                  <a:lnTo>
                    <a:pt x="38" y="28"/>
                  </a:lnTo>
                  <a:lnTo>
                    <a:pt x="34" y="34"/>
                  </a:lnTo>
                  <a:lnTo>
                    <a:pt x="27" y="38"/>
                  </a:lnTo>
                  <a:lnTo>
                    <a:pt x="20" y="39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1" y="28"/>
                  </a:lnTo>
                  <a:lnTo>
                    <a:pt x="0" y="20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15" name="Freeform 39"/>
            <p:cNvSpPr>
              <a:spLocks/>
            </p:cNvSpPr>
            <p:nvPr/>
          </p:nvSpPr>
          <p:spPr bwMode="auto">
            <a:xfrm>
              <a:off x="2077" y="2407"/>
              <a:ext cx="20" cy="20"/>
            </a:xfrm>
            <a:custGeom>
              <a:avLst/>
              <a:gdLst>
                <a:gd name="T0" fmla="*/ 20 w 39"/>
                <a:gd name="T1" fmla="*/ 39 h 39"/>
                <a:gd name="T2" fmla="*/ 28 w 39"/>
                <a:gd name="T3" fmla="*/ 38 h 39"/>
                <a:gd name="T4" fmla="*/ 33 w 39"/>
                <a:gd name="T5" fmla="*/ 34 h 39"/>
                <a:gd name="T6" fmla="*/ 38 w 39"/>
                <a:gd name="T7" fmla="*/ 27 h 39"/>
                <a:gd name="T8" fmla="*/ 39 w 39"/>
                <a:gd name="T9" fmla="*/ 20 h 39"/>
                <a:gd name="T10" fmla="*/ 38 w 39"/>
                <a:gd name="T11" fmla="*/ 12 h 39"/>
                <a:gd name="T12" fmla="*/ 33 w 39"/>
                <a:gd name="T13" fmla="*/ 6 h 39"/>
                <a:gd name="T14" fmla="*/ 28 w 39"/>
                <a:gd name="T15" fmla="*/ 1 h 39"/>
                <a:gd name="T16" fmla="*/ 20 w 39"/>
                <a:gd name="T17" fmla="*/ 0 h 39"/>
                <a:gd name="T18" fmla="*/ 13 w 39"/>
                <a:gd name="T19" fmla="*/ 1 h 39"/>
                <a:gd name="T20" fmla="*/ 6 w 39"/>
                <a:gd name="T21" fmla="*/ 6 h 39"/>
                <a:gd name="T22" fmla="*/ 1 w 39"/>
                <a:gd name="T23" fmla="*/ 12 h 39"/>
                <a:gd name="T24" fmla="*/ 0 w 39"/>
                <a:gd name="T25" fmla="*/ 20 h 39"/>
                <a:gd name="T26" fmla="*/ 1 w 39"/>
                <a:gd name="T27" fmla="*/ 27 h 39"/>
                <a:gd name="T28" fmla="*/ 6 w 39"/>
                <a:gd name="T29" fmla="*/ 34 h 39"/>
                <a:gd name="T30" fmla="*/ 13 w 39"/>
                <a:gd name="T31" fmla="*/ 38 h 39"/>
                <a:gd name="T32" fmla="*/ 20 w 39"/>
                <a:gd name="T33" fmla="*/ 39 h 39"/>
                <a:gd name="T34" fmla="*/ 20 w 39"/>
                <a:gd name="T3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8" y="38"/>
                  </a:lnTo>
                  <a:lnTo>
                    <a:pt x="33" y="34"/>
                  </a:lnTo>
                  <a:lnTo>
                    <a:pt x="38" y="27"/>
                  </a:lnTo>
                  <a:lnTo>
                    <a:pt x="39" y="20"/>
                  </a:lnTo>
                  <a:lnTo>
                    <a:pt x="38" y="12"/>
                  </a:lnTo>
                  <a:lnTo>
                    <a:pt x="33" y="6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0" y="20"/>
                  </a:lnTo>
                  <a:lnTo>
                    <a:pt x="1" y="27"/>
                  </a:lnTo>
                  <a:lnTo>
                    <a:pt x="6" y="34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16" name="Rectangle 40"/>
            <p:cNvSpPr>
              <a:spLocks noChangeArrowheads="1"/>
            </p:cNvSpPr>
            <p:nvPr/>
          </p:nvSpPr>
          <p:spPr bwMode="auto">
            <a:xfrm>
              <a:off x="2097" y="2481"/>
              <a:ext cx="25" cy="27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17" name="Rectangle 41"/>
            <p:cNvSpPr>
              <a:spLocks noChangeArrowheads="1"/>
            </p:cNvSpPr>
            <p:nvPr/>
          </p:nvSpPr>
          <p:spPr bwMode="auto">
            <a:xfrm>
              <a:off x="2438" y="2516"/>
              <a:ext cx="27" cy="27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18" name="Rectangle 42"/>
            <p:cNvSpPr>
              <a:spLocks noChangeArrowheads="1"/>
            </p:cNvSpPr>
            <p:nvPr/>
          </p:nvSpPr>
          <p:spPr bwMode="auto">
            <a:xfrm>
              <a:off x="2440" y="2422"/>
              <a:ext cx="29" cy="27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19" name="Rectangle 43"/>
            <p:cNvSpPr>
              <a:spLocks noChangeArrowheads="1"/>
            </p:cNvSpPr>
            <p:nvPr/>
          </p:nvSpPr>
          <p:spPr bwMode="auto">
            <a:xfrm>
              <a:off x="2035" y="2337"/>
              <a:ext cx="27" cy="29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20" name="Rectangle 44"/>
            <p:cNvSpPr>
              <a:spLocks noChangeArrowheads="1"/>
            </p:cNvSpPr>
            <p:nvPr/>
          </p:nvSpPr>
          <p:spPr bwMode="auto">
            <a:xfrm>
              <a:off x="2004" y="2519"/>
              <a:ext cx="24" cy="26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21" name="Freeform 45"/>
            <p:cNvSpPr>
              <a:spLocks/>
            </p:cNvSpPr>
            <p:nvPr/>
          </p:nvSpPr>
          <p:spPr bwMode="auto">
            <a:xfrm>
              <a:off x="2162" y="2405"/>
              <a:ext cx="111" cy="105"/>
            </a:xfrm>
            <a:custGeom>
              <a:avLst/>
              <a:gdLst>
                <a:gd name="T0" fmla="*/ 129 w 224"/>
                <a:gd name="T1" fmla="*/ 9 h 209"/>
                <a:gd name="T2" fmla="*/ 224 w 224"/>
                <a:gd name="T3" fmla="*/ 9 h 209"/>
                <a:gd name="T4" fmla="*/ 224 w 224"/>
                <a:gd name="T5" fmla="*/ 0 h 209"/>
                <a:gd name="T6" fmla="*/ 120 w 224"/>
                <a:gd name="T7" fmla="*/ 0 h 209"/>
                <a:gd name="T8" fmla="*/ 120 w 224"/>
                <a:gd name="T9" fmla="*/ 200 h 209"/>
                <a:gd name="T10" fmla="*/ 0 w 224"/>
                <a:gd name="T11" fmla="*/ 200 h 209"/>
                <a:gd name="T12" fmla="*/ 0 w 224"/>
                <a:gd name="T13" fmla="*/ 209 h 209"/>
                <a:gd name="T14" fmla="*/ 129 w 224"/>
                <a:gd name="T15" fmla="*/ 209 h 209"/>
                <a:gd name="T16" fmla="*/ 129 w 224"/>
                <a:gd name="T17" fmla="*/ 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09">
                  <a:moveTo>
                    <a:pt x="129" y="9"/>
                  </a:moveTo>
                  <a:lnTo>
                    <a:pt x="224" y="9"/>
                  </a:lnTo>
                  <a:lnTo>
                    <a:pt x="224" y="0"/>
                  </a:lnTo>
                  <a:lnTo>
                    <a:pt x="120" y="0"/>
                  </a:lnTo>
                  <a:lnTo>
                    <a:pt x="120" y="200"/>
                  </a:lnTo>
                  <a:lnTo>
                    <a:pt x="0" y="200"/>
                  </a:lnTo>
                  <a:lnTo>
                    <a:pt x="0" y="209"/>
                  </a:lnTo>
                  <a:lnTo>
                    <a:pt x="129" y="209"/>
                  </a:lnTo>
                  <a:lnTo>
                    <a:pt x="129" y="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22" name="Freeform 46"/>
            <p:cNvSpPr>
              <a:spLocks/>
            </p:cNvSpPr>
            <p:nvPr/>
          </p:nvSpPr>
          <p:spPr bwMode="auto">
            <a:xfrm>
              <a:off x="2287" y="2388"/>
              <a:ext cx="106" cy="112"/>
            </a:xfrm>
            <a:custGeom>
              <a:avLst/>
              <a:gdLst>
                <a:gd name="T0" fmla="*/ 210 w 210"/>
                <a:gd name="T1" fmla="*/ 104 h 225"/>
                <a:gd name="T2" fmla="*/ 210 w 210"/>
                <a:gd name="T3" fmla="*/ 0 h 225"/>
                <a:gd name="T4" fmla="*/ 201 w 210"/>
                <a:gd name="T5" fmla="*/ 0 h 225"/>
                <a:gd name="T6" fmla="*/ 201 w 210"/>
                <a:gd name="T7" fmla="*/ 95 h 225"/>
                <a:gd name="T8" fmla="*/ 0 w 210"/>
                <a:gd name="T9" fmla="*/ 95 h 225"/>
                <a:gd name="T10" fmla="*/ 0 w 210"/>
                <a:gd name="T11" fmla="*/ 225 h 225"/>
                <a:gd name="T12" fmla="*/ 9 w 210"/>
                <a:gd name="T13" fmla="*/ 225 h 225"/>
                <a:gd name="T14" fmla="*/ 9 w 210"/>
                <a:gd name="T15" fmla="*/ 104 h 225"/>
                <a:gd name="T16" fmla="*/ 210 w 210"/>
                <a:gd name="T17" fmla="*/ 10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25">
                  <a:moveTo>
                    <a:pt x="210" y="104"/>
                  </a:moveTo>
                  <a:lnTo>
                    <a:pt x="210" y="0"/>
                  </a:lnTo>
                  <a:lnTo>
                    <a:pt x="201" y="0"/>
                  </a:lnTo>
                  <a:lnTo>
                    <a:pt x="201" y="95"/>
                  </a:lnTo>
                  <a:lnTo>
                    <a:pt x="0" y="95"/>
                  </a:lnTo>
                  <a:lnTo>
                    <a:pt x="0" y="225"/>
                  </a:lnTo>
                  <a:lnTo>
                    <a:pt x="9" y="225"/>
                  </a:lnTo>
                  <a:lnTo>
                    <a:pt x="9" y="104"/>
                  </a:lnTo>
                  <a:lnTo>
                    <a:pt x="210" y="104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23" name="Freeform 47"/>
            <p:cNvSpPr>
              <a:spLocks/>
            </p:cNvSpPr>
            <p:nvPr/>
          </p:nvSpPr>
          <p:spPr bwMode="auto">
            <a:xfrm>
              <a:off x="2054" y="2464"/>
              <a:ext cx="19" cy="20"/>
            </a:xfrm>
            <a:custGeom>
              <a:avLst/>
              <a:gdLst>
                <a:gd name="T0" fmla="*/ 39 w 39"/>
                <a:gd name="T1" fmla="*/ 20 h 40"/>
                <a:gd name="T2" fmla="*/ 38 w 39"/>
                <a:gd name="T3" fmla="*/ 13 h 40"/>
                <a:gd name="T4" fmla="*/ 33 w 39"/>
                <a:gd name="T5" fmla="*/ 6 h 40"/>
                <a:gd name="T6" fmla="*/ 27 w 39"/>
                <a:gd name="T7" fmla="*/ 1 h 40"/>
                <a:gd name="T8" fmla="*/ 19 w 39"/>
                <a:gd name="T9" fmla="*/ 0 h 40"/>
                <a:gd name="T10" fmla="*/ 12 w 39"/>
                <a:gd name="T11" fmla="*/ 1 h 40"/>
                <a:gd name="T12" fmla="*/ 5 w 39"/>
                <a:gd name="T13" fmla="*/ 6 h 40"/>
                <a:gd name="T14" fmla="*/ 1 w 39"/>
                <a:gd name="T15" fmla="*/ 13 h 40"/>
                <a:gd name="T16" fmla="*/ 0 w 39"/>
                <a:gd name="T17" fmla="*/ 20 h 40"/>
                <a:gd name="T18" fmla="*/ 1 w 39"/>
                <a:gd name="T19" fmla="*/ 28 h 40"/>
                <a:gd name="T20" fmla="*/ 5 w 39"/>
                <a:gd name="T21" fmla="*/ 35 h 40"/>
                <a:gd name="T22" fmla="*/ 12 w 39"/>
                <a:gd name="T23" fmla="*/ 39 h 40"/>
                <a:gd name="T24" fmla="*/ 19 w 39"/>
                <a:gd name="T25" fmla="*/ 40 h 40"/>
                <a:gd name="T26" fmla="*/ 27 w 39"/>
                <a:gd name="T27" fmla="*/ 39 h 40"/>
                <a:gd name="T28" fmla="*/ 33 w 39"/>
                <a:gd name="T29" fmla="*/ 35 h 40"/>
                <a:gd name="T30" fmla="*/ 38 w 39"/>
                <a:gd name="T31" fmla="*/ 28 h 40"/>
                <a:gd name="T32" fmla="*/ 39 w 39"/>
                <a:gd name="T33" fmla="*/ 20 h 40"/>
                <a:gd name="T34" fmla="*/ 39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39" y="20"/>
                  </a:moveTo>
                  <a:lnTo>
                    <a:pt x="38" y="13"/>
                  </a:lnTo>
                  <a:lnTo>
                    <a:pt x="33" y="6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5" y="35"/>
                  </a:lnTo>
                  <a:lnTo>
                    <a:pt x="12" y="39"/>
                  </a:lnTo>
                  <a:lnTo>
                    <a:pt x="19" y="40"/>
                  </a:lnTo>
                  <a:lnTo>
                    <a:pt x="27" y="39"/>
                  </a:lnTo>
                  <a:lnTo>
                    <a:pt x="33" y="35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24" name="Freeform 48"/>
            <p:cNvSpPr>
              <a:spLocks/>
            </p:cNvSpPr>
            <p:nvPr/>
          </p:nvSpPr>
          <p:spPr bwMode="auto">
            <a:xfrm>
              <a:off x="2061" y="2481"/>
              <a:ext cx="69" cy="71"/>
            </a:xfrm>
            <a:custGeom>
              <a:avLst/>
              <a:gdLst>
                <a:gd name="T0" fmla="*/ 137 w 137"/>
                <a:gd name="T1" fmla="*/ 140 h 140"/>
                <a:gd name="T2" fmla="*/ 137 w 137"/>
                <a:gd name="T3" fmla="*/ 131 h 140"/>
                <a:gd name="T4" fmla="*/ 9 w 137"/>
                <a:gd name="T5" fmla="*/ 131 h 140"/>
                <a:gd name="T6" fmla="*/ 9 w 137"/>
                <a:gd name="T7" fmla="*/ 0 h 140"/>
                <a:gd name="T8" fmla="*/ 0 w 137"/>
                <a:gd name="T9" fmla="*/ 0 h 140"/>
                <a:gd name="T10" fmla="*/ 0 w 137"/>
                <a:gd name="T11" fmla="*/ 140 h 140"/>
                <a:gd name="T12" fmla="*/ 137 w 137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140">
                  <a:moveTo>
                    <a:pt x="137" y="140"/>
                  </a:moveTo>
                  <a:lnTo>
                    <a:pt x="137" y="131"/>
                  </a:lnTo>
                  <a:lnTo>
                    <a:pt x="9" y="13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140"/>
                  </a:lnTo>
                  <a:lnTo>
                    <a:pt x="137" y="14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25" name="Freeform 49"/>
            <p:cNvSpPr>
              <a:spLocks/>
            </p:cNvSpPr>
            <p:nvPr/>
          </p:nvSpPr>
          <p:spPr bwMode="auto">
            <a:xfrm>
              <a:off x="1977" y="2595"/>
              <a:ext cx="592" cy="551"/>
            </a:xfrm>
            <a:custGeom>
              <a:avLst/>
              <a:gdLst>
                <a:gd name="T0" fmla="*/ 473 w 1185"/>
                <a:gd name="T1" fmla="*/ 277 h 1102"/>
                <a:gd name="T2" fmla="*/ 505 w 1185"/>
                <a:gd name="T3" fmla="*/ 269 h 1102"/>
                <a:gd name="T4" fmla="*/ 536 w 1185"/>
                <a:gd name="T5" fmla="*/ 256 h 1102"/>
                <a:gd name="T6" fmla="*/ 564 w 1185"/>
                <a:gd name="T7" fmla="*/ 238 h 1102"/>
                <a:gd name="T8" fmla="*/ 592 w 1185"/>
                <a:gd name="T9" fmla="*/ 220 h 1102"/>
                <a:gd name="T10" fmla="*/ 618 w 1185"/>
                <a:gd name="T11" fmla="*/ 199 h 1102"/>
                <a:gd name="T12" fmla="*/ 646 w 1185"/>
                <a:gd name="T13" fmla="*/ 181 h 1102"/>
                <a:gd name="T14" fmla="*/ 675 w 1185"/>
                <a:gd name="T15" fmla="*/ 163 h 1102"/>
                <a:gd name="T16" fmla="*/ 719 w 1185"/>
                <a:gd name="T17" fmla="*/ 144 h 1102"/>
                <a:gd name="T18" fmla="*/ 776 w 1185"/>
                <a:gd name="T19" fmla="*/ 136 h 1102"/>
                <a:gd name="T20" fmla="*/ 829 w 1185"/>
                <a:gd name="T21" fmla="*/ 146 h 1102"/>
                <a:gd name="T22" fmla="*/ 881 w 1185"/>
                <a:gd name="T23" fmla="*/ 171 h 1102"/>
                <a:gd name="T24" fmla="*/ 929 w 1185"/>
                <a:gd name="T25" fmla="*/ 209 h 1102"/>
                <a:gd name="T26" fmla="*/ 976 w 1185"/>
                <a:gd name="T27" fmla="*/ 253 h 1102"/>
                <a:gd name="T28" fmla="*/ 1021 w 1185"/>
                <a:gd name="T29" fmla="*/ 303 h 1102"/>
                <a:gd name="T30" fmla="*/ 1064 w 1185"/>
                <a:gd name="T31" fmla="*/ 351 h 1102"/>
                <a:gd name="T32" fmla="*/ 1095 w 1185"/>
                <a:gd name="T33" fmla="*/ 386 h 1102"/>
                <a:gd name="T34" fmla="*/ 1119 w 1185"/>
                <a:gd name="T35" fmla="*/ 400 h 1102"/>
                <a:gd name="T36" fmla="*/ 1145 w 1185"/>
                <a:gd name="T37" fmla="*/ 405 h 1102"/>
                <a:gd name="T38" fmla="*/ 1171 w 1185"/>
                <a:gd name="T39" fmla="*/ 403 h 1102"/>
                <a:gd name="T40" fmla="*/ 1132 w 1185"/>
                <a:gd name="T41" fmla="*/ 1000 h 1102"/>
                <a:gd name="T42" fmla="*/ 1107 w 1185"/>
                <a:gd name="T43" fmla="*/ 1011 h 1102"/>
                <a:gd name="T44" fmla="*/ 1081 w 1185"/>
                <a:gd name="T45" fmla="*/ 1016 h 1102"/>
                <a:gd name="T46" fmla="*/ 1055 w 1185"/>
                <a:gd name="T47" fmla="*/ 1013 h 1102"/>
                <a:gd name="T48" fmla="*/ 1030 w 1185"/>
                <a:gd name="T49" fmla="*/ 1001 h 1102"/>
                <a:gd name="T50" fmla="*/ 980 w 1185"/>
                <a:gd name="T51" fmla="*/ 965 h 1102"/>
                <a:gd name="T52" fmla="*/ 929 w 1185"/>
                <a:gd name="T53" fmla="*/ 928 h 1102"/>
                <a:gd name="T54" fmla="*/ 876 w 1185"/>
                <a:gd name="T55" fmla="*/ 895 h 1102"/>
                <a:gd name="T56" fmla="*/ 822 w 1185"/>
                <a:gd name="T57" fmla="*/ 867 h 1102"/>
                <a:gd name="T58" fmla="*/ 767 w 1185"/>
                <a:gd name="T59" fmla="*/ 850 h 1102"/>
                <a:gd name="T60" fmla="*/ 713 w 1185"/>
                <a:gd name="T61" fmla="*/ 845 h 1102"/>
                <a:gd name="T62" fmla="*/ 657 w 1185"/>
                <a:gd name="T63" fmla="*/ 858 h 1102"/>
                <a:gd name="T64" fmla="*/ 603 w 1185"/>
                <a:gd name="T65" fmla="*/ 891 h 1102"/>
                <a:gd name="T66" fmla="*/ 577 w 1185"/>
                <a:gd name="T67" fmla="*/ 914 h 1102"/>
                <a:gd name="T68" fmla="*/ 552 w 1185"/>
                <a:gd name="T69" fmla="*/ 940 h 1102"/>
                <a:gd name="T70" fmla="*/ 529 w 1185"/>
                <a:gd name="T71" fmla="*/ 966 h 1102"/>
                <a:gd name="T72" fmla="*/ 506 w 1185"/>
                <a:gd name="T73" fmla="*/ 994 h 1102"/>
                <a:gd name="T74" fmla="*/ 482 w 1185"/>
                <a:gd name="T75" fmla="*/ 1020 h 1102"/>
                <a:gd name="T76" fmla="*/ 456 w 1185"/>
                <a:gd name="T77" fmla="*/ 1045 h 1102"/>
                <a:gd name="T78" fmla="*/ 426 w 1185"/>
                <a:gd name="T79" fmla="*/ 1066 h 1102"/>
                <a:gd name="T80" fmla="*/ 391 w 1185"/>
                <a:gd name="T81" fmla="*/ 1085 h 1102"/>
                <a:gd name="T82" fmla="*/ 311 w 1185"/>
                <a:gd name="T83" fmla="*/ 1099 h 1102"/>
                <a:gd name="T84" fmla="*/ 243 w 1185"/>
                <a:gd name="T85" fmla="*/ 1102 h 1102"/>
                <a:gd name="T86" fmla="*/ 187 w 1185"/>
                <a:gd name="T87" fmla="*/ 1096 h 1102"/>
                <a:gd name="T88" fmla="*/ 139 w 1185"/>
                <a:gd name="T89" fmla="*/ 1083 h 1102"/>
                <a:gd name="T90" fmla="*/ 98 w 1185"/>
                <a:gd name="T91" fmla="*/ 1064 h 1102"/>
                <a:gd name="T92" fmla="*/ 64 w 1185"/>
                <a:gd name="T93" fmla="*/ 1043 h 1102"/>
                <a:gd name="T94" fmla="*/ 34 w 1185"/>
                <a:gd name="T95" fmla="*/ 1020 h 1102"/>
                <a:gd name="T96" fmla="*/ 8 w 1185"/>
                <a:gd name="T97" fmla="*/ 997 h 1102"/>
                <a:gd name="T98" fmla="*/ 50 w 1185"/>
                <a:gd name="T99" fmla="*/ 4 h 1102"/>
                <a:gd name="T100" fmla="*/ 96 w 1185"/>
                <a:gd name="T101" fmla="*/ 53 h 1102"/>
                <a:gd name="T102" fmla="*/ 147 w 1185"/>
                <a:gd name="T103" fmla="*/ 105 h 1102"/>
                <a:gd name="T104" fmla="*/ 201 w 1185"/>
                <a:gd name="T105" fmla="*/ 155 h 1102"/>
                <a:gd name="T106" fmla="*/ 257 w 1185"/>
                <a:gd name="T107" fmla="*/ 201 h 1102"/>
                <a:gd name="T108" fmla="*/ 313 w 1185"/>
                <a:gd name="T109" fmla="*/ 241 h 1102"/>
                <a:gd name="T110" fmla="*/ 366 w 1185"/>
                <a:gd name="T111" fmla="*/ 269 h 1102"/>
                <a:gd name="T112" fmla="*/ 414 w 1185"/>
                <a:gd name="T113" fmla="*/ 283 h 1102"/>
                <a:gd name="T114" fmla="*/ 456 w 1185"/>
                <a:gd name="T115" fmla="*/ 28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85" h="1102">
                  <a:moveTo>
                    <a:pt x="456" y="280"/>
                  </a:moveTo>
                  <a:lnTo>
                    <a:pt x="473" y="277"/>
                  </a:lnTo>
                  <a:lnTo>
                    <a:pt x="490" y="274"/>
                  </a:lnTo>
                  <a:lnTo>
                    <a:pt x="505" y="269"/>
                  </a:lnTo>
                  <a:lnTo>
                    <a:pt x="521" y="262"/>
                  </a:lnTo>
                  <a:lnTo>
                    <a:pt x="536" y="256"/>
                  </a:lnTo>
                  <a:lnTo>
                    <a:pt x="550" y="247"/>
                  </a:lnTo>
                  <a:lnTo>
                    <a:pt x="564" y="238"/>
                  </a:lnTo>
                  <a:lnTo>
                    <a:pt x="578" y="229"/>
                  </a:lnTo>
                  <a:lnTo>
                    <a:pt x="592" y="220"/>
                  </a:lnTo>
                  <a:lnTo>
                    <a:pt x="604" y="209"/>
                  </a:lnTo>
                  <a:lnTo>
                    <a:pt x="618" y="199"/>
                  </a:lnTo>
                  <a:lnTo>
                    <a:pt x="632" y="190"/>
                  </a:lnTo>
                  <a:lnTo>
                    <a:pt x="646" y="181"/>
                  </a:lnTo>
                  <a:lnTo>
                    <a:pt x="660" y="171"/>
                  </a:lnTo>
                  <a:lnTo>
                    <a:pt x="675" y="163"/>
                  </a:lnTo>
                  <a:lnTo>
                    <a:pt x="690" y="155"/>
                  </a:lnTo>
                  <a:lnTo>
                    <a:pt x="719" y="144"/>
                  </a:lnTo>
                  <a:lnTo>
                    <a:pt x="747" y="137"/>
                  </a:lnTo>
                  <a:lnTo>
                    <a:pt x="776" y="136"/>
                  </a:lnTo>
                  <a:lnTo>
                    <a:pt x="802" y="139"/>
                  </a:lnTo>
                  <a:lnTo>
                    <a:pt x="829" y="146"/>
                  </a:lnTo>
                  <a:lnTo>
                    <a:pt x="855" y="158"/>
                  </a:lnTo>
                  <a:lnTo>
                    <a:pt x="881" y="171"/>
                  </a:lnTo>
                  <a:lnTo>
                    <a:pt x="905" y="189"/>
                  </a:lnTo>
                  <a:lnTo>
                    <a:pt x="929" y="209"/>
                  </a:lnTo>
                  <a:lnTo>
                    <a:pt x="953" y="230"/>
                  </a:lnTo>
                  <a:lnTo>
                    <a:pt x="976" y="253"/>
                  </a:lnTo>
                  <a:lnTo>
                    <a:pt x="998" y="277"/>
                  </a:lnTo>
                  <a:lnTo>
                    <a:pt x="1021" y="303"/>
                  </a:lnTo>
                  <a:lnTo>
                    <a:pt x="1042" y="327"/>
                  </a:lnTo>
                  <a:lnTo>
                    <a:pt x="1064" y="351"/>
                  </a:lnTo>
                  <a:lnTo>
                    <a:pt x="1085" y="375"/>
                  </a:lnTo>
                  <a:lnTo>
                    <a:pt x="1095" y="386"/>
                  </a:lnTo>
                  <a:lnTo>
                    <a:pt x="1107" y="394"/>
                  </a:lnTo>
                  <a:lnTo>
                    <a:pt x="1119" y="400"/>
                  </a:lnTo>
                  <a:lnTo>
                    <a:pt x="1132" y="403"/>
                  </a:lnTo>
                  <a:lnTo>
                    <a:pt x="1145" y="405"/>
                  </a:lnTo>
                  <a:lnTo>
                    <a:pt x="1159" y="405"/>
                  </a:lnTo>
                  <a:lnTo>
                    <a:pt x="1171" y="403"/>
                  </a:lnTo>
                  <a:lnTo>
                    <a:pt x="1185" y="401"/>
                  </a:lnTo>
                  <a:lnTo>
                    <a:pt x="1132" y="1000"/>
                  </a:lnTo>
                  <a:lnTo>
                    <a:pt x="1119" y="1005"/>
                  </a:lnTo>
                  <a:lnTo>
                    <a:pt x="1107" y="1011"/>
                  </a:lnTo>
                  <a:lnTo>
                    <a:pt x="1094" y="1015"/>
                  </a:lnTo>
                  <a:lnTo>
                    <a:pt x="1081" y="1016"/>
                  </a:lnTo>
                  <a:lnTo>
                    <a:pt x="1068" y="1016"/>
                  </a:lnTo>
                  <a:lnTo>
                    <a:pt x="1055" y="1013"/>
                  </a:lnTo>
                  <a:lnTo>
                    <a:pt x="1042" y="1009"/>
                  </a:lnTo>
                  <a:lnTo>
                    <a:pt x="1030" y="1001"/>
                  </a:lnTo>
                  <a:lnTo>
                    <a:pt x="1005" y="984"/>
                  </a:lnTo>
                  <a:lnTo>
                    <a:pt x="980" y="965"/>
                  </a:lnTo>
                  <a:lnTo>
                    <a:pt x="955" y="947"/>
                  </a:lnTo>
                  <a:lnTo>
                    <a:pt x="929" y="928"/>
                  </a:lnTo>
                  <a:lnTo>
                    <a:pt x="903" y="911"/>
                  </a:lnTo>
                  <a:lnTo>
                    <a:pt x="876" y="895"/>
                  </a:lnTo>
                  <a:lnTo>
                    <a:pt x="849" y="880"/>
                  </a:lnTo>
                  <a:lnTo>
                    <a:pt x="822" y="867"/>
                  </a:lnTo>
                  <a:lnTo>
                    <a:pt x="794" y="857"/>
                  </a:lnTo>
                  <a:lnTo>
                    <a:pt x="767" y="850"/>
                  </a:lnTo>
                  <a:lnTo>
                    <a:pt x="740" y="845"/>
                  </a:lnTo>
                  <a:lnTo>
                    <a:pt x="713" y="845"/>
                  </a:lnTo>
                  <a:lnTo>
                    <a:pt x="685" y="849"/>
                  </a:lnTo>
                  <a:lnTo>
                    <a:pt x="657" y="858"/>
                  </a:lnTo>
                  <a:lnTo>
                    <a:pt x="631" y="872"/>
                  </a:lnTo>
                  <a:lnTo>
                    <a:pt x="603" y="891"/>
                  </a:lnTo>
                  <a:lnTo>
                    <a:pt x="589" y="903"/>
                  </a:lnTo>
                  <a:lnTo>
                    <a:pt x="577" y="914"/>
                  </a:lnTo>
                  <a:lnTo>
                    <a:pt x="564" y="927"/>
                  </a:lnTo>
                  <a:lnTo>
                    <a:pt x="552" y="940"/>
                  </a:lnTo>
                  <a:lnTo>
                    <a:pt x="541" y="954"/>
                  </a:lnTo>
                  <a:lnTo>
                    <a:pt x="529" y="966"/>
                  </a:lnTo>
                  <a:lnTo>
                    <a:pt x="518" y="980"/>
                  </a:lnTo>
                  <a:lnTo>
                    <a:pt x="506" y="994"/>
                  </a:lnTo>
                  <a:lnTo>
                    <a:pt x="495" y="1007"/>
                  </a:lnTo>
                  <a:lnTo>
                    <a:pt x="482" y="1020"/>
                  </a:lnTo>
                  <a:lnTo>
                    <a:pt x="469" y="1033"/>
                  </a:lnTo>
                  <a:lnTo>
                    <a:pt x="456" y="1045"/>
                  </a:lnTo>
                  <a:lnTo>
                    <a:pt x="442" y="1056"/>
                  </a:lnTo>
                  <a:lnTo>
                    <a:pt x="426" y="1066"/>
                  </a:lnTo>
                  <a:lnTo>
                    <a:pt x="409" y="1077"/>
                  </a:lnTo>
                  <a:lnTo>
                    <a:pt x="391" y="1085"/>
                  </a:lnTo>
                  <a:lnTo>
                    <a:pt x="350" y="1093"/>
                  </a:lnTo>
                  <a:lnTo>
                    <a:pt x="311" y="1099"/>
                  </a:lnTo>
                  <a:lnTo>
                    <a:pt x="276" y="1102"/>
                  </a:lnTo>
                  <a:lnTo>
                    <a:pt x="243" y="1102"/>
                  </a:lnTo>
                  <a:lnTo>
                    <a:pt x="214" y="1100"/>
                  </a:lnTo>
                  <a:lnTo>
                    <a:pt x="187" y="1096"/>
                  </a:lnTo>
                  <a:lnTo>
                    <a:pt x="162" y="1091"/>
                  </a:lnTo>
                  <a:lnTo>
                    <a:pt x="139" y="1083"/>
                  </a:lnTo>
                  <a:lnTo>
                    <a:pt x="117" y="1075"/>
                  </a:lnTo>
                  <a:lnTo>
                    <a:pt x="98" y="1064"/>
                  </a:lnTo>
                  <a:lnTo>
                    <a:pt x="80" y="1054"/>
                  </a:lnTo>
                  <a:lnTo>
                    <a:pt x="64" y="1043"/>
                  </a:lnTo>
                  <a:lnTo>
                    <a:pt x="49" y="1032"/>
                  </a:lnTo>
                  <a:lnTo>
                    <a:pt x="34" y="1020"/>
                  </a:lnTo>
                  <a:lnTo>
                    <a:pt x="21" y="1009"/>
                  </a:lnTo>
                  <a:lnTo>
                    <a:pt x="8" y="997"/>
                  </a:lnTo>
                  <a:lnTo>
                    <a:pt x="0" y="0"/>
                  </a:lnTo>
                  <a:lnTo>
                    <a:pt x="50" y="4"/>
                  </a:lnTo>
                  <a:lnTo>
                    <a:pt x="72" y="29"/>
                  </a:lnTo>
                  <a:lnTo>
                    <a:pt x="96" y="53"/>
                  </a:lnTo>
                  <a:lnTo>
                    <a:pt x="120" y="78"/>
                  </a:lnTo>
                  <a:lnTo>
                    <a:pt x="147" y="105"/>
                  </a:lnTo>
                  <a:lnTo>
                    <a:pt x="173" y="130"/>
                  </a:lnTo>
                  <a:lnTo>
                    <a:pt x="201" y="155"/>
                  </a:lnTo>
                  <a:lnTo>
                    <a:pt x="228" y="180"/>
                  </a:lnTo>
                  <a:lnTo>
                    <a:pt x="257" y="201"/>
                  </a:lnTo>
                  <a:lnTo>
                    <a:pt x="285" y="222"/>
                  </a:lnTo>
                  <a:lnTo>
                    <a:pt x="313" y="241"/>
                  </a:lnTo>
                  <a:lnTo>
                    <a:pt x="339" y="257"/>
                  </a:lnTo>
                  <a:lnTo>
                    <a:pt x="366" y="269"/>
                  </a:lnTo>
                  <a:lnTo>
                    <a:pt x="390" y="279"/>
                  </a:lnTo>
                  <a:lnTo>
                    <a:pt x="414" y="283"/>
                  </a:lnTo>
                  <a:lnTo>
                    <a:pt x="436" y="284"/>
                  </a:lnTo>
                  <a:lnTo>
                    <a:pt x="456" y="280"/>
                  </a:lnTo>
                  <a:close/>
                </a:path>
              </a:pathLst>
            </a:custGeom>
            <a:solidFill>
              <a:srgbClr val="B2D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26" name="Freeform 50"/>
            <p:cNvSpPr>
              <a:spLocks/>
            </p:cNvSpPr>
            <p:nvPr/>
          </p:nvSpPr>
          <p:spPr bwMode="auto">
            <a:xfrm>
              <a:off x="1977" y="2597"/>
              <a:ext cx="591" cy="546"/>
            </a:xfrm>
            <a:custGeom>
              <a:avLst/>
              <a:gdLst>
                <a:gd name="T0" fmla="*/ 472 w 1184"/>
                <a:gd name="T1" fmla="*/ 279 h 1092"/>
                <a:gd name="T2" fmla="*/ 504 w 1184"/>
                <a:gd name="T3" fmla="*/ 270 h 1092"/>
                <a:gd name="T4" fmla="*/ 535 w 1184"/>
                <a:gd name="T5" fmla="*/ 256 h 1092"/>
                <a:gd name="T6" fmla="*/ 563 w 1184"/>
                <a:gd name="T7" fmla="*/ 240 h 1092"/>
                <a:gd name="T8" fmla="*/ 590 w 1184"/>
                <a:gd name="T9" fmla="*/ 220 h 1092"/>
                <a:gd name="T10" fmla="*/ 617 w 1184"/>
                <a:gd name="T11" fmla="*/ 201 h 1092"/>
                <a:gd name="T12" fmla="*/ 645 w 1184"/>
                <a:gd name="T13" fmla="*/ 181 h 1092"/>
                <a:gd name="T14" fmla="*/ 673 w 1184"/>
                <a:gd name="T15" fmla="*/ 164 h 1092"/>
                <a:gd name="T16" fmla="*/ 718 w 1184"/>
                <a:gd name="T17" fmla="*/ 144 h 1092"/>
                <a:gd name="T18" fmla="*/ 775 w 1184"/>
                <a:gd name="T19" fmla="*/ 136 h 1092"/>
                <a:gd name="T20" fmla="*/ 829 w 1184"/>
                <a:gd name="T21" fmla="*/ 147 h 1092"/>
                <a:gd name="T22" fmla="*/ 880 w 1184"/>
                <a:gd name="T23" fmla="*/ 173 h 1092"/>
                <a:gd name="T24" fmla="*/ 929 w 1184"/>
                <a:gd name="T25" fmla="*/ 210 h 1092"/>
                <a:gd name="T26" fmla="*/ 975 w 1184"/>
                <a:gd name="T27" fmla="*/ 254 h 1092"/>
                <a:gd name="T28" fmla="*/ 1020 w 1184"/>
                <a:gd name="T29" fmla="*/ 303 h 1092"/>
                <a:gd name="T30" fmla="*/ 1063 w 1184"/>
                <a:gd name="T31" fmla="*/ 352 h 1092"/>
                <a:gd name="T32" fmla="*/ 1094 w 1184"/>
                <a:gd name="T33" fmla="*/ 387 h 1092"/>
                <a:gd name="T34" fmla="*/ 1118 w 1184"/>
                <a:gd name="T35" fmla="*/ 401 h 1092"/>
                <a:gd name="T36" fmla="*/ 1145 w 1184"/>
                <a:gd name="T37" fmla="*/ 406 h 1092"/>
                <a:gd name="T38" fmla="*/ 1171 w 1184"/>
                <a:gd name="T39" fmla="*/ 405 h 1092"/>
                <a:gd name="T40" fmla="*/ 1133 w 1184"/>
                <a:gd name="T41" fmla="*/ 990 h 1092"/>
                <a:gd name="T42" fmla="*/ 1108 w 1184"/>
                <a:gd name="T43" fmla="*/ 1001 h 1092"/>
                <a:gd name="T44" fmla="*/ 1081 w 1184"/>
                <a:gd name="T45" fmla="*/ 1006 h 1092"/>
                <a:gd name="T46" fmla="*/ 1055 w 1184"/>
                <a:gd name="T47" fmla="*/ 1004 h 1092"/>
                <a:gd name="T48" fmla="*/ 1030 w 1184"/>
                <a:gd name="T49" fmla="*/ 991 h 1092"/>
                <a:gd name="T50" fmla="*/ 980 w 1184"/>
                <a:gd name="T51" fmla="*/ 955 h 1092"/>
                <a:gd name="T52" fmla="*/ 929 w 1184"/>
                <a:gd name="T53" fmla="*/ 918 h 1092"/>
                <a:gd name="T54" fmla="*/ 876 w 1184"/>
                <a:gd name="T55" fmla="*/ 885 h 1092"/>
                <a:gd name="T56" fmla="*/ 823 w 1184"/>
                <a:gd name="T57" fmla="*/ 857 h 1092"/>
                <a:gd name="T58" fmla="*/ 768 w 1184"/>
                <a:gd name="T59" fmla="*/ 840 h 1092"/>
                <a:gd name="T60" fmla="*/ 713 w 1184"/>
                <a:gd name="T61" fmla="*/ 836 h 1092"/>
                <a:gd name="T62" fmla="*/ 658 w 1184"/>
                <a:gd name="T63" fmla="*/ 848 h 1092"/>
                <a:gd name="T64" fmla="*/ 603 w 1184"/>
                <a:gd name="T65" fmla="*/ 882 h 1092"/>
                <a:gd name="T66" fmla="*/ 577 w 1184"/>
                <a:gd name="T67" fmla="*/ 905 h 1092"/>
                <a:gd name="T68" fmla="*/ 554 w 1184"/>
                <a:gd name="T69" fmla="*/ 930 h 1092"/>
                <a:gd name="T70" fmla="*/ 530 w 1184"/>
                <a:gd name="T71" fmla="*/ 956 h 1092"/>
                <a:gd name="T72" fmla="*/ 507 w 1184"/>
                <a:gd name="T73" fmla="*/ 984 h 1092"/>
                <a:gd name="T74" fmla="*/ 483 w 1184"/>
                <a:gd name="T75" fmla="*/ 1011 h 1092"/>
                <a:gd name="T76" fmla="*/ 457 w 1184"/>
                <a:gd name="T77" fmla="*/ 1035 h 1092"/>
                <a:gd name="T78" fmla="*/ 427 w 1184"/>
                <a:gd name="T79" fmla="*/ 1057 h 1092"/>
                <a:gd name="T80" fmla="*/ 391 w 1184"/>
                <a:gd name="T81" fmla="*/ 1075 h 1092"/>
                <a:gd name="T82" fmla="*/ 311 w 1184"/>
                <a:gd name="T83" fmla="*/ 1089 h 1092"/>
                <a:gd name="T84" fmla="*/ 243 w 1184"/>
                <a:gd name="T85" fmla="*/ 1092 h 1092"/>
                <a:gd name="T86" fmla="*/ 187 w 1184"/>
                <a:gd name="T87" fmla="*/ 1087 h 1092"/>
                <a:gd name="T88" fmla="*/ 139 w 1184"/>
                <a:gd name="T89" fmla="*/ 1073 h 1092"/>
                <a:gd name="T90" fmla="*/ 98 w 1184"/>
                <a:gd name="T91" fmla="*/ 1054 h 1092"/>
                <a:gd name="T92" fmla="*/ 64 w 1184"/>
                <a:gd name="T93" fmla="*/ 1034 h 1092"/>
                <a:gd name="T94" fmla="*/ 34 w 1184"/>
                <a:gd name="T95" fmla="*/ 1011 h 1092"/>
                <a:gd name="T96" fmla="*/ 8 w 1184"/>
                <a:gd name="T97" fmla="*/ 988 h 1092"/>
                <a:gd name="T98" fmla="*/ 3 w 1184"/>
                <a:gd name="T99" fmla="*/ 0 h 1092"/>
                <a:gd name="T100" fmla="*/ 15 w 1184"/>
                <a:gd name="T101" fmla="*/ 2 h 1092"/>
                <a:gd name="T102" fmla="*/ 34 w 1184"/>
                <a:gd name="T103" fmla="*/ 4 h 1092"/>
                <a:gd name="T104" fmla="*/ 46 w 1184"/>
                <a:gd name="T105" fmla="*/ 5 h 1092"/>
                <a:gd name="T106" fmla="*/ 71 w 1184"/>
                <a:gd name="T107" fmla="*/ 29 h 1092"/>
                <a:gd name="T108" fmla="*/ 119 w 1184"/>
                <a:gd name="T109" fmla="*/ 80 h 1092"/>
                <a:gd name="T110" fmla="*/ 172 w 1184"/>
                <a:gd name="T111" fmla="*/ 131 h 1092"/>
                <a:gd name="T112" fmla="*/ 227 w 1184"/>
                <a:gd name="T113" fmla="*/ 180 h 1092"/>
                <a:gd name="T114" fmla="*/ 284 w 1184"/>
                <a:gd name="T115" fmla="*/ 224 h 1092"/>
                <a:gd name="T116" fmla="*/ 338 w 1184"/>
                <a:gd name="T117" fmla="*/ 257 h 1092"/>
                <a:gd name="T118" fmla="*/ 389 w 1184"/>
                <a:gd name="T119" fmla="*/ 279 h 1092"/>
                <a:gd name="T120" fmla="*/ 435 w 1184"/>
                <a:gd name="T121" fmla="*/ 286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4" h="1092">
                  <a:moveTo>
                    <a:pt x="454" y="281"/>
                  </a:moveTo>
                  <a:lnTo>
                    <a:pt x="472" y="279"/>
                  </a:lnTo>
                  <a:lnTo>
                    <a:pt x="489" y="276"/>
                  </a:lnTo>
                  <a:lnTo>
                    <a:pt x="504" y="270"/>
                  </a:lnTo>
                  <a:lnTo>
                    <a:pt x="520" y="264"/>
                  </a:lnTo>
                  <a:lnTo>
                    <a:pt x="535" y="256"/>
                  </a:lnTo>
                  <a:lnTo>
                    <a:pt x="549" y="248"/>
                  </a:lnTo>
                  <a:lnTo>
                    <a:pt x="563" y="240"/>
                  </a:lnTo>
                  <a:lnTo>
                    <a:pt x="577" y="230"/>
                  </a:lnTo>
                  <a:lnTo>
                    <a:pt x="590" y="220"/>
                  </a:lnTo>
                  <a:lnTo>
                    <a:pt x="603" y="210"/>
                  </a:lnTo>
                  <a:lnTo>
                    <a:pt x="617" y="201"/>
                  </a:lnTo>
                  <a:lnTo>
                    <a:pt x="631" y="190"/>
                  </a:lnTo>
                  <a:lnTo>
                    <a:pt x="645" y="181"/>
                  </a:lnTo>
                  <a:lnTo>
                    <a:pt x="658" y="173"/>
                  </a:lnTo>
                  <a:lnTo>
                    <a:pt x="673" y="164"/>
                  </a:lnTo>
                  <a:lnTo>
                    <a:pt x="688" y="157"/>
                  </a:lnTo>
                  <a:lnTo>
                    <a:pt x="718" y="144"/>
                  </a:lnTo>
                  <a:lnTo>
                    <a:pt x="746" y="139"/>
                  </a:lnTo>
                  <a:lnTo>
                    <a:pt x="775" y="136"/>
                  </a:lnTo>
                  <a:lnTo>
                    <a:pt x="801" y="140"/>
                  </a:lnTo>
                  <a:lnTo>
                    <a:pt x="829" y="147"/>
                  </a:lnTo>
                  <a:lnTo>
                    <a:pt x="854" y="158"/>
                  </a:lnTo>
                  <a:lnTo>
                    <a:pt x="880" y="173"/>
                  </a:lnTo>
                  <a:lnTo>
                    <a:pt x="905" y="190"/>
                  </a:lnTo>
                  <a:lnTo>
                    <a:pt x="929" y="210"/>
                  </a:lnTo>
                  <a:lnTo>
                    <a:pt x="952" y="231"/>
                  </a:lnTo>
                  <a:lnTo>
                    <a:pt x="975" y="254"/>
                  </a:lnTo>
                  <a:lnTo>
                    <a:pt x="998" y="278"/>
                  </a:lnTo>
                  <a:lnTo>
                    <a:pt x="1020" y="303"/>
                  </a:lnTo>
                  <a:lnTo>
                    <a:pt x="1042" y="328"/>
                  </a:lnTo>
                  <a:lnTo>
                    <a:pt x="1063" y="352"/>
                  </a:lnTo>
                  <a:lnTo>
                    <a:pt x="1084" y="376"/>
                  </a:lnTo>
                  <a:lnTo>
                    <a:pt x="1094" y="387"/>
                  </a:lnTo>
                  <a:lnTo>
                    <a:pt x="1107" y="396"/>
                  </a:lnTo>
                  <a:lnTo>
                    <a:pt x="1118" y="401"/>
                  </a:lnTo>
                  <a:lnTo>
                    <a:pt x="1131" y="405"/>
                  </a:lnTo>
                  <a:lnTo>
                    <a:pt x="1145" y="406"/>
                  </a:lnTo>
                  <a:lnTo>
                    <a:pt x="1157" y="406"/>
                  </a:lnTo>
                  <a:lnTo>
                    <a:pt x="1171" y="405"/>
                  </a:lnTo>
                  <a:lnTo>
                    <a:pt x="1184" y="402"/>
                  </a:lnTo>
                  <a:lnTo>
                    <a:pt x="1133" y="990"/>
                  </a:lnTo>
                  <a:lnTo>
                    <a:pt x="1121" y="996"/>
                  </a:lnTo>
                  <a:lnTo>
                    <a:pt x="1108" y="1001"/>
                  </a:lnTo>
                  <a:lnTo>
                    <a:pt x="1094" y="1005"/>
                  </a:lnTo>
                  <a:lnTo>
                    <a:pt x="1081" y="1006"/>
                  </a:lnTo>
                  <a:lnTo>
                    <a:pt x="1069" y="1006"/>
                  </a:lnTo>
                  <a:lnTo>
                    <a:pt x="1055" y="1004"/>
                  </a:lnTo>
                  <a:lnTo>
                    <a:pt x="1042" y="999"/>
                  </a:lnTo>
                  <a:lnTo>
                    <a:pt x="1030" y="991"/>
                  </a:lnTo>
                  <a:lnTo>
                    <a:pt x="1005" y="974"/>
                  </a:lnTo>
                  <a:lnTo>
                    <a:pt x="980" y="955"/>
                  </a:lnTo>
                  <a:lnTo>
                    <a:pt x="955" y="937"/>
                  </a:lnTo>
                  <a:lnTo>
                    <a:pt x="929" y="918"/>
                  </a:lnTo>
                  <a:lnTo>
                    <a:pt x="903" y="901"/>
                  </a:lnTo>
                  <a:lnTo>
                    <a:pt x="876" y="885"/>
                  </a:lnTo>
                  <a:lnTo>
                    <a:pt x="850" y="870"/>
                  </a:lnTo>
                  <a:lnTo>
                    <a:pt x="823" y="857"/>
                  </a:lnTo>
                  <a:lnTo>
                    <a:pt x="796" y="847"/>
                  </a:lnTo>
                  <a:lnTo>
                    <a:pt x="768" y="840"/>
                  </a:lnTo>
                  <a:lnTo>
                    <a:pt x="740" y="836"/>
                  </a:lnTo>
                  <a:lnTo>
                    <a:pt x="713" y="836"/>
                  </a:lnTo>
                  <a:lnTo>
                    <a:pt x="685" y="839"/>
                  </a:lnTo>
                  <a:lnTo>
                    <a:pt x="658" y="848"/>
                  </a:lnTo>
                  <a:lnTo>
                    <a:pt x="631" y="862"/>
                  </a:lnTo>
                  <a:lnTo>
                    <a:pt x="603" y="882"/>
                  </a:lnTo>
                  <a:lnTo>
                    <a:pt x="589" y="893"/>
                  </a:lnTo>
                  <a:lnTo>
                    <a:pt x="577" y="905"/>
                  </a:lnTo>
                  <a:lnTo>
                    <a:pt x="565" y="917"/>
                  </a:lnTo>
                  <a:lnTo>
                    <a:pt x="554" y="930"/>
                  </a:lnTo>
                  <a:lnTo>
                    <a:pt x="542" y="944"/>
                  </a:lnTo>
                  <a:lnTo>
                    <a:pt x="530" y="956"/>
                  </a:lnTo>
                  <a:lnTo>
                    <a:pt x="519" y="970"/>
                  </a:lnTo>
                  <a:lnTo>
                    <a:pt x="507" y="984"/>
                  </a:lnTo>
                  <a:lnTo>
                    <a:pt x="496" y="997"/>
                  </a:lnTo>
                  <a:lnTo>
                    <a:pt x="483" y="1011"/>
                  </a:lnTo>
                  <a:lnTo>
                    <a:pt x="471" y="1023"/>
                  </a:lnTo>
                  <a:lnTo>
                    <a:pt x="457" y="1035"/>
                  </a:lnTo>
                  <a:lnTo>
                    <a:pt x="442" y="1046"/>
                  </a:lnTo>
                  <a:lnTo>
                    <a:pt x="427" y="1057"/>
                  </a:lnTo>
                  <a:lnTo>
                    <a:pt x="409" y="1067"/>
                  </a:lnTo>
                  <a:lnTo>
                    <a:pt x="391" y="1075"/>
                  </a:lnTo>
                  <a:lnTo>
                    <a:pt x="350" y="1083"/>
                  </a:lnTo>
                  <a:lnTo>
                    <a:pt x="311" y="1089"/>
                  </a:lnTo>
                  <a:lnTo>
                    <a:pt x="276" y="1092"/>
                  </a:lnTo>
                  <a:lnTo>
                    <a:pt x="243" y="1092"/>
                  </a:lnTo>
                  <a:lnTo>
                    <a:pt x="214" y="1090"/>
                  </a:lnTo>
                  <a:lnTo>
                    <a:pt x="187" y="1087"/>
                  </a:lnTo>
                  <a:lnTo>
                    <a:pt x="162" y="1081"/>
                  </a:lnTo>
                  <a:lnTo>
                    <a:pt x="139" y="1073"/>
                  </a:lnTo>
                  <a:lnTo>
                    <a:pt x="117" y="1065"/>
                  </a:lnTo>
                  <a:lnTo>
                    <a:pt x="98" y="1054"/>
                  </a:lnTo>
                  <a:lnTo>
                    <a:pt x="80" y="1044"/>
                  </a:lnTo>
                  <a:lnTo>
                    <a:pt x="64" y="1034"/>
                  </a:lnTo>
                  <a:lnTo>
                    <a:pt x="49" y="1022"/>
                  </a:lnTo>
                  <a:lnTo>
                    <a:pt x="34" y="1011"/>
                  </a:lnTo>
                  <a:lnTo>
                    <a:pt x="21" y="999"/>
                  </a:lnTo>
                  <a:lnTo>
                    <a:pt x="8" y="988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2"/>
                  </a:lnTo>
                  <a:lnTo>
                    <a:pt x="15" y="2"/>
                  </a:lnTo>
                  <a:lnTo>
                    <a:pt x="24" y="3"/>
                  </a:lnTo>
                  <a:lnTo>
                    <a:pt x="34" y="4"/>
                  </a:lnTo>
                  <a:lnTo>
                    <a:pt x="41" y="5"/>
                  </a:lnTo>
                  <a:lnTo>
                    <a:pt x="46" y="5"/>
                  </a:lnTo>
                  <a:lnTo>
                    <a:pt x="49" y="6"/>
                  </a:lnTo>
                  <a:lnTo>
                    <a:pt x="71" y="29"/>
                  </a:lnTo>
                  <a:lnTo>
                    <a:pt x="95" y="55"/>
                  </a:lnTo>
                  <a:lnTo>
                    <a:pt x="119" y="80"/>
                  </a:lnTo>
                  <a:lnTo>
                    <a:pt x="146" y="105"/>
                  </a:lnTo>
                  <a:lnTo>
                    <a:pt x="172" y="131"/>
                  </a:lnTo>
                  <a:lnTo>
                    <a:pt x="200" y="156"/>
                  </a:lnTo>
                  <a:lnTo>
                    <a:pt x="227" y="180"/>
                  </a:lnTo>
                  <a:lnTo>
                    <a:pt x="256" y="202"/>
                  </a:lnTo>
                  <a:lnTo>
                    <a:pt x="284" y="224"/>
                  </a:lnTo>
                  <a:lnTo>
                    <a:pt x="311" y="242"/>
                  </a:lnTo>
                  <a:lnTo>
                    <a:pt x="338" y="257"/>
                  </a:lnTo>
                  <a:lnTo>
                    <a:pt x="364" y="270"/>
                  </a:lnTo>
                  <a:lnTo>
                    <a:pt x="389" y="279"/>
                  </a:lnTo>
                  <a:lnTo>
                    <a:pt x="413" y="285"/>
                  </a:lnTo>
                  <a:lnTo>
                    <a:pt x="435" y="286"/>
                  </a:lnTo>
                  <a:lnTo>
                    <a:pt x="454" y="281"/>
                  </a:lnTo>
                  <a:close/>
                </a:path>
              </a:pathLst>
            </a:custGeom>
            <a:solidFill>
              <a:srgbClr val="B5D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27" name="Freeform 51"/>
            <p:cNvSpPr>
              <a:spLocks/>
            </p:cNvSpPr>
            <p:nvPr/>
          </p:nvSpPr>
          <p:spPr bwMode="auto">
            <a:xfrm>
              <a:off x="1977" y="2599"/>
              <a:ext cx="591" cy="541"/>
            </a:xfrm>
            <a:custGeom>
              <a:avLst/>
              <a:gdLst>
                <a:gd name="T0" fmla="*/ 471 w 1183"/>
                <a:gd name="T1" fmla="*/ 280 h 1083"/>
                <a:gd name="T2" fmla="*/ 504 w 1183"/>
                <a:gd name="T3" fmla="*/ 272 h 1083"/>
                <a:gd name="T4" fmla="*/ 534 w 1183"/>
                <a:gd name="T5" fmla="*/ 258 h 1083"/>
                <a:gd name="T6" fmla="*/ 563 w 1183"/>
                <a:gd name="T7" fmla="*/ 241 h 1083"/>
                <a:gd name="T8" fmla="*/ 589 w 1183"/>
                <a:gd name="T9" fmla="*/ 222 h 1083"/>
                <a:gd name="T10" fmla="*/ 617 w 1183"/>
                <a:gd name="T11" fmla="*/ 201 h 1083"/>
                <a:gd name="T12" fmla="*/ 643 w 1183"/>
                <a:gd name="T13" fmla="*/ 183 h 1083"/>
                <a:gd name="T14" fmla="*/ 672 w 1183"/>
                <a:gd name="T15" fmla="*/ 166 h 1083"/>
                <a:gd name="T16" fmla="*/ 717 w 1183"/>
                <a:gd name="T17" fmla="*/ 146 h 1083"/>
                <a:gd name="T18" fmla="*/ 774 w 1183"/>
                <a:gd name="T19" fmla="*/ 138 h 1083"/>
                <a:gd name="T20" fmla="*/ 828 w 1183"/>
                <a:gd name="T21" fmla="*/ 148 h 1083"/>
                <a:gd name="T22" fmla="*/ 879 w 1183"/>
                <a:gd name="T23" fmla="*/ 174 h 1083"/>
                <a:gd name="T24" fmla="*/ 928 w 1183"/>
                <a:gd name="T25" fmla="*/ 212 h 1083"/>
                <a:gd name="T26" fmla="*/ 974 w 1183"/>
                <a:gd name="T27" fmla="*/ 256 h 1083"/>
                <a:gd name="T28" fmla="*/ 1019 w 1183"/>
                <a:gd name="T29" fmla="*/ 305 h 1083"/>
                <a:gd name="T30" fmla="*/ 1062 w 1183"/>
                <a:gd name="T31" fmla="*/ 354 h 1083"/>
                <a:gd name="T32" fmla="*/ 1094 w 1183"/>
                <a:gd name="T33" fmla="*/ 388 h 1083"/>
                <a:gd name="T34" fmla="*/ 1118 w 1183"/>
                <a:gd name="T35" fmla="*/ 402 h 1083"/>
                <a:gd name="T36" fmla="*/ 1144 w 1183"/>
                <a:gd name="T37" fmla="*/ 408 h 1083"/>
                <a:gd name="T38" fmla="*/ 1170 w 1183"/>
                <a:gd name="T39" fmla="*/ 405 h 1083"/>
                <a:gd name="T40" fmla="*/ 1133 w 1183"/>
                <a:gd name="T41" fmla="*/ 980 h 1083"/>
                <a:gd name="T42" fmla="*/ 1108 w 1183"/>
                <a:gd name="T43" fmla="*/ 992 h 1083"/>
                <a:gd name="T44" fmla="*/ 1081 w 1183"/>
                <a:gd name="T45" fmla="*/ 996 h 1083"/>
                <a:gd name="T46" fmla="*/ 1055 w 1183"/>
                <a:gd name="T47" fmla="*/ 994 h 1083"/>
                <a:gd name="T48" fmla="*/ 1030 w 1183"/>
                <a:gd name="T49" fmla="*/ 981 h 1083"/>
                <a:gd name="T50" fmla="*/ 980 w 1183"/>
                <a:gd name="T51" fmla="*/ 946 h 1083"/>
                <a:gd name="T52" fmla="*/ 929 w 1183"/>
                <a:gd name="T53" fmla="*/ 909 h 1083"/>
                <a:gd name="T54" fmla="*/ 876 w 1183"/>
                <a:gd name="T55" fmla="*/ 875 h 1083"/>
                <a:gd name="T56" fmla="*/ 823 w 1183"/>
                <a:gd name="T57" fmla="*/ 848 h 1083"/>
                <a:gd name="T58" fmla="*/ 768 w 1183"/>
                <a:gd name="T59" fmla="*/ 830 h 1083"/>
                <a:gd name="T60" fmla="*/ 714 w 1183"/>
                <a:gd name="T61" fmla="*/ 826 h 1083"/>
                <a:gd name="T62" fmla="*/ 658 w 1183"/>
                <a:gd name="T63" fmla="*/ 838 h 1083"/>
                <a:gd name="T64" fmla="*/ 604 w 1183"/>
                <a:gd name="T65" fmla="*/ 872 h 1083"/>
                <a:gd name="T66" fmla="*/ 578 w 1183"/>
                <a:gd name="T67" fmla="*/ 895 h 1083"/>
                <a:gd name="T68" fmla="*/ 554 w 1183"/>
                <a:gd name="T69" fmla="*/ 920 h 1083"/>
                <a:gd name="T70" fmla="*/ 530 w 1183"/>
                <a:gd name="T71" fmla="*/ 947 h 1083"/>
                <a:gd name="T72" fmla="*/ 507 w 1183"/>
                <a:gd name="T73" fmla="*/ 974 h 1083"/>
                <a:gd name="T74" fmla="*/ 483 w 1183"/>
                <a:gd name="T75" fmla="*/ 1001 h 1083"/>
                <a:gd name="T76" fmla="*/ 457 w 1183"/>
                <a:gd name="T77" fmla="*/ 1025 h 1083"/>
                <a:gd name="T78" fmla="*/ 427 w 1183"/>
                <a:gd name="T79" fmla="*/ 1047 h 1083"/>
                <a:gd name="T80" fmla="*/ 392 w 1183"/>
                <a:gd name="T81" fmla="*/ 1065 h 1083"/>
                <a:gd name="T82" fmla="*/ 313 w 1183"/>
                <a:gd name="T83" fmla="*/ 1080 h 1083"/>
                <a:gd name="T84" fmla="*/ 245 w 1183"/>
                <a:gd name="T85" fmla="*/ 1083 h 1083"/>
                <a:gd name="T86" fmla="*/ 187 w 1183"/>
                <a:gd name="T87" fmla="*/ 1077 h 1083"/>
                <a:gd name="T88" fmla="*/ 139 w 1183"/>
                <a:gd name="T89" fmla="*/ 1063 h 1083"/>
                <a:gd name="T90" fmla="*/ 98 w 1183"/>
                <a:gd name="T91" fmla="*/ 1045 h 1083"/>
                <a:gd name="T92" fmla="*/ 64 w 1183"/>
                <a:gd name="T93" fmla="*/ 1023 h 1083"/>
                <a:gd name="T94" fmla="*/ 35 w 1183"/>
                <a:gd name="T95" fmla="*/ 1000 h 1083"/>
                <a:gd name="T96" fmla="*/ 8 w 1183"/>
                <a:gd name="T97" fmla="*/ 977 h 1083"/>
                <a:gd name="T98" fmla="*/ 3 w 1183"/>
                <a:gd name="T99" fmla="*/ 1 h 1083"/>
                <a:gd name="T100" fmla="*/ 15 w 1183"/>
                <a:gd name="T101" fmla="*/ 2 h 1083"/>
                <a:gd name="T102" fmla="*/ 33 w 1183"/>
                <a:gd name="T103" fmla="*/ 4 h 1083"/>
                <a:gd name="T104" fmla="*/ 45 w 1183"/>
                <a:gd name="T105" fmla="*/ 7 h 1083"/>
                <a:gd name="T106" fmla="*/ 69 w 1183"/>
                <a:gd name="T107" fmla="*/ 31 h 1083"/>
                <a:gd name="T108" fmla="*/ 118 w 1183"/>
                <a:gd name="T109" fmla="*/ 81 h 1083"/>
                <a:gd name="T110" fmla="*/ 171 w 1183"/>
                <a:gd name="T111" fmla="*/ 132 h 1083"/>
                <a:gd name="T112" fmla="*/ 226 w 1183"/>
                <a:gd name="T113" fmla="*/ 182 h 1083"/>
                <a:gd name="T114" fmla="*/ 283 w 1183"/>
                <a:gd name="T115" fmla="*/ 224 h 1083"/>
                <a:gd name="T116" fmla="*/ 337 w 1183"/>
                <a:gd name="T117" fmla="*/ 259 h 1083"/>
                <a:gd name="T118" fmla="*/ 388 w 1183"/>
                <a:gd name="T119" fmla="*/ 281 h 1083"/>
                <a:gd name="T120" fmla="*/ 434 w 1183"/>
                <a:gd name="T121" fmla="*/ 287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3" h="1083">
                  <a:moveTo>
                    <a:pt x="453" y="282"/>
                  </a:moveTo>
                  <a:lnTo>
                    <a:pt x="471" y="280"/>
                  </a:lnTo>
                  <a:lnTo>
                    <a:pt x="488" y="276"/>
                  </a:lnTo>
                  <a:lnTo>
                    <a:pt x="504" y="272"/>
                  </a:lnTo>
                  <a:lnTo>
                    <a:pt x="519" y="265"/>
                  </a:lnTo>
                  <a:lnTo>
                    <a:pt x="534" y="258"/>
                  </a:lnTo>
                  <a:lnTo>
                    <a:pt x="549" y="250"/>
                  </a:lnTo>
                  <a:lnTo>
                    <a:pt x="563" y="241"/>
                  </a:lnTo>
                  <a:lnTo>
                    <a:pt x="577" y="231"/>
                  </a:lnTo>
                  <a:lnTo>
                    <a:pt x="589" y="222"/>
                  </a:lnTo>
                  <a:lnTo>
                    <a:pt x="603" y="212"/>
                  </a:lnTo>
                  <a:lnTo>
                    <a:pt x="617" y="201"/>
                  </a:lnTo>
                  <a:lnTo>
                    <a:pt x="631" y="192"/>
                  </a:lnTo>
                  <a:lnTo>
                    <a:pt x="643" y="183"/>
                  </a:lnTo>
                  <a:lnTo>
                    <a:pt x="658" y="174"/>
                  </a:lnTo>
                  <a:lnTo>
                    <a:pt x="672" y="166"/>
                  </a:lnTo>
                  <a:lnTo>
                    <a:pt x="687" y="158"/>
                  </a:lnTo>
                  <a:lnTo>
                    <a:pt x="717" y="146"/>
                  </a:lnTo>
                  <a:lnTo>
                    <a:pt x="745" y="139"/>
                  </a:lnTo>
                  <a:lnTo>
                    <a:pt x="774" y="138"/>
                  </a:lnTo>
                  <a:lnTo>
                    <a:pt x="800" y="142"/>
                  </a:lnTo>
                  <a:lnTo>
                    <a:pt x="828" y="148"/>
                  </a:lnTo>
                  <a:lnTo>
                    <a:pt x="853" y="160"/>
                  </a:lnTo>
                  <a:lnTo>
                    <a:pt x="879" y="174"/>
                  </a:lnTo>
                  <a:lnTo>
                    <a:pt x="904" y="191"/>
                  </a:lnTo>
                  <a:lnTo>
                    <a:pt x="928" y="212"/>
                  </a:lnTo>
                  <a:lnTo>
                    <a:pt x="951" y="233"/>
                  </a:lnTo>
                  <a:lnTo>
                    <a:pt x="974" y="256"/>
                  </a:lnTo>
                  <a:lnTo>
                    <a:pt x="997" y="280"/>
                  </a:lnTo>
                  <a:lnTo>
                    <a:pt x="1019" y="305"/>
                  </a:lnTo>
                  <a:lnTo>
                    <a:pt x="1041" y="329"/>
                  </a:lnTo>
                  <a:lnTo>
                    <a:pt x="1062" y="354"/>
                  </a:lnTo>
                  <a:lnTo>
                    <a:pt x="1083" y="378"/>
                  </a:lnTo>
                  <a:lnTo>
                    <a:pt x="1094" y="388"/>
                  </a:lnTo>
                  <a:lnTo>
                    <a:pt x="1106" y="396"/>
                  </a:lnTo>
                  <a:lnTo>
                    <a:pt x="1118" y="402"/>
                  </a:lnTo>
                  <a:lnTo>
                    <a:pt x="1131" y="405"/>
                  </a:lnTo>
                  <a:lnTo>
                    <a:pt x="1144" y="408"/>
                  </a:lnTo>
                  <a:lnTo>
                    <a:pt x="1156" y="408"/>
                  </a:lnTo>
                  <a:lnTo>
                    <a:pt x="1170" y="405"/>
                  </a:lnTo>
                  <a:lnTo>
                    <a:pt x="1183" y="403"/>
                  </a:lnTo>
                  <a:lnTo>
                    <a:pt x="1133" y="980"/>
                  </a:lnTo>
                  <a:lnTo>
                    <a:pt x="1121" y="986"/>
                  </a:lnTo>
                  <a:lnTo>
                    <a:pt x="1108" y="992"/>
                  </a:lnTo>
                  <a:lnTo>
                    <a:pt x="1094" y="995"/>
                  </a:lnTo>
                  <a:lnTo>
                    <a:pt x="1081" y="996"/>
                  </a:lnTo>
                  <a:lnTo>
                    <a:pt x="1069" y="996"/>
                  </a:lnTo>
                  <a:lnTo>
                    <a:pt x="1055" y="994"/>
                  </a:lnTo>
                  <a:lnTo>
                    <a:pt x="1042" y="989"/>
                  </a:lnTo>
                  <a:lnTo>
                    <a:pt x="1030" y="981"/>
                  </a:lnTo>
                  <a:lnTo>
                    <a:pt x="1005" y="964"/>
                  </a:lnTo>
                  <a:lnTo>
                    <a:pt x="980" y="946"/>
                  </a:lnTo>
                  <a:lnTo>
                    <a:pt x="955" y="927"/>
                  </a:lnTo>
                  <a:lnTo>
                    <a:pt x="929" y="909"/>
                  </a:lnTo>
                  <a:lnTo>
                    <a:pt x="903" y="891"/>
                  </a:lnTo>
                  <a:lnTo>
                    <a:pt x="876" y="875"/>
                  </a:lnTo>
                  <a:lnTo>
                    <a:pt x="850" y="860"/>
                  </a:lnTo>
                  <a:lnTo>
                    <a:pt x="823" y="848"/>
                  </a:lnTo>
                  <a:lnTo>
                    <a:pt x="796" y="837"/>
                  </a:lnTo>
                  <a:lnTo>
                    <a:pt x="768" y="830"/>
                  </a:lnTo>
                  <a:lnTo>
                    <a:pt x="741" y="826"/>
                  </a:lnTo>
                  <a:lnTo>
                    <a:pt x="714" y="826"/>
                  </a:lnTo>
                  <a:lnTo>
                    <a:pt x="686" y="829"/>
                  </a:lnTo>
                  <a:lnTo>
                    <a:pt x="658" y="838"/>
                  </a:lnTo>
                  <a:lnTo>
                    <a:pt x="632" y="852"/>
                  </a:lnTo>
                  <a:lnTo>
                    <a:pt x="604" y="872"/>
                  </a:lnTo>
                  <a:lnTo>
                    <a:pt x="590" y="883"/>
                  </a:lnTo>
                  <a:lnTo>
                    <a:pt x="578" y="895"/>
                  </a:lnTo>
                  <a:lnTo>
                    <a:pt x="565" y="908"/>
                  </a:lnTo>
                  <a:lnTo>
                    <a:pt x="554" y="920"/>
                  </a:lnTo>
                  <a:lnTo>
                    <a:pt x="542" y="934"/>
                  </a:lnTo>
                  <a:lnTo>
                    <a:pt x="530" y="947"/>
                  </a:lnTo>
                  <a:lnTo>
                    <a:pt x="519" y="961"/>
                  </a:lnTo>
                  <a:lnTo>
                    <a:pt x="507" y="974"/>
                  </a:lnTo>
                  <a:lnTo>
                    <a:pt x="496" y="987"/>
                  </a:lnTo>
                  <a:lnTo>
                    <a:pt x="483" y="1001"/>
                  </a:lnTo>
                  <a:lnTo>
                    <a:pt x="471" y="1014"/>
                  </a:lnTo>
                  <a:lnTo>
                    <a:pt x="457" y="1025"/>
                  </a:lnTo>
                  <a:lnTo>
                    <a:pt x="443" y="1037"/>
                  </a:lnTo>
                  <a:lnTo>
                    <a:pt x="427" y="1047"/>
                  </a:lnTo>
                  <a:lnTo>
                    <a:pt x="411" y="1057"/>
                  </a:lnTo>
                  <a:lnTo>
                    <a:pt x="392" y="1065"/>
                  </a:lnTo>
                  <a:lnTo>
                    <a:pt x="351" y="1075"/>
                  </a:lnTo>
                  <a:lnTo>
                    <a:pt x="313" y="1080"/>
                  </a:lnTo>
                  <a:lnTo>
                    <a:pt x="277" y="1083"/>
                  </a:lnTo>
                  <a:lnTo>
                    <a:pt x="245" y="1083"/>
                  </a:lnTo>
                  <a:lnTo>
                    <a:pt x="215" y="1080"/>
                  </a:lnTo>
                  <a:lnTo>
                    <a:pt x="187" y="1077"/>
                  </a:lnTo>
                  <a:lnTo>
                    <a:pt x="162" y="1071"/>
                  </a:lnTo>
                  <a:lnTo>
                    <a:pt x="139" y="1063"/>
                  </a:lnTo>
                  <a:lnTo>
                    <a:pt x="118" y="1055"/>
                  </a:lnTo>
                  <a:lnTo>
                    <a:pt x="98" y="1045"/>
                  </a:lnTo>
                  <a:lnTo>
                    <a:pt x="81" y="1034"/>
                  </a:lnTo>
                  <a:lnTo>
                    <a:pt x="64" y="1023"/>
                  </a:lnTo>
                  <a:lnTo>
                    <a:pt x="49" y="1011"/>
                  </a:lnTo>
                  <a:lnTo>
                    <a:pt x="35" y="1000"/>
                  </a:lnTo>
                  <a:lnTo>
                    <a:pt x="21" y="988"/>
                  </a:lnTo>
                  <a:lnTo>
                    <a:pt x="8" y="977"/>
                  </a:lnTo>
                  <a:lnTo>
                    <a:pt x="0" y="0"/>
                  </a:lnTo>
                  <a:lnTo>
                    <a:pt x="3" y="1"/>
                  </a:lnTo>
                  <a:lnTo>
                    <a:pt x="8" y="1"/>
                  </a:lnTo>
                  <a:lnTo>
                    <a:pt x="15" y="2"/>
                  </a:lnTo>
                  <a:lnTo>
                    <a:pt x="24" y="3"/>
                  </a:lnTo>
                  <a:lnTo>
                    <a:pt x="33" y="4"/>
                  </a:lnTo>
                  <a:lnTo>
                    <a:pt x="39" y="6"/>
                  </a:lnTo>
                  <a:lnTo>
                    <a:pt x="45" y="7"/>
                  </a:lnTo>
                  <a:lnTo>
                    <a:pt x="48" y="7"/>
                  </a:lnTo>
                  <a:lnTo>
                    <a:pt x="69" y="31"/>
                  </a:lnTo>
                  <a:lnTo>
                    <a:pt x="94" y="55"/>
                  </a:lnTo>
                  <a:lnTo>
                    <a:pt x="118" y="81"/>
                  </a:lnTo>
                  <a:lnTo>
                    <a:pt x="144" y="107"/>
                  </a:lnTo>
                  <a:lnTo>
                    <a:pt x="171" y="132"/>
                  </a:lnTo>
                  <a:lnTo>
                    <a:pt x="199" y="158"/>
                  </a:lnTo>
                  <a:lnTo>
                    <a:pt x="226" y="182"/>
                  </a:lnTo>
                  <a:lnTo>
                    <a:pt x="255" y="204"/>
                  </a:lnTo>
                  <a:lnTo>
                    <a:pt x="283" y="224"/>
                  </a:lnTo>
                  <a:lnTo>
                    <a:pt x="310" y="243"/>
                  </a:lnTo>
                  <a:lnTo>
                    <a:pt x="337" y="259"/>
                  </a:lnTo>
                  <a:lnTo>
                    <a:pt x="363" y="272"/>
                  </a:lnTo>
                  <a:lnTo>
                    <a:pt x="388" y="281"/>
                  </a:lnTo>
                  <a:lnTo>
                    <a:pt x="412" y="286"/>
                  </a:lnTo>
                  <a:lnTo>
                    <a:pt x="434" y="287"/>
                  </a:lnTo>
                  <a:lnTo>
                    <a:pt x="453" y="282"/>
                  </a:lnTo>
                  <a:close/>
                </a:path>
              </a:pathLst>
            </a:custGeom>
            <a:solidFill>
              <a:srgbClr val="B7D3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28" name="Freeform 52"/>
            <p:cNvSpPr>
              <a:spLocks/>
            </p:cNvSpPr>
            <p:nvPr/>
          </p:nvSpPr>
          <p:spPr bwMode="auto">
            <a:xfrm>
              <a:off x="1977" y="2601"/>
              <a:ext cx="590" cy="536"/>
            </a:xfrm>
            <a:custGeom>
              <a:avLst/>
              <a:gdLst>
                <a:gd name="T0" fmla="*/ 471 w 1182"/>
                <a:gd name="T1" fmla="*/ 282 h 1073"/>
                <a:gd name="T2" fmla="*/ 503 w 1182"/>
                <a:gd name="T3" fmla="*/ 272 h 1073"/>
                <a:gd name="T4" fmla="*/ 534 w 1182"/>
                <a:gd name="T5" fmla="*/ 259 h 1073"/>
                <a:gd name="T6" fmla="*/ 562 w 1182"/>
                <a:gd name="T7" fmla="*/ 242 h 1073"/>
                <a:gd name="T8" fmla="*/ 589 w 1182"/>
                <a:gd name="T9" fmla="*/ 223 h 1073"/>
                <a:gd name="T10" fmla="*/ 616 w 1182"/>
                <a:gd name="T11" fmla="*/ 203 h 1073"/>
                <a:gd name="T12" fmla="*/ 642 w 1182"/>
                <a:gd name="T13" fmla="*/ 184 h 1073"/>
                <a:gd name="T14" fmla="*/ 671 w 1182"/>
                <a:gd name="T15" fmla="*/ 166 h 1073"/>
                <a:gd name="T16" fmla="*/ 716 w 1182"/>
                <a:gd name="T17" fmla="*/ 147 h 1073"/>
                <a:gd name="T18" fmla="*/ 772 w 1182"/>
                <a:gd name="T19" fmla="*/ 139 h 1073"/>
                <a:gd name="T20" fmla="*/ 827 w 1182"/>
                <a:gd name="T21" fmla="*/ 149 h 1073"/>
                <a:gd name="T22" fmla="*/ 879 w 1182"/>
                <a:gd name="T23" fmla="*/ 176 h 1073"/>
                <a:gd name="T24" fmla="*/ 927 w 1182"/>
                <a:gd name="T25" fmla="*/ 212 h 1073"/>
                <a:gd name="T26" fmla="*/ 973 w 1182"/>
                <a:gd name="T27" fmla="*/ 256 h 1073"/>
                <a:gd name="T28" fmla="*/ 1018 w 1182"/>
                <a:gd name="T29" fmla="*/ 306 h 1073"/>
                <a:gd name="T30" fmla="*/ 1061 w 1182"/>
                <a:gd name="T31" fmla="*/ 354 h 1073"/>
                <a:gd name="T32" fmla="*/ 1093 w 1182"/>
                <a:gd name="T33" fmla="*/ 390 h 1073"/>
                <a:gd name="T34" fmla="*/ 1117 w 1182"/>
                <a:gd name="T35" fmla="*/ 404 h 1073"/>
                <a:gd name="T36" fmla="*/ 1142 w 1182"/>
                <a:gd name="T37" fmla="*/ 408 h 1073"/>
                <a:gd name="T38" fmla="*/ 1169 w 1182"/>
                <a:gd name="T39" fmla="*/ 407 h 1073"/>
                <a:gd name="T40" fmla="*/ 1134 w 1182"/>
                <a:gd name="T41" fmla="*/ 970 h 1073"/>
                <a:gd name="T42" fmla="*/ 1109 w 1182"/>
                <a:gd name="T43" fmla="*/ 982 h 1073"/>
                <a:gd name="T44" fmla="*/ 1083 w 1182"/>
                <a:gd name="T45" fmla="*/ 987 h 1073"/>
                <a:gd name="T46" fmla="*/ 1056 w 1182"/>
                <a:gd name="T47" fmla="*/ 984 h 1073"/>
                <a:gd name="T48" fmla="*/ 1031 w 1182"/>
                <a:gd name="T49" fmla="*/ 972 h 1073"/>
                <a:gd name="T50" fmla="*/ 981 w 1182"/>
                <a:gd name="T51" fmla="*/ 936 h 1073"/>
                <a:gd name="T52" fmla="*/ 930 w 1182"/>
                <a:gd name="T53" fmla="*/ 899 h 1073"/>
                <a:gd name="T54" fmla="*/ 877 w 1182"/>
                <a:gd name="T55" fmla="*/ 866 h 1073"/>
                <a:gd name="T56" fmla="*/ 823 w 1182"/>
                <a:gd name="T57" fmla="*/ 838 h 1073"/>
                <a:gd name="T58" fmla="*/ 769 w 1182"/>
                <a:gd name="T59" fmla="*/ 821 h 1073"/>
                <a:gd name="T60" fmla="*/ 714 w 1182"/>
                <a:gd name="T61" fmla="*/ 816 h 1073"/>
                <a:gd name="T62" fmla="*/ 658 w 1182"/>
                <a:gd name="T63" fmla="*/ 829 h 1073"/>
                <a:gd name="T64" fmla="*/ 604 w 1182"/>
                <a:gd name="T65" fmla="*/ 862 h 1073"/>
                <a:gd name="T66" fmla="*/ 578 w 1182"/>
                <a:gd name="T67" fmla="*/ 885 h 1073"/>
                <a:gd name="T68" fmla="*/ 555 w 1182"/>
                <a:gd name="T69" fmla="*/ 910 h 1073"/>
                <a:gd name="T70" fmla="*/ 532 w 1182"/>
                <a:gd name="T71" fmla="*/ 937 h 1073"/>
                <a:gd name="T72" fmla="*/ 509 w 1182"/>
                <a:gd name="T73" fmla="*/ 965 h 1073"/>
                <a:gd name="T74" fmla="*/ 484 w 1182"/>
                <a:gd name="T75" fmla="*/ 991 h 1073"/>
                <a:gd name="T76" fmla="*/ 458 w 1182"/>
                <a:gd name="T77" fmla="*/ 1015 h 1073"/>
                <a:gd name="T78" fmla="*/ 428 w 1182"/>
                <a:gd name="T79" fmla="*/ 1037 h 1073"/>
                <a:gd name="T80" fmla="*/ 392 w 1182"/>
                <a:gd name="T81" fmla="*/ 1056 h 1073"/>
                <a:gd name="T82" fmla="*/ 311 w 1182"/>
                <a:gd name="T83" fmla="*/ 1071 h 1073"/>
                <a:gd name="T84" fmla="*/ 243 w 1182"/>
                <a:gd name="T85" fmla="*/ 1073 h 1073"/>
                <a:gd name="T86" fmla="*/ 187 w 1182"/>
                <a:gd name="T87" fmla="*/ 1067 h 1073"/>
                <a:gd name="T88" fmla="*/ 139 w 1182"/>
                <a:gd name="T89" fmla="*/ 1053 h 1073"/>
                <a:gd name="T90" fmla="*/ 98 w 1182"/>
                <a:gd name="T91" fmla="*/ 1035 h 1073"/>
                <a:gd name="T92" fmla="*/ 64 w 1182"/>
                <a:gd name="T93" fmla="*/ 1013 h 1073"/>
                <a:gd name="T94" fmla="*/ 35 w 1182"/>
                <a:gd name="T95" fmla="*/ 990 h 1073"/>
                <a:gd name="T96" fmla="*/ 8 w 1182"/>
                <a:gd name="T97" fmla="*/ 967 h 1073"/>
                <a:gd name="T98" fmla="*/ 3 w 1182"/>
                <a:gd name="T99" fmla="*/ 2 h 1073"/>
                <a:gd name="T100" fmla="*/ 15 w 1182"/>
                <a:gd name="T101" fmla="*/ 3 h 1073"/>
                <a:gd name="T102" fmla="*/ 31 w 1182"/>
                <a:gd name="T103" fmla="*/ 6 h 1073"/>
                <a:gd name="T104" fmla="*/ 45 w 1182"/>
                <a:gd name="T105" fmla="*/ 7 h 1073"/>
                <a:gd name="T106" fmla="*/ 69 w 1182"/>
                <a:gd name="T107" fmla="*/ 32 h 1073"/>
                <a:gd name="T108" fmla="*/ 118 w 1182"/>
                <a:gd name="T109" fmla="*/ 82 h 1073"/>
                <a:gd name="T110" fmla="*/ 171 w 1182"/>
                <a:gd name="T111" fmla="*/ 134 h 1073"/>
                <a:gd name="T112" fmla="*/ 226 w 1182"/>
                <a:gd name="T113" fmla="*/ 182 h 1073"/>
                <a:gd name="T114" fmla="*/ 283 w 1182"/>
                <a:gd name="T115" fmla="*/ 226 h 1073"/>
                <a:gd name="T116" fmla="*/ 337 w 1182"/>
                <a:gd name="T117" fmla="*/ 261 h 1073"/>
                <a:gd name="T118" fmla="*/ 388 w 1182"/>
                <a:gd name="T119" fmla="*/ 283 h 1073"/>
                <a:gd name="T120" fmla="*/ 434 w 1182"/>
                <a:gd name="T121" fmla="*/ 288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2" h="1073">
                  <a:moveTo>
                    <a:pt x="453" y="284"/>
                  </a:moveTo>
                  <a:lnTo>
                    <a:pt x="471" y="282"/>
                  </a:lnTo>
                  <a:lnTo>
                    <a:pt x="488" y="278"/>
                  </a:lnTo>
                  <a:lnTo>
                    <a:pt x="503" y="272"/>
                  </a:lnTo>
                  <a:lnTo>
                    <a:pt x="519" y="267"/>
                  </a:lnTo>
                  <a:lnTo>
                    <a:pt x="534" y="259"/>
                  </a:lnTo>
                  <a:lnTo>
                    <a:pt x="548" y="250"/>
                  </a:lnTo>
                  <a:lnTo>
                    <a:pt x="562" y="242"/>
                  </a:lnTo>
                  <a:lnTo>
                    <a:pt x="575" y="232"/>
                  </a:lnTo>
                  <a:lnTo>
                    <a:pt x="589" y="223"/>
                  </a:lnTo>
                  <a:lnTo>
                    <a:pt x="602" y="212"/>
                  </a:lnTo>
                  <a:lnTo>
                    <a:pt x="616" y="203"/>
                  </a:lnTo>
                  <a:lnTo>
                    <a:pt x="630" y="193"/>
                  </a:lnTo>
                  <a:lnTo>
                    <a:pt x="642" y="184"/>
                  </a:lnTo>
                  <a:lnTo>
                    <a:pt x="657" y="176"/>
                  </a:lnTo>
                  <a:lnTo>
                    <a:pt x="671" y="166"/>
                  </a:lnTo>
                  <a:lnTo>
                    <a:pt x="686" y="159"/>
                  </a:lnTo>
                  <a:lnTo>
                    <a:pt x="716" y="147"/>
                  </a:lnTo>
                  <a:lnTo>
                    <a:pt x="745" y="141"/>
                  </a:lnTo>
                  <a:lnTo>
                    <a:pt x="772" y="139"/>
                  </a:lnTo>
                  <a:lnTo>
                    <a:pt x="800" y="142"/>
                  </a:lnTo>
                  <a:lnTo>
                    <a:pt x="827" y="149"/>
                  </a:lnTo>
                  <a:lnTo>
                    <a:pt x="853" y="161"/>
                  </a:lnTo>
                  <a:lnTo>
                    <a:pt x="879" y="176"/>
                  </a:lnTo>
                  <a:lnTo>
                    <a:pt x="903" y="193"/>
                  </a:lnTo>
                  <a:lnTo>
                    <a:pt x="927" y="212"/>
                  </a:lnTo>
                  <a:lnTo>
                    <a:pt x="950" y="233"/>
                  </a:lnTo>
                  <a:lnTo>
                    <a:pt x="973" y="256"/>
                  </a:lnTo>
                  <a:lnTo>
                    <a:pt x="996" y="280"/>
                  </a:lnTo>
                  <a:lnTo>
                    <a:pt x="1018" y="306"/>
                  </a:lnTo>
                  <a:lnTo>
                    <a:pt x="1040" y="330"/>
                  </a:lnTo>
                  <a:lnTo>
                    <a:pt x="1061" y="354"/>
                  </a:lnTo>
                  <a:lnTo>
                    <a:pt x="1081" y="378"/>
                  </a:lnTo>
                  <a:lnTo>
                    <a:pt x="1093" y="390"/>
                  </a:lnTo>
                  <a:lnTo>
                    <a:pt x="1104" y="398"/>
                  </a:lnTo>
                  <a:lnTo>
                    <a:pt x="1117" y="404"/>
                  </a:lnTo>
                  <a:lnTo>
                    <a:pt x="1130" y="407"/>
                  </a:lnTo>
                  <a:lnTo>
                    <a:pt x="1142" y="408"/>
                  </a:lnTo>
                  <a:lnTo>
                    <a:pt x="1155" y="408"/>
                  </a:lnTo>
                  <a:lnTo>
                    <a:pt x="1169" y="407"/>
                  </a:lnTo>
                  <a:lnTo>
                    <a:pt x="1182" y="405"/>
                  </a:lnTo>
                  <a:lnTo>
                    <a:pt x="1134" y="970"/>
                  </a:lnTo>
                  <a:lnTo>
                    <a:pt x="1122" y="976"/>
                  </a:lnTo>
                  <a:lnTo>
                    <a:pt x="1109" y="982"/>
                  </a:lnTo>
                  <a:lnTo>
                    <a:pt x="1095" y="985"/>
                  </a:lnTo>
                  <a:lnTo>
                    <a:pt x="1083" y="987"/>
                  </a:lnTo>
                  <a:lnTo>
                    <a:pt x="1070" y="987"/>
                  </a:lnTo>
                  <a:lnTo>
                    <a:pt x="1056" y="984"/>
                  </a:lnTo>
                  <a:lnTo>
                    <a:pt x="1043" y="980"/>
                  </a:lnTo>
                  <a:lnTo>
                    <a:pt x="1031" y="972"/>
                  </a:lnTo>
                  <a:lnTo>
                    <a:pt x="1006" y="954"/>
                  </a:lnTo>
                  <a:lnTo>
                    <a:pt x="981" y="936"/>
                  </a:lnTo>
                  <a:lnTo>
                    <a:pt x="956" y="917"/>
                  </a:lnTo>
                  <a:lnTo>
                    <a:pt x="930" y="899"/>
                  </a:lnTo>
                  <a:lnTo>
                    <a:pt x="904" y="882"/>
                  </a:lnTo>
                  <a:lnTo>
                    <a:pt x="877" y="866"/>
                  </a:lnTo>
                  <a:lnTo>
                    <a:pt x="851" y="851"/>
                  </a:lnTo>
                  <a:lnTo>
                    <a:pt x="823" y="838"/>
                  </a:lnTo>
                  <a:lnTo>
                    <a:pt x="797" y="828"/>
                  </a:lnTo>
                  <a:lnTo>
                    <a:pt x="769" y="821"/>
                  </a:lnTo>
                  <a:lnTo>
                    <a:pt x="741" y="816"/>
                  </a:lnTo>
                  <a:lnTo>
                    <a:pt x="714" y="816"/>
                  </a:lnTo>
                  <a:lnTo>
                    <a:pt x="686" y="819"/>
                  </a:lnTo>
                  <a:lnTo>
                    <a:pt x="658" y="829"/>
                  </a:lnTo>
                  <a:lnTo>
                    <a:pt x="632" y="843"/>
                  </a:lnTo>
                  <a:lnTo>
                    <a:pt x="604" y="862"/>
                  </a:lnTo>
                  <a:lnTo>
                    <a:pt x="590" y="874"/>
                  </a:lnTo>
                  <a:lnTo>
                    <a:pt x="578" y="885"/>
                  </a:lnTo>
                  <a:lnTo>
                    <a:pt x="566" y="898"/>
                  </a:lnTo>
                  <a:lnTo>
                    <a:pt x="555" y="910"/>
                  </a:lnTo>
                  <a:lnTo>
                    <a:pt x="543" y="924"/>
                  </a:lnTo>
                  <a:lnTo>
                    <a:pt x="532" y="937"/>
                  </a:lnTo>
                  <a:lnTo>
                    <a:pt x="520" y="951"/>
                  </a:lnTo>
                  <a:lnTo>
                    <a:pt x="509" y="965"/>
                  </a:lnTo>
                  <a:lnTo>
                    <a:pt x="497" y="977"/>
                  </a:lnTo>
                  <a:lnTo>
                    <a:pt x="484" y="991"/>
                  </a:lnTo>
                  <a:lnTo>
                    <a:pt x="472" y="1004"/>
                  </a:lnTo>
                  <a:lnTo>
                    <a:pt x="458" y="1015"/>
                  </a:lnTo>
                  <a:lnTo>
                    <a:pt x="443" y="1027"/>
                  </a:lnTo>
                  <a:lnTo>
                    <a:pt x="428" y="1037"/>
                  </a:lnTo>
                  <a:lnTo>
                    <a:pt x="411" y="1048"/>
                  </a:lnTo>
                  <a:lnTo>
                    <a:pt x="392" y="1056"/>
                  </a:lnTo>
                  <a:lnTo>
                    <a:pt x="351" y="1065"/>
                  </a:lnTo>
                  <a:lnTo>
                    <a:pt x="311" y="1071"/>
                  </a:lnTo>
                  <a:lnTo>
                    <a:pt x="277" y="1073"/>
                  </a:lnTo>
                  <a:lnTo>
                    <a:pt x="243" y="1073"/>
                  </a:lnTo>
                  <a:lnTo>
                    <a:pt x="214" y="1071"/>
                  </a:lnTo>
                  <a:lnTo>
                    <a:pt x="187" y="1067"/>
                  </a:lnTo>
                  <a:lnTo>
                    <a:pt x="162" y="1061"/>
                  </a:lnTo>
                  <a:lnTo>
                    <a:pt x="139" y="1053"/>
                  </a:lnTo>
                  <a:lnTo>
                    <a:pt x="118" y="1045"/>
                  </a:lnTo>
                  <a:lnTo>
                    <a:pt x="98" y="1035"/>
                  </a:lnTo>
                  <a:lnTo>
                    <a:pt x="80" y="1025"/>
                  </a:lnTo>
                  <a:lnTo>
                    <a:pt x="64" y="1013"/>
                  </a:lnTo>
                  <a:lnTo>
                    <a:pt x="49" y="1001"/>
                  </a:lnTo>
                  <a:lnTo>
                    <a:pt x="35" y="990"/>
                  </a:lnTo>
                  <a:lnTo>
                    <a:pt x="21" y="978"/>
                  </a:lnTo>
                  <a:lnTo>
                    <a:pt x="8" y="967"/>
                  </a:lnTo>
                  <a:lnTo>
                    <a:pt x="0" y="0"/>
                  </a:lnTo>
                  <a:lnTo>
                    <a:pt x="3" y="2"/>
                  </a:lnTo>
                  <a:lnTo>
                    <a:pt x="8" y="2"/>
                  </a:lnTo>
                  <a:lnTo>
                    <a:pt x="15" y="3"/>
                  </a:lnTo>
                  <a:lnTo>
                    <a:pt x="23" y="4"/>
                  </a:lnTo>
                  <a:lnTo>
                    <a:pt x="31" y="6"/>
                  </a:lnTo>
                  <a:lnTo>
                    <a:pt x="39" y="7"/>
                  </a:lnTo>
                  <a:lnTo>
                    <a:pt x="45" y="7"/>
                  </a:lnTo>
                  <a:lnTo>
                    <a:pt x="48" y="9"/>
                  </a:lnTo>
                  <a:lnTo>
                    <a:pt x="69" y="32"/>
                  </a:lnTo>
                  <a:lnTo>
                    <a:pt x="94" y="57"/>
                  </a:lnTo>
                  <a:lnTo>
                    <a:pt x="118" y="82"/>
                  </a:lnTo>
                  <a:lnTo>
                    <a:pt x="144" y="108"/>
                  </a:lnTo>
                  <a:lnTo>
                    <a:pt x="171" y="134"/>
                  </a:lnTo>
                  <a:lnTo>
                    <a:pt x="199" y="158"/>
                  </a:lnTo>
                  <a:lnTo>
                    <a:pt x="226" y="182"/>
                  </a:lnTo>
                  <a:lnTo>
                    <a:pt x="255" y="206"/>
                  </a:lnTo>
                  <a:lnTo>
                    <a:pt x="283" y="226"/>
                  </a:lnTo>
                  <a:lnTo>
                    <a:pt x="310" y="245"/>
                  </a:lnTo>
                  <a:lnTo>
                    <a:pt x="337" y="261"/>
                  </a:lnTo>
                  <a:lnTo>
                    <a:pt x="363" y="273"/>
                  </a:lnTo>
                  <a:lnTo>
                    <a:pt x="388" y="283"/>
                  </a:lnTo>
                  <a:lnTo>
                    <a:pt x="412" y="287"/>
                  </a:lnTo>
                  <a:lnTo>
                    <a:pt x="434" y="288"/>
                  </a:lnTo>
                  <a:lnTo>
                    <a:pt x="453" y="284"/>
                  </a:lnTo>
                  <a:close/>
                </a:path>
              </a:pathLst>
            </a:custGeom>
            <a:solidFill>
              <a:srgbClr val="BCD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29" name="Freeform 53"/>
            <p:cNvSpPr>
              <a:spLocks/>
            </p:cNvSpPr>
            <p:nvPr/>
          </p:nvSpPr>
          <p:spPr bwMode="auto">
            <a:xfrm>
              <a:off x="1977" y="2603"/>
              <a:ext cx="590" cy="532"/>
            </a:xfrm>
            <a:custGeom>
              <a:avLst/>
              <a:gdLst>
                <a:gd name="T0" fmla="*/ 469 w 1182"/>
                <a:gd name="T1" fmla="*/ 282 h 1063"/>
                <a:gd name="T2" fmla="*/ 502 w 1182"/>
                <a:gd name="T3" fmla="*/ 274 h 1063"/>
                <a:gd name="T4" fmla="*/ 533 w 1182"/>
                <a:gd name="T5" fmla="*/ 260 h 1063"/>
                <a:gd name="T6" fmla="*/ 560 w 1182"/>
                <a:gd name="T7" fmla="*/ 243 h 1063"/>
                <a:gd name="T8" fmla="*/ 588 w 1182"/>
                <a:gd name="T9" fmla="*/ 225 h 1063"/>
                <a:gd name="T10" fmla="*/ 615 w 1182"/>
                <a:gd name="T11" fmla="*/ 204 h 1063"/>
                <a:gd name="T12" fmla="*/ 642 w 1182"/>
                <a:gd name="T13" fmla="*/ 185 h 1063"/>
                <a:gd name="T14" fmla="*/ 671 w 1182"/>
                <a:gd name="T15" fmla="*/ 168 h 1063"/>
                <a:gd name="T16" fmla="*/ 716 w 1182"/>
                <a:gd name="T17" fmla="*/ 149 h 1063"/>
                <a:gd name="T18" fmla="*/ 772 w 1182"/>
                <a:gd name="T19" fmla="*/ 140 h 1063"/>
                <a:gd name="T20" fmla="*/ 827 w 1182"/>
                <a:gd name="T21" fmla="*/ 151 h 1063"/>
                <a:gd name="T22" fmla="*/ 877 w 1182"/>
                <a:gd name="T23" fmla="*/ 176 h 1063"/>
                <a:gd name="T24" fmla="*/ 927 w 1182"/>
                <a:gd name="T25" fmla="*/ 214 h 1063"/>
                <a:gd name="T26" fmla="*/ 973 w 1182"/>
                <a:gd name="T27" fmla="*/ 258 h 1063"/>
                <a:gd name="T28" fmla="*/ 1018 w 1182"/>
                <a:gd name="T29" fmla="*/ 307 h 1063"/>
                <a:gd name="T30" fmla="*/ 1061 w 1182"/>
                <a:gd name="T31" fmla="*/ 356 h 1063"/>
                <a:gd name="T32" fmla="*/ 1092 w 1182"/>
                <a:gd name="T33" fmla="*/ 390 h 1063"/>
                <a:gd name="T34" fmla="*/ 1116 w 1182"/>
                <a:gd name="T35" fmla="*/ 404 h 1063"/>
                <a:gd name="T36" fmla="*/ 1141 w 1182"/>
                <a:gd name="T37" fmla="*/ 410 h 1063"/>
                <a:gd name="T38" fmla="*/ 1168 w 1182"/>
                <a:gd name="T39" fmla="*/ 408 h 1063"/>
                <a:gd name="T40" fmla="*/ 1134 w 1182"/>
                <a:gd name="T41" fmla="*/ 961 h 1063"/>
                <a:gd name="T42" fmla="*/ 1109 w 1182"/>
                <a:gd name="T43" fmla="*/ 972 h 1063"/>
                <a:gd name="T44" fmla="*/ 1083 w 1182"/>
                <a:gd name="T45" fmla="*/ 977 h 1063"/>
                <a:gd name="T46" fmla="*/ 1056 w 1182"/>
                <a:gd name="T47" fmla="*/ 974 h 1063"/>
                <a:gd name="T48" fmla="*/ 1031 w 1182"/>
                <a:gd name="T49" fmla="*/ 962 h 1063"/>
                <a:gd name="T50" fmla="*/ 981 w 1182"/>
                <a:gd name="T51" fmla="*/ 926 h 1063"/>
                <a:gd name="T52" fmla="*/ 930 w 1182"/>
                <a:gd name="T53" fmla="*/ 889 h 1063"/>
                <a:gd name="T54" fmla="*/ 877 w 1182"/>
                <a:gd name="T55" fmla="*/ 856 h 1063"/>
                <a:gd name="T56" fmla="*/ 824 w 1182"/>
                <a:gd name="T57" fmla="*/ 828 h 1063"/>
                <a:gd name="T58" fmla="*/ 769 w 1182"/>
                <a:gd name="T59" fmla="*/ 811 h 1063"/>
                <a:gd name="T60" fmla="*/ 715 w 1182"/>
                <a:gd name="T61" fmla="*/ 806 h 1063"/>
                <a:gd name="T62" fmla="*/ 660 w 1182"/>
                <a:gd name="T63" fmla="*/ 819 h 1063"/>
                <a:gd name="T64" fmla="*/ 605 w 1182"/>
                <a:gd name="T65" fmla="*/ 852 h 1063"/>
                <a:gd name="T66" fmla="*/ 579 w 1182"/>
                <a:gd name="T67" fmla="*/ 875 h 1063"/>
                <a:gd name="T68" fmla="*/ 555 w 1182"/>
                <a:gd name="T69" fmla="*/ 901 h 1063"/>
                <a:gd name="T70" fmla="*/ 532 w 1182"/>
                <a:gd name="T71" fmla="*/ 927 h 1063"/>
                <a:gd name="T72" fmla="*/ 509 w 1182"/>
                <a:gd name="T73" fmla="*/ 955 h 1063"/>
                <a:gd name="T74" fmla="*/ 484 w 1182"/>
                <a:gd name="T75" fmla="*/ 981 h 1063"/>
                <a:gd name="T76" fmla="*/ 458 w 1182"/>
                <a:gd name="T77" fmla="*/ 1006 h 1063"/>
                <a:gd name="T78" fmla="*/ 428 w 1182"/>
                <a:gd name="T79" fmla="*/ 1027 h 1063"/>
                <a:gd name="T80" fmla="*/ 392 w 1182"/>
                <a:gd name="T81" fmla="*/ 1046 h 1063"/>
                <a:gd name="T82" fmla="*/ 311 w 1182"/>
                <a:gd name="T83" fmla="*/ 1060 h 1063"/>
                <a:gd name="T84" fmla="*/ 243 w 1182"/>
                <a:gd name="T85" fmla="*/ 1063 h 1063"/>
                <a:gd name="T86" fmla="*/ 187 w 1182"/>
                <a:gd name="T87" fmla="*/ 1057 h 1063"/>
                <a:gd name="T88" fmla="*/ 139 w 1182"/>
                <a:gd name="T89" fmla="*/ 1044 h 1063"/>
                <a:gd name="T90" fmla="*/ 98 w 1182"/>
                <a:gd name="T91" fmla="*/ 1025 h 1063"/>
                <a:gd name="T92" fmla="*/ 64 w 1182"/>
                <a:gd name="T93" fmla="*/ 1002 h 1063"/>
                <a:gd name="T94" fmla="*/ 35 w 1182"/>
                <a:gd name="T95" fmla="*/ 979 h 1063"/>
                <a:gd name="T96" fmla="*/ 8 w 1182"/>
                <a:gd name="T97" fmla="*/ 957 h 1063"/>
                <a:gd name="T98" fmla="*/ 3 w 1182"/>
                <a:gd name="T99" fmla="*/ 1 h 1063"/>
                <a:gd name="T100" fmla="*/ 15 w 1182"/>
                <a:gd name="T101" fmla="*/ 3 h 1063"/>
                <a:gd name="T102" fmla="*/ 31 w 1182"/>
                <a:gd name="T103" fmla="*/ 7 h 1063"/>
                <a:gd name="T104" fmla="*/ 44 w 1182"/>
                <a:gd name="T105" fmla="*/ 8 h 1063"/>
                <a:gd name="T106" fmla="*/ 68 w 1182"/>
                <a:gd name="T107" fmla="*/ 32 h 1063"/>
                <a:gd name="T108" fmla="*/ 117 w 1182"/>
                <a:gd name="T109" fmla="*/ 83 h 1063"/>
                <a:gd name="T110" fmla="*/ 170 w 1182"/>
                <a:gd name="T111" fmla="*/ 135 h 1063"/>
                <a:gd name="T112" fmla="*/ 225 w 1182"/>
                <a:gd name="T113" fmla="*/ 183 h 1063"/>
                <a:gd name="T114" fmla="*/ 282 w 1182"/>
                <a:gd name="T115" fmla="*/ 227 h 1063"/>
                <a:gd name="T116" fmla="*/ 336 w 1182"/>
                <a:gd name="T117" fmla="*/ 261 h 1063"/>
                <a:gd name="T118" fmla="*/ 386 w 1182"/>
                <a:gd name="T119" fmla="*/ 283 h 1063"/>
                <a:gd name="T120" fmla="*/ 432 w 1182"/>
                <a:gd name="T121" fmla="*/ 289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2" h="1063">
                  <a:moveTo>
                    <a:pt x="452" y="284"/>
                  </a:moveTo>
                  <a:lnTo>
                    <a:pt x="469" y="282"/>
                  </a:lnTo>
                  <a:lnTo>
                    <a:pt x="487" y="279"/>
                  </a:lnTo>
                  <a:lnTo>
                    <a:pt x="502" y="274"/>
                  </a:lnTo>
                  <a:lnTo>
                    <a:pt x="518" y="267"/>
                  </a:lnTo>
                  <a:lnTo>
                    <a:pt x="533" y="260"/>
                  </a:lnTo>
                  <a:lnTo>
                    <a:pt x="547" y="252"/>
                  </a:lnTo>
                  <a:lnTo>
                    <a:pt x="560" y="243"/>
                  </a:lnTo>
                  <a:lnTo>
                    <a:pt x="574" y="234"/>
                  </a:lnTo>
                  <a:lnTo>
                    <a:pt x="588" y="225"/>
                  </a:lnTo>
                  <a:lnTo>
                    <a:pt x="601" y="214"/>
                  </a:lnTo>
                  <a:lnTo>
                    <a:pt x="615" y="204"/>
                  </a:lnTo>
                  <a:lnTo>
                    <a:pt x="628" y="195"/>
                  </a:lnTo>
                  <a:lnTo>
                    <a:pt x="642" y="185"/>
                  </a:lnTo>
                  <a:lnTo>
                    <a:pt x="656" y="176"/>
                  </a:lnTo>
                  <a:lnTo>
                    <a:pt x="671" y="168"/>
                  </a:lnTo>
                  <a:lnTo>
                    <a:pt x="686" y="160"/>
                  </a:lnTo>
                  <a:lnTo>
                    <a:pt x="716" y="149"/>
                  </a:lnTo>
                  <a:lnTo>
                    <a:pt x="744" y="142"/>
                  </a:lnTo>
                  <a:lnTo>
                    <a:pt x="772" y="140"/>
                  </a:lnTo>
                  <a:lnTo>
                    <a:pt x="799" y="144"/>
                  </a:lnTo>
                  <a:lnTo>
                    <a:pt x="827" y="151"/>
                  </a:lnTo>
                  <a:lnTo>
                    <a:pt x="852" y="162"/>
                  </a:lnTo>
                  <a:lnTo>
                    <a:pt x="877" y="176"/>
                  </a:lnTo>
                  <a:lnTo>
                    <a:pt x="903" y="193"/>
                  </a:lnTo>
                  <a:lnTo>
                    <a:pt x="927" y="214"/>
                  </a:lnTo>
                  <a:lnTo>
                    <a:pt x="950" y="235"/>
                  </a:lnTo>
                  <a:lnTo>
                    <a:pt x="973" y="258"/>
                  </a:lnTo>
                  <a:lnTo>
                    <a:pt x="996" y="282"/>
                  </a:lnTo>
                  <a:lnTo>
                    <a:pt x="1018" y="307"/>
                  </a:lnTo>
                  <a:lnTo>
                    <a:pt x="1040" y="332"/>
                  </a:lnTo>
                  <a:lnTo>
                    <a:pt x="1061" y="356"/>
                  </a:lnTo>
                  <a:lnTo>
                    <a:pt x="1081" y="380"/>
                  </a:lnTo>
                  <a:lnTo>
                    <a:pt x="1092" y="390"/>
                  </a:lnTo>
                  <a:lnTo>
                    <a:pt x="1103" y="398"/>
                  </a:lnTo>
                  <a:lnTo>
                    <a:pt x="1116" y="404"/>
                  </a:lnTo>
                  <a:lnTo>
                    <a:pt x="1129" y="408"/>
                  </a:lnTo>
                  <a:lnTo>
                    <a:pt x="1141" y="410"/>
                  </a:lnTo>
                  <a:lnTo>
                    <a:pt x="1155" y="410"/>
                  </a:lnTo>
                  <a:lnTo>
                    <a:pt x="1168" y="408"/>
                  </a:lnTo>
                  <a:lnTo>
                    <a:pt x="1182" y="405"/>
                  </a:lnTo>
                  <a:lnTo>
                    <a:pt x="1134" y="961"/>
                  </a:lnTo>
                  <a:lnTo>
                    <a:pt x="1122" y="966"/>
                  </a:lnTo>
                  <a:lnTo>
                    <a:pt x="1109" y="972"/>
                  </a:lnTo>
                  <a:lnTo>
                    <a:pt x="1095" y="976"/>
                  </a:lnTo>
                  <a:lnTo>
                    <a:pt x="1083" y="977"/>
                  </a:lnTo>
                  <a:lnTo>
                    <a:pt x="1070" y="977"/>
                  </a:lnTo>
                  <a:lnTo>
                    <a:pt x="1056" y="974"/>
                  </a:lnTo>
                  <a:lnTo>
                    <a:pt x="1043" y="970"/>
                  </a:lnTo>
                  <a:lnTo>
                    <a:pt x="1031" y="962"/>
                  </a:lnTo>
                  <a:lnTo>
                    <a:pt x="1006" y="944"/>
                  </a:lnTo>
                  <a:lnTo>
                    <a:pt x="981" y="926"/>
                  </a:lnTo>
                  <a:lnTo>
                    <a:pt x="956" y="908"/>
                  </a:lnTo>
                  <a:lnTo>
                    <a:pt x="930" y="889"/>
                  </a:lnTo>
                  <a:lnTo>
                    <a:pt x="904" y="872"/>
                  </a:lnTo>
                  <a:lnTo>
                    <a:pt x="877" y="856"/>
                  </a:lnTo>
                  <a:lnTo>
                    <a:pt x="851" y="841"/>
                  </a:lnTo>
                  <a:lnTo>
                    <a:pt x="824" y="828"/>
                  </a:lnTo>
                  <a:lnTo>
                    <a:pt x="797" y="818"/>
                  </a:lnTo>
                  <a:lnTo>
                    <a:pt x="769" y="811"/>
                  </a:lnTo>
                  <a:lnTo>
                    <a:pt x="743" y="806"/>
                  </a:lnTo>
                  <a:lnTo>
                    <a:pt x="715" y="806"/>
                  </a:lnTo>
                  <a:lnTo>
                    <a:pt x="687" y="810"/>
                  </a:lnTo>
                  <a:lnTo>
                    <a:pt x="660" y="819"/>
                  </a:lnTo>
                  <a:lnTo>
                    <a:pt x="633" y="833"/>
                  </a:lnTo>
                  <a:lnTo>
                    <a:pt x="605" y="852"/>
                  </a:lnTo>
                  <a:lnTo>
                    <a:pt x="592" y="864"/>
                  </a:lnTo>
                  <a:lnTo>
                    <a:pt x="579" y="875"/>
                  </a:lnTo>
                  <a:lnTo>
                    <a:pt x="566" y="888"/>
                  </a:lnTo>
                  <a:lnTo>
                    <a:pt x="555" y="901"/>
                  </a:lnTo>
                  <a:lnTo>
                    <a:pt x="543" y="915"/>
                  </a:lnTo>
                  <a:lnTo>
                    <a:pt x="532" y="927"/>
                  </a:lnTo>
                  <a:lnTo>
                    <a:pt x="520" y="941"/>
                  </a:lnTo>
                  <a:lnTo>
                    <a:pt x="509" y="955"/>
                  </a:lnTo>
                  <a:lnTo>
                    <a:pt x="497" y="968"/>
                  </a:lnTo>
                  <a:lnTo>
                    <a:pt x="484" y="981"/>
                  </a:lnTo>
                  <a:lnTo>
                    <a:pt x="472" y="994"/>
                  </a:lnTo>
                  <a:lnTo>
                    <a:pt x="458" y="1006"/>
                  </a:lnTo>
                  <a:lnTo>
                    <a:pt x="443" y="1017"/>
                  </a:lnTo>
                  <a:lnTo>
                    <a:pt x="428" y="1027"/>
                  </a:lnTo>
                  <a:lnTo>
                    <a:pt x="411" y="1038"/>
                  </a:lnTo>
                  <a:lnTo>
                    <a:pt x="392" y="1046"/>
                  </a:lnTo>
                  <a:lnTo>
                    <a:pt x="351" y="1055"/>
                  </a:lnTo>
                  <a:lnTo>
                    <a:pt x="311" y="1060"/>
                  </a:lnTo>
                  <a:lnTo>
                    <a:pt x="277" y="1063"/>
                  </a:lnTo>
                  <a:lnTo>
                    <a:pt x="243" y="1063"/>
                  </a:lnTo>
                  <a:lnTo>
                    <a:pt x="214" y="1061"/>
                  </a:lnTo>
                  <a:lnTo>
                    <a:pt x="187" y="1057"/>
                  </a:lnTo>
                  <a:lnTo>
                    <a:pt x="162" y="1050"/>
                  </a:lnTo>
                  <a:lnTo>
                    <a:pt x="139" y="1044"/>
                  </a:lnTo>
                  <a:lnTo>
                    <a:pt x="118" y="1034"/>
                  </a:lnTo>
                  <a:lnTo>
                    <a:pt x="98" y="1025"/>
                  </a:lnTo>
                  <a:lnTo>
                    <a:pt x="80" y="1014"/>
                  </a:lnTo>
                  <a:lnTo>
                    <a:pt x="64" y="1002"/>
                  </a:lnTo>
                  <a:lnTo>
                    <a:pt x="49" y="991"/>
                  </a:lnTo>
                  <a:lnTo>
                    <a:pt x="35" y="979"/>
                  </a:lnTo>
                  <a:lnTo>
                    <a:pt x="21" y="968"/>
                  </a:lnTo>
                  <a:lnTo>
                    <a:pt x="8" y="957"/>
                  </a:lnTo>
                  <a:lnTo>
                    <a:pt x="0" y="0"/>
                  </a:lnTo>
                  <a:lnTo>
                    <a:pt x="3" y="1"/>
                  </a:lnTo>
                  <a:lnTo>
                    <a:pt x="7" y="2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1" y="7"/>
                  </a:lnTo>
                  <a:lnTo>
                    <a:pt x="38" y="8"/>
                  </a:lnTo>
                  <a:lnTo>
                    <a:pt x="44" y="8"/>
                  </a:lnTo>
                  <a:lnTo>
                    <a:pt x="46" y="9"/>
                  </a:lnTo>
                  <a:lnTo>
                    <a:pt x="68" y="32"/>
                  </a:lnTo>
                  <a:lnTo>
                    <a:pt x="92" y="58"/>
                  </a:lnTo>
                  <a:lnTo>
                    <a:pt x="117" y="83"/>
                  </a:lnTo>
                  <a:lnTo>
                    <a:pt x="143" y="108"/>
                  </a:lnTo>
                  <a:lnTo>
                    <a:pt x="170" y="135"/>
                  </a:lnTo>
                  <a:lnTo>
                    <a:pt x="197" y="159"/>
                  </a:lnTo>
                  <a:lnTo>
                    <a:pt x="225" y="183"/>
                  </a:lnTo>
                  <a:lnTo>
                    <a:pt x="254" y="206"/>
                  </a:lnTo>
                  <a:lnTo>
                    <a:pt x="282" y="227"/>
                  </a:lnTo>
                  <a:lnTo>
                    <a:pt x="309" y="245"/>
                  </a:lnTo>
                  <a:lnTo>
                    <a:pt x="336" y="261"/>
                  </a:lnTo>
                  <a:lnTo>
                    <a:pt x="362" y="274"/>
                  </a:lnTo>
                  <a:lnTo>
                    <a:pt x="386" y="283"/>
                  </a:lnTo>
                  <a:lnTo>
                    <a:pt x="411" y="288"/>
                  </a:lnTo>
                  <a:lnTo>
                    <a:pt x="432" y="289"/>
                  </a:lnTo>
                  <a:lnTo>
                    <a:pt x="452" y="284"/>
                  </a:lnTo>
                  <a:close/>
                </a:path>
              </a:pathLst>
            </a:custGeom>
            <a:solidFill>
              <a:srgbClr val="BFD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30" name="Freeform 54"/>
            <p:cNvSpPr>
              <a:spLocks/>
            </p:cNvSpPr>
            <p:nvPr/>
          </p:nvSpPr>
          <p:spPr bwMode="auto">
            <a:xfrm>
              <a:off x="1977" y="2605"/>
              <a:ext cx="590" cy="527"/>
            </a:xfrm>
            <a:custGeom>
              <a:avLst/>
              <a:gdLst>
                <a:gd name="T0" fmla="*/ 468 w 1180"/>
                <a:gd name="T1" fmla="*/ 282 h 1052"/>
                <a:gd name="T2" fmla="*/ 502 w 1180"/>
                <a:gd name="T3" fmla="*/ 274 h 1052"/>
                <a:gd name="T4" fmla="*/ 532 w 1180"/>
                <a:gd name="T5" fmla="*/ 260 h 1052"/>
                <a:gd name="T6" fmla="*/ 559 w 1180"/>
                <a:gd name="T7" fmla="*/ 243 h 1052"/>
                <a:gd name="T8" fmla="*/ 587 w 1180"/>
                <a:gd name="T9" fmla="*/ 224 h 1052"/>
                <a:gd name="T10" fmla="*/ 615 w 1180"/>
                <a:gd name="T11" fmla="*/ 205 h 1052"/>
                <a:gd name="T12" fmla="*/ 641 w 1180"/>
                <a:gd name="T13" fmla="*/ 185 h 1052"/>
                <a:gd name="T14" fmla="*/ 670 w 1180"/>
                <a:gd name="T15" fmla="*/ 168 h 1052"/>
                <a:gd name="T16" fmla="*/ 715 w 1180"/>
                <a:gd name="T17" fmla="*/ 148 h 1052"/>
                <a:gd name="T18" fmla="*/ 771 w 1180"/>
                <a:gd name="T19" fmla="*/ 140 h 1052"/>
                <a:gd name="T20" fmla="*/ 826 w 1180"/>
                <a:gd name="T21" fmla="*/ 150 h 1052"/>
                <a:gd name="T22" fmla="*/ 876 w 1180"/>
                <a:gd name="T23" fmla="*/ 177 h 1052"/>
                <a:gd name="T24" fmla="*/ 926 w 1180"/>
                <a:gd name="T25" fmla="*/ 214 h 1052"/>
                <a:gd name="T26" fmla="*/ 972 w 1180"/>
                <a:gd name="T27" fmla="*/ 258 h 1052"/>
                <a:gd name="T28" fmla="*/ 1017 w 1180"/>
                <a:gd name="T29" fmla="*/ 307 h 1052"/>
                <a:gd name="T30" fmla="*/ 1059 w 1180"/>
                <a:gd name="T31" fmla="*/ 355 h 1052"/>
                <a:gd name="T32" fmla="*/ 1091 w 1180"/>
                <a:gd name="T33" fmla="*/ 391 h 1052"/>
                <a:gd name="T34" fmla="*/ 1115 w 1180"/>
                <a:gd name="T35" fmla="*/ 405 h 1052"/>
                <a:gd name="T36" fmla="*/ 1141 w 1180"/>
                <a:gd name="T37" fmla="*/ 410 h 1052"/>
                <a:gd name="T38" fmla="*/ 1168 w 1180"/>
                <a:gd name="T39" fmla="*/ 408 h 1052"/>
                <a:gd name="T40" fmla="*/ 1136 w 1180"/>
                <a:gd name="T41" fmla="*/ 950 h 1052"/>
                <a:gd name="T42" fmla="*/ 1110 w 1180"/>
                <a:gd name="T43" fmla="*/ 961 h 1052"/>
                <a:gd name="T44" fmla="*/ 1084 w 1180"/>
                <a:gd name="T45" fmla="*/ 966 h 1052"/>
                <a:gd name="T46" fmla="*/ 1057 w 1180"/>
                <a:gd name="T47" fmla="*/ 964 h 1052"/>
                <a:gd name="T48" fmla="*/ 1032 w 1180"/>
                <a:gd name="T49" fmla="*/ 951 h 1052"/>
                <a:gd name="T50" fmla="*/ 982 w 1180"/>
                <a:gd name="T51" fmla="*/ 915 h 1052"/>
                <a:gd name="T52" fmla="*/ 932 w 1180"/>
                <a:gd name="T53" fmla="*/ 878 h 1052"/>
                <a:gd name="T54" fmla="*/ 879 w 1180"/>
                <a:gd name="T55" fmla="*/ 845 h 1052"/>
                <a:gd name="T56" fmla="*/ 824 w 1180"/>
                <a:gd name="T57" fmla="*/ 817 h 1052"/>
                <a:gd name="T58" fmla="*/ 769 w 1180"/>
                <a:gd name="T59" fmla="*/ 800 h 1052"/>
                <a:gd name="T60" fmla="*/ 715 w 1180"/>
                <a:gd name="T61" fmla="*/ 796 h 1052"/>
                <a:gd name="T62" fmla="*/ 660 w 1180"/>
                <a:gd name="T63" fmla="*/ 808 h 1052"/>
                <a:gd name="T64" fmla="*/ 605 w 1180"/>
                <a:gd name="T65" fmla="*/ 842 h 1052"/>
                <a:gd name="T66" fmla="*/ 579 w 1180"/>
                <a:gd name="T67" fmla="*/ 865 h 1052"/>
                <a:gd name="T68" fmla="*/ 555 w 1180"/>
                <a:gd name="T69" fmla="*/ 890 h 1052"/>
                <a:gd name="T70" fmla="*/ 533 w 1180"/>
                <a:gd name="T71" fmla="*/ 916 h 1052"/>
                <a:gd name="T72" fmla="*/ 510 w 1180"/>
                <a:gd name="T73" fmla="*/ 944 h 1052"/>
                <a:gd name="T74" fmla="*/ 486 w 1180"/>
                <a:gd name="T75" fmla="*/ 971 h 1052"/>
                <a:gd name="T76" fmla="*/ 458 w 1180"/>
                <a:gd name="T77" fmla="*/ 995 h 1052"/>
                <a:gd name="T78" fmla="*/ 428 w 1180"/>
                <a:gd name="T79" fmla="*/ 1017 h 1052"/>
                <a:gd name="T80" fmla="*/ 393 w 1180"/>
                <a:gd name="T81" fmla="*/ 1035 h 1052"/>
                <a:gd name="T82" fmla="*/ 313 w 1180"/>
                <a:gd name="T83" fmla="*/ 1049 h 1052"/>
                <a:gd name="T84" fmla="*/ 245 w 1180"/>
                <a:gd name="T85" fmla="*/ 1052 h 1052"/>
                <a:gd name="T86" fmla="*/ 187 w 1180"/>
                <a:gd name="T87" fmla="*/ 1047 h 1052"/>
                <a:gd name="T88" fmla="*/ 139 w 1180"/>
                <a:gd name="T89" fmla="*/ 1033 h 1052"/>
                <a:gd name="T90" fmla="*/ 98 w 1180"/>
                <a:gd name="T91" fmla="*/ 1013 h 1052"/>
                <a:gd name="T92" fmla="*/ 64 w 1180"/>
                <a:gd name="T93" fmla="*/ 991 h 1052"/>
                <a:gd name="T94" fmla="*/ 35 w 1180"/>
                <a:gd name="T95" fmla="*/ 968 h 1052"/>
                <a:gd name="T96" fmla="*/ 8 w 1180"/>
                <a:gd name="T97" fmla="*/ 945 h 1052"/>
                <a:gd name="T98" fmla="*/ 3 w 1180"/>
                <a:gd name="T99" fmla="*/ 1 h 1052"/>
                <a:gd name="T100" fmla="*/ 15 w 1180"/>
                <a:gd name="T101" fmla="*/ 3 h 1052"/>
                <a:gd name="T102" fmla="*/ 30 w 1180"/>
                <a:gd name="T103" fmla="*/ 6 h 1052"/>
                <a:gd name="T104" fmla="*/ 43 w 1180"/>
                <a:gd name="T105" fmla="*/ 9 h 1052"/>
                <a:gd name="T106" fmla="*/ 67 w 1180"/>
                <a:gd name="T107" fmla="*/ 33 h 1052"/>
                <a:gd name="T108" fmla="*/ 116 w 1180"/>
                <a:gd name="T109" fmla="*/ 84 h 1052"/>
                <a:gd name="T110" fmla="*/ 169 w 1180"/>
                <a:gd name="T111" fmla="*/ 135 h 1052"/>
                <a:gd name="T112" fmla="*/ 224 w 1180"/>
                <a:gd name="T113" fmla="*/ 184 h 1052"/>
                <a:gd name="T114" fmla="*/ 280 w 1180"/>
                <a:gd name="T115" fmla="*/ 228 h 1052"/>
                <a:gd name="T116" fmla="*/ 335 w 1180"/>
                <a:gd name="T117" fmla="*/ 261 h 1052"/>
                <a:gd name="T118" fmla="*/ 385 w 1180"/>
                <a:gd name="T119" fmla="*/ 283 h 1052"/>
                <a:gd name="T120" fmla="*/ 431 w 1180"/>
                <a:gd name="T121" fmla="*/ 289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0" h="1052">
                  <a:moveTo>
                    <a:pt x="451" y="284"/>
                  </a:moveTo>
                  <a:lnTo>
                    <a:pt x="468" y="282"/>
                  </a:lnTo>
                  <a:lnTo>
                    <a:pt x="486" y="278"/>
                  </a:lnTo>
                  <a:lnTo>
                    <a:pt x="502" y="274"/>
                  </a:lnTo>
                  <a:lnTo>
                    <a:pt x="517" y="267"/>
                  </a:lnTo>
                  <a:lnTo>
                    <a:pt x="532" y="260"/>
                  </a:lnTo>
                  <a:lnTo>
                    <a:pt x="545" y="252"/>
                  </a:lnTo>
                  <a:lnTo>
                    <a:pt x="559" y="243"/>
                  </a:lnTo>
                  <a:lnTo>
                    <a:pt x="573" y="233"/>
                  </a:lnTo>
                  <a:lnTo>
                    <a:pt x="587" y="224"/>
                  </a:lnTo>
                  <a:lnTo>
                    <a:pt x="601" y="214"/>
                  </a:lnTo>
                  <a:lnTo>
                    <a:pt x="615" y="205"/>
                  </a:lnTo>
                  <a:lnTo>
                    <a:pt x="627" y="194"/>
                  </a:lnTo>
                  <a:lnTo>
                    <a:pt x="641" y="185"/>
                  </a:lnTo>
                  <a:lnTo>
                    <a:pt x="656" y="177"/>
                  </a:lnTo>
                  <a:lnTo>
                    <a:pt x="670" y="168"/>
                  </a:lnTo>
                  <a:lnTo>
                    <a:pt x="685" y="161"/>
                  </a:lnTo>
                  <a:lnTo>
                    <a:pt x="715" y="148"/>
                  </a:lnTo>
                  <a:lnTo>
                    <a:pt x="743" y="142"/>
                  </a:lnTo>
                  <a:lnTo>
                    <a:pt x="771" y="140"/>
                  </a:lnTo>
                  <a:lnTo>
                    <a:pt x="798" y="144"/>
                  </a:lnTo>
                  <a:lnTo>
                    <a:pt x="826" y="150"/>
                  </a:lnTo>
                  <a:lnTo>
                    <a:pt x="851" y="162"/>
                  </a:lnTo>
                  <a:lnTo>
                    <a:pt x="876" y="177"/>
                  </a:lnTo>
                  <a:lnTo>
                    <a:pt x="902" y="194"/>
                  </a:lnTo>
                  <a:lnTo>
                    <a:pt x="926" y="214"/>
                  </a:lnTo>
                  <a:lnTo>
                    <a:pt x="949" y="235"/>
                  </a:lnTo>
                  <a:lnTo>
                    <a:pt x="972" y="258"/>
                  </a:lnTo>
                  <a:lnTo>
                    <a:pt x="995" y="282"/>
                  </a:lnTo>
                  <a:lnTo>
                    <a:pt x="1017" y="307"/>
                  </a:lnTo>
                  <a:lnTo>
                    <a:pt x="1039" y="331"/>
                  </a:lnTo>
                  <a:lnTo>
                    <a:pt x="1059" y="355"/>
                  </a:lnTo>
                  <a:lnTo>
                    <a:pt x="1080" y="380"/>
                  </a:lnTo>
                  <a:lnTo>
                    <a:pt x="1091" y="391"/>
                  </a:lnTo>
                  <a:lnTo>
                    <a:pt x="1103" y="399"/>
                  </a:lnTo>
                  <a:lnTo>
                    <a:pt x="1115" y="405"/>
                  </a:lnTo>
                  <a:lnTo>
                    <a:pt x="1127" y="408"/>
                  </a:lnTo>
                  <a:lnTo>
                    <a:pt x="1141" y="410"/>
                  </a:lnTo>
                  <a:lnTo>
                    <a:pt x="1154" y="410"/>
                  </a:lnTo>
                  <a:lnTo>
                    <a:pt x="1168" y="408"/>
                  </a:lnTo>
                  <a:lnTo>
                    <a:pt x="1180" y="406"/>
                  </a:lnTo>
                  <a:lnTo>
                    <a:pt x="1136" y="950"/>
                  </a:lnTo>
                  <a:lnTo>
                    <a:pt x="1123" y="956"/>
                  </a:lnTo>
                  <a:lnTo>
                    <a:pt x="1110" y="961"/>
                  </a:lnTo>
                  <a:lnTo>
                    <a:pt x="1096" y="965"/>
                  </a:lnTo>
                  <a:lnTo>
                    <a:pt x="1084" y="966"/>
                  </a:lnTo>
                  <a:lnTo>
                    <a:pt x="1071" y="966"/>
                  </a:lnTo>
                  <a:lnTo>
                    <a:pt x="1057" y="964"/>
                  </a:lnTo>
                  <a:lnTo>
                    <a:pt x="1044" y="959"/>
                  </a:lnTo>
                  <a:lnTo>
                    <a:pt x="1032" y="951"/>
                  </a:lnTo>
                  <a:lnTo>
                    <a:pt x="1008" y="934"/>
                  </a:lnTo>
                  <a:lnTo>
                    <a:pt x="982" y="915"/>
                  </a:lnTo>
                  <a:lnTo>
                    <a:pt x="957" y="897"/>
                  </a:lnTo>
                  <a:lnTo>
                    <a:pt x="932" y="878"/>
                  </a:lnTo>
                  <a:lnTo>
                    <a:pt x="905" y="861"/>
                  </a:lnTo>
                  <a:lnTo>
                    <a:pt x="879" y="845"/>
                  </a:lnTo>
                  <a:lnTo>
                    <a:pt x="851" y="830"/>
                  </a:lnTo>
                  <a:lnTo>
                    <a:pt x="824" y="817"/>
                  </a:lnTo>
                  <a:lnTo>
                    <a:pt x="797" y="807"/>
                  </a:lnTo>
                  <a:lnTo>
                    <a:pt x="769" y="800"/>
                  </a:lnTo>
                  <a:lnTo>
                    <a:pt x="743" y="796"/>
                  </a:lnTo>
                  <a:lnTo>
                    <a:pt x="715" y="796"/>
                  </a:lnTo>
                  <a:lnTo>
                    <a:pt x="687" y="799"/>
                  </a:lnTo>
                  <a:lnTo>
                    <a:pt x="660" y="808"/>
                  </a:lnTo>
                  <a:lnTo>
                    <a:pt x="633" y="822"/>
                  </a:lnTo>
                  <a:lnTo>
                    <a:pt x="605" y="842"/>
                  </a:lnTo>
                  <a:lnTo>
                    <a:pt x="592" y="853"/>
                  </a:lnTo>
                  <a:lnTo>
                    <a:pt x="579" y="865"/>
                  </a:lnTo>
                  <a:lnTo>
                    <a:pt x="567" y="877"/>
                  </a:lnTo>
                  <a:lnTo>
                    <a:pt x="555" y="890"/>
                  </a:lnTo>
                  <a:lnTo>
                    <a:pt x="543" y="904"/>
                  </a:lnTo>
                  <a:lnTo>
                    <a:pt x="533" y="916"/>
                  </a:lnTo>
                  <a:lnTo>
                    <a:pt x="521" y="930"/>
                  </a:lnTo>
                  <a:lnTo>
                    <a:pt x="510" y="944"/>
                  </a:lnTo>
                  <a:lnTo>
                    <a:pt x="497" y="957"/>
                  </a:lnTo>
                  <a:lnTo>
                    <a:pt x="486" y="971"/>
                  </a:lnTo>
                  <a:lnTo>
                    <a:pt x="472" y="983"/>
                  </a:lnTo>
                  <a:lnTo>
                    <a:pt x="458" y="995"/>
                  </a:lnTo>
                  <a:lnTo>
                    <a:pt x="444" y="1006"/>
                  </a:lnTo>
                  <a:lnTo>
                    <a:pt x="428" y="1017"/>
                  </a:lnTo>
                  <a:lnTo>
                    <a:pt x="412" y="1027"/>
                  </a:lnTo>
                  <a:lnTo>
                    <a:pt x="393" y="1035"/>
                  </a:lnTo>
                  <a:lnTo>
                    <a:pt x="352" y="1044"/>
                  </a:lnTo>
                  <a:lnTo>
                    <a:pt x="313" y="1049"/>
                  </a:lnTo>
                  <a:lnTo>
                    <a:pt x="277" y="1052"/>
                  </a:lnTo>
                  <a:lnTo>
                    <a:pt x="245" y="1052"/>
                  </a:lnTo>
                  <a:lnTo>
                    <a:pt x="215" y="1050"/>
                  </a:lnTo>
                  <a:lnTo>
                    <a:pt x="187" y="1047"/>
                  </a:lnTo>
                  <a:lnTo>
                    <a:pt x="162" y="1040"/>
                  </a:lnTo>
                  <a:lnTo>
                    <a:pt x="139" y="1033"/>
                  </a:lnTo>
                  <a:lnTo>
                    <a:pt x="118" y="1024"/>
                  </a:lnTo>
                  <a:lnTo>
                    <a:pt x="98" y="1013"/>
                  </a:lnTo>
                  <a:lnTo>
                    <a:pt x="80" y="1003"/>
                  </a:lnTo>
                  <a:lnTo>
                    <a:pt x="64" y="991"/>
                  </a:lnTo>
                  <a:lnTo>
                    <a:pt x="49" y="980"/>
                  </a:lnTo>
                  <a:lnTo>
                    <a:pt x="35" y="968"/>
                  </a:lnTo>
                  <a:lnTo>
                    <a:pt x="21" y="957"/>
                  </a:lnTo>
                  <a:lnTo>
                    <a:pt x="8" y="945"/>
                  </a:lnTo>
                  <a:lnTo>
                    <a:pt x="0" y="0"/>
                  </a:lnTo>
                  <a:lnTo>
                    <a:pt x="3" y="1"/>
                  </a:lnTo>
                  <a:lnTo>
                    <a:pt x="8" y="2"/>
                  </a:lnTo>
                  <a:lnTo>
                    <a:pt x="15" y="3"/>
                  </a:lnTo>
                  <a:lnTo>
                    <a:pt x="23" y="4"/>
                  </a:lnTo>
                  <a:lnTo>
                    <a:pt x="30" y="6"/>
                  </a:lnTo>
                  <a:lnTo>
                    <a:pt x="37" y="8"/>
                  </a:lnTo>
                  <a:lnTo>
                    <a:pt x="43" y="9"/>
                  </a:lnTo>
                  <a:lnTo>
                    <a:pt x="45" y="10"/>
                  </a:lnTo>
                  <a:lnTo>
                    <a:pt x="67" y="33"/>
                  </a:lnTo>
                  <a:lnTo>
                    <a:pt x="91" y="58"/>
                  </a:lnTo>
                  <a:lnTo>
                    <a:pt x="116" y="84"/>
                  </a:lnTo>
                  <a:lnTo>
                    <a:pt x="142" y="109"/>
                  </a:lnTo>
                  <a:lnTo>
                    <a:pt x="169" y="135"/>
                  </a:lnTo>
                  <a:lnTo>
                    <a:pt x="196" y="160"/>
                  </a:lnTo>
                  <a:lnTo>
                    <a:pt x="224" y="184"/>
                  </a:lnTo>
                  <a:lnTo>
                    <a:pt x="253" y="207"/>
                  </a:lnTo>
                  <a:lnTo>
                    <a:pt x="280" y="228"/>
                  </a:lnTo>
                  <a:lnTo>
                    <a:pt x="308" y="246"/>
                  </a:lnTo>
                  <a:lnTo>
                    <a:pt x="335" y="261"/>
                  </a:lnTo>
                  <a:lnTo>
                    <a:pt x="361" y="274"/>
                  </a:lnTo>
                  <a:lnTo>
                    <a:pt x="385" y="283"/>
                  </a:lnTo>
                  <a:lnTo>
                    <a:pt x="409" y="288"/>
                  </a:lnTo>
                  <a:lnTo>
                    <a:pt x="431" y="289"/>
                  </a:lnTo>
                  <a:lnTo>
                    <a:pt x="451" y="284"/>
                  </a:lnTo>
                  <a:close/>
                </a:path>
              </a:pathLst>
            </a:custGeom>
            <a:solidFill>
              <a:srgbClr val="C1D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31" name="Freeform 55"/>
            <p:cNvSpPr>
              <a:spLocks/>
            </p:cNvSpPr>
            <p:nvPr/>
          </p:nvSpPr>
          <p:spPr bwMode="auto">
            <a:xfrm>
              <a:off x="1977" y="2607"/>
              <a:ext cx="589" cy="522"/>
            </a:xfrm>
            <a:custGeom>
              <a:avLst/>
              <a:gdLst>
                <a:gd name="T0" fmla="*/ 467 w 1179"/>
                <a:gd name="T1" fmla="*/ 283 h 1044"/>
                <a:gd name="T2" fmla="*/ 500 w 1179"/>
                <a:gd name="T3" fmla="*/ 275 h 1044"/>
                <a:gd name="T4" fmla="*/ 530 w 1179"/>
                <a:gd name="T5" fmla="*/ 261 h 1044"/>
                <a:gd name="T6" fmla="*/ 559 w 1179"/>
                <a:gd name="T7" fmla="*/ 245 h 1044"/>
                <a:gd name="T8" fmla="*/ 586 w 1179"/>
                <a:gd name="T9" fmla="*/ 226 h 1044"/>
                <a:gd name="T10" fmla="*/ 613 w 1179"/>
                <a:gd name="T11" fmla="*/ 206 h 1044"/>
                <a:gd name="T12" fmla="*/ 640 w 1179"/>
                <a:gd name="T13" fmla="*/ 188 h 1044"/>
                <a:gd name="T14" fmla="*/ 669 w 1179"/>
                <a:gd name="T15" fmla="*/ 170 h 1044"/>
                <a:gd name="T16" fmla="*/ 714 w 1179"/>
                <a:gd name="T17" fmla="*/ 151 h 1044"/>
                <a:gd name="T18" fmla="*/ 770 w 1179"/>
                <a:gd name="T19" fmla="*/ 143 h 1044"/>
                <a:gd name="T20" fmla="*/ 824 w 1179"/>
                <a:gd name="T21" fmla="*/ 153 h 1044"/>
                <a:gd name="T22" fmla="*/ 875 w 1179"/>
                <a:gd name="T23" fmla="*/ 179 h 1044"/>
                <a:gd name="T24" fmla="*/ 925 w 1179"/>
                <a:gd name="T25" fmla="*/ 217 h 1044"/>
                <a:gd name="T26" fmla="*/ 971 w 1179"/>
                <a:gd name="T27" fmla="*/ 260 h 1044"/>
                <a:gd name="T28" fmla="*/ 1016 w 1179"/>
                <a:gd name="T29" fmla="*/ 310 h 1044"/>
                <a:gd name="T30" fmla="*/ 1058 w 1179"/>
                <a:gd name="T31" fmla="*/ 358 h 1044"/>
                <a:gd name="T32" fmla="*/ 1091 w 1179"/>
                <a:gd name="T33" fmla="*/ 393 h 1044"/>
                <a:gd name="T34" fmla="*/ 1115 w 1179"/>
                <a:gd name="T35" fmla="*/ 407 h 1044"/>
                <a:gd name="T36" fmla="*/ 1140 w 1179"/>
                <a:gd name="T37" fmla="*/ 412 h 1044"/>
                <a:gd name="T38" fmla="*/ 1167 w 1179"/>
                <a:gd name="T39" fmla="*/ 410 h 1044"/>
                <a:gd name="T40" fmla="*/ 1136 w 1179"/>
                <a:gd name="T41" fmla="*/ 941 h 1044"/>
                <a:gd name="T42" fmla="*/ 1110 w 1179"/>
                <a:gd name="T43" fmla="*/ 953 h 1044"/>
                <a:gd name="T44" fmla="*/ 1084 w 1179"/>
                <a:gd name="T45" fmla="*/ 957 h 1044"/>
                <a:gd name="T46" fmla="*/ 1057 w 1179"/>
                <a:gd name="T47" fmla="*/ 955 h 1044"/>
                <a:gd name="T48" fmla="*/ 1032 w 1179"/>
                <a:gd name="T49" fmla="*/ 942 h 1044"/>
                <a:gd name="T50" fmla="*/ 982 w 1179"/>
                <a:gd name="T51" fmla="*/ 907 h 1044"/>
                <a:gd name="T52" fmla="*/ 932 w 1179"/>
                <a:gd name="T53" fmla="*/ 870 h 1044"/>
                <a:gd name="T54" fmla="*/ 879 w 1179"/>
                <a:gd name="T55" fmla="*/ 836 h 1044"/>
                <a:gd name="T56" fmla="*/ 826 w 1179"/>
                <a:gd name="T57" fmla="*/ 809 h 1044"/>
                <a:gd name="T58" fmla="*/ 770 w 1179"/>
                <a:gd name="T59" fmla="*/ 791 h 1044"/>
                <a:gd name="T60" fmla="*/ 716 w 1179"/>
                <a:gd name="T61" fmla="*/ 787 h 1044"/>
                <a:gd name="T62" fmla="*/ 661 w 1179"/>
                <a:gd name="T63" fmla="*/ 799 h 1044"/>
                <a:gd name="T64" fmla="*/ 607 w 1179"/>
                <a:gd name="T65" fmla="*/ 833 h 1044"/>
                <a:gd name="T66" fmla="*/ 580 w 1179"/>
                <a:gd name="T67" fmla="*/ 856 h 1044"/>
                <a:gd name="T68" fmla="*/ 556 w 1179"/>
                <a:gd name="T69" fmla="*/ 881 h 1044"/>
                <a:gd name="T70" fmla="*/ 533 w 1179"/>
                <a:gd name="T71" fmla="*/ 908 h 1044"/>
                <a:gd name="T72" fmla="*/ 510 w 1179"/>
                <a:gd name="T73" fmla="*/ 935 h 1044"/>
                <a:gd name="T74" fmla="*/ 486 w 1179"/>
                <a:gd name="T75" fmla="*/ 962 h 1044"/>
                <a:gd name="T76" fmla="*/ 459 w 1179"/>
                <a:gd name="T77" fmla="*/ 986 h 1044"/>
                <a:gd name="T78" fmla="*/ 429 w 1179"/>
                <a:gd name="T79" fmla="*/ 1008 h 1044"/>
                <a:gd name="T80" fmla="*/ 393 w 1179"/>
                <a:gd name="T81" fmla="*/ 1026 h 1044"/>
                <a:gd name="T82" fmla="*/ 313 w 1179"/>
                <a:gd name="T83" fmla="*/ 1040 h 1044"/>
                <a:gd name="T84" fmla="*/ 245 w 1179"/>
                <a:gd name="T85" fmla="*/ 1044 h 1044"/>
                <a:gd name="T86" fmla="*/ 187 w 1179"/>
                <a:gd name="T87" fmla="*/ 1037 h 1044"/>
                <a:gd name="T88" fmla="*/ 139 w 1179"/>
                <a:gd name="T89" fmla="*/ 1023 h 1044"/>
                <a:gd name="T90" fmla="*/ 98 w 1179"/>
                <a:gd name="T91" fmla="*/ 1004 h 1044"/>
                <a:gd name="T92" fmla="*/ 64 w 1179"/>
                <a:gd name="T93" fmla="*/ 983 h 1044"/>
                <a:gd name="T94" fmla="*/ 35 w 1179"/>
                <a:gd name="T95" fmla="*/ 958 h 1044"/>
                <a:gd name="T96" fmla="*/ 8 w 1179"/>
                <a:gd name="T97" fmla="*/ 936 h 1044"/>
                <a:gd name="T98" fmla="*/ 3 w 1179"/>
                <a:gd name="T99" fmla="*/ 1 h 1044"/>
                <a:gd name="T100" fmla="*/ 14 w 1179"/>
                <a:gd name="T101" fmla="*/ 5 h 1044"/>
                <a:gd name="T102" fmla="*/ 30 w 1179"/>
                <a:gd name="T103" fmla="*/ 8 h 1044"/>
                <a:gd name="T104" fmla="*/ 42 w 1179"/>
                <a:gd name="T105" fmla="*/ 12 h 1044"/>
                <a:gd name="T106" fmla="*/ 66 w 1179"/>
                <a:gd name="T107" fmla="*/ 36 h 1044"/>
                <a:gd name="T108" fmla="*/ 116 w 1179"/>
                <a:gd name="T109" fmla="*/ 86 h 1044"/>
                <a:gd name="T110" fmla="*/ 169 w 1179"/>
                <a:gd name="T111" fmla="*/ 137 h 1044"/>
                <a:gd name="T112" fmla="*/ 224 w 1179"/>
                <a:gd name="T113" fmla="*/ 185 h 1044"/>
                <a:gd name="T114" fmla="*/ 279 w 1179"/>
                <a:gd name="T115" fmla="*/ 229 h 1044"/>
                <a:gd name="T116" fmla="*/ 333 w 1179"/>
                <a:gd name="T117" fmla="*/ 263 h 1044"/>
                <a:gd name="T118" fmla="*/ 384 w 1179"/>
                <a:gd name="T119" fmla="*/ 285 h 1044"/>
                <a:gd name="T120" fmla="*/ 430 w 1179"/>
                <a:gd name="T121" fmla="*/ 29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9" h="1044">
                  <a:moveTo>
                    <a:pt x="450" y="286"/>
                  </a:moveTo>
                  <a:lnTo>
                    <a:pt x="467" y="283"/>
                  </a:lnTo>
                  <a:lnTo>
                    <a:pt x="484" y="280"/>
                  </a:lnTo>
                  <a:lnTo>
                    <a:pt x="500" y="275"/>
                  </a:lnTo>
                  <a:lnTo>
                    <a:pt x="515" y="268"/>
                  </a:lnTo>
                  <a:lnTo>
                    <a:pt x="530" y="261"/>
                  </a:lnTo>
                  <a:lnTo>
                    <a:pt x="545" y="253"/>
                  </a:lnTo>
                  <a:lnTo>
                    <a:pt x="559" y="245"/>
                  </a:lnTo>
                  <a:lnTo>
                    <a:pt x="573" y="236"/>
                  </a:lnTo>
                  <a:lnTo>
                    <a:pt x="586" y="226"/>
                  </a:lnTo>
                  <a:lnTo>
                    <a:pt x="600" y="217"/>
                  </a:lnTo>
                  <a:lnTo>
                    <a:pt x="613" y="206"/>
                  </a:lnTo>
                  <a:lnTo>
                    <a:pt x="627" y="197"/>
                  </a:lnTo>
                  <a:lnTo>
                    <a:pt x="640" y="188"/>
                  </a:lnTo>
                  <a:lnTo>
                    <a:pt x="655" y="179"/>
                  </a:lnTo>
                  <a:lnTo>
                    <a:pt x="669" y="170"/>
                  </a:lnTo>
                  <a:lnTo>
                    <a:pt x="684" y="162"/>
                  </a:lnTo>
                  <a:lnTo>
                    <a:pt x="714" y="151"/>
                  </a:lnTo>
                  <a:lnTo>
                    <a:pt x="741" y="144"/>
                  </a:lnTo>
                  <a:lnTo>
                    <a:pt x="770" y="143"/>
                  </a:lnTo>
                  <a:lnTo>
                    <a:pt x="797" y="146"/>
                  </a:lnTo>
                  <a:lnTo>
                    <a:pt x="824" y="153"/>
                  </a:lnTo>
                  <a:lnTo>
                    <a:pt x="850" y="165"/>
                  </a:lnTo>
                  <a:lnTo>
                    <a:pt x="875" y="179"/>
                  </a:lnTo>
                  <a:lnTo>
                    <a:pt x="900" y="196"/>
                  </a:lnTo>
                  <a:lnTo>
                    <a:pt x="925" y="217"/>
                  </a:lnTo>
                  <a:lnTo>
                    <a:pt x="948" y="237"/>
                  </a:lnTo>
                  <a:lnTo>
                    <a:pt x="971" y="260"/>
                  </a:lnTo>
                  <a:lnTo>
                    <a:pt x="994" y="285"/>
                  </a:lnTo>
                  <a:lnTo>
                    <a:pt x="1016" y="310"/>
                  </a:lnTo>
                  <a:lnTo>
                    <a:pt x="1038" y="334"/>
                  </a:lnTo>
                  <a:lnTo>
                    <a:pt x="1058" y="358"/>
                  </a:lnTo>
                  <a:lnTo>
                    <a:pt x="1079" y="382"/>
                  </a:lnTo>
                  <a:lnTo>
                    <a:pt x="1091" y="393"/>
                  </a:lnTo>
                  <a:lnTo>
                    <a:pt x="1102" y="401"/>
                  </a:lnTo>
                  <a:lnTo>
                    <a:pt x="1115" y="407"/>
                  </a:lnTo>
                  <a:lnTo>
                    <a:pt x="1127" y="410"/>
                  </a:lnTo>
                  <a:lnTo>
                    <a:pt x="1140" y="412"/>
                  </a:lnTo>
                  <a:lnTo>
                    <a:pt x="1153" y="412"/>
                  </a:lnTo>
                  <a:lnTo>
                    <a:pt x="1167" y="410"/>
                  </a:lnTo>
                  <a:lnTo>
                    <a:pt x="1179" y="408"/>
                  </a:lnTo>
                  <a:lnTo>
                    <a:pt x="1136" y="941"/>
                  </a:lnTo>
                  <a:lnTo>
                    <a:pt x="1123" y="947"/>
                  </a:lnTo>
                  <a:lnTo>
                    <a:pt x="1110" y="953"/>
                  </a:lnTo>
                  <a:lnTo>
                    <a:pt x="1096" y="956"/>
                  </a:lnTo>
                  <a:lnTo>
                    <a:pt x="1084" y="957"/>
                  </a:lnTo>
                  <a:lnTo>
                    <a:pt x="1071" y="957"/>
                  </a:lnTo>
                  <a:lnTo>
                    <a:pt x="1057" y="955"/>
                  </a:lnTo>
                  <a:lnTo>
                    <a:pt x="1044" y="950"/>
                  </a:lnTo>
                  <a:lnTo>
                    <a:pt x="1032" y="942"/>
                  </a:lnTo>
                  <a:lnTo>
                    <a:pt x="1008" y="925"/>
                  </a:lnTo>
                  <a:lnTo>
                    <a:pt x="982" y="907"/>
                  </a:lnTo>
                  <a:lnTo>
                    <a:pt x="957" y="888"/>
                  </a:lnTo>
                  <a:lnTo>
                    <a:pt x="932" y="870"/>
                  </a:lnTo>
                  <a:lnTo>
                    <a:pt x="905" y="852"/>
                  </a:lnTo>
                  <a:lnTo>
                    <a:pt x="879" y="836"/>
                  </a:lnTo>
                  <a:lnTo>
                    <a:pt x="852" y="821"/>
                  </a:lnTo>
                  <a:lnTo>
                    <a:pt x="826" y="809"/>
                  </a:lnTo>
                  <a:lnTo>
                    <a:pt x="798" y="798"/>
                  </a:lnTo>
                  <a:lnTo>
                    <a:pt x="770" y="791"/>
                  </a:lnTo>
                  <a:lnTo>
                    <a:pt x="744" y="787"/>
                  </a:lnTo>
                  <a:lnTo>
                    <a:pt x="716" y="787"/>
                  </a:lnTo>
                  <a:lnTo>
                    <a:pt x="688" y="790"/>
                  </a:lnTo>
                  <a:lnTo>
                    <a:pt x="661" y="799"/>
                  </a:lnTo>
                  <a:lnTo>
                    <a:pt x="634" y="813"/>
                  </a:lnTo>
                  <a:lnTo>
                    <a:pt x="607" y="833"/>
                  </a:lnTo>
                  <a:lnTo>
                    <a:pt x="593" y="844"/>
                  </a:lnTo>
                  <a:lnTo>
                    <a:pt x="580" y="856"/>
                  </a:lnTo>
                  <a:lnTo>
                    <a:pt x="567" y="869"/>
                  </a:lnTo>
                  <a:lnTo>
                    <a:pt x="556" y="881"/>
                  </a:lnTo>
                  <a:lnTo>
                    <a:pt x="544" y="895"/>
                  </a:lnTo>
                  <a:lnTo>
                    <a:pt x="533" y="908"/>
                  </a:lnTo>
                  <a:lnTo>
                    <a:pt x="521" y="922"/>
                  </a:lnTo>
                  <a:lnTo>
                    <a:pt x="510" y="935"/>
                  </a:lnTo>
                  <a:lnTo>
                    <a:pt x="498" y="948"/>
                  </a:lnTo>
                  <a:lnTo>
                    <a:pt x="486" y="962"/>
                  </a:lnTo>
                  <a:lnTo>
                    <a:pt x="473" y="975"/>
                  </a:lnTo>
                  <a:lnTo>
                    <a:pt x="459" y="986"/>
                  </a:lnTo>
                  <a:lnTo>
                    <a:pt x="444" y="998"/>
                  </a:lnTo>
                  <a:lnTo>
                    <a:pt x="429" y="1008"/>
                  </a:lnTo>
                  <a:lnTo>
                    <a:pt x="412" y="1018"/>
                  </a:lnTo>
                  <a:lnTo>
                    <a:pt x="393" y="1026"/>
                  </a:lnTo>
                  <a:lnTo>
                    <a:pt x="352" y="1036"/>
                  </a:lnTo>
                  <a:lnTo>
                    <a:pt x="313" y="1040"/>
                  </a:lnTo>
                  <a:lnTo>
                    <a:pt x="277" y="1044"/>
                  </a:lnTo>
                  <a:lnTo>
                    <a:pt x="245" y="1044"/>
                  </a:lnTo>
                  <a:lnTo>
                    <a:pt x="215" y="1041"/>
                  </a:lnTo>
                  <a:lnTo>
                    <a:pt x="187" y="1037"/>
                  </a:lnTo>
                  <a:lnTo>
                    <a:pt x="162" y="1031"/>
                  </a:lnTo>
                  <a:lnTo>
                    <a:pt x="139" y="1023"/>
                  </a:lnTo>
                  <a:lnTo>
                    <a:pt x="118" y="1015"/>
                  </a:lnTo>
                  <a:lnTo>
                    <a:pt x="98" y="1004"/>
                  </a:lnTo>
                  <a:lnTo>
                    <a:pt x="80" y="993"/>
                  </a:lnTo>
                  <a:lnTo>
                    <a:pt x="64" y="983"/>
                  </a:lnTo>
                  <a:lnTo>
                    <a:pt x="49" y="971"/>
                  </a:lnTo>
                  <a:lnTo>
                    <a:pt x="35" y="958"/>
                  </a:lnTo>
                  <a:lnTo>
                    <a:pt x="21" y="947"/>
                  </a:lnTo>
                  <a:lnTo>
                    <a:pt x="8" y="936"/>
                  </a:lnTo>
                  <a:lnTo>
                    <a:pt x="0" y="0"/>
                  </a:lnTo>
                  <a:lnTo>
                    <a:pt x="3" y="1"/>
                  </a:lnTo>
                  <a:lnTo>
                    <a:pt x="8" y="3"/>
                  </a:lnTo>
                  <a:lnTo>
                    <a:pt x="14" y="5"/>
                  </a:lnTo>
                  <a:lnTo>
                    <a:pt x="22" y="6"/>
                  </a:lnTo>
                  <a:lnTo>
                    <a:pt x="30" y="8"/>
                  </a:lnTo>
                  <a:lnTo>
                    <a:pt x="37" y="9"/>
                  </a:lnTo>
                  <a:lnTo>
                    <a:pt x="42" y="12"/>
                  </a:lnTo>
                  <a:lnTo>
                    <a:pt x="44" y="13"/>
                  </a:lnTo>
                  <a:lnTo>
                    <a:pt x="66" y="36"/>
                  </a:lnTo>
                  <a:lnTo>
                    <a:pt x="90" y="61"/>
                  </a:lnTo>
                  <a:lnTo>
                    <a:pt x="116" y="86"/>
                  </a:lnTo>
                  <a:lnTo>
                    <a:pt x="141" y="112"/>
                  </a:lnTo>
                  <a:lnTo>
                    <a:pt x="169" y="137"/>
                  </a:lnTo>
                  <a:lnTo>
                    <a:pt x="196" y="162"/>
                  </a:lnTo>
                  <a:lnTo>
                    <a:pt x="224" y="185"/>
                  </a:lnTo>
                  <a:lnTo>
                    <a:pt x="252" y="208"/>
                  </a:lnTo>
                  <a:lnTo>
                    <a:pt x="279" y="229"/>
                  </a:lnTo>
                  <a:lnTo>
                    <a:pt x="307" y="248"/>
                  </a:lnTo>
                  <a:lnTo>
                    <a:pt x="333" y="263"/>
                  </a:lnTo>
                  <a:lnTo>
                    <a:pt x="360" y="275"/>
                  </a:lnTo>
                  <a:lnTo>
                    <a:pt x="384" y="285"/>
                  </a:lnTo>
                  <a:lnTo>
                    <a:pt x="408" y="289"/>
                  </a:lnTo>
                  <a:lnTo>
                    <a:pt x="430" y="290"/>
                  </a:lnTo>
                  <a:lnTo>
                    <a:pt x="450" y="286"/>
                  </a:lnTo>
                  <a:close/>
                </a:path>
              </a:pathLst>
            </a:custGeom>
            <a:solidFill>
              <a:srgbClr val="C6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32" name="Freeform 56"/>
            <p:cNvSpPr>
              <a:spLocks/>
            </p:cNvSpPr>
            <p:nvPr/>
          </p:nvSpPr>
          <p:spPr bwMode="auto">
            <a:xfrm>
              <a:off x="1977" y="2609"/>
              <a:ext cx="589" cy="517"/>
            </a:xfrm>
            <a:custGeom>
              <a:avLst/>
              <a:gdLst>
                <a:gd name="T0" fmla="*/ 467 w 1179"/>
                <a:gd name="T1" fmla="*/ 284 h 1033"/>
                <a:gd name="T2" fmla="*/ 499 w 1179"/>
                <a:gd name="T3" fmla="*/ 275 h 1033"/>
                <a:gd name="T4" fmla="*/ 530 w 1179"/>
                <a:gd name="T5" fmla="*/ 262 h 1033"/>
                <a:gd name="T6" fmla="*/ 558 w 1179"/>
                <a:gd name="T7" fmla="*/ 245 h 1033"/>
                <a:gd name="T8" fmla="*/ 586 w 1179"/>
                <a:gd name="T9" fmla="*/ 227 h 1033"/>
                <a:gd name="T10" fmla="*/ 612 w 1179"/>
                <a:gd name="T11" fmla="*/ 207 h 1033"/>
                <a:gd name="T12" fmla="*/ 640 w 1179"/>
                <a:gd name="T13" fmla="*/ 187 h 1033"/>
                <a:gd name="T14" fmla="*/ 669 w 1179"/>
                <a:gd name="T15" fmla="*/ 170 h 1033"/>
                <a:gd name="T16" fmla="*/ 714 w 1179"/>
                <a:gd name="T17" fmla="*/ 151 h 1033"/>
                <a:gd name="T18" fmla="*/ 770 w 1179"/>
                <a:gd name="T19" fmla="*/ 142 h 1033"/>
                <a:gd name="T20" fmla="*/ 823 w 1179"/>
                <a:gd name="T21" fmla="*/ 153 h 1033"/>
                <a:gd name="T22" fmla="*/ 875 w 1179"/>
                <a:gd name="T23" fmla="*/ 179 h 1033"/>
                <a:gd name="T24" fmla="*/ 923 w 1179"/>
                <a:gd name="T25" fmla="*/ 216 h 1033"/>
                <a:gd name="T26" fmla="*/ 970 w 1179"/>
                <a:gd name="T27" fmla="*/ 260 h 1033"/>
                <a:gd name="T28" fmla="*/ 1015 w 1179"/>
                <a:gd name="T29" fmla="*/ 309 h 1033"/>
                <a:gd name="T30" fmla="*/ 1057 w 1179"/>
                <a:gd name="T31" fmla="*/ 358 h 1033"/>
                <a:gd name="T32" fmla="*/ 1089 w 1179"/>
                <a:gd name="T33" fmla="*/ 394 h 1033"/>
                <a:gd name="T34" fmla="*/ 1114 w 1179"/>
                <a:gd name="T35" fmla="*/ 407 h 1033"/>
                <a:gd name="T36" fmla="*/ 1139 w 1179"/>
                <a:gd name="T37" fmla="*/ 412 h 1033"/>
                <a:gd name="T38" fmla="*/ 1166 w 1179"/>
                <a:gd name="T39" fmla="*/ 411 h 1033"/>
                <a:gd name="T40" fmla="*/ 1136 w 1179"/>
                <a:gd name="T41" fmla="*/ 930 h 1033"/>
                <a:gd name="T42" fmla="*/ 1110 w 1179"/>
                <a:gd name="T43" fmla="*/ 942 h 1033"/>
                <a:gd name="T44" fmla="*/ 1085 w 1179"/>
                <a:gd name="T45" fmla="*/ 948 h 1033"/>
                <a:gd name="T46" fmla="*/ 1058 w 1179"/>
                <a:gd name="T47" fmla="*/ 945 h 1033"/>
                <a:gd name="T48" fmla="*/ 1033 w 1179"/>
                <a:gd name="T49" fmla="*/ 933 h 1033"/>
                <a:gd name="T50" fmla="*/ 983 w 1179"/>
                <a:gd name="T51" fmla="*/ 897 h 1033"/>
                <a:gd name="T52" fmla="*/ 933 w 1179"/>
                <a:gd name="T53" fmla="*/ 860 h 1033"/>
                <a:gd name="T54" fmla="*/ 880 w 1179"/>
                <a:gd name="T55" fmla="*/ 826 h 1033"/>
                <a:gd name="T56" fmla="*/ 826 w 1179"/>
                <a:gd name="T57" fmla="*/ 798 h 1033"/>
                <a:gd name="T58" fmla="*/ 770 w 1179"/>
                <a:gd name="T59" fmla="*/ 781 h 1033"/>
                <a:gd name="T60" fmla="*/ 716 w 1179"/>
                <a:gd name="T61" fmla="*/ 776 h 1033"/>
                <a:gd name="T62" fmla="*/ 661 w 1179"/>
                <a:gd name="T63" fmla="*/ 789 h 1033"/>
                <a:gd name="T64" fmla="*/ 607 w 1179"/>
                <a:gd name="T65" fmla="*/ 822 h 1033"/>
                <a:gd name="T66" fmla="*/ 580 w 1179"/>
                <a:gd name="T67" fmla="*/ 845 h 1033"/>
                <a:gd name="T68" fmla="*/ 556 w 1179"/>
                <a:gd name="T69" fmla="*/ 870 h 1033"/>
                <a:gd name="T70" fmla="*/ 534 w 1179"/>
                <a:gd name="T71" fmla="*/ 897 h 1033"/>
                <a:gd name="T72" fmla="*/ 511 w 1179"/>
                <a:gd name="T73" fmla="*/ 925 h 1033"/>
                <a:gd name="T74" fmla="*/ 487 w 1179"/>
                <a:gd name="T75" fmla="*/ 951 h 1033"/>
                <a:gd name="T76" fmla="*/ 459 w 1179"/>
                <a:gd name="T77" fmla="*/ 975 h 1033"/>
                <a:gd name="T78" fmla="*/ 429 w 1179"/>
                <a:gd name="T79" fmla="*/ 997 h 1033"/>
                <a:gd name="T80" fmla="*/ 394 w 1179"/>
                <a:gd name="T81" fmla="*/ 1016 h 1033"/>
                <a:gd name="T82" fmla="*/ 314 w 1179"/>
                <a:gd name="T83" fmla="*/ 1031 h 1033"/>
                <a:gd name="T84" fmla="*/ 245 w 1179"/>
                <a:gd name="T85" fmla="*/ 1033 h 1033"/>
                <a:gd name="T86" fmla="*/ 187 w 1179"/>
                <a:gd name="T87" fmla="*/ 1027 h 1033"/>
                <a:gd name="T88" fmla="*/ 139 w 1179"/>
                <a:gd name="T89" fmla="*/ 1013 h 1033"/>
                <a:gd name="T90" fmla="*/ 98 w 1179"/>
                <a:gd name="T91" fmla="*/ 994 h 1033"/>
                <a:gd name="T92" fmla="*/ 64 w 1179"/>
                <a:gd name="T93" fmla="*/ 971 h 1033"/>
                <a:gd name="T94" fmla="*/ 35 w 1179"/>
                <a:gd name="T95" fmla="*/ 948 h 1033"/>
                <a:gd name="T96" fmla="*/ 8 w 1179"/>
                <a:gd name="T97" fmla="*/ 925 h 1033"/>
                <a:gd name="T98" fmla="*/ 3 w 1179"/>
                <a:gd name="T99" fmla="*/ 1 h 1033"/>
                <a:gd name="T100" fmla="*/ 15 w 1179"/>
                <a:gd name="T101" fmla="*/ 4 h 1033"/>
                <a:gd name="T102" fmla="*/ 29 w 1179"/>
                <a:gd name="T103" fmla="*/ 8 h 1033"/>
                <a:gd name="T104" fmla="*/ 42 w 1179"/>
                <a:gd name="T105" fmla="*/ 11 h 1033"/>
                <a:gd name="T106" fmla="*/ 66 w 1179"/>
                <a:gd name="T107" fmla="*/ 35 h 1033"/>
                <a:gd name="T108" fmla="*/ 114 w 1179"/>
                <a:gd name="T109" fmla="*/ 86 h 1033"/>
                <a:gd name="T110" fmla="*/ 167 w 1179"/>
                <a:gd name="T111" fmla="*/ 138 h 1033"/>
                <a:gd name="T112" fmla="*/ 223 w 1179"/>
                <a:gd name="T113" fmla="*/ 186 h 1033"/>
                <a:gd name="T114" fmla="*/ 279 w 1179"/>
                <a:gd name="T115" fmla="*/ 230 h 1033"/>
                <a:gd name="T116" fmla="*/ 333 w 1179"/>
                <a:gd name="T117" fmla="*/ 263 h 1033"/>
                <a:gd name="T118" fmla="*/ 384 w 1179"/>
                <a:gd name="T119" fmla="*/ 285 h 1033"/>
                <a:gd name="T120" fmla="*/ 430 w 1179"/>
                <a:gd name="T121" fmla="*/ 291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9" h="1033">
                  <a:moveTo>
                    <a:pt x="450" y="286"/>
                  </a:moveTo>
                  <a:lnTo>
                    <a:pt x="467" y="284"/>
                  </a:lnTo>
                  <a:lnTo>
                    <a:pt x="484" y="281"/>
                  </a:lnTo>
                  <a:lnTo>
                    <a:pt x="499" y="275"/>
                  </a:lnTo>
                  <a:lnTo>
                    <a:pt x="515" y="269"/>
                  </a:lnTo>
                  <a:lnTo>
                    <a:pt x="530" y="262"/>
                  </a:lnTo>
                  <a:lnTo>
                    <a:pt x="544" y="254"/>
                  </a:lnTo>
                  <a:lnTo>
                    <a:pt x="558" y="245"/>
                  </a:lnTo>
                  <a:lnTo>
                    <a:pt x="572" y="236"/>
                  </a:lnTo>
                  <a:lnTo>
                    <a:pt x="586" y="227"/>
                  </a:lnTo>
                  <a:lnTo>
                    <a:pt x="598" y="216"/>
                  </a:lnTo>
                  <a:lnTo>
                    <a:pt x="612" y="207"/>
                  </a:lnTo>
                  <a:lnTo>
                    <a:pt x="626" y="197"/>
                  </a:lnTo>
                  <a:lnTo>
                    <a:pt x="640" y="187"/>
                  </a:lnTo>
                  <a:lnTo>
                    <a:pt x="654" y="178"/>
                  </a:lnTo>
                  <a:lnTo>
                    <a:pt x="669" y="170"/>
                  </a:lnTo>
                  <a:lnTo>
                    <a:pt x="684" y="163"/>
                  </a:lnTo>
                  <a:lnTo>
                    <a:pt x="714" y="151"/>
                  </a:lnTo>
                  <a:lnTo>
                    <a:pt x="741" y="145"/>
                  </a:lnTo>
                  <a:lnTo>
                    <a:pt x="770" y="142"/>
                  </a:lnTo>
                  <a:lnTo>
                    <a:pt x="797" y="146"/>
                  </a:lnTo>
                  <a:lnTo>
                    <a:pt x="823" y="153"/>
                  </a:lnTo>
                  <a:lnTo>
                    <a:pt x="850" y="164"/>
                  </a:lnTo>
                  <a:lnTo>
                    <a:pt x="875" y="179"/>
                  </a:lnTo>
                  <a:lnTo>
                    <a:pt x="899" y="197"/>
                  </a:lnTo>
                  <a:lnTo>
                    <a:pt x="923" y="216"/>
                  </a:lnTo>
                  <a:lnTo>
                    <a:pt x="947" y="237"/>
                  </a:lnTo>
                  <a:lnTo>
                    <a:pt x="970" y="260"/>
                  </a:lnTo>
                  <a:lnTo>
                    <a:pt x="993" y="284"/>
                  </a:lnTo>
                  <a:lnTo>
                    <a:pt x="1015" y="309"/>
                  </a:lnTo>
                  <a:lnTo>
                    <a:pt x="1036" y="334"/>
                  </a:lnTo>
                  <a:lnTo>
                    <a:pt x="1057" y="358"/>
                  </a:lnTo>
                  <a:lnTo>
                    <a:pt x="1078" y="382"/>
                  </a:lnTo>
                  <a:lnTo>
                    <a:pt x="1089" y="394"/>
                  </a:lnTo>
                  <a:lnTo>
                    <a:pt x="1101" y="402"/>
                  </a:lnTo>
                  <a:lnTo>
                    <a:pt x="1114" y="407"/>
                  </a:lnTo>
                  <a:lnTo>
                    <a:pt x="1126" y="411"/>
                  </a:lnTo>
                  <a:lnTo>
                    <a:pt x="1139" y="412"/>
                  </a:lnTo>
                  <a:lnTo>
                    <a:pt x="1153" y="412"/>
                  </a:lnTo>
                  <a:lnTo>
                    <a:pt x="1166" y="411"/>
                  </a:lnTo>
                  <a:lnTo>
                    <a:pt x="1179" y="409"/>
                  </a:lnTo>
                  <a:lnTo>
                    <a:pt x="1136" y="930"/>
                  </a:lnTo>
                  <a:lnTo>
                    <a:pt x="1123" y="937"/>
                  </a:lnTo>
                  <a:lnTo>
                    <a:pt x="1110" y="942"/>
                  </a:lnTo>
                  <a:lnTo>
                    <a:pt x="1098" y="945"/>
                  </a:lnTo>
                  <a:lnTo>
                    <a:pt x="1085" y="948"/>
                  </a:lnTo>
                  <a:lnTo>
                    <a:pt x="1072" y="948"/>
                  </a:lnTo>
                  <a:lnTo>
                    <a:pt x="1058" y="945"/>
                  </a:lnTo>
                  <a:lnTo>
                    <a:pt x="1046" y="941"/>
                  </a:lnTo>
                  <a:lnTo>
                    <a:pt x="1033" y="933"/>
                  </a:lnTo>
                  <a:lnTo>
                    <a:pt x="1009" y="915"/>
                  </a:lnTo>
                  <a:lnTo>
                    <a:pt x="983" y="897"/>
                  </a:lnTo>
                  <a:lnTo>
                    <a:pt x="958" y="879"/>
                  </a:lnTo>
                  <a:lnTo>
                    <a:pt x="933" y="860"/>
                  </a:lnTo>
                  <a:lnTo>
                    <a:pt x="906" y="842"/>
                  </a:lnTo>
                  <a:lnTo>
                    <a:pt x="880" y="826"/>
                  </a:lnTo>
                  <a:lnTo>
                    <a:pt x="852" y="811"/>
                  </a:lnTo>
                  <a:lnTo>
                    <a:pt x="826" y="798"/>
                  </a:lnTo>
                  <a:lnTo>
                    <a:pt x="798" y="788"/>
                  </a:lnTo>
                  <a:lnTo>
                    <a:pt x="770" y="781"/>
                  </a:lnTo>
                  <a:lnTo>
                    <a:pt x="744" y="776"/>
                  </a:lnTo>
                  <a:lnTo>
                    <a:pt x="716" y="776"/>
                  </a:lnTo>
                  <a:lnTo>
                    <a:pt x="688" y="779"/>
                  </a:lnTo>
                  <a:lnTo>
                    <a:pt x="661" y="789"/>
                  </a:lnTo>
                  <a:lnTo>
                    <a:pt x="634" y="802"/>
                  </a:lnTo>
                  <a:lnTo>
                    <a:pt x="607" y="822"/>
                  </a:lnTo>
                  <a:lnTo>
                    <a:pt x="593" y="834"/>
                  </a:lnTo>
                  <a:lnTo>
                    <a:pt x="580" y="845"/>
                  </a:lnTo>
                  <a:lnTo>
                    <a:pt x="568" y="858"/>
                  </a:lnTo>
                  <a:lnTo>
                    <a:pt x="556" y="870"/>
                  </a:lnTo>
                  <a:lnTo>
                    <a:pt x="544" y="884"/>
                  </a:lnTo>
                  <a:lnTo>
                    <a:pt x="534" y="897"/>
                  </a:lnTo>
                  <a:lnTo>
                    <a:pt x="522" y="911"/>
                  </a:lnTo>
                  <a:lnTo>
                    <a:pt x="511" y="925"/>
                  </a:lnTo>
                  <a:lnTo>
                    <a:pt x="498" y="937"/>
                  </a:lnTo>
                  <a:lnTo>
                    <a:pt x="487" y="951"/>
                  </a:lnTo>
                  <a:lnTo>
                    <a:pt x="473" y="964"/>
                  </a:lnTo>
                  <a:lnTo>
                    <a:pt x="459" y="975"/>
                  </a:lnTo>
                  <a:lnTo>
                    <a:pt x="445" y="987"/>
                  </a:lnTo>
                  <a:lnTo>
                    <a:pt x="429" y="997"/>
                  </a:lnTo>
                  <a:lnTo>
                    <a:pt x="413" y="1008"/>
                  </a:lnTo>
                  <a:lnTo>
                    <a:pt x="394" y="1016"/>
                  </a:lnTo>
                  <a:lnTo>
                    <a:pt x="352" y="1025"/>
                  </a:lnTo>
                  <a:lnTo>
                    <a:pt x="314" y="1031"/>
                  </a:lnTo>
                  <a:lnTo>
                    <a:pt x="278" y="1033"/>
                  </a:lnTo>
                  <a:lnTo>
                    <a:pt x="245" y="1033"/>
                  </a:lnTo>
                  <a:lnTo>
                    <a:pt x="215" y="1031"/>
                  </a:lnTo>
                  <a:lnTo>
                    <a:pt x="187" y="1027"/>
                  </a:lnTo>
                  <a:lnTo>
                    <a:pt x="162" y="1020"/>
                  </a:lnTo>
                  <a:lnTo>
                    <a:pt x="139" y="1013"/>
                  </a:lnTo>
                  <a:lnTo>
                    <a:pt x="118" y="1004"/>
                  </a:lnTo>
                  <a:lnTo>
                    <a:pt x="98" y="994"/>
                  </a:lnTo>
                  <a:lnTo>
                    <a:pt x="81" y="982"/>
                  </a:lnTo>
                  <a:lnTo>
                    <a:pt x="64" y="971"/>
                  </a:lnTo>
                  <a:lnTo>
                    <a:pt x="49" y="959"/>
                  </a:lnTo>
                  <a:lnTo>
                    <a:pt x="35" y="948"/>
                  </a:lnTo>
                  <a:lnTo>
                    <a:pt x="21" y="936"/>
                  </a:lnTo>
                  <a:lnTo>
                    <a:pt x="8" y="925"/>
                  </a:lnTo>
                  <a:lnTo>
                    <a:pt x="0" y="0"/>
                  </a:lnTo>
                  <a:lnTo>
                    <a:pt x="3" y="1"/>
                  </a:lnTo>
                  <a:lnTo>
                    <a:pt x="8" y="2"/>
                  </a:lnTo>
                  <a:lnTo>
                    <a:pt x="15" y="4"/>
                  </a:lnTo>
                  <a:lnTo>
                    <a:pt x="22" y="5"/>
                  </a:lnTo>
                  <a:lnTo>
                    <a:pt x="29" y="8"/>
                  </a:lnTo>
                  <a:lnTo>
                    <a:pt x="36" y="9"/>
                  </a:lnTo>
                  <a:lnTo>
                    <a:pt x="42" y="11"/>
                  </a:lnTo>
                  <a:lnTo>
                    <a:pt x="44" y="12"/>
                  </a:lnTo>
                  <a:lnTo>
                    <a:pt x="66" y="35"/>
                  </a:lnTo>
                  <a:lnTo>
                    <a:pt x="90" y="61"/>
                  </a:lnTo>
                  <a:lnTo>
                    <a:pt x="114" y="86"/>
                  </a:lnTo>
                  <a:lnTo>
                    <a:pt x="141" y="111"/>
                  </a:lnTo>
                  <a:lnTo>
                    <a:pt x="167" y="138"/>
                  </a:lnTo>
                  <a:lnTo>
                    <a:pt x="195" y="162"/>
                  </a:lnTo>
                  <a:lnTo>
                    <a:pt x="223" y="186"/>
                  </a:lnTo>
                  <a:lnTo>
                    <a:pt x="252" y="209"/>
                  </a:lnTo>
                  <a:lnTo>
                    <a:pt x="279" y="230"/>
                  </a:lnTo>
                  <a:lnTo>
                    <a:pt x="307" y="248"/>
                  </a:lnTo>
                  <a:lnTo>
                    <a:pt x="333" y="263"/>
                  </a:lnTo>
                  <a:lnTo>
                    <a:pt x="360" y="276"/>
                  </a:lnTo>
                  <a:lnTo>
                    <a:pt x="384" y="285"/>
                  </a:lnTo>
                  <a:lnTo>
                    <a:pt x="408" y="290"/>
                  </a:lnTo>
                  <a:lnTo>
                    <a:pt x="430" y="291"/>
                  </a:lnTo>
                  <a:lnTo>
                    <a:pt x="450" y="286"/>
                  </a:lnTo>
                  <a:close/>
                </a:path>
              </a:pathLst>
            </a:custGeom>
            <a:solidFill>
              <a:srgbClr val="C9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33" name="Freeform 57"/>
            <p:cNvSpPr>
              <a:spLocks/>
            </p:cNvSpPr>
            <p:nvPr/>
          </p:nvSpPr>
          <p:spPr bwMode="auto">
            <a:xfrm>
              <a:off x="1977" y="2611"/>
              <a:ext cx="589" cy="512"/>
            </a:xfrm>
            <a:custGeom>
              <a:avLst/>
              <a:gdLst>
                <a:gd name="T0" fmla="*/ 466 w 1178"/>
                <a:gd name="T1" fmla="*/ 286 h 1024"/>
                <a:gd name="T2" fmla="*/ 498 w 1178"/>
                <a:gd name="T3" fmla="*/ 278 h 1024"/>
                <a:gd name="T4" fmla="*/ 529 w 1178"/>
                <a:gd name="T5" fmla="*/ 264 h 1024"/>
                <a:gd name="T6" fmla="*/ 557 w 1178"/>
                <a:gd name="T7" fmla="*/ 248 h 1024"/>
                <a:gd name="T8" fmla="*/ 585 w 1178"/>
                <a:gd name="T9" fmla="*/ 228 h 1024"/>
                <a:gd name="T10" fmla="*/ 611 w 1178"/>
                <a:gd name="T11" fmla="*/ 209 h 1024"/>
                <a:gd name="T12" fmla="*/ 639 w 1178"/>
                <a:gd name="T13" fmla="*/ 190 h 1024"/>
                <a:gd name="T14" fmla="*/ 668 w 1178"/>
                <a:gd name="T15" fmla="*/ 173 h 1024"/>
                <a:gd name="T16" fmla="*/ 713 w 1178"/>
                <a:gd name="T17" fmla="*/ 153 h 1024"/>
                <a:gd name="T18" fmla="*/ 769 w 1178"/>
                <a:gd name="T19" fmla="*/ 145 h 1024"/>
                <a:gd name="T20" fmla="*/ 823 w 1178"/>
                <a:gd name="T21" fmla="*/ 156 h 1024"/>
                <a:gd name="T22" fmla="*/ 874 w 1178"/>
                <a:gd name="T23" fmla="*/ 181 h 1024"/>
                <a:gd name="T24" fmla="*/ 923 w 1178"/>
                <a:gd name="T25" fmla="*/ 219 h 1024"/>
                <a:gd name="T26" fmla="*/ 970 w 1178"/>
                <a:gd name="T27" fmla="*/ 263 h 1024"/>
                <a:gd name="T28" fmla="*/ 1015 w 1178"/>
                <a:gd name="T29" fmla="*/ 312 h 1024"/>
                <a:gd name="T30" fmla="*/ 1057 w 1178"/>
                <a:gd name="T31" fmla="*/ 361 h 1024"/>
                <a:gd name="T32" fmla="*/ 1088 w 1178"/>
                <a:gd name="T33" fmla="*/ 395 h 1024"/>
                <a:gd name="T34" fmla="*/ 1112 w 1178"/>
                <a:gd name="T35" fmla="*/ 409 h 1024"/>
                <a:gd name="T36" fmla="*/ 1139 w 1178"/>
                <a:gd name="T37" fmla="*/ 415 h 1024"/>
                <a:gd name="T38" fmla="*/ 1166 w 1178"/>
                <a:gd name="T39" fmla="*/ 412 h 1024"/>
                <a:gd name="T40" fmla="*/ 1137 w 1178"/>
                <a:gd name="T41" fmla="*/ 923 h 1024"/>
                <a:gd name="T42" fmla="*/ 1111 w 1178"/>
                <a:gd name="T43" fmla="*/ 933 h 1024"/>
                <a:gd name="T44" fmla="*/ 1085 w 1178"/>
                <a:gd name="T45" fmla="*/ 939 h 1024"/>
                <a:gd name="T46" fmla="*/ 1058 w 1178"/>
                <a:gd name="T47" fmla="*/ 937 h 1024"/>
                <a:gd name="T48" fmla="*/ 1033 w 1178"/>
                <a:gd name="T49" fmla="*/ 924 h 1024"/>
                <a:gd name="T50" fmla="*/ 983 w 1178"/>
                <a:gd name="T51" fmla="*/ 888 h 1024"/>
                <a:gd name="T52" fmla="*/ 933 w 1178"/>
                <a:gd name="T53" fmla="*/ 851 h 1024"/>
                <a:gd name="T54" fmla="*/ 880 w 1178"/>
                <a:gd name="T55" fmla="*/ 817 h 1024"/>
                <a:gd name="T56" fmla="*/ 827 w 1178"/>
                <a:gd name="T57" fmla="*/ 789 h 1024"/>
                <a:gd name="T58" fmla="*/ 771 w 1178"/>
                <a:gd name="T59" fmla="*/ 772 h 1024"/>
                <a:gd name="T60" fmla="*/ 717 w 1178"/>
                <a:gd name="T61" fmla="*/ 767 h 1024"/>
                <a:gd name="T62" fmla="*/ 662 w 1178"/>
                <a:gd name="T63" fmla="*/ 780 h 1024"/>
                <a:gd name="T64" fmla="*/ 608 w 1178"/>
                <a:gd name="T65" fmla="*/ 813 h 1024"/>
                <a:gd name="T66" fmla="*/ 581 w 1178"/>
                <a:gd name="T67" fmla="*/ 836 h 1024"/>
                <a:gd name="T68" fmla="*/ 557 w 1178"/>
                <a:gd name="T69" fmla="*/ 862 h 1024"/>
                <a:gd name="T70" fmla="*/ 534 w 1178"/>
                <a:gd name="T71" fmla="*/ 888 h 1024"/>
                <a:gd name="T72" fmla="*/ 511 w 1178"/>
                <a:gd name="T73" fmla="*/ 916 h 1024"/>
                <a:gd name="T74" fmla="*/ 487 w 1178"/>
                <a:gd name="T75" fmla="*/ 942 h 1024"/>
                <a:gd name="T76" fmla="*/ 460 w 1178"/>
                <a:gd name="T77" fmla="*/ 967 h 1024"/>
                <a:gd name="T78" fmla="*/ 430 w 1178"/>
                <a:gd name="T79" fmla="*/ 988 h 1024"/>
                <a:gd name="T80" fmla="*/ 394 w 1178"/>
                <a:gd name="T81" fmla="*/ 1007 h 1024"/>
                <a:gd name="T82" fmla="*/ 314 w 1178"/>
                <a:gd name="T83" fmla="*/ 1022 h 1024"/>
                <a:gd name="T84" fmla="*/ 245 w 1178"/>
                <a:gd name="T85" fmla="*/ 1024 h 1024"/>
                <a:gd name="T86" fmla="*/ 187 w 1178"/>
                <a:gd name="T87" fmla="*/ 1018 h 1024"/>
                <a:gd name="T88" fmla="*/ 139 w 1178"/>
                <a:gd name="T89" fmla="*/ 1005 h 1024"/>
                <a:gd name="T90" fmla="*/ 98 w 1178"/>
                <a:gd name="T91" fmla="*/ 985 h 1024"/>
                <a:gd name="T92" fmla="*/ 64 w 1178"/>
                <a:gd name="T93" fmla="*/ 962 h 1024"/>
                <a:gd name="T94" fmla="*/ 35 w 1178"/>
                <a:gd name="T95" fmla="*/ 939 h 1024"/>
                <a:gd name="T96" fmla="*/ 8 w 1178"/>
                <a:gd name="T97" fmla="*/ 916 h 1024"/>
                <a:gd name="T98" fmla="*/ 3 w 1178"/>
                <a:gd name="T99" fmla="*/ 1 h 1024"/>
                <a:gd name="T100" fmla="*/ 14 w 1178"/>
                <a:gd name="T101" fmla="*/ 5 h 1024"/>
                <a:gd name="T102" fmla="*/ 29 w 1178"/>
                <a:gd name="T103" fmla="*/ 9 h 1024"/>
                <a:gd name="T104" fmla="*/ 41 w 1178"/>
                <a:gd name="T105" fmla="*/ 13 h 1024"/>
                <a:gd name="T106" fmla="*/ 65 w 1178"/>
                <a:gd name="T107" fmla="*/ 38 h 1024"/>
                <a:gd name="T108" fmla="*/ 113 w 1178"/>
                <a:gd name="T109" fmla="*/ 89 h 1024"/>
                <a:gd name="T110" fmla="*/ 166 w 1178"/>
                <a:gd name="T111" fmla="*/ 139 h 1024"/>
                <a:gd name="T112" fmla="*/ 222 w 1178"/>
                <a:gd name="T113" fmla="*/ 188 h 1024"/>
                <a:gd name="T114" fmla="*/ 278 w 1178"/>
                <a:gd name="T115" fmla="*/ 232 h 1024"/>
                <a:gd name="T116" fmla="*/ 332 w 1178"/>
                <a:gd name="T117" fmla="*/ 265 h 1024"/>
                <a:gd name="T118" fmla="*/ 383 w 1178"/>
                <a:gd name="T119" fmla="*/ 287 h 1024"/>
                <a:gd name="T120" fmla="*/ 429 w 1178"/>
                <a:gd name="T121" fmla="*/ 29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8" h="1024">
                  <a:moveTo>
                    <a:pt x="449" y="288"/>
                  </a:moveTo>
                  <a:lnTo>
                    <a:pt x="466" y="286"/>
                  </a:lnTo>
                  <a:lnTo>
                    <a:pt x="483" y="282"/>
                  </a:lnTo>
                  <a:lnTo>
                    <a:pt x="498" y="278"/>
                  </a:lnTo>
                  <a:lnTo>
                    <a:pt x="514" y="271"/>
                  </a:lnTo>
                  <a:lnTo>
                    <a:pt x="529" y="264"/>
                  </a:lnTo>
                  <a:lnTo>
                    <a:pt x="543" y="256"/>
                  </a:lnTo>
                  <a:lnTo>
                    <a:pt x="557" y="248"/>
                  </a:lnTo>
                  <a:lnTo>
                    <a:pt x="571" y="239"/>
                  </a:lnTo>
                  <a:lnTo>
                    <a:pt x="585" y="228"/>
                  </a:lnTo>
                  <a:lnTo>
                    <a:pt x="597" y="219"/>
                  </a:lnTo>
                  <a:lnTo>
                    <a:pt x="611" y="209"/>
                  </a:lnTo>
                  <a:lnTo>
                    <a:pt x="625" y="199"/>
                  </a:lnTo>
                  <a:lnTo>
                    <a:pt x="639" y="190"/>
                  </a:lnTo>
                  <a:lnTo>
                    <a:pt x="653" y="181"/>
                  </a:lnTo>
                  <a:lnTo>
                    <a:pt x="668" y="173"/>
                  </a:lnTo>
                  <a:lnTo>
                    <a:pt x="683" y="165"/>
                  </a:lnTo>
                  <a:lnTo>
                    <a:pt x="713" y="153"/>
                  </a:lnTo>
                  <a:lnTo>
                    <a:pt x="740" y="146"/>
                  </a:lnTo>
                  <a:lnTo>
                    <a:pt x="769" y="145"/>
                  </a:lnTo>
                  <a:lnTo>
                    <a:pt x="796" y="149"/>
                  </a:lnTo>
                  <a:lnTo>
                    <a:pt x="823" y="156"/>
                  </a:lnTo>
                  <a:lnTo>
                    <a:pt x="849" y="167"/>
                  </a:lnTo>
                  <a:lnTo>
                    <a:pt x="874" y="181"/>
                  </a:lnTo>
                  <a:lnTo>
                    <a:pt x="899" y="198"/>
                  </a:lnTo>
                  <a:lnTo>
                    <a:pt x="923" y="219"/>
                  </a:lnTo>
                  <a:lnTo>
                    <a:pt x="947" y="240"/>
                  </a:lnTo>
                  <a:lnTo>
                    <a:pt x="970" y="263"/>
                  </a:lnTo>
                  <a:lnTo>
                    <a:pt x="993" y="287"/>
                  </a:lnTo>
                  <a:lnTo>
                    <a:pt x="1015" y="312"/>
                  </a:lnTo>
                  <a:lnTo>
                    <a:pt x="1036" y="336"/>
                  </a:lnTo>
                  <a:lnTo>
                    <a:pt x="1057" y="361"/>
                  </a:lnTo>
                  <a:lnTo>
                    <a:pt x="1078" y="385"/>
                  </a:lnTo>
                  <a:lnTo>
                    <a:pt x="1088" y="395"/>
                  </a:lnTo>
                  <a:lnTo>
                    <a:pt x="1101" y="403"/>
                  </a:lnTo>
                  <a:lnTo>
                    <a:pt x="1112" y="409"/>
                  </a:lnTo>
                  <a:lnTo>
                    <a:pt x="1125" y="412"/>
                  </a:lnTo>
                  <a:lnTo>
                    <a:pt x="1139" y="415"/>
                  </a:lnTo>
                  <a:lnTo>
                    <a:pt x="1152" y="415"/>
                  </a:lnTo>
                  <a:lnTo>
                    <a:pt x="1166" y="412"/>
                  </a:lnTo>
                  <a:lnTo>
                    <a:pt x="1178" y="410"/>
                  </a:lnTo>
                  <a:lnTo>
                    <a:pt x="1137" y="923"/>
                  </a:lnTo>
                  <a:lnTo>
                    <a:pt x="1124" y="928"/>
                  </a:lnTo>
                  <a:lnTo>
                    <a:pt x="1111" y="933"/>
                  </a:lnTo>
                  <a:lnTo>
                    <a:pt x="1098" y="937"/>
                  </a:lnTo>
                  <a:lnTo>
                    <a:pt x="1085" y="939"/>
                  </a:lnTo>
                  <a:lnTo>
                    <a:pt x="1072" y="939"/>
                  </a:lnTo>
                  <a:lnTo>
                    <a:pt x="1058" y="937"/>
                  </a:lnTo>
                  <a:lnTo>
                    <a:pt x="1046" y="932"/>
                  </a:lnTo>
                  <a:lnTo>
                    <a:pt x="1033" y="924"/>
                  </a:lnTo>
                  <a:lnTo>
                    <a:pt x="1009" y="907"/>
                  </a:lnTo>
                  <a:lnTo>
                    <a:pt x="983" y="888"/>
                  </a:lnTo>
                  <a:lnTo>
                    <a:pt x="958" y="870"/>
                  </a:lnTo>
                  <a:lnTo>
                    <a:pt x="933" y="851"/>
                  </a:lnTo>
                  <a:lnTo>
                    <a:pt x="906" y="833"/>
                  </a:lnTo>
                  <a:lnTo>
                    <a:pt x="880" y="817"/>
                  </a:lnTo>
                  <a:lnTo>
                    <a:pt x="853" y="802"/>
                  </a:lnTo>
                  <a:lnTo>
                    <a:pt x="827" y="789"/>
                  </a:lnTo>
                  <a:lnTo>
                    <a:pt x="799" y="779"/>
                  </a:lnTo>
                  <a:lnTo>
                    <a:pt x="771" y="772"/>
                  </a:lnTo>
                  <a:lnTo>
                    <a:pt x="745" y="767"/>
                  </a:lnTo>
                  <a:lnTo>
                    <a:pt x="717" y="767"/>
                  </a:lnTo>
                  <a:lnTo>
                    <a:pt x="690" y="771"/>
                  </a:lnTo>
                  <a:lnTo>
                    <a:pt x="662" y="780"/>
                  </a:lnTo>
                  <a:lnTo>
                    <a:pt x="635" y="794"/>
                  </a:lnTo>
                  <a:lnTo>
                    <a:pt x="608" y="813"/>
                  </a:lnTo>
                  <a:lnTo>
                    <a:pt x="594" y="825"/>
                  </a:lnTo>
                  <a:lnTo>
                    <a:pt x="581" y="836"/>
                  </a:lnTo>
                  <a:lnTo>
                    <a:pt x="568" y="849"/>
                  </a:lnTo>
                  <a:lnTo>
                    <a:pt x="557" y="862"/>
                  </a:lnTo>
                  <a:lnTo>
                    <a:pt x="545" y="876"/>
                  </a:lnTo>
                  <a:lnTo>
                    <a:pt x="534" y="888"/>
                  </a:lnTo>
                  <a:lnTo>
                    <a:pt x="522" y="902"/>
                  </a:lnTo>
                  <a:lnTo>
                    <a:pt x="511" y="916"/>
                  </a:lnTo>
                  <a:lnTo>
                    <a:pt x="499" y="928"/>
                  </a:lnTo>
                  <a:lnTo>
                    <a:pt x="487" y="942"/>
                  </a:lnTo>
                  <a:lnTo>
                    <a:pt x="474" y="955"/>
                  </a:lnTo>
                  <a:lnTo>
                    <a:pt x="460" y="967"/>
                  </a:lnTo>
                  <a:lnTo>
                    <a:pt x="445" y="978"/>
                  </a:lnTo>
                  <a:lnTo>
                    <a:pt x="430" y="988"/>
                  </a:lnTo>
                  <a:lnTo>
                    <a:pt x="413" y="999"/>
                  </a:lnTo>
                  <a:lnTo>
                    <a:pt x="394" y="1007"/>
                  </a:lnTo>
                  <a:lnTo>
                    <a:pt x="352" y="1016"/>
                  </a:lnTo>
                  <a:lnTo>
                    <a:pt x="314" y="1022"/>
                  </a:lnTo>
                  <a:lnTo>
                    <a:pt x="278" y="1024"/>
                  </a:lnTo>
                  <a:lnTo>
                    <a:pt x="245" y="1024"/>
                  </a:lnTo>
                  <a:lnTo>
                    <a:pt x="215" y="1022"/>
                  </a:lnTo>
                  <a:lnTo>
                    <a:pt x="187" y="1018"/>
                  </a:lnTo>
                  <a:lnTo>
                    <a:pt x="162" y="1011"/>
                  </a:lnTo>
                  <a:lnTo>
                    <a:pt x="139" y="1005"/>
                  </a:lnTo>
                  <a:lnTo>
                    <a:pt x="118" y="995"/>
                  </a:lnTo>
                  <a:lnTo>
                    <a:pt x="98" y="985"/>
                  </a:lnTo>
                  <a:lnTo>
                    <a:pt x="81" y="973"/>
                  </a:lnTo>
                  <a:lnTo>
                    <a:pt x="64" y="962"/>
                  </a:lnTo>
                  <a:lnTo>
                    <a:pt x="49" y="950"/>
                  </a:lnTo>
                  <a:lnTo>
                    <a:pt x="35" y="939"/>
                  </a:lnTo>
                  <a:lnTo>
                    <a:pt x="21" y="927"/>
                  </a:lnTo>
                  <a:lnTo>
                    <a:pt x="8" y="916"/>
                  </a:lnTo>
                  <a:lnTo>
                    <a:pt x="0" y="0"/>
                  </a:lnTo>
                  <a:lnTo>
                    <a:pt x="3" y="1"/>
                  </a:lnTo>
                  <a:lnTo>
                    <a:pt x="8" y="4"/>
                  </a:lnTo>
                  <a:lnTo>
                    <a:pt x="14" y="5"/>
                  </a:lnTo>
                  <a:lnTo>
                    <a:pt x="22" y="7"/>
                  </a:lnTo>
                  <a:lnTo>
                    <a:pt x="29" y="9"/>
                  </a:lnTo>
                  <a:lnTo>
                    <a:pt x="35" y="12"/>
                  </a:lnTo>
                  <a:lnTo>
                    <a:pt x="41" y="13"/>
                  </a:lnTo>
                  <a:lnTo>
                    <a:pt x="43" y="15"/>
                  </a:lnTo>
                  <a:lnTo>
                    <a:pt x="65" y="38"/>
                  </a:lnTo>
                  <a:lnTo>
                    <a:pt x="89" y="63"/>
                  </a:lnTo>
                  <a:lnTo>
                    <a:pt x="113" y="89"/>
                  </a:lnTo>
                  <a:lnTo>
                    <a:pt x="140" y="114"/>
                  </a:lnTo>
                  <a:lnTo>
                    <a:pt x="166" y="139"/>
                  </a:lnTo>
                  <a:lnTo>
                    <a:pt x="194" y="165"/>
                  </a:lnTo>
                  <a:lnTo>
                    <a:pt x="222" y="188"/>
                  </a:lnTo>
                  <a:lnTo>
                    <a:pt x="250" y="211"/>
                  </a:lnTo>
                  <a:lnTo>
                    <a:pt x="278" y="232"/>
                  </a:lnTo>
                  <a:lnTo>
                    <a:pt x="306" y="250"/>
                  </a:lnTo>
                  <a:lnTo>
                    <a:pt x="332" y="265"/>
                  </a:lnTo>
                  <a:lnTo>
                    <a:pt x="359" y="278"/>
                  </a:lnTo>
                  <a:lnTo>
                    <a:pt x="383" y="287"/>
                  </a:lnTo>
                  <a:lnTo>
                    <a:pt x="407" y="291"/>
                  </a:lnTo>
                  <a:lnTo>
                    <a:pt x="429" y="293"/>
                  </a:lnTo>
                  <a:lnTo>
                    <a:pt x="449" y="288"/>
                  </a:lnTo>
                  <a:close/>
                </a:path>
              </a:pathLst>
            </a:custGeom>
            <a:solidFill>
              <a:srgbClr val="CE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34" name="Freeform 58"/>
            <p:cNvSpPr>
              <a:spLocks/>
            </p:cNvSpPr>
            <p:nvPr/>
          </p:nvSpPr>
          <p:spPr bwMode="auto">
            <a:xfrm>
              <a:off x="1977" y="2613"/>
              <a:ext cx="588" cy="507"/>
            </a:xfrm>
            <a:custGeom>
              <a:avLst/>
              <a:gdLst>
                <a:gd name="T0" fmla="*/ 465 w 1177"/>
                <a:gd name="T1" fmla="*/ 286 h 1013"/>
                <a:gd name="T2" fmla="*/ 498 w 1177"/>
                <a:gd name="T3" fmla="*/ 277 h 1013"/>
                <a:gd name="T4" fmla="*/ 528 w 1177"/>
                <a:gd name="T5" fmla="*/ 265 h 1013"/>
                <a:gd name="T6" fmla="*/ 557 w 1177"/>
                <a:gd name="T7" fmla="*/ 247 h 1013"/>
                <a:gd name="T8" fmla="*/ 583 w 1177"/>
                <a:gd name="T9" fmla="*/ 229 h 1013"/>
                <a:gd name="T10" fmla="*/ 611 w 1177"/>
                <a:gd name="T11" fmla="*/ 209 h 1013"/>
                <a:gd name="T12" fmla="*/ 638 w 1177"/>
                <a:gd name="T13" fmla="*/ 190 h 1013"/>
                <a:gd name="T14" fmla="*/ 666 w 1177"/>
                <a:gd name="T15" fmla="*/ 172 h 1013"/>
                <a:gd name="T16" fmla="*/ 711 w 1177"/>
                <a:gd name="T17" fmla="*/ 153 h 1013"/>
                <a:gd name="T18" fmla="*/ 768 w 1177"/>
                <a:gd name="T19" fmla="*/ 145 h 1013"/>
                <a:gd name="T20" fmla="*/ 822 w 1177"/>
                <a:gd name="T21" fmla="*/ 155 h 1013"/>
                <a:gd name="T22" fmla="*/ 873 w 1177"/>
                <a:gd name="T23" fmla="*/ 182 h 1013"/>
                <a:gd name="T24" fmla="*/ 922 w 1177"/>
                <a:gd name="T25" fmla="*/ 219 h 1013"/>
                <a:gd name="T26" fmla="*/ 968 w 1177"/>
                <a:gd name="T27" fmla="*/ 262 h 1013"/>
                <a:gd name="T28" fmla="*/ 1013 w 1177"/>
                <a:gd name="T29" fmla="*/ 312 h 1013"/>
                <a:gd name="T30" fmla="*/ 1056 w 1177"/>
                <a:gd name="T31" fmla="*/ 360 h 1013"/>
                <a:gd name="T32" fmla="*/ 1087 w 1177"/>
                <a:gd name="T33" fmla="*/ 396 h 1013"/>
                <a:gd name="T34" fmla="*/ 1111 w 1177"/>
                <a:gd name="T35" fmla="*/ 410 h 1013"/>
                <a:gd name="T36" fmla="*/ 1138 w 1177"/>
                <a:gd name="T37" fmla="*/ 414 h 1013"/>
                <a:gd name="T38" fmla="*/ 1164 w 1177"/>
                <a:gd name="T39" fmla="*/ 413 h 1013"/>
                <a:gd name="T40" fmla="*/ 1137 w 1177"/>
                <a:gd name="T41" fmla="*/ 912 h 1013"/>
                <a:gd name="T42" fmla="*/ 1111 w 1177"/>
                <a:gd name="T43" fmla="*/ 922 h 1013"/>
                <a:gd name="T44" fmla="*/ 1086 w 1177"/>
                <a:gd name="T45" fmla="*/ 928 h 1013"/>
                <a:gd name="T46" fmla="*/ 1059 w 1177"/>
                <a:gd name="T47" fmla="*/ 926 h 1013"/>
                <a:gd name="T48" fmla="*/ 1034 w 1177"/>
                <a:gd name="T49" fmla="*/ 913 h 1013"/>
                <a:gd name="T50" fmla="*/ 985 w 1177"/>
                <a:gd name="T51" fmla="*/ 877 h 1013"/>
                <a:gd name="T52" fmla="*/ 934 w 1177"/>
                <a:gd name="T53" fmla="*/ 841 h 1013"/>
                <a:gd name="T54" fmla="*/ 881 w 1177"/>
                <a:gd name="T55" fmla="*/ 806 h 1013"/>
                <a:gd name="T56" fmla="*/ 827 w 1177"/>
                <a:gd name="T57" fmla="*/ 778 h 1013"/>
                <a:gd name="T58" fmla="*/ 771 w 1177"/>
                <a:gd name="T59" fmla="*/ 761 h 1013"/>
                <a:gd name="T60" fmla="*/ 717 w 1177"/>
                <a:gd name="T61" fmla="*/ 756 h 1013"/>
                <a:gd name="T62" fmla="*/ 662 w 1177"/>
                <a:gd name="T63" fmla="*/ 769 h 1013"/>
                <a:gd name="T64" fmla="*/ 608 w 1177"/>
                <a:gd name="T65" fmla="*/ 803 h 1013"/>
                <a:gd name="T66" fmla="*/ 581 w 1177"/>
                <a:gd name="T67" fmla="*/ 826 h 1013"/>
                <a:gd name="T68" fmla="*/ 557 w 1177"/>
                <a:gd name="T69" fmla="*/ 851 h 1013"/>
                <a:gd name="T70" fmla="*/ 535 w 1177"/>
                <a:gd name="T71" fmla="*/ 877 h 1013"/>
                <a:gd name="T72" fmla="*/ 512 w 1177"/>
                <a:gd name="T73" fmla="*/ 905 h 1013"/>
                <a:gd name="T74" fmla="*/ 488 w 1177"/>
                <a:gd name="T75" fmla="*/ 932 h 1013"/>
                <a:gd name="T76" fmla="*/ 460 w 1177"/>
                <a:gd name="T77" fmla="*/ 956 h 1013"/>
                <a:gd name="T78" fmla="*/ 430 w 1177"/>
                <a:gd name="T79" fmla="*/ 978 h 1013"/>
                <a:gd name="T80" fmla="*/ 396 w 1177"/>
                <a:gd name="T81" fmla="*/ 996 h 1013"/>
                <a:gd name="T82" fmla="*/ 314 w 1177"/>
                <a:gd name="T83" fmla="*/ 1011 h 1013"/>
                <a:gd name="T84" fmla="*/ 246 w 1177"/>
                <a:gd name="T85" fmla="*/ 1013 h 1013"/>
                <a:gd name="T86" fmla="*/ 187 w 1177"/>
                <a:gd name="T87" fmla="*/ 1006 h 1013"/>
                <a:gd name="T88" fmla="*/ 139 w 1177"/>
                <a:gd name="T89" fmla="*/ 993 h 1013"/>
                <a:gd name="T90" fmla="*/ 98 w 1177"/>
                <a:gd name="T91" fmla="*/ 973 h 1013"/>
                <a:gd name="T92" fmla="*/ 64 w 1177"/>
                <a:gd name="T93" fmla="*/ 951 h 1013"/>
                <a:gd name="T94" fmla="*/ 35 w 1177"/>
                <a:gd name="T95" fmla="*/ 927 h 1013"/>
                <a:gd name="T96" fmla="*/ 8 w 1177"/>
                <a:gd name="T97" fmla="*/ 905 h 1013"/>
                <a:gd name="T98" fmla="*/ 3 w 1177"/>
                <a:gd name="T99" fmla="*/ 1 h 1013"/>
                <a:gd name="T100" fmla="*/ 14 w 1177"/>
                <a:gd name="T101" fmla="*/ 4 h 1013"/>
                <a:gd name="T102" fmla="*/ 28 w 1177"/>
                <a:gd name="T103" fmla="*/ 9 h 1013"/>
                <a:gd name="T104" fmla="*/ 39 w 1177"/>
                <a:gd name="T105" fmla="*/ 12 h 1013"/>
                <a:gd name="T106" fmla="*/ 64 w 1177"/>
                <a:gd name="T107" fmla="*/ 38 h 1013"/>
                <a:gd name="T108" fmla="*/ 113 w 1177"/>
                <a:gd name="T109" fmla="*/ 88 h 1013"/>
                <a:gd name="T110" fmla="*/ 166 w 1177"/>
                <a:gd name="T111" fmla="*/ 140 h 1013"/>
                <a:gd name="T112" fmla="*/ 222 w 1177"/>
                <a:gd name="T113" fmla="*/ 189 h 1013"/>
                <a:gd name="T114" fmla="*/ 277 w 1177"/>
                <a:gd name="T115" fmla="*/ 232 h 1013"/>
                <a:gd name="T116" fmla="*/ 331 w 1177"/>
                <a:gd name="T117" fmla="*/ 266 h 1013"/>
                <a:gd name="T118" fmla="*/ 382 w 1177"/>
                <a:gd name="T119" fmla="*/ 288 h 1013"/>
                <a:gd name="T120" fmla="*/ 428 w 1177"/>
                <a:gd name="T121" fmla="*/ 29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7" h="1013">
                  <a:moveTo>
                    <a:pt x="447" y="289"/>
                  </a:moveTo>
                  <a:lnTo>
                    <a:pt x="465" y="286"/>
                  </a:lnTo>
                  <a:lnTo>
                    <a:pt x="482" y="283"/>
                  </a:lnTo>
                  <a:lnTo>
                    <a:pt x="498" y="277"/>
                  </a:lnTo>
                  <a:lnTo>
                    <a:pt x="513" y="272"/>
                  </a:lnTo>
                  <a:lnTo>
                    <a:pt x="528" y="265"/>
                  </a:lnTo>
                  <a:lnTo>
                    <a:pt x="543" y="257"/>
                  </a:lnTo>
                  <a:lnTo>
                    <a:pt x="557" y="247"/>
                  </a:lnTo>
                  <a:lnTo>
                    <a:pt x="571" y="238"/>
                  </a:lnTo>
                  <a:lnTo>
                    <a:pt x="583" y="229"/>
                  </a:lnTo>
                  <a:lnTo>
                    <a:pt x="597" y="219"/>
                  </a:lnTo>
                  <a:lnTo>
                    <a:pt x="611" y="209"/>
                  </a:lnTo>
                  <a:lnTo>
                    <a:pt x="625" y="199"/>
                  </a:lnTo>
                  <a:lnTo>
                    <a:pt x="638" y="190"/>
                  </a:lnTo>
                  <a:lnTo>
                    <a:pt x="653" y="181"/>
                  </a:lnTo>
                  <a:lnTo>
                    <a:pt x="666" y="172"/>
                  </a:lnTo>
                  <a:lnTo>
                    <a:pt x="681" y="166"/>
                  </a:lnTo>
                  <a:lnTo>
                    <a:pt x="711" y="153"/>
                  </a:lnTo>
                  <a:lnTo>
                    <a:pt x="739" y="147"/>
                  </a:lnTo>
                  <a:lnTo>
                    <a:pt x="768" y="145"/>
                  </a:lnTo>
                  <a:lnTo>
                    <a:pt x="794" y="148"/>
                  </a:lnTo>
                  <a:lnTo>
                    <a:pt x="822" y="155"/>
                  </a:lnTo>
                  <a:lnTo>
                    <a:pt x="847" y="167"/>
                  </a:lnTo>
                  <a:lnTo>
                    <a:pt x="873" y="182"/>
                  </a:lnTo>
                  <a:lnTo>
                    <a:pt x="898" y="199"/>
                  </a:lnTo>
                  <a:lnTo>
                    <a:pt x="922" y="219"/>
                  </a:lnTo>
                  <a:lnTo>
                    <a:pt x="945" y="239"/>
                  </a:lnTo>
                  <a:lnTo>
                    <a:pt x="968" y="262"/>
                  </a:lnTo>
                  <a:lnTo>
                    <a:pt x="991" y="286"/>
                  </a:lnTo>
                  <a:lnTo>
                    <a:pt x="1013" y="312"/>
                  </a:lnTo>
                  <a:lnTo>
                    <a:pt x="1035" y="336"/>
                  </a:lnTo>
                  <a:lnTo>
                    <a:pt x="1056" y="360"/>
                  </a:lnTo>
                  <a:lnTo>
                    <a:pt x="1077" y="384"/>
                  </a:lnTo>
                  <a:lnTo>
                    <a:pt x="1087" y="396"/>
                  </a:lnTo>
                  <a:lnTo>
                    <a:pt x="1100" y="404"/>
                  </a:lnTo>
                  <a:lnTo>
                    <a:pt x="1111" y="410"/>
                  </a:lnTo>
                  <a:lnTo>
                    <a:pt x="1124" y="413"/>
                  </a:lnTo>
                  <a:lnTo>
                    <a:pt x="1138" y="414"/>
                  </a:lnTo>
                  <a:lnTo>
                    <a:pt x="1151" y="414"/>
                  </a:lnTo>
                  <a:lnTo>
                    <a:pt x="1164" y="413"/>
                  </a:lnTo>
                  <a:lnTo>
                    <a:pt x="1177" y="411"/>
                  </a:lnTo>
                  <a:lnTo>
                    <a:pt x="1137" y="912"/>
                  </a:lnTo>
                  <a:lnTo>
                    <a:pt x="1124" y="918"/>
                  </a:lnTo>
                  <a:lnTo>
                    <a:pt x="1111" y="922"/>
                  </a:lnTo>
                  <a:lnTo>
                    <a:pt x="1099" y="926"/>
                  </a:lnTo>
                  <a:lnTo>
                    <a:pt x="1086" y="928"/>
                  </a:lnTo>
                  <a:lnTo>
                    <a:pt x="1072" y="928"/>
                  </a:lnTo>
                  <a:lnTo>
                    <a:pt x="1059" y="926"/>
                  </a:lnTo>
                  <a:lnTo>
                    <a:pt x="1047" y="921"/>
                  </a:lnTo>
                  <a:lnTo>
                    <a:pt x="1034" y="913"/>
                  </a:lnTo>
                  <a:lnTo>
                    <a:pt x="1010" y="896"/>
                  </a:lnTo>
                  <a:lnTo>
                    <a:pt x="985" y="877"/>
                  </a:lnTo>
                  <a:lnTo>
                    <a:pt x="959" y="859"/>
                  </a:lnTo>
                  <a:lnTo>
                    <a:pt x="934" y="841"/>
                  </a:lnTo>
                  <a:lnTo>
                    <a:pt x="907" y="823"/>
                  </a:lnTo>
                  <a:lnTo>
                    <a:pt x="881" y="806"/>
                  </a:lnTo>
                  <a:lnTo>
                    <a:pt x="853" y="791"/>
                  </a:lnTo>
                  <a:lnTo>
                    <a:pt x="827" y="778"/>
                  </a:lnTo>
                  <a:lnTo>
                    <a:pt x="799" y="768"/>
                  </a:lnTo>
                  <a:lnTo>
                    <a:pt x="771" y="761"/>
                  </a:lnTo>
                  <a:lnTo>
                    <a:pt x="745" y="758"/>
                  </a:lnTo>
                  <a:lnTo>
                    <a:pt x="717" y="756"/>
                  </a:lnTo>
                  <a:lnTo>
                    <a:pt x="690" y="761"/>
                  </a:lnTo>
                  <a:lnTo>
                    <a:pt x="662" y="769"/>
                  </a:lnTo>
                  <a:lnTo>
                    <a:pt x="635" y="783"/>
                  </a:lnTo>
                  <a:lnTo>
                    <a:pt x="608" y="803"/>
                  </a:lnTo>
                  <a:lnTo>
                    <a:pt x="594" y="814"/>
                  </a:lnTo>
                  <a:lnTo>
                    <a:pt x="581" y="826"/>
                  </a:lnTo>
                  <a:lnTo>
                    <a:pt x="570" y="838"/>
                  </a:lnTo>
                  <a:lnTo>
                    <a:pt x="557" y="851"/>
                  </a:lnTo>
                  <a:lnTo>
                    <a:pt x="545" y="865"/>
                  </a:lnTo>
                  <a:lnTo>
                    <a:pt x="535" y="877"/>
                  </a:lnTo>
                  <a:lnTo>
                    <a:pt x="524" y="891"/>
                  </a:lnTo>
                  <a:lnTo>
                    <a:pt x="512" y="905"/>
                  </a:lnTo>
                  <a:lnTo>
                    <a:pt x="499" y="918"/>
                  </a:lnTo>
                  <a:lnTo>
                    <a:pt x="488" y="932"/>
                  </a:lnTo>
                  <a:lnTo>
                    <a:pt x="474" y="944"/>
                  </a:lnTo>
                  <a:lnTo>
                    <a:pt x="460" y="956"/>
                  </a:lnTo>
                  <a:lnTo>
                    <a:pt x="446" y="967"/>
                  </a:lnTo>
                  <a:lnTo>
                    <a:pt x="430" y="978"/>
                  </a:lnTo>
                  <a:lnTo>
                    <a:pt x="414" y="988"/>
                  </a:lnTo>
                  <a:lnTo>
                    <a:pt x="396" y="996"/>
                  </a:lnTo>
                  <a:lnTo>
                    <a:pt x="353" y="1005"/>
                  </a:lnTo>
                  <a:lnTo>
                    <a:pt x="314" y="1011"/>
                  </a:lnTo>
                  <a:lnTo>
                    <a:pt x="278" y="1013"/>
                  </a:lnTo>
                  <a:lnTo>
                    <a:pt x="246" y="1013"/>
                  </a:lnTo>
                  <a:lnTo>
                    <a:pt x="215" y="1011"/>
                  </a:lnTo>
                  <a:lnTo>
                    <a:pt x="187" y="1006"/>
                  </a:lnTo>
                  <a:lnTo>
                    <a:pt x="162" y="1001"/>
                  </a:lnTo>
                  <a:lnTo>
                    <a:pt x="139" y="993"/>
                  </a:lnTo>
                  <a:lnTo>
                    <a:pt x="118" y="983"/>
                  </a:lnTo>
                  <a:lnTo>
                    <a:pt x="98" y="973"/>
                  </a:lnTo>
                  <a:lnTo>
                    <a:pt x="81" y="963"/>
                  </a:lnTo>
                  <a:lnTo>
                    <a:pt x="64" y="951"/>
                  </a:lnTo>
                  <a:lnTo>
                    <a:pt x="49" y="940"/>
                  </a:lnTo>
                  <a:lnTo>
                    <a:pt x="35" y="927"/>
                  </a:lnTo>
                  <a:lnTo>
                    <a:pt x="21" y="917"/>
                  </a:lnTo>
                  <a:lnTo>
                    <a:pt x="8" y="905"/>
                  </a:lnTo>
                  <a:lnTo>
                    <a:pt x="0" y="0"/>
                  </a:lnTo>
                  <a:lnTo>
                    <a:pt x="3" y="1"/>
                  </a:lnTo>
                  <a:lnTo>
                    <a:pt x="7" y="3"/>
                  </a:lnTo>
                  <a:lnTo>
                    <a:pt x="14" y="4"/>
                  </a:lnTo>
                  <a:lnTo>
                    <a:pt x="21" y="7"/>
                  </a:lnTo>
                  <a:lnTo>
                    <a:pt x="28" y="9"/>
                  </a:lnTo>
                  <a:lnTo>
                    <a:pt x="35" y="11"/>
                  </a:lnTo>
                  <a:lnTo>
                    <a:pt x="39" y="12"/>
                  </a:lnTo>
                  <a:lnTo>
                    <a:pt x="42" y="15"/>
                  </a:lnTo>
                  <a:lnTo>
                    <a:pt x="64" y="38"/>
                  </a:lnTo>
                  <a:lnTo>
                    <a:pt x="88" y="63"/>
                  </a:lnTo>
                  <a:lnTo>
                    <a:pt x="113" y="88"/>
                  </a:lnTo>
                  <a:lnTo>
                    <a:pt x="139" y="114"/>
                  </a:lnTo>
                  <a:lnTo>
                    <a:pt x="166" y="140"/>
                  </a:lnTo>
                  <a:lnTo>
                    <a:pt x="194" y="164"/>
                  </a:lnTo>
                  <a:lnTo>
                    <a:pt x="222" y="189"/>
                  </a:lnTo>
                  <a:lnTo>
                    <a:pt x="249" y="212"/>
                  </a:lnTo>
                  <a:lnTo>
                    <a:pt x="277" y="232"/>
                  </a:lnTo>
                  <a:lnTo>
                    <a:pt x="305" y="251"/>
                  </a:lnTo>
                  <a:lnTo>
                    <a:pt x="331" y="266"/>
                  </a:lnTo>
                  <a:lnTo>
                    <a:pt x="358" y="278"/>
                  </a:lnTo>
                  <a:lnTo>
                    <a:pt x="382" y="288"/>
                  </a:lnTo>
                  <a:lnTo>
                    <a:pt x="406" y="292"/>
                  </a:lnTo>
                  <a:lnTo>
                    <a:pt x="428" y="293"/>
                  </a:lnTo>
                  <a:lnTo>
                    <a:pt x="447" y="289"/>
                  </a:lnTo>
                  <a:close/>
                </a:path>
              </a:pathLst>
            </a:custGeom>
            <a:solidFill>
              <a:srgbClr val="D1E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35" name="Freeform 59"/>
            <p:cNvSpPr>
              <a:spLocks/>
            </p:cNvSpPr>
            <p:nvPr/>
          </p:nvSpPr>
          <p:spPr bwMode="auto">
            <a:xfrm>
              <a:off x="1977" y="2615"/>
              <a:ext cx="587" cy="502"/>
            </a:xfrm>
            <a:custGeom>
              <a:avLst/>
              <a:gdLst>
                <a:gd name="T0" fmla="*/ 465 w 1176"/>
                <a:gd name="T1" fmla="*/ 288 h 1005"/>
                <a:gd name="T2" fmla="*/ 497 w 1176"/>
                <a:gd name="T3" fmla="*/ 280 h 1005"/>
                <a:gd name="T4" fmla="*/ 528 w 1176"/>
                <a:gd name="T5" fmla="*/ 266 h 1005"/>
                <a:gd name="T6" fmla="*/ 556 w 1176"/>
                <a:gd name="T7" fmla="*/ 250 h 1005"/>
                <a:gd name="T8" fmla="*/ 583 w 1176"/>
                <a:gd name="T9" fmla="*/ 231 h 1005"/>
                <a:gd name="T10" fmla="*/ 610 w 1176"/>
                <a:gd name="T11" fmla="*/ 211 h 1005"/>
                <a:gd name="T12" fmla="*/ 636 w 1176"/>
                <a:gd name="T13" fmla="*/ 192 h 1005"/>
                <a:gd name="T14" fmla="*/ 665 w 1176"/>
                <a:gd name="T15" fmla="*/ 175 h 1005"/>
                <a:gd name="T16" fmla="*/ 710 w 1176"/>
                <a:gd name="T17" fmla="*/ 156 h 1005"/>
                <a:gd name="T18" fmla="*/ 767 w 1176"/>
                <a:gd name="T19" fmla="*/ 148 h 1005"/>
                <a:gd name="T20" fmla="*/ 821 w 1176"/>
                <a:gd name="T21" fmla="*/ 158 h 1005"/>
                <a:gd name="T22" fmla="*/ 873 w 1176"/>
                <a:gd name="T23" fmla="*/ 183 h 1005"/>
                <a:gd name="T24" fmla="*/ 921 w 1176"/>
                <a:gd name="T25" fmla="*/ 220 h 1005"/>
                <a:gd name="T26" fmla="*/ 967 w 1176"/>
                <a:gd name="T27" fmla="*/ 265 h 1005"/>
                <a:gd name="T28" fmla="*/ 1012 w 1176"/>
                <a:gd name="T29" fmla="*/ 313 h 1005"/>
                <a:gd name="T30" fmla="*/ 1055 w 1176"/>
                <a:gd name="T31" fmla="*/ 363 h 1005"/>
                <a:gd name="T32" fmla="*/ 1087 w 1176"/>
                <a:gd name="T33" fmla="*/ 398 h 1005"/>
                <a:gd name="T34" fmla="*/ 1111 w 1176"/>
                <a:gd name="T35" fmla="*/ 411 h 1005"/>
                <a:gd name="T36" fmla="*/ 1137 w 1176"/>
                <a:gd name="T37" fmla="*/ 417 h 1005"/>
                <a:gd name="T38" fmla="*/ 1163 w 1176"/>
                <a:gd name="T39" fmla="*/ 415 h 1005"/>
                <a:gd name="T40" fmla="*/ 1138 w 1176"/>
                <a:gd name="T41" fmla="*/ 903 h 1005"/>
                <a:gd name="T42" fmla="*/ 1112 w 1176"/>
                <a:gd name="T43" fmla="*/ 914 h 1005"/>
                <a:gd name="T44" fmla="*/ 1086 w 1176"/>
                <a:gd name="T45" fmla="*/ 919 h 1005"/>
                <a:gd name="T46" fmla="*/ 1059 w 1176"/>
                <a:gd name="T47" fmla="*/ 917 h 1005"/>
                <a:gd name="T48" fmla="*/ 1034 w 1176"/>
                <a:gd name="T49" fmla="*/ 904 h 1005"/>
                <a:gd name="T50" fmla="*/ 985 w 1176"/>
                <a:gd name="T51" fmla="*/ 869 h 1005"/>
                <a:gd name="T52" fmla="*/ 934 w 1176"/>
                <a:gd name="T53" fmla="*/ 832 h 1005"/>
                <a:gd name="T54" fmla="*/ 881 w 1176"/>
                <a:gd name="T55" fmla="*/ 797 h 1005"/>
                <a:gd name="T56" fmla="*/ 828 w 1176"/>
                <a:gd name="T57" fmla="*/ 770 h 1005"/>
                <a:gd name="T58" fmla="*/ 772 w 1176"/>
                <a:gd name="T59" fmla="*/ 752 h 1005"/>
                <a:gd name="T60" fmla="*/ 717 w 1176"/>
                <a:gd name="T61" fmla="*/ 748 h 1005"/>
                <a:gd name="T62" fmla="*/ 663 w 1176"/>
                <a:gd name="T63" fmla="*/ 760 h 1005"/>
                <a:gd name="T64" fmla="*/ 608 w 1176"/>
                <a:gd name="T65" fmla="*/ 794 h 1005"/>
                <a:gd name="T66" fmla="*/ 581 w 1176"/>
                <a:gd name="T67" fmla="*/ 817 h 1005"/>
                <a:gd name="T68" fmla="*/ 558 w 1176"/>
                <a:gd name="T69" fmla="*/ 842 h 1005"/>
                <a:gd name="T70" fmla="*/ 535 w 1176"/>
                <a:gd name="T71" fmla="*/ 869 h 1005"/>
                <a:gd name="T72" fmla="*/ 512 w 1176"/>
                <a:gd name="T73" fmla="*/ 896 h 1005"/>
                <a:gd name="T74" fmla="*/ 488 w 1176"/>
                <a:gd name="T75" fmla="*/ 923 h 1005"/>
                <a:gd name="T76" fmla="*/ 461 w 1176"/>
                <a:gd name="T77" fmla="*/ 947 h 1005"/>
                <a:gd name="T78" fmla="*/ 431 w 1176"/>
                <a:gd name="T79" fmla="*/ 969 h 1005"/>
                <a:gd name="T80" fmla="*/ 396 w 1176"/>
                <a:gd name="T81" fmla="*/ 987 h 1005"/>
                <a:gd name="T82" fmla="*/ 314 w 1176"/>
                <a:gd name="T83" fmla="*/ 1002 h 1005"/>
                <a:gd name="T84" fmla="*/ 245 w 1176"/>
                <a:gd name="T85" fmla="*/ 1005 h 1005"/>
                <a:gd name="T86" fmla="*/ 187 w 1176"/>
                <a:gd name="T87" fmla="*/ 998 h 1005"/>
                <a:gd name="T88" fmla="*/ 139 w 1176"/>
                <a:gd name="T89" fmla="*/ 984 h 1005"/>
                <a:gd name="T90" fmla="*/ 98 w 1176"/>
                <a:gd name="T91" fmla="*/ 964 h 1005"/>
                <a:gd name="T92" fmla="*/ 64 w 1176"/>
                <a:gd name="T93" fmla="*/ 941 h 1005"/>
                <a:gd name="T94" fmla="*/ 35 w 1176"/>
                <a:gd name="T95" fmla="*/ 918 h 1005"/>
                <a:gd name="T96" fmla="*/ 8 w 1176"/>
                <a:gd name="T97" fmla="*/ 895 h 1005"/>
                <a:gd name="T98" fmla="*/ 4 w 1176"/>
                <a:gd name="T99" fmla="*/ 2 h 1005"/>
                <a:gd name="T100" fmla="*/ 14 w 1176"/>
                <a:gd name="T101" fmla="*/ 6 h 1005"/>
                <a:gd name="T102" fmla="*/ 28 w 1176"/>
                <a:gd name="T103" fmla="*/ 10 h 1005"/>
                <a:gd name="T104" fmla="*/ 38 w 1176"/>
                <a:gd name="T105" fmla="*/ 15 h 1005"/>
                <a:gd name="T106" fmla="*/ 64 w 1176"/>
                <a:gd name="T107" fmla="*/ 40 h 1005"/>
                <a:gd name="T108" fmla="*/ 112 w 1176"/>
                <a:gd name="T109" fmla="*/ 91 h 1005"/>
                <a:gd name="T110" fmla="*/ 165 w 1176"/>
                <a:gd name="T111" fmla="*/ 142 h 1005"/>
                <a:gd name="T112" fmla="*/ 220 w 1176"/>
                <a:gd name="T113" fmla="*/ 190 h 1005"/>
                <a:gd name="T114" fmla="*/ 277 w 1176"/>
                <a:gd name="T115" fmla="*/ 234 h 1005"/>
                <a:gd name="T116" fmla="*/ 331 w 1176"/>
                <a:gd name="T117" fmla="*/ 267 h 1005"/>
                <a:gd name="T118" fmla="*/ 382 w 1176"/>
                <a:gd name="T119" fmla="*/ 289 h 1005"/>
                <a:gd name="T120" fmla="*/ 428 w 1176"/>
                <a:gd name="T121" fmla="*/ 29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6" h="1005">
                  <a:moveTo>
                    <a:pt x="447" y="290"/>
                  </a:moveTo>
                  <a:lnTo>
                    <a:pt x="465" y="288"/>
                  </a:lnTo>
                  <a:lnTo>
                    <a:pt x="482" y="285"/>
                  </a:lnTo>
                  <a:lnTo>
                    <a:pt x="497" y="280"/>
                  </a:lnTo>
                  <a:lnTo>
                    <a:pt x="513" y="273"/>
                  </a:lnTo>
                  <a:lnTo>
                    <a:pt x="528" y="266"/>
                  </a:lnTo>
                  <a:lnTo>
                    <a:pt x="542" y="258"/>
                  </a:lnTo>
                  <a:lnTo>
                    <a:pt x="556" y="250"/>
                  </a:lnTo>
                  <a:lnTo>
                    <a:pt x="570" y="241"/>
                  </a:lnTo>
                  <a:lnTo>
                    <a:pt x="583" y="231"/>
                  </a:lnTo>
                  <a:lnTo>
                    <a:pt x="596" y="221"/>
                  </a:lnTo>
                  <a:lnTo>
                    <a:pt x="610" y="211"/>
                  </a:lnTo>
                  <a:lnTo>
                    <a:pt x="624" y="202"/>
                  </a:lnTo>
                  <a:lnTo>
                    <a:pt x="636" y="192"/>
                  </a:lnTo>
                  <a:lnTo>
                    <a:pt x="651" y="183"/>
                  </a:lnTo>
                  <a:lnTo>
                    <a:pt x="665" y="175"/>
                  </a:lnTo>
                  <a:lnTo>
                    <a:pt x="680" y="167"/>
                  </a:lnTo>
                  <a:lnTo>
                    <a:pt x="710" y="156"/>
                  </a:lnTo>
                  <a:lnTo>
                    <a:pt x="739" y="149"/>
                  </a:lnTo>
                  <a:lnTo>
                    <a:pt x="767" y="148"/>
                  </a:lnTo>
                  <a:lnTo>
                    <a:pt x="794" y="151"/>
                  </a:lnTo>
                  <a:lnTo>
                    <a:pt x="821" y="158"/>
                  </a:lnTo>
                  <a:lnTo>
                    <a:pt x="847" y="169"/>
                  </a:lnTo>
                  <a:lnTo>
                    <a:pt x="873" y="183"/>
                  </a:lnTo>
                  <a:lnTo>
                    <a:pt x="897" y="201"/>
                  </a:lnTo>
                  <a:lnTo>
                    <a:pt x="921" y="220"/>
                  </a:lnTo>
                  <a:lnTo>
                    <a:pt x="944" y="242"/>
                  </a:lnTo>
                  <a:lnTo>
                    <a:pt x="967" y="265"/>
                  </a:lnTo>
                  <a:lnTo>
                    <a:pt x="990" y="289"/>
                  </a:lnTo>
                  <a:lnTo>
                    <a:pt x="1012" y="313"/>
                  </a:lnTo>
                  <a:lnTo>
                    <a:pt x="1034" y="339"/>
                  </a:lnTo>
                  <a:lnTo>
                    <a:pt x="1055" y="363"/>
                  </a:lnTo>
                  <a:lnTo>
                    <a:pt x="1076" y="387"/>
                  </a:lnTo>
                  <a:lnTo>
                    <a:pt x="1087" y="398"/>
                  </a:lnTo>
                  <a:lnTo>
                    <a:pt x="1099" y="406"/>
                  </a:lnTo>
                  <a:lnTo>
                    <a:pt x="1111" y="411"/>
                  </a:lnTo>
                  <a:lnTo>
                    <a:pt x="1124" y="415"/>
                  </a:lnTo>
                  <a:lnTo>
                    <a:pt x="1137" y="417"/>
                  </a:lnTo>
                  <a:lnTo>
                    <a:pt x="1149" y="417"/>
                  </a:lnTo>
                  <a:lnTo>
                    <a:pt x="1163" y="415"/>
                  </a:lnTo>
                  <a:lnTo>
                    <a:pt x="1176" y="413"/>
                  </a:lnTo>
                  <a:lnTo>
                    <a:pt x="1138" y="903"/>
                  </a:lnTo>
                  <a:lnTo>
                    <a:pt x="1125" y="909"/>
                  </a:lnTo>
                  <a:lnTo>
                    <a:pt x="1112" y="914"/>
                  </a:lnTo>
                  <a:lnTo>
                    <a:pt x="1099" y="917"/>
                  </a:lnTo>
                  <a:lnTo>
                    <a:pt x="1086" y="919"/>
                  </a:lnTo>
                  <a:lnTo>
                    <a:pt x="1073" y="919"/>
                  </a:lnTo>
                  <a:lnTo>
                    <a:pt x="1059" y="917"/>
                  </a:lnTo>
                  <a:lnTo>
                    <a:pt x="1047" y="912"/>
                  </a:lnTo>
                  <a:lnTo>
                    <a:pt x="1034" y="904"/>
                  </a:lnTo>
                  <a:lnTo>
                    <a:pt x="1010" y="887"/>
                  </a:lnTo>
                  <a:lnTo>
                    <a:pt x="985" y="869"/>
                  </a:lnTo>
                  <a:lnTo>
                    <a:pt x="959" y="850"/>
                  </a:lnTo>
                  <a:lnTo>
                    <a:pt x="934" y="832"/>
                  </a:lnTo>
                  <a:lnTo>
                    <a:pt x="907" y="815"/>
                  </a:lnTo>
                  <a:lnTo>
                    <a:pt x="881" y="797"/>
                  </a:lnTo>
                  <a:lnTo>
                    <a:pt x="854" y="782"/>
                  </a:lnTo>
                  <a:lnTo>
                    <a:pt x="828" y="770"/>
                  </a:lnTo>
                  <a:lnTo>
                    <a:pt x="800" y="759"/>
                  </a:lnTo>
                  <a:lnTo>
                    <a:pt x="772" y="752"/>
                  </a:lnTo>
                  <a:lnTo>
                    <a:pt x="745" y="749"/>
                  </a:lnTo>
                  <a:lnTo>
                    <a:pt x="717" y="748"/>
                  </a:lnTo>
                  <a:lnTo>
                    <a:pt x="690" y="752"/>
                  </a:lnTo>
                  <a:lnTo>
                    <a:pt x="663" y="760"/>
                  </a:lnTo>
                  <a:lnTo>
                    <a:pt x="635" y="774"/>
                  </a:lnTo>
                  <a:lnTo>
                    <a:pt x="608" y="794"/>
                  </a:lnTo>
                  <a:lnTo>
                    <a:pt x="594" y="805"/>
                  </a:lnTo>
                  <a:lnTo>
                    <a:pt x="581" y="817"/>
                  </a:lnTo>
                  <a:lnTo>
                    <a:pt x="570" y="829"/>
                  </a:lnTo>
                  <a:lnTo>
                    <a:pt x="558" y="842"/>
                  </a:lnTo>
                  <a:lnTo>
                    <a:pt x="547" y="856"/>
                  </a:lnTo>
                  <a:lnTo>
                    <a:pt x="535" y="869"/>
                  </a:lnTo>
                  <a:lnTo>
                    <a:pt x="524" y="882"/>
                  </a:lnTo>
                  <a:lnTo>
                    <a:pt x="512" y="896"/>
                  </a:lnTo>
                  <a:lnTo>
                    <a:pt x="500" y="909"/>
                  </a:lnTo>
                  <a:lnTo>
                    <a:pt x="488" y="923"/>
                  </a:lnTo>
                  <a:lnTo>
                    <a:pt x="475" y="935"/>
                  </a:lnTo>
                  <a:lnTo>
                    <a:pt x="461" y="947"/>
                  </a:lnTo>
                  <a:lnTo>
                    <a:pt x="446" y="959"/>
                  </a:lnTo>
                  <a:lnTo>
                    <a:pt x="431" y="969"/>
                  </a:lnTo>
                  <a:lnTo>
                    <a:pt x="414" y="979"/>
                  </a:lnTo>
                  <a:lnTo>
                    <a:pt x="396" y="987"/>
                  </a:lnTo>
                  <a:lnTo>
                    <a:pt x="353" y="997"/>
                  </a:lnTo>
                  <a:lnTo>
                    <a:pt x="314" y="1002"/>
                  </a:lnTo>
                  <a:lnTo>
                    <a:pt x="278" y="1005"/>
                  </a:lnTo>
                  <a:lnTo>
                    <a:pt x="245" y="1005"/>
                  </a:lnTo>
                  <a:lnTo>
                    <a:pt x="215" y="1002"/>
                  </a:lnTo>
                  <a:lnTo>
                    <a:pt x="187" y="998"/>
                  </a:lnTo>
                  <a:lnTo>
                    <a:pt x="162" y="992"/>
                  </a:lnTo>
                  <a:lnTo>
                    <a:pt x="139" y="984"/>
                  </a:lnTo>
                  <a:lnTo>
                    <a:pt x="118" y="975"/>
                  </a:lnTo>
                  <a:lnTo>
                    <a:pt x="98" y="964"/>
                  </a:lnTo>
                  <a:lnTo>
                    <a:pt x="80" y="954"/>
                  </a:lnTo>
                  <a:lnTo>
                    <a:pt x="64" y="941"/>
                  </a:lnTo>
                  <a:lnTo>
                    <a:pt x="49" y="930"/>
                  </a:lnTo>
                  <a:lnTo>
                    <a:pt x="35" y="918"/>
                  </a:lnTo>
                  <a:lnTo>
                    <a:pt x="21" y="907"/>
                  </a:lnTo>
                  <a:lnTo>
                    <a:pt x="8" y="895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4" y="6"/>
                  </a:lnTo>
                  <a:lnTo>
                    <a:pt x="21" y="8"/>
                  </a:lnTo>
                  <a:lnTo>
                    <a:pt x="28" y="10"/>
                  </a:lnTo>
                  <a:lnTo>
                    <a:pt x="34" y="13"/>
                  </a:lnTo>
                  <a:lnTo>
                    <a:pt x="38" y="15"/>
                  </a:lnTo>
                  <a:lnTo>
                    <a:pt x="42" y="17"/>
                  </a:lnTo>
                  <a:lnTo>
                    <a:pt x="64" y="40"/>
                  </a:lnTo>
                  <a:lnTo>
                    <a:pt x="88" y="66"/>
                  </a:lnTo>
                  <a:lnTo>
                    <a:pt x="112" y="91"/>
                  </a:lnTo>
                  <a:lnTo>
                    <a:pt x="139" y="116"/>
                  </a:lnTo>
                  <a:lnTo>
                    <a:pt x="165" y="142"/>
                  </a:lnTo>
                  <a:lnTo>
                    <a:pt x="193" y="167"/>
                  </a:lnTo>
                  <a:lnTo>
                    <a:pt x="220" y="190"/>
                  </a:lnTo>
                  <a:lnTo>
                    <a:pt x="249" y="213"/>
                  </a:lnTo>
                  <a:lnTo>
                    <a:pt x="277" y="234"/>
                  </a:lnTo>
                  <a:lnTo>
                    <a:pt x="305" y="252"/>
                  </a:lnTo>
                  <a:lnTo>
                    <a:pt x="331" y="267"/>
                  </a:lnTo>
                  <a:lnTo>
                    <a:pt x="358" y="280"/>
                  </a:lnTo>
                  <a:lnTo>
                    <a:pt x="382" y="289"/>
                  </a:lnTo>
                  <a:lnTo>
                    <a:pt x="406" y="294"/>
                  </a:lnTo>
                  <a:lnTo>
                    <a:pt x="428" y="295"/>
                  </a:lnTo>
                  <a:lnTo>
                    <a:pt x="447" y="290"/>
                  </a:lnTo>
                  <a:close/>
                </a:path>
              </a:pathLst>
            </a:custGeom>
            <a:solidFill>
              <a:srgbClr val="D3E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36" name="Freeform 60"/>
            <p:cNvSpPr>
              <a:spLocks/>
            </p:cNvSpPr>
            <p:nvPr/>
          </p:nvSpPr>
          <p:spPr bwMode="auto">
            <a:xfrm>
              <a:off x="1977" y="2617"/>
              <a:ext cx="587" cy="497"/>
            </a:xfrm>
            <a:custGeom>
              <a:avLst/>
              <a:gdLst>
                <a:gd name="T0" fmla="*/ 464 w 1176"/>
                <a:gd name="T1" fmla="*/ 289 h 994"/>
                <a:gd name="T2" fmla="*/ 496 w 1176"/>
                <a:gd name="T3" fmla="*/ 280 h 994"/>
                <a:gd name="T4" fmla="*/ 527 w 1176"/>
                <a:gd name="T5" fmla="*/ 267 h 994"/>
                <a:gd name="T6" fmla="*/ 555 w 1176"/>
                <a:gd name="T7" fmla="*/ 250 h 994"/>
                <a:gd name="T8" fmla="*/ 582 w 1176"/>
                <a:gd name="T9" fmla="*/ 231 h 994"/>
                <a:gd name="T10" fmla="*/ 609 w 1176"/>
                <a:gd name="T11" fmla="*/ 212 h 994"/>
                <a:gd name="T12" fmla="*/ 636 w 1176"/>
                <a:gd name="T13" fmla="*/ 192 h 994"/>
                <a:gd name="T14" fmla="*/ 665 w 1176"/>
                <a:gd name="T15" fmla="*/ 175 h 994"/>
                <a:gd name="T16" fmla="*/ 710 w 1176"/>
                <a:gd name="T17" fmla="*/ 155 h 994"/>
                <a:gd name="T18" fmla="*/ 767 w 1176"/>
                <a:gd name="T19" fmla="*/ 147 h 994"/>
                <a:gd name="T20" fmla="*/ 820 w 1176"/>
                <a:gd name="T21" fmla="*/ 158 h 994"/>
                <a:gd name="T22" fmla="*/ 872 w 1176"/>
                <a:gd name="T23" fmla="*/ 183 h 994"/>
                <a:gd name="T24" fmla="*/ 920 w 1176"/>
                <a:gd name="T25" fmla="*/ 220 h 994"/>
                <a:gd name="T26" fmla="*/ 967 w 1176"/>
                <a:gd name="T27" fmla="*/ 265 h 994"/>
                <a:gd name="T28" fmla="*/ 1012 w 1176"/>
                <a:gd name="T29" fmla="*/ 313 h 994"/>
                <a:gd name="T30" fmla="*/ 1055 w 1176"/>
                <a:gd name="T31" fmla="*/ 363 h 994"/>
                <a:gd name="T32" fmla="*/ 1086 w 1176"/>
                <a:gd name="T33" fmla="*/ 398 h 994"/>
                <a:gd name="T34" fmla="*/ 1110 w 1176"/>
                <a:gd name="T35" fmla="*/ 412 h 994"/>
                <a:gd name="T36" fmla="*/ 1136 w 1176"/>
                <a:gd name="T37" fmla="*/ 417 h 994"/>
                <a:gd name="T38" fmla="*/ 1162 w 1176"/>
                <a:gd name="T39" fmla="*/ 416 h 994"/>
                <a:gd name="T40" fmla="*/ 1138 w 1176"/>
                <a:gd name="T41" fmla="*/ 892 h 994"/>
                <a:gd name="T42" fmla="*/ 1112 w 1176"/>
                <a:gd name="T43" fmla="*/ 903 h 994"/>
                <a:gd name="T44" fmla="*/ 1087 w 1176"/>
                <a:gd name="T45" fmla="*/ 909 h 994"/>
                <a:gd name="T46" fmla="*/ 1061 w 1176"/>
                <a:gd name="T47" fmla="*/ 906 h 994"/>
                <a:gd name="T48" fmla="*/ 1035 w 1176"/>
                <a:gd name="T49" fmla="*/ 894 h 994"/>
                <a:gd name="T50" fmla="*/ 986 w 1176"/>
                <a:gd name="T51" fmla="*/ 858 h 994"/>
                <a:gd name="T52" fmla="*/ 935 w 1176"/>
                <a:gd name="T53" fmla="*/ 821 h 994"/>
                <a:gd name="T54" fmla="*/ 882 w 1176"/>
                <a:gd name="T55" fmla="*/ 786 h 994"/>
                <a:gd name="T56" fmla="*/ 828 w 1176"/>
                <a:gd name="T57" fmla="*/ 759 h 994"/>
                <a:gd name="T58" fmla="*/ 772 w 1176"/>
                <a:gd name="T59" fmla="*/ 742 h 994"/>
                <a:gd name="T60" fmla="*/ 718 w 1176"/>
                <a:gd name="T61" fmla="*/ 737 h 994"/>
                <a:gd name="T62" fmla="*/ 663 w 1176"/>
                <a:gd name="T63" fmla="*/ 750 h 994"/>
                <a:gd name="T64" fmla="*/ 609 w 1176"/>
                <a:gd name="T65" fmla="*/ 783 h 994"/>
                <a:gd name="T66" fmla="*/ 582 w 1176"/>
                <a:gd name="T67" fmla="*/ 806 h 994"/>
                <a:gd name="T68" fmla="*/ 558 w 1176"/>
                <a:gd name="T69" fmla="*/ 831 h 994"/>
                <a:gd name="T70" fmla="*/ 535 w 1176"/>
                <a:gd name="T71" fmla="*/ 858 h 994"/>
                <a:gd name="T72" fmla="*/ 512 w 1176"/>
                <a:gd name="T73" fmla="*/ 886 h 994"/>
                <a:gd name="T74" fmla="*/ 488 w 1176"/>
                <a:gd name="T75" fmla="*/ 912 h 994"/>
                <a:gd name="T76" fmla="*/ 461 w 1176"/>
                <a:gd name="T77" fmla="*/ 936 h 994"/>
                <a:gd name="T78" fmla="*/ 431 w 1176"/>
                <a:gd name="T79" fmla="*/ 958 h 994"/>
                <a:gd name="T80" fmla="*/ 397 w 1176"/>
                <a:gd name="T81" fmla="*/ 977 h 994"/>
                <a:gd name="T82" fmla="*/ 315 w 1176"/>
                <a:gd name="T83" fmla="*/ 992 h 994"/>
                <a:gd name="T84" fmla="*/ 246 w 1176"/>
                <a:gd name="T85" fmla="*/ 994 h 994"/>
                <a:gd name="T86" fmla="*/ 187 w 1176"/>
                <a:gd name="T87" fmla="*/ 987 h 994"/>
                <a:gd name="T88" fmla="*/ 139 w 1176"/>
                <a:gd name="T89" fmla="*/ 973 h 994"/>
                <a:gd name="T90" fmla="*/ 98 w 1176"/>
                <a:gd name="T91" fmla="*/ 954 h 994"/>
                <a:gd name="T92" fmla="*/ 64 w 1176"/>
                <a:gd name="T93" fmla="*/ 930 h 994"/>
                <a:gd name="T94" fmla="*/ 35 w 1176"/>
                <a:gd name="T95" fmla="*/ 907 h 994"/>
                <a:gd name="T96" fmla="*/ 8 w 1176"/>
                <a:gd name="T97" fmla="*/ 884 h 994"/>
                <a:gd name="T98" fmla="*/ 3 w 1176"/>
                <a:gd name="T99" fmla="*/ 2 h 994"/>
                <a:gd name="T100" fmla="*/ 14 w 1176"/>
                <a:gd name="T101" fmla="*/ 5 h 994"/>
                <a:gd name="T102" fmla="*/ 27 w 1176"/>
                <a:gd name="T103" fmla="*/ 10 h 994"/>
                <a:gd name="T104" fmla="*/ 38 w 1176"/>
                <a:gd name="T105" fmla="*/ 15 h 994"/>
                <a:gd name="T106" fmla="*/ 63 w 1176"/>
                <a:gd name="T107" fmla="*/ 40 h 994"/>
                <a:gd name="T108" fmla="*/ 111 w 1176"/>
                <a:gd name="T109" fmla="*/ 91 h 994"/>
                <a:gd name="T110" fmla="*/ 164 w 1176"/>
                <a:gd name="T111" fmla="*/ 143 h 994"/>
                <a:gd name="T112" fmla="*/ 219 w 1176"/>
                <a:gd name="T113" fmla="*/ 191 h 994"/>
                <a:gd name="T114" fmla="*/ 276 w 1176"/>
                <a:gd name="T115" fmla="*/ 235 h 994"/>
                <a:gd name="T116" fmla="*/ 330 w 1176"/>
                <a:gd name="T117" fmla="*/ 268 h 994"/>
                <a:gd name="T118" fmla="*/ 381 w 1176"/>
                <a:gd name="T119" fmla="*/ 290 h 994"/>
                <a:gd name="T120" fmla="*/ 427 w 1176"/>
                <a:gd name="T121" fmla="*/ 296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6" h="994">
                  <a:moveTo>
                    <a:pt x="446" y="291"/>
                  </a:moveTo>
                  <a:lnTo>
                    <a:pt x="464" y="289"/>
                  </a:lnTo>
                  <a:lnTo>
                    <a:pt x="481" y="285"/>
                  </a:lnTo>
                  <a:lnTo>
                    <a:pt x="496" y="280"/>
                  </a:lnTo>
                  <a:lnTo>
                    <a:pt x="512" y="274"/>
                  </a:lnTo>
                  <a:lnTo>
                    <a:pt x="527" y="267"/>
                  </a:lnTo>
                  <a:lnTo>
                    <a:pt x="541" y="259"/>
                  </a:lnTo>
                  <a:lnTo>
                    <a:pt x="555" y="250"/>
                  </a:lnTo>
                  <a:lnTo>
                    <a:pt x="568" y="240"/>
                  </a:lnTo>
                  <a:lnTo>
                    <a:pt x="582" y="231"/>
                  </a:lnTo>
                  <a:lnTo>
                    <a:pt x="595" y="221"/>
                  </a:lnTo>
                  <a:lnTo>
                    <a:pt x="609" y="212"/>
                  </a:lnTo>
                  <a:lnTo>
                    <a:pt x="623" y="201"/>
                  </a:lnTo>
                  <a:lnTo>
                    <a:pt x="636" y="192"/>
                  </a:lnTo>
                  <a:lnTo>
                    <a:pt x="650" y="183"/>
                  </a:lnTo>
                  <a:lnTo>
                    <a:pt x="665" y="175"/>
                  </a:lnTo>
                  <a:lnTo>
                    <a:pt x="680" y="168"/>
                  </a:lnTo>
                  <a:lnTo>
                    <a:pt x="710" y="155"/>
                  </a:lnTo>
                  <a:lnTo>
                    <a:pt x="738" y="149"/>
                  </a:lnTo>
                  <a:lnTo>
                    <a:pt x="767" y="147"/>
                  </a:lnTo>
                  <a:lnTo>
                    <a:pt x="793" y="151"/>
                  </a:lnTo>
                  <a:lnTo>
                    <a:pt x="820" y="158"/>
                  </a:lnTo>
                  <a:lnTo>
                    <a:pt x="846" y="169"/>
                  </a:lnTo>
                  <a:lnTo>
                    <a:pt x="872" y="183"/>
                  </a:lnTo>
                  <a:lnTo>
                    <a:pt x="896" y="200"/>
                  </a:lnTo>
                  <a:lnTo>
                    <a:pt x="920" y="220"/>
                  </a:lnTo>
                  <a:lnTo>
                    <a:pt x="944" y="242"/>
                  </a:lnTo>
                  <a:lnTo>
                    <a:pt x="967" y="265"/>
                  </a:lnTo>
                  <a:lnTo>
                    <a:pt x="989" y="289"/>
                  </a:lnTo>
                  <a:lnTo>
                    <a:pt x="1012" y="313"/>
                  </a:lnTo>
                  <a:lnTo>
                    <a:pt x="1033" y="338"/>
                  </a:lnTo>
                  <a:lnTo>
                    <a:pt x="1055" y="363"/>
                  </a:lnTo>
                  <a:lnTo>
                    <a:pt x="1076" y="387"/>
                  </a:lnTo>
                  <a:lnTo>
                    <a:pt x="1086" y="398"/>
                  </a:lnTo>
                  <a:lnTo>
                    <a:pt x="1098" y="406"/>
                  </a:lnTo>
                  <a:lnTo>
                    <a:pt x="1110" y="412"/>
                  </a:lnTo>
                  <a:lnTo>
                    <a:pt x="1123" y="416"/>
                  </a:lnTo>
                  <a:lnTo>
                    <a:pt x="1136" y="417"/>
                  </a:lnTo>
                  <a:lnTo>
                    <a:pt x="1149" y="417"/>
                  </a:lnTo>
                  <a:lnTo>
                    <a:pt x="1162" y="416"/>
                  </a:lnTo>
                  <a:lnTo>
                    <a:pt x="1176" y="413"/>
                  </a:lnTo>
                  <a:lnTo>
                    <a:pt x="1138" y="892"/>
                  </a:lnTo>
                  <a:lnTo>
                    <a:pt x="1125" y="898"/>
                  </a:lnTo>
                  <a:lnTo>
                    <a:pt x="1112" y="903"/>
                  </a:lnTo>
                  <a:lnTo>
                    <a:pt x="1100" y="906"/>
                  </a:lnTo>
                  <a:lnTo>
                    <a:pt x="1087" y="909"/>
                  </a:lnTo>
                  <a:lnTo>
                    <a:pt x="1073" y="909"/>
                  </a:lnTo>
                  <a:lnTo>
                    <a:pt x="1061" y="906"/>
                  </a:lnTo>
                  <a:lnTo>
                    <a:pt x="1048" y="902"/>
                  </a:lnTo>
                  <a:lnTo>
                    <a:pt x="1035" y="894"/>
                  </a:lnTo>
                  <a:lnTo>
                    <a:pt x="1011" y="876"/>
                  </a:lnTo>
                  <a:lnTo>
                    <a:pt x="986" y="858"/>
                  </a:lnTo>
                  <a:lnTo>
                    <a:pt x="960" y="839"/>
                  </a:lnTo>
                  <a:lnTo>
                    <a:pt x="935" y="821"/>
                  </a:lnTo>
                  <a:lnTo>
                    <a:pt x="908" y="804"/>
                  </a:lnTo>
                  <a:lnTo>
                    <a:pt x="882" y="786"/>
                  </a:lnTo>
                  <a:lnTo>
                    <a:pt x="854" y="772"/>
                  </a:lnTo>
                  <a:lnTo>
                    <a:pt x="828" y="759"/>
                  </a:lnTo>
                  <a:lnTo>
                    <a:pt x="800" y="748"/>
                  </a:lnTo>
                  <a:lnTo>
                    <a:pt x="772" y="742"/>
                  </a:lnTo>
                  <a:lnTo>
                    <a:pt x="746" y="738"/>
                  </a:lnTo>
                  <a:lnTo>
                    <a:pt x="718" y="737"/>
                  </a:lnTo>
                  <a:lnTo>
                    <a:pt x="691" y="742"/>
                  </a:lnTo>
                  <a:lnTo>
                    <a:pt x="663" y="750"/>
                  </a:lnTo>
                  <a:lnTo>
                    <a:pt x="636" y="763"/>
                  </a:lnTo>
                  <a:lnTo>
                    <a:pt x="609" y="783"/>
                  </a:lnTo>
                  <a:lnTo>
                    <a:pt x="595" y="795"/>
                  </a:lnTo>
                  <a:lnTo>
                    <a:pt x="582" y="806"/>
                  </a:lnTo>
                  <a:lnTo>
                    <a:pt x="570" y="819"/>
                  </a:lnTo>
                  <a:lnTo>
                    <a:pt x="558" y="831"/>
                  </a:lnTo>
                  <a:lnTo>
                    <a:pt x="547" y="845"/>
                  </a:lnTo>
                  <a:lnTo>
                    <a:pt x="535" y="858"/>
                  </a:lnTo>
                  <a:lnTo>
                    <a:pt x="524" y="872"/>
                  </a:lnTo>
                  <a:lnTo>
                    <a:pt x="512" y="886"/>
                  </a:lnTo>
                  <a:lnTo>
                    <a:pt x="500" y="898"/>
                  </a:lnTo>
                  <a:lnTo>
                    <a:pt x="488" y="912"/>
                  </a:lnTo>
                  <a:lnTo>
                    <a:pt x="475" y="925"/>
                  </a:lnTo>
                  <a:lnTo>
                    <a:pt x="461" y="936"/>
                  </a:lnTo>
                  <a:lnTo>
                    <a:pt x="447" y="948"/>
                  </a:lnTo>
                  <a:lnTo>
                    <a:pt x="431" y="958"/>
                  </a:lnTo>
                  <a:lnTo>
                    <a:pt x="415" y="968"/>
                  </a:lnTo>
                  <a:lnTo>
                    <a:pt x="397" y="977"/>
                  </a:lnTo>
                  <a:lnTo>
                    <a:pt x="354" y="986"/>
                  </a:lnTo>
                  <a:lnTo>
                    <a:pt x="315" y="992"/>
                  </a:lnTo>
                  <a:lnTo>
                    <a:pt x="278" y="994"/>
                  </a:lnTo>
                  <a:lnTo>
                    <a:pt x="246" y="994"/>
                  </a:lnTo>
                  <a:lnTo>
                    <a:pt x="215" y="992"/>
                  </a:lnTo>
                  <a:lnTo>
                    <a:pt x="187" y="987"/>
                  </a:lnTo>
                  <a:lnTo>
                    <a:pt x="162" y="981"/>
                  </a:lnTo>
                  <a:lnTo>
                    <a:pt x="139" y="973"/>
                  </a:lnTo>
                  <a:lnTo>
                    <a:pt x="118" y="964"/>
                  </a:lnTo>
                  <a:lnTo>
                    <a:pt x="98" y="954"/>
                  </a:lnTo>
                  <a:lnTo>
                    <a:pt x="80" y="942"/>
                  </a:lnTo>
                  <a:lnTo>
                    <a:pt x="64" y="930"/>
                  </a:lnTo>
                  <a:lnTo>
                    <a:pt x="49" y="919"/>
                  </a:lnTo>
                  <a:lnTo>
                    <a:pt x="35" y="907"/>
                  </a:lnTo>
                  <a:lnTo>
                    <a:pt x="21" y="896"/>
                  </a:lnTo>
                  <a:lnTo>
                    <a:pt x="8" y="884"/>
                  </a:lnTo>
                  <a:lnTo>
                    <a:pt x="0" y="0"/>
                  </a:lnTo>
                  <a:lnTo>
                    <a:pt x="3" y="2"/>
                  </a:lnTo>
                  <a:lnTo>
                    <a:pt x="8" y="3"/>
                  </a:lnTo>
                  <a:lnTo>
                    <a:pt x="14" y="5"/>
                  </a:lnTo>
                  <a:lnTo>
                    <a:pt x="21" y="8"/>
                  </a:lnTo>
                  <a:lnTo>
                    <a:pt x="27" y="10"/>
                  </a:lnTo>
                  <a:lnTo>
                    <a:pt x="33" y="12"/>
                  </a:lnTo>
                  <a:lnTo>
                    <a:pt x="38" y="15"/>
                  </a:lnTo>
                  <a:lnTo>
                    <a:pt x="41" y="17"/>
                  </a:lnTo>
                  <a:lnTo>
                    <a:pt x="63" y="40"/>
                  </a:lnTo>
                  <a:lnTo>
                    <a:pt x="87" y="65"/>
                  </a:lnTo>
                  <a:lnTo>
                    <a:pt x="111" y="91"/>
                  </a:lnTo>
                  <a:lnTo>
                    <a:pt x="137" y="116"/>
                  </a:lnTo>
                  <a:lnTo>
                    <a:pt x="164" y="143"/>
                  </a:lnTo>
                  <a:lnTo>
                    <a:pt x="192" y="167"/>
                  </a:lnTo>
                  <a:lnTo>
                    <a:pt x="219" y="191"/>
                  </a:lnTo>
                  <a:lnTo>
                    <a:pt x="248" y="214"/>
                  </a:lnTo>
                  <a:lnTo>
                    <a:pt x="276" y="235"/>
                  </a:lnTo>
                  <a:lnTo>
                    <a:pt x="303" y="253"/>
                  </a:lnTo>
                  <a:lnTo>
                    <a:pt x="330" y="268"/>
                  </a:lnTo>
                  <a:lnTo>
                    <a:pt x="356" y="281"/>
                  </a:lnTo>
                  <a:lnTo>
                    <a:pt x="381" y="290"/>
                  </a:lnTo>
                  <a:lnTo>
                    <a:pt x="405" y="295"/>
                  </a:lnTo>
                  <a:lnTo>
                    <a:pt x="427" y="296"/>
                  </a:lnTo>
                  <a:lnTo>
                    <a:pt x="446" y="291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37" name="Freeform 61"/>
            <p:cNvSpPr>
              <a:spLocks/>
            </p:cNvSpPr>
            <p:nvPr/>
          </p:nvSpPr>
          <p:spPr bwMode="auto">
            <a:xfrm>
              <a:off x="1977" y="2619"/>
              <a:ext cx="587" cy="493"/>
            </a:xfrm>
            <a:custGeom>
              <a:avLst/>
              <a:gdLst>
                <a:gd name="T0" fmla="*/ 462 w 1175"/>
                <a:gd name="T1" fmla="*/ 290 h 985"/>
                <a:gd name="T2" fmla="*/ 495 w 1175"/>
                <a:gd name="T3" fmla="*/ 282 h 985"/>
                <a:gd name="T4" fmla="*/ 526 w 1175"/>
                <a:gd name="T5" fmla="*/ 269 h 985"/>
                <a:gd name="T6" fmla="*/ 554 w 1175"/>
                <a:gd name="T7" fmla="*/ 252 h 985"/>
                <a:gd name="T8" fmla="*/ 581 w 1175"/>
                <a:gd name="T9" fmla="*/ 233 h 985"/>
                <a:gd name="T10" fmla="*/ 608 w 1175"/>
                <a:gd name="T11" fmla="*/ 213 h 985"/>
                <a:gd name="T12" fmla="*/ 635 w 1175"/>
                <a:gd name="T13" fmla="*/ 195 h 985"/>
                <a:gd name="T14" fmla="*/ 664 w 1175"/>
                <a:gd name="T15" fmla="*/ 178 h 985"/>
                <a:gd name="T16" fmla="*/ 709 w 1175"/>
                <a:gd name="T17" fmla="*/ 158 h 985"/>
                <a:gd name="T18" fmla="*/ 766 w 1175"/>
                <a:gd name="T19" fmla="*/ 150 h 985"/>
                <a:gd name="T20" fmla="*/ 820 w 1175"/>
                <a:gd name="T21" fmla="*/ 160 h 985"/>
                <a:gd name="T22" fmla="*/ 870 w 1175"/>
                <a:gd name="T23" fmla="*/ 186 h 985"/>
                <a:gd name="T24" fmla="*/ 920 w 1175"/>
                <a:gd name="T25" fmla="*/ 223 h 985"/>
                <a:gd name="T26" fmla="*/ 966 w 1175"/>
                <a:gd name="T27" fmla="*/ 267 h 985"/>
                <a:gd name="T28" fmla="*/ 1011 w 1175"/>
                <a:gd name="T29" fmla="*/ 316 h 985"/>
                <a:gd name="T30" fmla="*/ 1054 w 1175"/>
                <a:gd name="T31" fmla="*/ 365 h 985"/>
                <a:gd name="T32" fmla="*/ 1085 w 1175"/>
                <a:gd name="T33" fmla="*/ 400 h 985"/>
                <a:gd name="T34" fmla="*/ 1109 w 1175"/>
                <a:gd name="T35" fmla="*/ 414 h 985"/>
                <a:gd name="T36" fmla="*/ 1136 w 1175"/>
                <a:gd name="T37" fmla="*/ 419 h 985"/>
                <a:gd name="T38" fmla="*/ 1162 w 1175"/>
                <a:gd name="T39" fmla="*/ 417 h 985"/>
                <a:gd name="T40" fmla="*/ 1139 w 1175"/>
                <a:gd name="T41" fmla="*/ 884 h 985"/>
                <a:gd name="T42" fmla="*/ 1114 w 1175"/>
                <a:gd name="T43" fmla="*/ 894 h 985"/>
                <a:gd name="T44" fmla="*/ 1087 w 1175"/>
                <a:gd name="T45" fmla="*/ 900 h 985"/>
                <a:gd name="T46" fmla="*/ 1061 w 1175"/>
                <a:gd name="T47" fmla="*/ 898 h 985"/>
                <a:gd name="T48" fmla="*/ 1035 w 1175"/>
                <a:gd name="T49" fmla="*/ 885 h 985"/>
                <a:gd name="T50" fmla="*/ 986 w 1175"/>
                <a:gd name="T51" fmla="*/ 849 h 985"/>
                <a:gd name="T52" fmla="*/ 935 w 1175"/>
                <a:gd name="T53" fmla="*/ 812 h 985"/>
                <a:gd name="T54" fmla="*/ 882 w 1175"/>
                <a:gd name="T55" fmla="*/ 778 h 985"/>
                <a:gd name="T56" fmla="*/ 829 w 1175"/>
                <a:gd name="T57" fmla="*/ 750 h 985"/>
                <a:gd name="T58" fmla="*/ 774 w 1175"/>
                <a:gd name="T59" fmla="*/ 733 h 985"/>
                <a:gd name="T60" fmla="*/ 718 w 1175"/>
                <a:gd name="T61" fmla="*/ 728 h 985"/>
                <a:gd name="T62" fmla="*/ 664 w 1175"/>
                <a:gd name="T63" fmla="*/ 741 h 985"/>
                <a:gd name="T64" fmla="*/ 609 w 1175"/>
                <a:gd name="T65" fmla="*/ 774 h 985"/>
                <a:gd name="T66" fmla="*/ 582 w 1175"/>
                <a:gd name="T67" fmla="*/ 797 h 985"/>
                <a:gd name="T68" fmla="*/ 559 w 1175"/>
                <a:gd name="T69" fmla="*/ 823 h 985"/>
                <a:gd name="T70" fmla="*/ 536 w 1175"/>
                <a:gd name="T71" fmla="*/ 849 h 985"/>
                <a:gd name="T72" fmla="*/ 513 w 1175"/>
                <a:gd name="T73" fmla="*/ 877 h 985"/>
                <a:gd name="T74" fmla="*/ 489 w 1175"/>
                <a:gd name="T75" fmla="*/ 903 h 985"/>
                <a:gd name="T76" fmla="*/ 462 w 1175"/>
                <a:gd name="T77" fmla="*/ 927 h 985"/>
                <a:gd name="T78" fmla="*/ 432 w 1175"/>
                <a:gd name="T79" fmla="*/ 949 h 985"/>
                <a:gd name="T80" fmla="*/ 397 w 1175"/>
                <a:gd name="T81" fmla="*/ 968 h 985"/>
                <a:gd name="T82" fmla="*/ 315 w 1175"/>
                <a:gd name="T83" fmla="*/ 983 h 985"/>
                <a:gd name="T84" fmla="*/ 246 w 1175"/>
                <a:gd name="T85" fmla="*/ 985 h 985"/>
                <a:gd name="T86" fmla="*/ 187 w 1175"/>
                <a:gd name="T87" fmla="*/ 979 h 985"/>
                <a:gd name="T88" fmla="*/ 139 w 1175"/>
                <a:gd name="T89" fmla="*/ 964 h 985"/>
                <a:gd name="T90" fmla="*/ 98 w 1175"/>
                <a:gd name="T91" fmla="*/ 945 h 985"/>
                <a:gd name="T92" fmla="*/ 64 w 1175"/>
                <a:gd name="T93" fmla="*/ 922 h 985"/>
                <a:gd name="T94" fmla="*/ 35 w 1175"/>
                <a:gd name="T95" fmla="*/ 898 h 985"/>
                <a:gd name="T96" fmla="*/ 8 w 1175"/>
                <a:gd name="T97" fmla="*/ 874 h 985"/>
                <a:gd name="T98" fmla="*/ 3 w 1175"/>
                <a:gd name="T99" fmla="*/ 2 h 985"/>
                <a:gd name="T100" fmla="*/ 13 w 1175"/>
                <a:gd name="T101" fmla="*/ 7 h 985"/>
                <a:gd name="T102" fmla="*/ 26 w 1175"/>
                <a:gd name="T103" fmla="*/ 13 h 985"/>
                <a:gd name="T104" fmla="*/ 36 w 1175"/>
                <a:gd name="T105" fmla="*/ 17 h 985"/>
                <a:gd name="T106" fmla="*/ 61 w 1175"/>
                <a:gd name="T107" fmla="*/ 43 h 985"/>
                <a:gd name="T108" fmla="*/ 110 w 1175"/>
                <a:gd name="T109" fmla="*/ 93 h 985"/>
                <a:gd name="T110" fmla="*/ 163 w 1175"/>
                <a:gd name="T111" fmla="*/ 144 h 985"/>
                <a:gd name="T112" fmla="*/ 218 w 1175"/>
                <a:gd name="T113" fmla="*/ 193 h 985"/>
                <a:gd name="T114" fmla="*/ 275 w 1175"/>
                <a:gd name="T115" fmla="*/ 236 h 985"/>
                <a:gd name="T116" fmla="*/ 329 w 1175"/>
                <a:gd name="T117" fmla="*/ 270 h 985"/>
                <a:gd name="T118" fmla="*/ 379 w 1175"/>
                <a:gd name="T119" fmla="*/ 292 h 985"/>
                <a:gd name="T120" fmla="*/ 426 w 1175"/>
                <a:gd name="T121" fmla="*/ 297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5" h="985">
                  <a:moveTo>
                    <a:pt x="445" y="293"/>
                  </a:moveTo>
                  <a:lnTo>
                    <a:pt x="462" y="290"/>
                  </a:lnTo>
                  <a:lnTo>
                    <a:pt x="480" y="287"/>
                  </a:lnTo>
                  <a:lnTo>
                    <a:pt x="495" y="282"/>
                  </a:lnTo>
                  <a:lnTo>
                    <a:pt x="511" y="275"/>
                  </a:lnTo>
                  <a:lnTo>
                    <a:pt x="526" y="269"/>
                  </a:lnTo>
                  <a:lnTo>
                    <a:pt x="540" y="261"/>
                  </a:lnTo>
                  <a:lnTo>
                    <a:pt x="554" y="252"/>
                  </a:lnTo>
                  <a:lnTo>
                    <a:pt x="567" y="243"/>
                  </a:lnTo>
                  <a:lnTo>
                    <a:pt x="581" y="233"/>
                  </a:lnTo>
                  <a:lnTo>
                    <a:pt x="594" y="224"/>
                  </a:lnTo>
                  <a:lnTo>
                    <a:pt x="608" y="213"/>
                  </a:lnTo>
                  <a:lnTo>
                    <a:pt x="622" y="204"/>
                  </a:lnTo>
                  <a:lnTo>
                    <a:pt x="635" y="195"/>
                  </a:lnTo>
                  <a:lnTo>
                    <a:pt x="649" y="186"/>
                  </a:lnTo>
                  <a:lnTo>
                    <a:pt x="664" y="178"/>
                  </a:lnTo>
                  <a:lnTo>
                    <a:pt x="679" y="170"/>
                  </a:lnTo>
                  <a:lnTo>
                    <a:pt x="709" y="158"/>
                  </a:lnTo>
                  <a:lnTo>
                    <a:pt x="737" y="151"/>
                  </a:lnTo>
                  <a:lnTo>
                    <a:pt x="766" y="150"/>
                  </a:lnTo>
                  <a:lnTo>
                    <a:pt x="792" y="153"/>
                  </a:lnTo>
                  <a:lnTo>
                    <a:pt x="820" y="160"/>
                  </a:lnTo>
                  <a:lnTo>
                    <a:pt x="845" y="172"/>
                  </a:lnTo>
                  <a:lnTo>
                    <a:pt x="870" y="186"/>
                  </a:lnTo>
                  <a:lnTo>
                    <a:pt x="896" y="203"/>
                  </a:lnTo>
                  <a:lnTo>
                    <a:pt x="920" y="223"/>
                  </a:lnTo>
                  <a:lnTo>
                    <a:pt x="943" y="244"/>
                  </a:lnTo>
                  <a:lnTo>
                    <a:pt x="966" y="267"/>
                  </a:lnTo>
                  <a:lnTo>
                    <a:pt x="989" y="292"/>
                  </a:lnTo>
                  <a:lnTo>
                    <a:pt x="1011" y="316"/>
                  </a:lnTo>
                  <a:lnTo>
                    <a:pt x="1033" y="341"/>
                  </a:lnTo>
                  <a:lnTo>
                    <a:pt x="1054" y="365"/>
                  </a:lnTo>
                  <a:lnTo>
                    <a:pt x="1074" y="390"/>
                  </a:lnTo>
                  <a:lnTo>
                    <a:pt x="1085" y="400"/>
                  </a:lnTo>
                  <a:lnTo>
                    <a:pt x="1098" y="408"/>
                  </a:lnTo>
                  <a:lnTo>
                    <a:pt x="1109" y="414"/>
                  </a:lnTo>
                  <a:lnTo>
                    <a:pt x="1122" y="417"/>
                  </a:lnTo>
                  <a:lnTo>
                    <a:pt x="1136" y="419"/>
                  </a:lnTo>
                  <a:lnTo>
                    <a:pt x="1148" y="419"/>
                  </a:lnTo>
                  <a:lnTo>
                    <a:pt x="1162" y="417"/>
                  </a:lnTo>
                  <a:lnTo>
                    <a:pt x="1175" y="415"/>
                  </a:lnTo>
                  <a:lnTo>
                    <a:pt x="1139" y="884"/>
                  </a:lnTo>
                  <a:lnTo>
                    <a:pt x="1126" y="889"/>
                  </a:lnTo>
                  <a:lnTo>
                    <a:pt x="1114" y="894"/>
                  </a:lnTo>
                  <a:lnTo>
                    <a:pt x="1100" y="898"/>
                  </a:lnTo>
                  <a:lnTo>
                    <a:pt x="1087" y="900"/>
                  </a:lnTo>
                  <a:lnTo>
                    <a:pt x="1074" y="900"/>
                  </a:lnTo>
                  <a:lnTo>
                    <a:pt x="1061" y="898"/>
                  </a:lnTo>
                  <a:lnTo>
                    <a:pt x="1048" y="893"/>
                  </a:lnTo>
                  <a:lnTo>
                    <a:pt x="1035" y="885"/>
                  </a:lnTo>
                  <a:lnTo>
                    <a:pt x="1011" y="868"/>
                  </a:lnTo>
                  <a:lnTo>
                    <a:pt x="986" y="849"/>
                  </a:lnTo>
                  <a:lnTo>
                    <a:pt x="960" y="831"/>
                  </a:lnTo>
                  <a:lnTo>
                    <a:pt x="935" y="812"/>
                  </a:lnTo>
                  <a:lnTo>
                    <a:pt x="908" y="795"/>
                  </a:lnTo>
                  <a:lnTo>
                    <a:pt x="882" y="778"/>
                  </a:lnTo>
                  <a:lnTo>
                    <a:pt x="855" y="763"/>
                  </a:lnTo>
                  <a:lnTo>
                    <a:pt x="829" y="750"/>
                  </a:lnTo>
                  <a:lnTo>
                    <a:pt x="801" y="740"/>
                  </a:lnTo>
                  <a:lnTo>
                    <a:pt x="774" y="733"/>
                  </a:lnTo>
                  <a:lnTo>
                    <a:pt x="746" y="729"/>
                  </a:lnTo>
                  <a:lnTo>
                    <a:pt x="718" y="728"/>
                  </a:lnTo>
                  <a:lnTo>
                    <a:pt x="691" y="733"/>
                  </a:lnTo>
                  <a:lnTo>
                    <a:pt x="664" y="741"/>
                  </a:lnTo>
                  <a:lnTo>
                    <a:pt x="636" y="755"/>
                  </a:lnTo>
                  <a:lnTo>
                    <a:pt x="609" y="774"/>
                  </a:lnTo>
                  <a:lnTo>
                    <a:pt x="595" y="786"/>
                  </a:lnTo>
                  <a:lnTo>
                    <a:pt x="582" y="797"/>
                  </a:lnTo>
                  <a:lnTo>
                    <a:pt x="571" y="810"/>
                  </a:lnTo>
                  <a:lnTo>
                    <a:pt x="559" y="823"/>
                  </a:lnTo>
                  <a:lnTo>
                    <a:pt x="548" y="836"/>
                  </a:lnTo>
                  <a:lnTo>
                    <a:pt x="536" y="849"/>
                  </a:lnTo>
                  <a:lnTo>
                    <a:pt x="525" y="863"/>
                  </a:lnTo>
                  <a:lnTo>
                    <a:pt x="513" y="877"/>
                  </a:lnTo>
                  <a:lnTo>
                    <a:pt x="502" y="889"/>
                  </a:lnTo>
                  <a:lnTo>
                    <a:pt x="489" y="903"/>
                  </a:lnTo>
                  <a:lnTo>
                    <a:pt x="476" y="916"/>
                  </a:lnTo>
                  <a:lnTo>
                    <a:pt x="462" y="927"/>
                  </a:lnTo>
                  <a:lnTo>
                    <a:pt x="447" y="939"/>
                  </a:lnTo>
                  <a:lnTo>
                    <a:pt x="432" y="949"/>
                  </a:lnTo>
                  <a:lnTo>
                    <a:pt x="415" y="960"/>
                  </a:lnTo>
                  <a:lnTo>
                    <a:pt x="397" y="968"/>
                  </a:lnTo>
                  <a:lnTo>
                    <a:pt x="354" y="977"/>
                  </a:lnTo>
                  <a:lnTo>
                    <a:pt x="315" y="983"/>
                  </a:lnTo>
                  <a:lnTo>
                    <a:pt x="278" y="985"/>
                  </a:lnTo>
                  <a:lnTo>
                    <a:pt x="246" y="985"/>
                  </a:lnTo>
                  <a:lnTo>
                    <a:pt x="215" y="983"/>
                  </a:lnTo>
                  <a:lnTo>
                    <a:pt x="187" y="979"/>
                  </a:lnTo>
                  <a:lnTo>
                    <a:pt x="162" y="972"/>
                  </a:lnTo>
                  <a:lnTo>
                    <a:pt x="139" y="964"/>
                  </a:lnTo>
                  <a:lnTo>
                    <a:pt x="118" y="955"/>
                  </a:lnTo>
                  <a:lnTo>
                    <a:pt x="98" y="945"/>
                  </a:lnTo>
                  <a:lnTo>
                    <a:pt x="80" y="933"/>
                  </a:lnTo>
                  <a:lnTo>
                    <a:pt x="64" y="922"/>
                  </a:lnTo>
                  <a:lnTo>
                    <a:pt x="49" y="909"/>
                  </a:lnTo>
                  <a:lnTo>
                    <a:pt x="35" y="898"/>
                  </a:lnTo>
                  <a:lnTo>
                    <a:pt x="21" y="886"/>
                  </a:lnTo>
                  <a:lnTo>
                    <a:pt x="8" y="874"/>
                  </a:lnTo>
                  <a:lnTo>
                    <a:pt x="0" y="0"/>
                  </a:lnTo>
                  <a:lnTo>
                    <a:pt x="3" y="2"/>
                  </a:lnTo>
                  <a:lnTo>
                    <a:pt x="7" y="5"/>
                  </a:lnTo>
                  <a:lnTo>
                    <a:pt x="13" y="7"/>
                  </a:lnTo>
                  <a:lnTo>
                    <a:pt x="20" y="9"/>
                  </a:lnTo>
                  <a:lnTo>
                    <a:pt x="26" y="13"/>
                  </a:lnTo>
                  <a:lnTo>
                    <a:pt x="31" y="15"/>
                  </a:lnTo>
                  <a:lnTo>
                    <a:pt x="36" y="17"/>
                  </a:lnTo>
                  <a:lnTo>
                    <a:pt x="39" y="20"/>
                  </a:lnTo>
                  <a:lnTo>
                    <a:pt x="61" y="43"/>
                  </a:lnTo>
                  <a:lnTo>
                    <a:pt x="86" y="68"/>
                  </a:lnTo>
                  <a:lnTo>
                    <a:pt x="110" y="93"/>
                  </a:lnTo>
                  <a:lnTo>
                    <a:pt x="136" y="119"/>
                  </a:lnTo>
                  <a:lnTo>
                    <a:pt x="163" y="144"/>
                  </a:lnTo>
                  <a:lnTo>
                    <a:pt x="190" y="170"/>
                  </a:lnTo>
                  <a:lnTo>
                    <a:pt x="218" y="193"/>
                  </a:lnTo>
                  <a:lnTo>
                    <a:pt x="247" y="216"/>
                  </a:lnTo>
                  <a:lnTo>
                    <a:pt x="275" y="236"/>
                  </a:lnTo>
                  <a:lnTo>
                    <a:pt x="302" y="255"/>
                  </a:lnTo>
                  <a:lnTo>
                    <a:pt x="329" y="270"/>
                  </a:lnTo>
                  <a:lnTo>
                    <a:pt x="355" y="282"/>
                  </a:lnTo>
                  <a:lnTo>
                    <a:pt x="379" y="292"/>
                  </a:lnTo>
                  <a:lnTo>
                    <a:pt x="404" y="296"/>
                  </a:lnTo>
                  <a:lnTo>
                    <a:pt x="426" y="297"/>
                  </a:lnTo>
                  <a:lnTo>
                    <a:pt x="445" y="293"/>
                  </a:lnTo>
                  <a:close/>
                </a:path>
              </a:pathLst>
            </a:custGeom>
            <a:solidFill>
              <a:srgbClr val="DB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38" name="Freeform 62"/>
            <p:cNvSpPr>
              <a:spLocks/>
            </p:cNvSpPr>
            <p:nvPr/>
          </p:nvSpPr>
          <p:spPr bwMode="auto">
            <a:xfrm>
              <a:off x="1977" y="2621"/>
              <a:ext cx="586" cy="488"/>
            </a:xfrm>
            <a:custGeom>
              <a:avLst/>
              <a:gdLst>
                <a:gd name="T0" fmla="*/ 461 w 1174"/>
                <a:gd name="T1" fmla="*/ 291 h 974"/>
                <a:gd name="T2" fmla="*/ 495 w 1174"/>
                <a:gd name="T3" fmla="*/ 282 h 974"/>
                <a:gd name="T4" fmla="*/ 525 w 1174"/>
                <a:gd name="T5" fmla="*/ 269 h 974"/>
                <a:gd name="T6" fmla="*/ 554 w 1174"/>
                <a:gd name="T7" fmla="*/ 252 h 974"/>
                <a:gd name="T8" fmla="*/ 580 w 1174"/>
                <a:gd name="T9" fmla="*/ 234 h 974"/>
                <a:gd name="T10" fmla="*/ 608 w 1174"/>
                <a:gd name="T11" fmla="*/ 214 h 974"/>
                <a:gd name="T12" fmla="*/ 634 w 1174"/>
                <a:gd name="T13" fmla="*/ 194 h 974"/>
                <a:gd name="T14" fmla="*/ 663 w 1174"/>
                <a:gd name="T15" fmla="*/ 177 h 974"/>
                <a:gd name="T16" fmla="*/ 708 w 1174"/>
                <a:gd name="T17" fmla="*/ 158 h 974"/>
                <a:gd name="T18" fmla="*/ 764 w 1174"/>
                <a:gd name="T19" fmla="*/ 150 h 974"/>
                <a:gd name="T20" fmla="*/ 819 w 1174"/>
                <a:gd name="T21" fmla="*/ 160 h 974"/>
                <a:gd name="T22" fmla="*/ 869 w 1174"/>
                <a:gd name="T23" fmla="*/ 185 h 974"/>
                <a:gd name="T24" fmla="*/ 919 w 1174"/>
                <a:gd name="T25" fmla="*/ 222 h 974"/>
                <a:gd name="T26" fmla="*/ 965 w 1174"/>
                <a:gd name="T27" fmla="*/ 267 h 974"/>
                <a:gd name="T28" fmla="*/ 1010 w 1174"/>
                <a:gd name="T29" fmla="*/ 315 h 974"/>
                <a:gd name="T30" fmla="*/ 1053 w 1174"/>
                <a:gd name="T31" fmla="*/ 365 h 974"/>
                <a:gd name="T32" fmla="*/ 1085 w 1174"/>
                <a:gd name="T33" fmla="*/ 401 h 974"/>
                <a:gd name="T34" fmla="*/ 1109 w 1174"/>
                <a:gd name="T35" fmla="*/ 414 h 974"/>
                <a:gd name="T36" fmla="*/ 1134 w 1174"/>
                <a:gd name="T37" fmla="*/ 419 h 974"/>
                <a:gd name="T38" fmla="*/ 1161 w 1174"/>
                <a:gd name="T39" fmla="*/ 418 h 974"/>
                <a:gd name="T40" fmla="*/ 1139 w 1174"/>
                <a:gd name="T41" fmla="*/ 873 h 974"/>
                <a:gd name="T42" fmla="*/ 1114 w 1174"/>
                <a:gd name="T43" fmla="*/ 883 h 974"/>
                <a:gd name="T44" fmla="*/ 1088 w 1174"/>
                <a:gd name="T45" fmla="*/ 889 h 974"/>
                <a:gd name="T46" fmla="*/ 1062 w 1174"/>
                <a:gd name="T47" fmla="*/ 887 h 974"/>
                <a:gd name="T48" fmla="*/ 1036 w 1174"/>
                <a:gd name="T49" fmla="*/ 874 h 974"/>
                <a:gd name="T50" fmla="*/ 987 w 1174"/>
                <a:gd name="T51" fmla="*/ 838 h 974"/>
                <a:gd name="T52" fmla="*/ 936 w 1174"/>
                <a:gd name="T53" fmla="*/ 802 h 974"/>
                <a:gd name="T54" fmla="*/ 883 w 1174"/>
                <a:gd name="T55" fmla="*/ 767 h 974"/>
                <a:gd name="T56" fmla="*/ 829 w 1174"/>
                <a:gd name="T57" fmla="*/ 739 h 974"/>
                <a:gd name="T58" fmla="*/ 774 w 1174"/>
                <a:gd name="T59" fmla="*/ 722 h 974"/>
                <a:gd name="T60" fmla="*/ 719 w 1174"/>
                <a:gd name="T61" fmla="*/ 717 h 974"/>
                <a:gd name="T62" fmla="*/ 664 w 1174"/>
                <a:gd name="T63" fmla="*/ 730 h 974"/>
                <a:gd name="T64" fmla="*/ 610 w 1174"/>
                <a:gd name="T65" fmla="*/ 764 h 974"/>
                <a:gd name="T66" fmla="*/ 583 w 1174"/>
                <a:gd name="T67" fmla="*/ 787 h 974"/>
                <a:gd name="T68" fmla="*/ 559 w 1174"/>
                <a:gd name="T69" fmla="*/ 812 h 974"/>
                <a:gd name="T70" fmla="*/ 536 w 1174"/>
                <a:gd name="T71" fmla="*/ 838 h 974"/>
                <a:gd name="T72" fmla="*/ 513 w 1174"/>
                <a:gd name="T73" fmla="*/ 866 h 974"/>
                <a:gd name="T74" fmla="*/ 489 w 1174"/>
                <a:gd name="T75" fmla="*/ 893 h 974"/>
                <a:gd name="T76" fmla="*/ 462 w 1174"/>
                <a:gd name="T77" fmla="*/ 917 h 974"/>
                <a:gd name="T78" fmla="*/ 432 w 1174"/>
                <a:gd name="T79" fmla="*/ 939 h 974"/>
                <a:gd name="T80" fmla="*/ 398 w 1174"/>
                <a:gd name="T81" fmla="*/ 957 h 974"/>
                <a:gd name="T82" fmla="*/ 315 w 1174"/>
                <a:gd name="T83" fmla="*/ 972 h 974"/>
                <a:gd name="T84" fmla="*/ 246 w 1174"/>
                <a:gd name="T85" fmla="*/ 974 h 974"/>
                <a:gd name="T86" fmla="*/ 187 w 1174"/>
                <a:gd name="T87" fmla="*/ 967 h 974"/>
                <a:gd name="T88" fmla="*/ 139 w 1174"/>
                <a:gd name="T89" fmla="*/ 954 h 974"/>
                <a:gd name="T90" fmla="*/ 98 w 1174"/>
                <a:gd name="T91" fmla="*/ 933 h 974"/>
                <a:gd name="T92" fmla="*/ 64 w 1174"/>
                <a:gd name="T93" fmla="*/ 910 h 974"/>
                <a:gd name="T94" fmla="*/ 35 w 1174"/>
                <a:gd name="T95" fmla="*/ 887 h 974"/>
                <a:gd name="T96" fmla="*/ 8 w 1174"/>
                <a:gd name="T97" fmla="*/ 864 h 974"/>
                <a:gd name="T98" fmla="*/ 4 w 1174"/>
                <a:gd name="T99" fmla="*/ 2 h 974"/>
                <a:gd name="T100" fmla="*/ 13 w 1174"/>
                <a:gd name="T101" fmla="*/ 7 h 974"/>
                <a:gd name="T102" fmla="*/ 26 w 1174"/>
                <a:gd name="T103" fmla="*/ 12 h 974"/>
                <a:gd name="T104" fmla="*/ 36 w 1174"/>
                <a:gd name="T105" fmla="*/ 17 h 974"/>
                <a:gd name="T106" fmla="*/ 61 w 1174"/>
                <a:gd name="T107" fmla="*/ 42 h 974"/>
                <a:gd name="T108" fmla="*/ 110 w 1174"/>
                <a:gd name="T109" fmla="*/ 93 h 974"/>
                <a:gd name="T110" fmla="*/ 163 w 1174"/>
                <a:gd name="T111" fmla="*/ 145 h 974"/>
                <a:gd name="T112" fmla="*/ 218 w 1174"/>
                <a:gd name="T113" fmla="*/ 193 h 974"/>
                <a:gd name="T114" fmla="*/ 273 w 1174"/>
                <a:gd name="T115" fmla="*/ 237 h 974"/>
                <a:gd name="T116" fmla="*/ 328 w 1174"/>
                <a:gd name="T117" fmla="*/ 270 h 974"/>
                <a:gd name="T118" fmla="*/ 378 w 1174"/>
                <a:gd name="T119" fmla="*/ 292 h 974"/>
                <a:gd name="T120" fmla="*/ 424 w 1174"/>
                <a:gd name="T121" fmla="*/ 298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4" h="974">
                  <a:moveTo>
                    <a:pt x="444" y="294"/>
                  </a:moveTo>
                  <a:lnTo>
                    <a:pt x="461" y="291"/>
                  </a:lnTo>
                  <a:lnTo>
                    <a:pt x="479" y="288"/>
                  </a:lnTo>
                  <a:lnTo>
                    <a:pt x="495" y="282"/>
                  </a:lnTo>
                  <a:lnTo>
                    <a:pt x="510" y="276"/>
                  </a:lnTo>
                  <a:lnTo>
                    <a:pt x="525" y="269"/>
                  </a:lnTo>
                  <a:lnTo>
                    <a:pt x="540" y="261"/>
                  </a:lnTo>
                  <a:lnTo>
                    <a:pt x="554" y="252"/>
                  </a:lnTo>
                  <a:lnTo>
                    <a:pt x="567" y="243"/>
                  </a:lnTo>
                  <a:lnTo>
                    <a:pt x="580" y="234"/>
                  </a:lnTo>
                  <a:lnTo>
                    <a:pt x="594" y="223"/>
                  </a:lnTo>
                  <a:lnTo>
                    <a:pt x="608" y="214"/>
                  </a:lnTo>
                  <a:lnTo>
                    <a:pt x="622" y="204"/>
                  </a:lnTo>
                  <a:lnTo>
                    <a:pt x="634" y="194"/>
                  </a:lnTo>
                  <a:lnTo>
                    <a:pt x="649" y="185"/>
                  </a:lnTo>
                  <a:lnTo>
                    <a:pt x="663" y="177"/>
                  </a:lnTo>
                  <a:lnTo>
                    <a:pt x="678" y="170"/>
                  </a:lnTo>
                  <a:lnTo>
                    <a:pt x="708" y="158"/>
                  </a:lnTo>
                  <a:lnTo>
                    <a:pt x="736" y="152"/>
                  </a:lnTo>
                  <a:lnTo>
                    <a:pt x="764" y="150"/>
                  </a:lnTo>
                  <a:lnTo>
                    <a:pt x="791" y="153"/>
                  </a:lnTo>
                  <a:lnTo>
                    <a:pt x="819" y="160"/>
                  </a:lnTo>
                  <a:lnTo>
                    <a:pt x="844" y="171"/>
                  </a:lnTo>
                  <a:lnTo>
                    <a:pt x="869" y="185"/>
                  </a:lnTo>
                  <a:lnTo>
                    <a:pt x="895" y="203"/>
                  </a:lnTo>
                  <a:lnTo>
                    <a:pt x="919" y="222"/>
                  </a:lnTo>
                  <a:lnTo>
                    <a:pt x="942" y="244"/>
                  </a:lnTo>
                  <a:lnTo>
                    <a:pt x="965" y="267"/>
                  </a:lnTo>
                  <a:lnTo>
                    <a:pt x="988" y="291"/>
                  </a:lnTo>
                  <a:lnTo>
                    <a:pt x="1010" y="315"/>
                  </a:lnTo>
                  <a:lnTo>
                    <a:pt x="1032" y="341"/>
                  </a:lnTo>
                  <a:lnTo>
                    <a:pt x="1053" y="365"/>
                  </a:lnTo>
                  <a:lnTo>
                    <a:pt x="1073" y="389"/>
                  </a:lnTo>
                  <a:lnTo>
                    <a:pt x="1085" y="401"/>
                  </a:lnTo>
                  <a:lnTo>
                    <a:pt x="1096" y="409"/>
                  </a:lnTo>
                  <a:lnTo>
                    <a:pt x="1109" y="414"/>
                  </a:lnTo>
                  <a:lnTo>
                    <a:pt x="1122" y="418"/>
                  </a:lnTo>
                  <a:lnTo>
                    <a:pt x="1134" y="419"/>
                  </a:lnTo>
                  <a:lnTo>
                    <a:pt x="1147" y="419"/>
                  </a:lnTo>
                  <a:lnTo>
                    <a:pt x="1161" y="418"/>
                  </a:lnTo>
                  <a:lnTo>
                    <a:pt x="1174" y="416"/>
                  </a:lnTo>
                  <a:lnTo>
                    <a:pt x="1139" y="873"/>
                  </a:lnTo>
                  <a:lnTo>
                    <a:pt x="1126" y="879"/>
                  </a:lnTo>
                  <a:lnTo>
                    <a:pt x="1114" y="883"/>
                  </a:lnTo>
                  <a:lnTo>
                    <a:pt x="1101" y="887"/>
                  </a:lnTo>
                  <a:lnTo>
                    <a:pt x="1088" y="889"/>
                  </a:lnTo>
                  <a:lnTo>
                    <a:pt x="1074" y="889"/>
                  </a:lnTo>
                  <a:lnTo>
                    <a:pt x="1062" y="887"/>
                  </a:lnTo>
                  <a:lnTo>
                    <a:pt x="1049" y="882"/>
                  </a:lnTo>
                  <a:lnTo>
                    <a:pt x="1036" y="874"/>
                  </a:lnTo>
                  <a:lnTo>
                    <a:pt x="1012" y="857"/>
                  </a:lnTo>
                  <a:lnTo>
                    <a:pt x="987" y="838"/>
                  </a:lnTo>
                  <a:lnTo>
                    <a:pt x="962" y="820"/>
                  </a:lnTo>
                  <a:lnTo>
                    <a:pt x="936" y="802"/>
                  </a:lnTo>
                  <a:lnTo>
                    <a:pt x="910" y="784"/>
                  </a:lnTo>
                  <a:lnTo>
                    <a:pt x="883" y="767"/>
                  </a:lnTo>
                  <a:lnTo>
                    <a:pt x="855" y="752"/>
                  </a:lnTo>
                  <a:lnTo>
                    <a:pt x="829" y="739"/>
                  </a:lnTo>
                  <a:lnTo>
                    <a:pt x="801" y="729"/>
                  </a:lnTo>
                  <a:lnTo>
                    <a:pt x="774" y="722"/>
                  </a:lnTo>
                  <a:lnTo>
                    <a:pt x="747" y="719"/>
                  </a:lnTo>
                  <a:lnTo>
                    <a:pt x="719" y="717"/>
                  </a:lnTo>
                  <a:lnTo>
                    <a:pt x="692" y="722"/>
                  </a:lnTo>
                  <a:lnTo>
                    <a:pt x="664" y="730"/>
                  </a:lnTo>
                  <a:lnTo>
                    <a:pt x="638" y="744"/>
                  </a:lnTo>
                  <a:lnTo>
                    <a:pt x="610" y="764"/>
                  </a:lnTo>
                  <a:lnTo>
                    <a:pt x="596" y="775"/>
                  </a:lnTo>
                  <a:lnTo>
                    <a:pt x="583" y="787"/>
                  </a:lnTo>
                  <a:lnTo>
                    <a:pt x="571" y="799"/>
                  </a:lnTo>
                  <a:lnTo>
                    <a:pt x="559" y="812"/>
                  </a:lnTo>
                  <a:lnTo>
                    <a:pt x="548" y="826"/>
                  </a:lnTo>
                  <a:lnTo>
                    <a:pt x="536" y="838"/>
                  </a:lnTo>
                  <a:lnTo>
                    <a:pt x="525" y="852"/>
                  </a:lnTo>
                  <a:lnTo>
                    <a:pt x="513" y="866"/>
                  </a:lnTo>
                  <a:lnTo>
                    <a:pt x="502" y="879"/>
                  </a:lnTo>
                  <a:lnTo>
                    <a:pt x="489" y="893"/>
                  </a:lnTo>
                  <a:lnTo>
                    <a:pt x="476" y="905"/>
                  </a:lnTo>
                  <a:lnTo>
                    <a:pt x="462" y="917"/>
                  </a:lnTo>
                  <a:lnTo>
                    <a:pt x="449" y="928"/>
                  </a:lnTo>
                  <a:lnTo>
                    <a:pt x="432" y="939"/>
                  </a:lnTo>
                  <a:lnTo>
                    <a:pt x="416" y="949"/>
                  </a:lnTo>
                  <a:lnTo>
                    <a:pt x="398" y="957"/>
                  </a:lnTo>
                  <a:lnTo>
                    <a:pt x="355" y="966"/>
                  </a:lnTo>
                  <a:lnTo>
                    <a:pt x="315" y="972"/>
                  </a:lnTo>
                  <a:lnTo>
                    <a:pt x="279" y="974"/>
                  </a:lnTo>
                  <a:lnTo>
                    <a:pt x="246" y="974"/>
                  </a:lnTo>
                  <a:lnTo>
                    <a:pt x="216" y="972"/>
                  </a:lnTo>
                  <a:lnTo>
                    <a:pt x="187" y="967"/>
                  </a:lnTo>
                  <a:lnTo>
                    <a:pt x="162" y="962"/>
                  </a:lnTo>
                  <a:lnTo>
                    <a:pt x="139" y="954"/>
                  </a:lnTo>
                  <a:lnTo>
                    <a:pt x="118" y="943"/>
                  </a:lnTo>
                  <a:lnTo>
                    <a:pt x="98" y="933"/>
                  </a:lnTo>
                  <a:lnTo>
                    <a:pt x="80" y="922"/>
                  </a:lnTo>
                  <a:lnTo>
                    <a:pt x="64" y="910"/>
                  </a:lnTo>
                  <a:lnTo>
                    <a:pt x="49" y="898"/>
                  </a:lnTo>
                  <a:lnTo>
                    <a:pt x="35" y="887"/>
                  </a:lnTo>
                  <a:lnTo>
                    <a:pt x="21" y="875"/>
                  </a:lnTo>
                  <a:lnTo>
                    <a:pt x="8" y="864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3" y="7"/>
                  </a:lnTo>
                  <a:lnTo>
                    <a:pt x="20" y="9"/>
                  </a:lnTo>
                  <a:lnTo>
                    <a:pt x="26" y="12"/>
                  </a:lnTo>
                  <a:lnTo>
                    <a:pt x="31" y="15"/>
                  </a:lnTo>
                  <a:lnTo>
                    <a:pt x="36" y="17"/>
                  </a:lnTo>
                  <a:lnTo>
                    <a:pt x="39" y="19"/>
                  </a:lnTo>
                  <a:lnTo>
                    <a:pt x="61" y="42"/>
                  </a:lnTo>
                  <a:lnTo>
                    <a:pt x="86" y="68"/>
                  </a:lnTo>
                  <a:lnTo>
                    <a:pt x="110" y="93"/>
                  </a:lnTo>
                  <a:lnTo>
                    <a:pt x="136" y="118"/>
                  </a:lnTo>
                  <a:lnTo>
                    <a:pt x="163" y="145"/>
                  </a:lnTo>
                  <a:lnTo>
                    <a:pt x="190" y="169"/>
                  </a:lnTo>
                  <a:lnTo>
                    <a:pt x="218" y="193"/>
                  </a:lnTo>
                  <a:lnTo>
                    <a:pt x="246" y="216"/>
                  </a:lnTo>
                  <a:lnTo>
                    <a:pt x="273" y="237"/>
                  </a:lnTo>
                  <a:lnTo>
                    <a:pt x="301" y="256"/>
                  </a:lnTo>
                  <a:lnTo>
                    <a:pt x="328" y="270"/>
                  </a:lnTo>
                  <a:lnTo>
                    <a:pt x="354" y="283"/>
                  </a:lnTo>
                  <a:lnTo>
                    <a:pt x="378" y="292"/>
                  </a:lnTo>
                  <a:lnTo>
                    <a:pt x="403" y="297"/>
                  </a:lnTo>
                  <a:lnTo>
                    <a:pt x="424" y="298"/>
                  </a:lnTo>
                  <a:lnTo>
                    <a:pt x="444" y="294"/>
                  </a:lnTo>
                  <a:close/>
                </a:path>
              </a:pathLst>
            </a:custGeom>
            <a:solidFill>
              <a:srgbClr val="DDE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39" name="Freeform 63"/>
            <p:cNvSpPr>
              <a:spLocks/>
            </p:cNvSpPr>
            <p:nvPr/>
          </p:nvSpPr>
          <p:spPr bwMode="auto">
            <a:xfrm>
              <a:off x="1977" y="2623"/>
              <a:ext cx="586" cy="483"/>
            </a:xfrm>
            <a:custGeom>
              <a:avLst/>
              <a:gdLst>
                <a:gd name="T0" fmla="*/ 461 w 1172"/>
                <a:gd name="T1" fmla="*/ 293 h 966"/>
                <a:gd name="T2" fmla="*/ 494 w 1172"/>
                <a:gd name="T3" fmla="*/ 285 h 966"/>
                <a:gd name="T4" fmla="*/ 525 w 1172"/>
                <a:gd name="T5" fmla="*/ 271 h 966"/>
                <a:gd name="T6" fmla="*/ 552 w 1172"/>
                <a:gd name="T7" fmla="*/ 255 h 966"/>
                <a:gd name="T8" fmla="*/ 580 w 1172"/>
                <a:gd name="T9" fmla="*/ 235 h 966"/>
                <a:gd name="T10" fmla="*/ 607 w 1172"/>
                <a:gd name="T11" fmla="*/ 216 h 966"/>
                <a:gd name="T12" fmla="*/ 634 w 1172"/>
                <a:gd name="T13" fmla="*/ 197 h 966"/>
                <a:gd name="T14" fmla="*/ 663 w 1172"/>
                <a:gd name="T15" fmla="*/ 180 h 966"/>
                <a:gd name="T16" fmla="*/ 708 w 1172"/>
                <a:gd name="T17" fmla="*/ 160 h 966"/>
                <a:gd name="T18" fmla="*/ 764 w 1172"/>
                <a:gd name="T19" fmla="*/ 152 h 966"/>
                <a:gd name="T20" fmla="*/ 817 w 1172"/>
                <a:gd name="T21" fmla="*/ 163 h 966"/>
                <a:gd name="T22" fmla="*/ 869 w 1172"/>
                <a:gd name="T23" fmla="*/ 188 h 966"/>
                <a:gd name="T24" fmla="*/ 918 w 1172"/>
                <a:gd name="T25" fmla="*/ 225 h 966"/>
                <a:gd name="T26" fmla="*/ 964 w 1172"/>
                <a:gd name="T27" fmla="*/ 270 h 966"/>
                <a:gd name="T28" fmla="*/ 1009 w 1172"/>
                <a:gd name="T29" fmla="*/ 318 h 966"/>
                <a:gd name="T30" fmla="*/ 1051 w 1172"/>
                <a:gd name="T31" fmla="*/ 368 h 966"/>
                <a:gd name="T32" fmla="*/ 1084 w 1172"/>
                <a:gd name="T33" fmla="*/ 402 h 966"/>
                <a:gd name="T34" fmla="*/ 1108 w 1172"/>
                <a:gd name="T35" fmla="*/ 416 h 966"/>
                <a:gd name="T36" fmla="*/ 1133 w 1172"/>
                <a:gd name="T37" fmla="*/ 422 h 966"/>
                <a:gd name="T38" fmla="*/ 1160 w 1172"/>
                <a:gd name="T39" fmla="*/ 420 h 966"/>
                <a:gd name="T40" fmla="*/ 1140 w 1172"/>
                <a:gd name="T41" fmla="*/ 864 h 966"/>
                <a:gd name="T42" fmla="*/ 1115 w 1172"/>
                <a:gd name="T43" fmla="*/ 875 h 966"/>
                <a:gd name="T44" fmla="*/ 1088 w 1172"/>
                <a:gd name="T45" fmla="*/ 880 h 966"/>
                <a:gd name="T46" fmla="*/ 1062 w 1172"/>
                <a:gd name="T47" fmla="*/ 878 h 966"/>
                <a:gd name="T48" fmla="*/ 1036 w 1172"/>
                <a:gd name="T49" fmla="*/ 865 h 966"/>
                <a:gd name="T50" fmla="*/ 987 w 1172"/>
                <a:gd name="T51" fmla="*/ 830 h 966"/>
                <a:gd name="T52" fmla="*/ 936 w 1172"/>
                <a:gd name="T53" fmla="*/ 793 h 966"/>
                <a:gd name="T54" fmla="*/ 883 w 1172"/>
                <a:gd name="T55" fmla="*/ 758 h 966"/>
                <a:gd name="T56" fmla="*/ 829 w 1172"/>
                <a:gd name="T57" fmla="*/ 731 h 966"/>
                <a:gd name="T58" fmla="*/ 775 w 1172"/>
                <a:gd name="T59" fmla="*/ 713 h 966"/>
                <a:gd name="T60" fmla="*/ 719 w 1172"/>
                <a:gd name="T61" fmla="*/ 709 h 966"/>
                <a:gd name="T62" fmla="*/ 664 w 1172"/>
                <a:gd name="T63" fmla="*/ 721 h 966"/>
                <a:gd name="T64" fmla="*/ 610 w 1172"/>
                <a:gd name="T65" fmla="*/ 755 h 966"/>
                <a:gd name="T66" fmla="*/ 583 w 1172"/>
                <a:gd name="T67" fmla="*/ 778 h 966"/>
                <a:gd name="T68" fmla="*/ 560 w 1172"/>
                <a:gd name="T69" fmla="*/ 803 h 966"/>
                <a:gd name="T70" fmla="*/ 537 w 1172"/>
                <a:gd name="T71" fmla="*/ 830 h 966"/>
                <a:gd name="T72" fmla="*/ 514 w 1172"/>
                <a:gd name="T73" fmla="*/ 857 h 966"/>
                <a:gd name="T74" fmla="*/ 490 w 1172"/>
                <a:gd name="T75" fmla="*/ 884 h 966"/>
                <a:gd name="T76" fmla="*/ 464 w 1172"/>
                <a:gd name="T77" fmla="*/ 908 h 966"/>
                <a:gd name="T78" fmla="*/ 434 w 1172"/>
                <a:gd name="T79" fmla="*/ 930 h 966"/>
                <a:gd name="T80" fmla="*/ 398 w 1172"/>
                <a:gd name="T81" fmla="*/ 948 h 966"/>
                <a:gd name="T82" fmla="*/ 315 w 1172"/>
                <a:gd name="T83" fmla="*/ 963 h 966"/>
                <a:gd name="T84" fmla="*/ 246 w 1172"/>
                <a:gd name="T85" fmla="*/ 966 h 966"/>
                <a:gd name="T86" fmla="*/ 187 w 1172"/>
                <a:gd name="T87" fmla="*/ 959 h 966"/>
                <a:gd name="T88" fmla="*/ 139 w 1172"/>
                <a:gd name="T89" fmla="*/ 945 h 966"/>
                <a:gd name="T90" fmla="*/ 98 w 1172"/>
                <a:gd name="T91" fmla="*/ 924 h 966"/>
                <a:gd name="T92" fmla="*/ 64 w 1172"/>
                <a:gd name="T93" fmla="*/ 901 h 966"/>
                <a:gd name="T94" fmla="*/ 35 w 1172"/>
                <a:gd name="T95" fmla="*/ 878 h 966"/>
                <a:gd name="T96" fmla="*/ 8 w 1172"/>
                <a:gd name="T97" fmla="*/ 855 h 966"/>
                <a:gd name="T98" fmla="*/ 4 w 1172"/>
                <a:gd name="T99" fmla="*/ 3 h 966"/>
                <a:gd name="T100" fmla="*/ 13 w 1172"/>
                <a:gd name="T101" fmla="*/ 8 h 966"/>
                <a:gd name="T102" fmla="*/ 24 w 1172"/>
                <a:gd name="T103" fmla="*/ 14 h 966"/>
                <a:gd name="T104" fmla="*/ 35 w 1172"/>
                <a:gd name="T105" fmla="*/ 20 h 966"/>
                <a:gd name="T106" fmla="*/ 60 w 1172"/>
                <a:gd name="T107" fmla="*/ 45 h 966"/>
                <a:gd name="T108" fmla="*/ 109 w 1172"/>
                <a:gd name="T109" fmla="*/ 96 h 966"/>
                <a:gd name="T110" fmla="*/ 162 w 1172"/>
                <a:gd name="T111" fmla="*/ 147 h 966"/>
                <a:gd name="T112" fmla="*/ 217 w 1172"/>
                <a:gd name="T113" fmla="*/ 195 h 966"/>
                <a:gd name="T114" fmla="*/ 273 w 1172"/>
                <a:gd name="T115" fmla="*/ 239 h 966"/>
                <a:gd name="T116" fmla="*/ 328 w 1172"/>
                <a:gd name="T117" fmla="*/ 272 h 966"/>
                <a:gd name="T118" fmla="*/ 378 w 1172"/>
                <a:gd name="T119" fmla="*/ 294 h 966"/>
                <a:gd name="T120" fmla="*/ 424 w 1172"/>
                <a:gd name="T121" fmla="*/ 30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2" h="966">
                  <a:moveTo>
                    <a:pt x="444" y="295"/>
                  </a:moveTo>
                  <a:lnTo>
                    <a:pt x="461" y="293"/>
                  </a:lnTo>
                  <a:lnTo>
                    <a:pt x="479" y="289"/>
                  </a:lnTo>
                  <a:lnTo>
                    <a:pt x="494" y="285"/>
                  </a:lnTo>
                  <a:lnTo>
                    <a:pt x="510" y="278"/>
                  </a:lnTo>
                  <a:lnTo>
                    <a:pt x="525" y="271"/>
                  </a:lnTo>
                  <a:lnTo>
                    <a:pt x="539" y="263"/>
                  </a:lnTo>
                  <a:lnTo>
                    <a:pt x="552" y="255"/>
                  </a:lnTo>
                  <a:lnTo>
                    <a:pt x="566" y="246"/>
                  </a:lnTo>
                  <a:lnTo>
                    <a:pt x="580" y="235"/>
                  </a:lnTo>
                  <a:lnTo>
                    <a:pt x="593" y="226"/>
                  </a:lnTo>
                  <a:lnTo>
                    <a:pt x="607" y="216"/>
                  </a:lnTo>
                  <a:lnTo>
                    <a:pt x="620" y="206"/>
                  </a:lnTo>
                  <a:lnTo>
                    <a:pt x="634" y="197"/>
                  </a:lnTo>
                  <a:lnTo>
                    <a:pt x="648" y="188"/>
                  </a:lnTo>
                  <a:lnTo>
                    <a:pt x="663" y="180"/>
                  </a:lnTo>
                  <a:lnTo>
                    <a:pt x="678" y="172"/>
                  </a:lnTo>
                  <a:lnTo>
                    <a:pt x="708" y="160"/>
                  </a:lnTo>
                  <a:lnTo>
                    <a:pt x="736" y="153"/>
                  </a:lnTo>
                  <a:lnTo>
                    <a:pt x="764" y="152"/>
                  </a:lnTo>
                  <a:lnTo>
                    <a:pt x="791" y="156"/>
                  </a:lnTo>
                  <a:lnTo>
                    <a:pt x="817" y="163"/>
                  </a:lnTo>
                  <a:lnTo>
                    <a:pt x="844" y="174"/>
                  </a:lnTo>
                  <a:lnTo>
                    <a:pt x="869" y="188"/>
                  </a:lnTo>
                  <a:lnTo>
                    <a:pt x="894" y="205"/>
                  </a:lnTo>
                  <a:lnTo>
                    <a:pt x="918" y="225"/>
                  </a:lnTo>
                  <a:lnTo>
                    <a:pt x="941" y="247"/>
                  </a:lnTo>
                  <a:lnTo>
                    <a:pt x="964" y="270"/>
                  </a:lnTo>
                  <a:lnTo>
                    <a:pt x="987" y="294"/>
                  </a:lnTo>
                  <a:lnTo>
                    <a:pt x="1009" y="318"/>
                  </a:lnTo>
                  <a:lnTo>
                    <a:pt x="1031" y="344"/>
                  </a:lnTo>
                  <a:lnTo>
                    <a:pt x="1051" y="368"/>
                  </a:lnTo>
                  <a:lnTo>
                    <a:pt x="1072" y="392"/>
                  </a:lnTo>
                  <a:lnTo>
                    <a:pt x="1084" y="402"/>
                  </a:lnTo>
                  <a:lnTo>
                    <a:pt x="1095" y="410"/>
                  </a:lnTo>
                  <a:lnTo>
                    <a:pt x="1108" y="416"/>
                  </a:lnTo>
                  <a:lnTo>
                    <a:pt x="1121" y="420"/>
                  </a:lnTo>
                  <a:lnTo>
                    <a:pt x="1133" y="422"/>
                  </a:lnTo>
                  <a:lnTo>
                    <a:pt x="1146" y="422"/>
                  </a:lnTo>
                  <a:lnTo>
                    <a:pt x="1160" y="420"/>
                  </a:lnTo>
                  <a:lnTo>
                    <a:pt x="1172" y="417"/>
                  </a:lnTo>
                  <a:lnTo>
                    <a:pt x="1140" y="864"/>
                  </a:lnTo>
                  <a:lnTo>
                    <a:pt x="1127" y="870"/>
                  </a:lnTo>
                  <a:lnTo>
                    <a:pt x="1115" y="875"/>
                  </a:lnTo>
                  <a:lnTo>
                    <a:pt x="1101" y="878"/>
                  </a:lnTo>
                  <a:lnTo>
                    <a:pt x="1088" y="880"/>
                  </a:lnTo>
                  <a:lnTo>
                    <a:pt x="1076" y="880"/>
                  </a:lnTo>
                  <a:lnTo>
                    <a:pt x="1062" y="878"/>
                  </a:lnTo>
                  <a:lnTo>
                    <a:pt x="1049" y="873"/>
                  </a:lnTo>
                  <a:lnTo>
                    <a:pt x="1036" y="865"/>
                  </a:lnTo>
                  <a:lnTo>
                    <a:pt x="1012" y="848"/>
                  </a:lnTo>
                  <a:lnTo>
                    <a:pt x="987" y="830"/>
                  </a:lnTo>
                  <a:lnTo>
                    <a:pt x="962" y="811"/>
                  </a:lnTo>
                  <a:lnTo>
                    <a:pt x="936" y="793"/>
                  </a:lnTo>
                  <a:lnTo>
                    <a:pt x="910" y="775"/>
                  </a:lnTo>
                  <a:lnTo>
                    <a:pt x="883" y="758"/>
                  </a:lnTo>
                  <a:lnTo>
                    <a:pt x="857" y="743"/>
                  </a:lnTo>
                  <a:lnTo>
                    <a:pt x="829" y="731"/>
                  </a:lnTo>
                  <a:lnTo>
                    <a:pt x="802" y="720"/>
                  </a:lnTo>
                  <a:lnTo>
                    <a:pt x="775" y="713"/>
                  </a:lnTo>
                  <a:lnTo>
                    <a:pt x="747" y="710"/>
                  </a:lnTo>
                  <a:lnTo>
                    <a:pt x="719" y="709"/>
                  </a:lnTo>
                  <a:lnTo>
                    <a:pt x="692" y="713"/>
                  </a:lnTo>
                  <a:lnTo>
                    <a:pt x="664" y="721"/>
                  </a:lnTo>
                  <a:lnTo>
                    <a:pt x="638" y="735"/>
                  </a:lnTo>
                  <a:lnTo>
                    <a:pt x="610" y="755"/>
                  </a:lnTo>
                  <a:lnTo>
                    <a:pt x="596" y="766"/>
                  </a:lnTo>
                  <a:lnTo>
                    <a:pt x="583" y="778"/>
                  </a:lnTo>
                  <a:lnTo>
                    <a:pt x="572" y="790"/>
                  </a:lnTo>
                  <a:lnTo>
                    <a:pt x="560" y="803"/>
                  </a:lnTo>
                  <a:lnTo>
                    <a:pt x="549" y="817"/>
                  </a:lnTo>
                  <a:lnTo>
                    <a:pt x="537" y="830"/>
                  </a:lnTo>
                  <a:lnTo>
                    <a:pt x="526" y="843"/>
                  </a:lnTo>
                  <a:lnTo>
                    <a:pt x="514" y="857"/>
                  </a:lnTo>
                  <a:lnTo>
                    <a:pt x="503" y="870"/>
                  </a:lnTo>
                  <a:lnTo>
                    <a:pt x="490" y="884"/>
                  </a:lnTo>
                  <a:lnTo>
                    <a:pt x="477" y="896"/>
                  </a:lnTo>
                  <a:lnTo>
                    <a:pt x="464" y="908"/>
                  </a:lnTo>
                  <a:lnTo>
                    <a:pt x="449" y="919"/>
                  </a:lnTo>
                  <a:lnTo>
                    <a:pt x="434" y="930"/>
                  </a:lnTo>
                  <a:lnTo>
                    <a:pt x="416" y="940"/>
                  </a:lnTo>
                  <a:lnTo>
                    <a:pt x="398" y="948"/>
                  </a:lnTo>
                  <a:lnTo>
                    <a:pt x="355" y="957"/>
                  </a:lnTo>
                  <a:lnTo>
                    <a:pt x="315" y="963"/>
                  </a:lnTo>
                  <a:lnTo>
                    <a:pt x="279" y="966"/>
                  </a:lnTo>
                  <a:lnTo>
                    <a:pt x="246" y="966"/>
                  </a:lnTo>
                  <a:lnTo>
                    <a:pt x="216" y="963"/>
                  </a:lnTo>
                  <a:lnTo>
                    <a:pt x="187" y="959"/>
                  </a:lnTo>
                  <a:lnTo>
                    <a:pt x="162" y="953"/>
                  </a:lnTo>
                  <a:lnTo>
                    <a:pt x="139" y="945"/>
                  </a:lnTo>
                  <a:lnTo>
                    <a:pt x="118" y="934"/>
                  </a:lnTo>
                  <a:lnTo>
                    <a:pt x="98" y="924"/>
                  </a:lnTo>
                  <a:lnTo>
                    <a:pt x="80" y="914"/>
                  </a:lnTo>
                  <a:lnTo>
                    <a:pt x="64" y="901"/>
                  </a:lnTo>
                  <a:lnTo>
                    <a:pt x="49" y="890"/>
                  </a:lnTo>
                  <a:lnTo>
                    <a:pt x="35" y="878"/>
                  </a:lnTo>
                  <a:lnTo>
                    <a:pt x="21" y="866"/>
                  </a:lnTo>
                  <a:lnTo>
                    <a:pt x="8" y="855"/>
                  </a:lnTo>
                  <a:lnTo>
                    <a:pt x="0" y="0"/>
                  </a:lnTo>
                  <a:lnTo>
                    <a:pt x="4" y="3"/>
                  </a:lnTo>
                  <a:lnTo>
                    <a:pt x="7" y="5"/>
                  </a:lnTo>
                  <a:lnTo>
                    <a:pt x="13" y="8"/>
                  </a:lnTo>
                  <a:lnTo>
                    <a:pt x="19" y="11"/>
                  </a:lnTo>
                  <a:lnTo>
                    <a:pt x="24" y="14"/>
                  </a:lnTo>
                  <a:lnTo>
                    <a:pt x="30" y="16"/>
                  </a:lnTo>
                  <a:lnTo>
                    <a:pt x="35" y="20"/>
                  </a:lnTo>
                  <a:lnTo>
                    <a:pt x="38" y="22"/>
                  </a:lnTo>
                  <a:lnTo>
                    <a:pt x="60" y="45"/>
                  </a:lnTo>
                  <a:lnTo>
                    <a:pt x="84" y="71"/>
                  </a:lnTo>
                  <a:lnTo>
                    <a:pt x="109" y="96"/>
                  </a:lnTo>
                  <a:lnTo>
                    <a:pt x="135" y="121"/>
                  </a:lnTo>
                  <a:lnTo>
                    <a:pt x="162" y="147"/>
                  </a:lnTo>
                  <a:lnTo>
                    <a:pt x="189" y="172"/>
                  </a:lnTo>
                  <a:lnTo>
                    <a:pt x="217" y="195"/>
                  </a:lnTo>
                  <a:lnTo>
                    <a:pt x="246" y="218"/>
                  </a:lnTo>
                  <a:lnTo>
                    <a:pt x="273" y="239"/>
                  </a:lnTo>
                  <a:lnTo>
                    <a:pt x="301" y="257"/>
                  </a:lnTo>
                  <a:lnTo>
                    <a:pt x="328" y="272"/>
                  </a:lnTo>
                  <a:lnTo>
                    <a:pt x="354" y="285"/>
                  </a:lnTo>
                  <a:lnTo>
                    <a:pt x="378" y="294"/>
                  </a:lnTo>
                  <a:lnTo>
                    <a:pt x="403" y="299"/>
                  </a:lnTo>
                  <a:lnTo>
                    <a:pt x="424" y="300"/>
                  </a:lnTo>
                  <a:lnTo>
                    <a:pt x="444" y="295"/>
                  </a:lnTo>
                  <a:close/>
                </a:path>
              </a:pathLst>
            </a:custGeom>
            <a:solidFill>
              <a:srgbClr val="E0E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40" name="Freeform 64"/>
            <p:cNvSpPr>
              <a:spLocks/>
            </p:cNvSpPr>
            <p:nvPr/>
          </p:nvSpPr>
          <p:spPr bwMode="auto">
            <a:xfrm>
              <a:off x="1977" y="2625"/>
              <a:ext cx="586" cy="478"/>
            </a:xfrm>
            <a:custGeom>
              <a:avLst/>
              <a:gdLst>
                <a:gd name="T0" fmla="*/ 460 w 1172"/>
                <a:gd name="T1" fmla="*/ 294 h 955"/>
                <a:gd name="T2" fmla="*/ 492 w 1172"/>
                <a:gd name="T3" fmla="*/ 284 h 955"/>
                <a:gd name="T4" fmla="*/ 524 w 1172"/>
                <a:gd name="T5" fmla="*/ 272 h 955"/>
                <a:gd name="T6" fmla="*/ 551 w 1172"/>
                <a:gd name="T7" fmla="*/ 254 h 955"/>
                <a:gd name="T8" fmla="*/ 579 w 1172"/>
                <a:gd name="T9" fmla="*/ 236 h 955"/>
                <a:gd name="T10" fmla="*/ 605 w 1172"/>
                <a:gd name="T11" fmla="*/ 216 h 955"/>
                <a:gd name="T12" fmla="*/ 633 w 1172"/>
                <a:gd name="T13" fmla="*/ 197 h 955"/>
                <a:gd name="T14" fmla="*/ 662 w 1172"/>
                <a:gd name="T15" fmla="*/ 180 h 955"/>
                <a:gd name="T16" fmla="*/ 707 w 1172"/>
                <a:gd name="T17" fmla="*/ 160 h 955"/>
                <a:gd name="T18" fmla="*/ 763 w 1172"/>
                <a:gd name="T19" fmla="*/ 152 h 955"/>
                <a:gd name="T20" fmla="*/ 817 w 1172"/>
                <a:gd name="T21" fmla="*/ 162 h 955"/>
                <a:gd name="T22" fmla="*/ 868 w 1172"/>
                <a:gd name="T23" fmla="*/ 188 h 955"/>
                <a:gd name="T24" fmla="*/ 918 w 1172"/>
                <a:gd name="T25" fmla="*/ 224 h 955"/>
                <a:gd name="T26" fmla="*/ 964 w 1172"/>
                <a:gd name="T27" fmla="*/ 269 h 955"/>
                <a:gd name="T28" fmla="*/ 1009 w 1172"/>
                <a:gd name="T29" fmla="*/ 318 h 955"/>
                <a:gd name="T30" fmla="*/ 1051 w 1172"/>
                <a:gd name="T31" fmla="*/ 367 h 955"/>
                <a:gd name="T32" fmla="*/ 1083 w 1172"/>
                <a:gd name="T33" fmla="*/ 403 h 955"/>
                <a:gd name="T34" fmla="*/ 1107 w 1172"/>
                <a:gd name="T35" fmla="*/ 417 h 955"/>
                <a:gd name="T36" fmla="*/ 1132 w 1172"/>
                <a:gd name="T37" fmla="*/ 421 h 955"/>
                <a:gd name="T38" fmla="*/ 1159 w 1172"/>
                <a:gd name="T39" fmla="*/ 420 h 955"/>
                <a:gd name="T40" fmla="*/ 1140 w 1172"/>
                <a:gd name="T41" fmla="*/ 853 h 955"/>
                <a:gd name="T42" fmla="*/ 1115 w 1172"/>
                <a:gd name="T43" fmla="*/ 864 h 955"/>
                <a:gd name="T44" fmla="*/ 1088 w 1172"/>
                <a:gd name="T45" fmla="*/ 870 h 955"/>
                <a:gd name="T46" fmla="*/ 1062 w 1172"/>
                <a:gd name="T47" fmla="*/ 867 h 955"/>
                <a:gd name="T48" fmla="*/ 1036 w 1172"/>
                <a:gd name="T49" fmla="*/ 855 h 955"/>
                <a:gd name="T50" fmla="*/ 987 w 1172"/>
                <a:gd name="T51" fmla="*/ 819 h 955"/>
                <a:gd name="T52" fmla="*/ 936 w 1172"/>
                <a:gd name="T53" fmla="*/ 782 h 955"/>
                <a:gd name="T54" fmla="*/ 883 w 1172"/>
                <a:gd name="T55" fmla="*/ 747 h 955"/>
                <a:gd name="T56" fmla="*/ 830 w 1172"/>
                <a:gd name="T57" fmla="*/ 720 h 955"/>
                <a:gd name="T58" fmla="*/ 775 w 1172"/>
                <a:gd name="T59" fmla="*/ 703 h 955"/>
                <a:gd name="T60" fmla="*/ 721 w 1172"/>
                <a:gd name="T61" fmla="*/ 699 h 955"/>
                <a:gd name="T62" fmla="*/ 665 w 1172"/>
                <a:gd name="T63" fmla="*/ 712 h 955"/>
                <a:gd name="T64" fmla="*/ 611 w 1172"/>
                <a:gd name="T65" fmla="*/ 745 h 955"/>
                <a:gd name="T66" fmla="*/ 585 w 1172"/>
                <a:gd name="T67" fmla="*/ 768 h 955"/>
                <a:gd name="T68" fmla="*/ 560 w 1172"/>
                <a:gd name="T69" fmla="*/ 794 h 955"/>
                <a:gd name="T70" fmla="*/ 537 w 1172"/>
                <a:gd name="T71" fmla="*/ 820 h 955"/>
                <a:gd name="T72" fmla="*/ 514 w 1172"/>
                <a:gd name="T73" fmla="*/ 847 h 955"/>
                <a:gd name="T74" fmla="*/ 490 w 1172"/>
                <a:gd name="T75" fmla="*/ 873 h 955"/>
                <a:gd name="T76" fmla="*/ 464 w 1172"/>
                <a:gd name="T77" fmla="*/ 897 h 955"/>
                <a:gd name="T78" fmla="*/ 434 w 1172"/>
                <a:gd name="T79" fmla="*/ 919 h 955"/>
                <a:gd name="T80" fmla="*/ 398 w 1172"/>
                <a:gd name="T81" fmla="*/ 938 h 955"/>
                <a:gd name="T82" fmla="*/ 315 w 1172"/>
                <a:gd name="T83" fmla="*/ 952 h 955"/>
                <a:gd name="T84" fmla="*/ 246 w 1172"/>
                <a:gd name="T85" fmla="*/ 955 h 955"/>
                <a:gd name="T86" fmla="*/ 187 w 1172"/>
                <a:gd name="T87" fmla="*/ 948 h 955"/>
                <a:gd name="T88" fmla="*/ 139 w 1172"/>
                <a:gd name="T89" fmla="*/ 933 h 955"/>
                <a:gd name="T90" fmla="*/ 98 w 1172"/>
                <a:gd name="T91" fmla="*/ 913 h 955"/>
                <a:gd name="T92" fmla="*/ 64 w 1172"/>
                <a:gd name="T93" fmla="*/ 890 h 955"/>
                <a:gd name="T94" fmla="*/ 35 w 1172"/>
                <a:gd name="T95" fmla="*/ 866 h 955"/>
                <a:gd name="T96" fmla="*/ 8 w 1172"/>
                <a:gd name="T97" fmla="*/ 843 h 955"/>
                <a:gd name="T98" fmla="*/ 4 w 1172"/>
                <a:gd name="T99" fmla="*/ 2 h 955"/>
                <a:gd name="T100" fmla="*/ 13 w 1172"/>
                <a:gd name="T101" fmla="*/ 8 h 955"/>
                <a:gd name="T102" fmla="*/ 24 w 1172"/>
                <a:gd name="T103" fmla="*/ 14 h 955"/>
                <a:gd name="T104" fmla="*/ 34 w 1172"/>
                <a:gd name="T105" fmla="*/ 19 h 955"/>
                <a:gd name="T106" fmla="*/ 59 w 1172"/>
                <a:gd name="T107" fmla="*/ 45 h 955"/>
                <a:gd name="T108" fmla="*/ 107 w 1172"/>
                <a:gd name="T109" fmla="*/ 95 h 955"/>
                <a:gd name="T110" fmla="*/ 160 w 1172"/>
                <a:gd name="T111" fmla="*/ 147 h 955"/>
                <a:gd name="T112" fmla="*/ 216 w 1172"/>
                <a:gd name="T113" fmla="*/ 196 h 955"/>
                <a:gd name="T114" fmla="*/ 272 w 1172"/>
                <a:gd name="T115" fmla="*/ 239 h 955"/>
                <a:gd name="T116" fmla="*/ 326 w 1172"/>
                <a:gd name="T117" fmla="*/ 273 h 955"/>
                <a:gd name="T118" fmla="*/ 377 w 1172"/>
                <a:gd name="T119" fmla="*/ 295 h 955"/>
                <a:gd name="T120" fmla="*/ 423 w 1172"/>
                <a:gd name="T121" fmla="*/ 301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2" h="955">
                  <a:moveTo>
                    <a:pt x="443" y="296"/>
                  </a:moveTo>
                  <a:lnTo>
                    <a:pt x="460" y="294"/>
                  </a:lnTo>
                  <a:lnTo>
                    <a:pt x="477" y="290"/>
                  </a:lnTo>
                  <a:lnTo>
                    <a:pt x="492" y="284"/>
                  </a:lnTo>
                  <a:lnTo>
                    <a:pt x="509" y="279"/>
                  </a:lnTo>
                  <a:lnTo>
                    <a:pt x="524" y="272"/>
                  </a:lnTo>
                  <a:lnTo>
                    <a:pt x="537" y="264"/>
                  </a:lnTo>
                  <a:lnTo>
                    <a:pt x="551" y="254"/>
                  </a:lnTo>
                  <a:lnTo>
                    <a:pt x="565" y="245"/>
                  </a:lnTo>
                  <a:lnTo>
                    <a:pt x="579" y="236"/>
                  </a:lnTo>
                  <a:lnTo>
                    <a:pt x="592" y="226"/>
                  </a:lnTo>
                  <a:lnTo>
                    <a:pt x="605" y="216"/>
                  </a:lnTo>
                  <a:lnTo>
                    <a:pt x="619" y="206"/>
                  </a:lnTo>
                  <a:lnTo>
                    <a:pt x="633" y="197"/>
                  </a:lnTo>
                  <a:lnTo>
                    <a:pt x="647" y="188"/>
                  </a:lnTo>
                  <a:lnTo>
                    <a:pt x="662" y="180"/>
                  </a:lnTo>
                  <a:lnTo>
                    <a:pt x="677" y="173"/>
                  </a:lnTo>
                  <a:lnTo>
                    <a:pt x="707" y="160"/>
                  </a:lnTo>
                  <a:lnTo>
                    <a:pt x="734" y="154"/>
                  </a:lnTo>
                  <a:lnTo>
                    <a:pt x="763" y="152"/>
                  </a:lnTo>
                  <a:lnTo>
                    <a:pt x="790" y="155"/>
                  </a:lnTo>
                  <a:lnTo>
                    <a:pt x="817" y="162"/>
                  </a:lnTo>
                  <a:lnTo>
                    <a:pt x="843" y="174"/>
                  </a:lnTo>
                  <a:lnTo>
                    <a:pt x="868" y="188"/>
                  </a:lnTo>
                  <a:lnTo>
                    <a:pt x="894" y="205"/>
                  </a:lnTo>
                  <a:lnTo>
                    <a:pt x="918" y="224"/>
                  </a:lnTo>
                  <a:lnTo>
                    <a:pt x="941" y="246"/>
                  </a:lnTo>
                  <a:lnTo>
                    <a:pt x="964" y="269"/>
                  </a:lnTo>
                  <a:lnTo>
                    <a:pt x="987" y="294"/>
                  </a:lnTo>
                  <a:lnTo>
                    <a:pt x="1009" y="318"/>
                  </a:lnTo>
                  <a:lnTo>
                    <a:pt x="1031" y="343"/>
                  </a:lnTo>
                  <a:lnTo>
                    <a:pt x="1051" y="367"/>
                  </a:lnTo>
                  <a:lnTo>
                    <a:pt x="1072" y="392"/>
                  </a:lnTo>
                  <a:lnTo>
                    <a:pt x="1083" y="403"/>
                  </a:lnTo>
                  <a:lnTo>
                    <a:pt x="1094" y="411"/>
                  </a:lnTo>
                  <a:lnTo>
                    <a:pt x="1107" y="417"/>
                  </a:lnTo>
                  <a:lnTo>
                    <a:pt x="1119" y="420"/>
                  </a:lnTo>
                  <a:lnTo>
                    <a:pt x="1132" y="421"/>
                  </a:lnTo>
                  <a:lnTo>
                    <a:pt x="1146" y="421"/>
                  </a:lnTo>
                  <a:lnTo>
                    <a:pt x="1159" y="420"/>
                  </a:lnTo>
                  <a:lnTo>
                    <a:pt x="1172" y="418"/>
                  </a:lnTo>
                  <a:lnTo>
                    <a:pt x="1140" y="853"/>
                  </a:lnTo>
                  <a:lnTo>
                    <a:pt x="1127" y="859"/>
                  </a:lnTo>
                  <a:lnTo>
                    <a:pt x="1115" y="864"/>
                  </a:lnTo>
                  <a:lnTo>
                    <a:pt x="1101" y="867"/>
                  </a:lnTo>
                  <a:lnTo>
                    <a:pt x="1088" y="870"/>
                  </a:lnTo>
                  <a:lnTo>
                    <a:pt x="1076" y="870"/>
                  </a:lnTo>
                  <a:lnTo>
                    <a:pt x="1062" y="867"/>
                  </a:lnTo>
                  <a:lnTo>
                    <a:pt x="1049" y="863"/>
                  </a:lnTo>
                  <a:lnTo>
                    <a:pt x="1036" y="855"/>
                  </a:lnTo>
                  <a:lnTo>
                    <a:pt x="1012" y="837"/>
                  </a:lnTo>
                  <a:lnTo>
                    <a:pt x="987" y="819"/>
                  </a:lnTo>
                  <a:lnTo>
                    <a:pt x="962" y="800"/>
                  </a:lnTo>
                  <a:lnTo>
                    <a:pt x="936" y="782"/>
                  </a:lnTo>
                  <a:lnTo>
                    <a:pt x="910" y="765"/>
                  </a:lnTo>
                  <a:lnTo>
                    <a:pt x="883" y="747"/>
                  </a:lnTo>
                  <a:lnTo>
                    <a:pt x="857" y="734"/>
                  </a:lnTo>
                  <a:lnTo>
                    <a:pt x="830" y="720"/>
                  </a:lnTo>
                  <a:lnTo>
                    <a:pt x="802" y="711"/>
                  </a:lnTo>
                  <a:lnTo>
                    <a:pt x="775" y="703"/>
                  </a:lnTo>
                  <a:lnTo>
                    <a:pt x="748" y="699"/>
                  </a:lnTo>
                  <a:lnTo>
                    <a:pt x="721" y="699"/>
                  </a:lnTo>
                  <a:lnTo>
                    <a:pt x="693" y="703"/>
                  </a:lnTo>
                  <a:lnTo>
                    <a:pt x="665" y="712"/>
                  </a:lnTo>
                  <a:lnTo>
                    <a:pt x="639" y="726"/>
                  </a:lnTo>
                  <a:lnTo>
                    <a:pt x="611" y="745"/>
                  </a:lnTo>
                  <a:lnTo>
                    <a:pt x="597" y="757"/>
                  </a:lnTo>
                  <a:lnTo>
                    <a:pt x="585" y="768"/>
                  </a:lnTo>
                  <a:lnTo>
                    <a:pt x="572" y="780"/>
                  </a:lnTo>
                  <a:lnTo>
                    <a:pt x="560" y="794"/>
                  </a:lnTo>
                  <a:lnTo>
                    <a:pt x="549" y="806"/>
                  </a:lnTo>
                  <a:lnTo>
                    <a:pt x="537" y="820"/>
                  </a:lnTo>
                  <a:lnTo>
                    <a:pt x="526" y="833"/>
                  </a:lnTo>
                  <a:lnTo>
                    <a:pt x="514" y="847"/>
                  </a:lnTo>
                  <a:lnTo>
                    <a:pt x="503" y="860"/>
                  </a:lnTo>
                  <a:lnTo>
                    <a:pt x="490" y="873"/>
                  </a:lnTo>
                  <a:lnTo>
                    <a:pt x="477" y="886"/>
                  </a:lnTo>
                  <a:lnTo>
                    <a:pt x="464" y="897"/>
                  </a:lnTo>
                  <a:lnTo>
                    <a:pt x="449" y="909"/>
                  </a:lnTo>
                  <a:lnTo>
                    <a:pt x="434" y="919"/>
                  </a:lnTo>
                  <a:lnTo>
                    <a:pt x="416" y="929"/>
                  </a:lnTo>
                  <a:lnTo>
                    <a:pt x="398" y="938"/>
                  </a:lnTo>
                  <a:lnTo>
                    <a:pt x="355" y="947"/>
                  </a:lnTo>
                  <a:lnTo>
                    <a:pt x="315" y="952"/>
                  </a:lnTo>
                  <a:lnTo>
                    <a:pt x="279" y="955"/>
                  </a:lnTo>
                  <a:lnTo>
                    <a:pt x="246" y="955"/>
                  </a:lnTo>
                  <a:lnTo>
                    <a:pt x="216" y="952"/>
                  </a:lnTo>
                  <a:lnTo>
                    <a:pt x="187" y="948"/>
                  </a:lnTo>
                  <a:lnTo>
                    <a:pt x="162" y="942"/>
                  </a:lnTo>
                  <a:lnTo>
                    <a:pt x="139" y="933"/>
                  </a:lnTo>
                  <a:lnTo>
                    <a:pt x="118" y="924"/>
                  </a:lnTo>
                  <a:lnTo>
                    <a:pt x="98" y="913"/>
                  </a:lnTo>
                  <a:lnTo>
                    <a:pt x="80" y="902"/>
                  </a:lnTo>
                  <a:lnTo>
                    <a:pt x="64" y="890"/>
                  </a:lnTo>
                  <a:lnTo>
                    <a:pt x="49" y="878"/>
                  </a:lnTo>
                  <a:lnTo>
                    <a:pt x="35" y="866"/>
                  </a:lnTo>
                  <a:lnTo>
                    <a:pt x="21" y="855"/>
                  </a:lnTo>
                  <a:lnTo>
                    <a:pt x="8" y="843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24" y="14"/>
                  </a:lnTo>
                  <a:lnTo>
                    <a:pt x="29" y="16"/>
                  </a:lnTo>
                  <a:lnTo>
                    <a:pt x="34" y="19"/>
                  </a:lnTo>
                  <a:lnTo>
                    <a:pt x="37" y="22"/>
                  </a:lnTo>
                  <a:lnTo>
                    <a:pt x="59" y="45"/>
                  </a:lnTo>
                  <a:lnTo>
                    <a:pt x="83" y="70"/>
                  </a:lnTo>
                  <a:lnTo>
                    <a:pt x="107" y="95"/>
                  </a:lnTo>
                  <a:lnTo>
                    <a:pt x="134" y="121"/>
                  </a:lnTo>
                  <a:lnTo>
                    <a:pt x="160" y="147"/>
                  </a:lnTo>
                  <a:lnTo>
                    <a:pt x="188" y="171"/>
                  </a:lnTo>
                  <a:lnTo>
                    <a:pt x="216" y="196"/>
                  </a:lnTo>
                  <a:lnTo>
                    <a:pt x="245" y="219"/>
                  </a:lnTo>
                  <a:lnTo>
                    <a:pt x="272" y="239"/>
                  </a:lnTo>
                  <a:lnTo>
                    <a:pt x="300" y="258"/>
                  </a:lnTo>
                  <a:lnTo>
                    <a:pt x="326" y="273"/>
                  </a:lnTo>
                  <a:lnTo>
                    <a:pt x="353" y="286"/>
                  </a:lnTo>
                  <a:lnTo>
                    <a:pt x="377" y="295"/>
                  </a:lnTo>
                  <a:lnTo>
                    <a:pt x="401" y="299"/>
                  </a:lnTo>
                  <a:lnTo>
                    <a:pt x="423" y="301"/>
                  </a:lnTo>
                  <a:lnTo>
                    <a:pt x="443" y="296"/>
                  </a:lnTo>
                  <a:close/>
                </a:path>
              </a:pathLst>
            </a:custGeom>
            <a:solidFill>
              <a:srgbClr val="E2ED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41" name="Freeform 65"/>
            <p:cNvSpPr>
              <a:spLocks/>
            </p:cNvSpPr>
            <p:nvPr/>
          </p:nvSpPr>
          <p:spPr bwMode="auto">
            <a:xfrm>
              <a:off x="1977" y="2627"/>
              <a:ext cx="585" cy="474"/>
            </a:xfrm>
            <a:custGeom>
              <a:avLst/>
              <a:gdLst>
                <a:gd name="T0" fmla="*/ 459 w 1171"/>
                <a:gd name="T1" fmla="*/ 295 h 947"/>
                <a:gd name="T2" fmla="*/ 492 w 1171"/>
                <a:gd name="T3" fmla="*/ 287 h 947"/>
                <a:gd name="T4" fmla="*/ 522 w 1171"/>
                <a:gd name="T5" fmla="*/ 273 h 947"/>
                <a:gd name="T6" fmla="*/ 550 w 1171"/>
                <a:gd name="T7" fmla="*/ 257 h 947"/>
                <a:gd name="T8" fmla="*/ 578 w 1171"/>
                <a:gd name="T9" fmla="*/ 238 h 947"/>
                <a:gd name="T10" fmla="*/ 605 w 1171"/>
                <a:gd name="T11" fmla="*/ 218 h 947"/>
                <a:gd name="T12" fmla="*/ 632 w 1171"/>
                <a:gd name="T13" fmla="*/ 200 h 947"/>
                <a:gd name="T14" fmla="*/ 661 w 1171"/>
                <a:gd name="T15" fmla="*/ 182 h 947"/>
                <a:gd name="T16" fmla="*/ 706 w 1171"/>
                <a:gd name="T17" fmla="*/ 163 h 947"/>
                <a:gd name="T18" fmla="*/ 762 w 1171"/>
                <a:gd name="T19" fmla="*/ 155 h 947"/>
                <a:gd name="T20" fmla="*/ 816 w 1171"/>
                <a:gd name="T21" fmla="*/ 165 h 947"/>
                <a:gd name="T22" fmla="*/ 867 w 1171"/>
                <a:gd name="T23" fmla="*/ 190 h 947"/>
                <a:gd name="T24" fmla="*/ 917 w 1171"/>
                <a:gd name="T25" fmla="*/ 227 h 947"/>
                <a:gd name="T26" fmla="*/ 963 w 1171"/>
                <a:gd name="T27" fmla="*/ 272 h 947"/>
                <a:gd name="T28" fmla="*/ 1008 w 1171"/>
                <a:gd name="T29" fmla="*/ 321 h 947"/>
                <a:gd name="T30" fmla="*/ 1050 w 1171"/>
                <a:gd name="T31" fmla="*/ 370 h 947"/>
                <a:gd name="T32" fmla="*/ 1081 w 1171"/>
                <a:gd name="T33" fmla="*/ 405 h 947"/>
                <a:gd name="T34" fmla="*/ 1106 w 1171"/>
                <a:gd name="T35" fmla="*/ 418 h 947"/>
                <a:gd name="T36" fmla="*/ 1132 w 1171"/>
                <a:gd name="T37" fmla="*/ 424 h 947"/>
                <a:gd name="T38" fmla="*/ 1159 w 1171"/>
                <a:gd name="T39" fmla="*/ 422 h 947"/>
                <a:gd name="T40" fmla="*/ 1141 w 1171"/>
                <a:gd name="T41" fmla="*/ 845 h 947"/>
                <a:gd name="T42" fmla="*/ 1116 w 1171"/>
                <a:gd name="T43" fmla="*/ 855 h 947"/>
                <a:gd name="T44" fmla="*/ 1089 w 1171"/>
                <a:gd name="T45" fmla="*/ 861 h 947"/>
                <a:gd name="T46" fmla="*/ 1063 w 1171"/>
                <a:gd name="T47" fmla="*/ 858 h 947"/>
                <a:gd name="T48" fmla="*/ 1038 w 1171"/>
                <a:gd name="T49" fmla="*/ 846 h 947"/>
                <a:gd name="T50" fmla="*/ 988 w 1171"/>
                <a:gd name="T51" fmla="*/ 810 h 947"/>
                <a:gd name="T52" fmla="*/ 937 w 1171"/>
                <a:gd name="T53" fmla="*/ 773 h 947"/>
                <a:gd name="T54" fmla="*/ 884 w 1171"/>
                <a:gd name="T55" fmla="*/ 739 h 947"/>
                <a:gd name="T56" fmla="*/ 830 w 1171"/>
                <a:gd name="T57" fmla="*/ 711 h 947"/>
                <a:gd name="T58" fmla="*/ 775 w 1171"/>
                <a:gd name="T59" fmla="*/ 694 h 947"/>
                <a:gd name="T60" fmla="*/ 721 w 1171"/>
                <a:gd name="T61" fmla="*/ 690 h 947"/>
                <a:gd name="T62" fmla="*/ 665 w 1171"/>
                <a:gd name="T63" fmla="*/ 703 h 947"/>
                <a:gd name="T64" fmla="*/ 611 w 1171"/>
                <a:gd name="T65" fmla="*/ 736 h 947"/>
                <a:gd name="T66" fmla="*/ 585 w 1171"/>
                <a:gd name="T67" fmla="*/ 759 h 947"/>
                <a:gd name="T68" fmla="*/ 560 w 1171"/>
                <a:gd name="T69" fmla="*/ 785 h 947"/>
                <a:gd name="T70" fmla="*/ 539 w 1171"/>
                <a:gd name="T71" fmla="*/ 811 h 947"/>
                <a:gd name="T72" fmla="*/ 515 w 1171"/>
                <a:gd name="T73" fmla="*/ 838 h 947"/>
                <a:gd name="T74" fmla="*/ 491 w 1171"/>
                <a:gd name="T75" fmla="*/ 864 h 947"/>
                <a:gd name="T76" fmla="*/ 464 w 1171"/>
                <a:gd name="T77" fmla="*/ 890 h 947"/>
                <a:gd name="T78" fmla="*/ 434 w 1171"/>
                <a:gd name="T79" fmla="*/ 911 h 947"/>
                <a:gd name="T80" fmla="*/ 399 w 1171"/>
                <a:gd name="T81" fmla="*/ 930 h 947"/>
                <a:gd name="T82" fmla="*/ 316 w 1171"/>
                <a:gd name="T83" fmla="*/ 945 h 947"/>
                <a:gd name="T84" fmla="*/ 246 w 1171"/>
                <a:gd name="T85" fmla="*/ 947 h 947"/>
                <a:gd name="T86" fmla="*/ 188 w 1171"/>
                <a:gd name="T87" fmla="*/ 939 h 947"/>
                <a:gd name="T88" fmla="*/ 139 w 1171"/>
                <a:gd name="T89" fmla="*/ 924 h 947"/>
                <a:gd name="T90" fmla="*/ 98 w 1171"/>
                <a:gd name="T91" fmla="*/ 905 h 947"/>
                <a:gd name="T92" fmla="*/ 64 w 1171"/>
                <a:gd name="T93" fmla="*/ 882 h 947"/>
                <a:gd name="T94" fmla="*/ 35 w 1171"/>
                <a:gd name="T95" fmla="*/ 857 h 947"/>
                <a:gd name="T96" fmla="*/ 8 w 1171"/>
                <a:gd name="T97" fmla="*/ 834 h 947"/>
                <a:gd name="T98" fmla="*/ 4 w 1171"/>
                <a:gd name="T99" fmla="*/ 3 h 947"/>
                <a:gd name="T100" fmla="*/ 13 w 1171"/>
                <a:gd name="T101" fmla="*/ 8 h 947"/>
                <a:gd name="T102" fmla="*/ 23 w 1171"/>
                <a:gd name="T103" fmla="*/ 15 h 947"/>
                <a:gd name="T104" fmla="*/ 34 w 1171"/>
                <a:gd name="T105" fmla="*/ 21 h 947"/>
                <a:gd name="T106" fmla="*/ 59 w 1171"/>
                <a:gd name="T107" fmla="*/ 48 h 947"/>
                <a:gd name="T108" fmla="*/ 107 w 1171"/>
                <a:gd name="T109" fmla="*/ 98 h 947"/>
                <a:gd name="T110" fmla="*/ 160 w 1171"/>
                <a:gd name="T111" fmla="*/ 149 h 947"/>
                <a:gd name="T112" fmla="*/ 216 w 1171"/>
                <a:gd name="T113" fmla="*/ 197 h 947"/>
                <a:gd name="T114" fmla="*/ 271 w 1171"/>
                <a:gd name="T115" fmla="*/ 241 h 947"/>
                <a:gd name="T116" fmla="*/ 325 w 1171"/>
                <a:gd name="T117" fmla="*/ 274 h 947"/>
                <a:gd name="T118" fmla="*/ 376 w 1171"/>
                <a:gd name="T119" fmla="*/ 296 h 947"/>
                <a:gd name="T120" fmla="*/ 422 w 1171"/>
                <a:gd name="T121" fmla="*/ 30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1" h="947">
                  <a:moveTo>
                    <a:pt x="442" y="298"/>
                  </a:moveTo>
                  <a:lnTo>
                    <a:pt x="459" y="295"/>
                  </a:lnTo>
                  <a:lnTo>
                    <a:pt x="476" y="292"/>
                  </a:lnTo>
                  <a:lnTo>
                    <a:pt x="492" y="287"/>
                  </a:lnTo>
                  <a:lnTo>
                    <a:pt x="507" y="280"/>
                  </a:lnTo>
                  <a:lnTo>
                    <a:pt x="522" y="273"/>
                  </a:lnTo>
                  <a:lnTo>
                    <a:pt x="536" y="265"/>
                  </a:lnTo>
                  <a:lnTo>
                    <a:pt x="550" y="257"/>
                  </a:lnTo>
                  <a:lnTo>
                    <a:pt x="564" y="248"/>
                  </a:lnTo>
                  <a:lnTo>
                    <a:pt x="578" y="238"/>
                  </a:lnTo>
                  <a:lnTo>
                    <a:pt x="592" y="228"/>
                  </a:lnTo>
                  <a:lnTo>
                    <a:pt x="605" y="218"/>
                  </a:lnTo>
                  <a:lnTo>
                    <a:pt x="618" y="209"/>
                  </a:lnTo>
                  <a:lnTo>
                    <a:pt x="632" y="200"/>
                  </a:lnTo>
                  <a:lnTo>
                    <a:pt x="647" y="190"/>
                  </a:lnTo>
                  <a:lnTo>
                    <a:pt x="661" y="182"/>
                  </a:lnTo>
                  <a:lnTo>
                    <a:pt x="676" y="174"/>
                  </a:lnTo>
                  <a:lnTo>
                    <a:pt x="706" y="163"/>
                  </a:lnTo>
                  <a:lnTo>
                    <a:pt x="733" y="156"/>
                  </a:lnTo>
                  <a:lnTo>
                    <a:pt x="762" y="155"/>
                  </a:lnTo>
                  <a:lnTo>
                    <a:pt x="789" y="158"/>
                  </a:lnTo>
                  <a:lnTo>
                    <a:pt x="816" y="165"/>
                  </a:lnTo>
                  <a:lnTo>
                    <a:pt x="842" y="177"/>
                  </a:lnTo>
                  <a:lnTo>
                    <a:pt x="867" y="190"/>
                  </a:lnTo>
                  <a:lnTo>
                    <a:pt x="892" y="208"/>
                  </a:lnTo>
                  <a:lnTo>
                    <a:pt x="917" y="227"/>
                  </a:lnTo>
                  <a:lnTo>
                    <a:pt x="940" y="249"/>
                  </a:lnTo>
                  <a:lnTo>
                    <a:pt x="963" y="272"/>
                  </a:lnTo>
                  <a:lnTo>
                    <a:pt x="986" y="296"/>
                  </a:lnTo>
                  <a:lnTo>
                    <a:pt x="1008" y="321"/>
                  </a:lnTo>
                  <a:lnTo>
                    <a:pt x="1030" y="346"/>
                  </a:lnTo>
                  <a:lnTo>
                    <a:pt x="1050" y="370"/>
                  </a:lnTo>
                  <a:lnTo>
                    <a:pt x="1071" y="394"/>
                  </a:lnTo>
                  <a:lnTo>
                    <a:pt x="1081" y="405"/>
                  </a:lnTo>
                  <a:lnTo>
                    <a:pt x="1094" y="413"/>
                  </a:lnTo>
                  <a:lnTo>
                    <a:pt x="1106" y="418"/>
                  </a:lnTo>
                  <a:lnTo>
                    <a:pt x="1118" y="422"/>
                  </a:lnTo>
                  <a:lnTo>
                    <a:pt x="1132" y="424"/>
                  </a:lnTo>
                  <a:lnTo>
                    <a:pt x="1145" y="424"/>
                  </a:lnTo>
                  <a:lnTo>
                    <a:pt x="1159" y="422"/>
                  </a:lnTo>
                  <a:lnTo>
                    <a:pt x="1171" y="420"/>
                  </a:lnTo>
                  <a:lnTo>
                    <a:pt x="1141" y="845"/>
                  </a:lnTo>
                  <a:lnTo>
                    <a:pt x="1129" y="850"/>
                  </a:lnTo>
                  <a:lnTo>
                    <a:pt x="1116" y="855"/>
                  </a:lnTo>
                  <a:lnTo>
                    <a:pt x="1102" y="858"/>
                  </a:lnTo>
                  <a:lnTo>
                    <a:pt x="1089" y="861"/>
                  </a:lnTo>
                  <a:lnTo>
                    <a:pt x="1077" y="861"/>
                  </a:lnTo>
                  <a:lnTo>
                    <a:pt x="1063" y="858"/>
                  </a:lnTo>
                  <a:lnTo>
                    <a:pt x="1050" y="854"/>
                  </a:lnTo>
                  <a:lnTo>
                    <a:pt x="1038" y="846"/>
                  </a:lnTo>
                  <a:lnTo>
                    <a:pt x="1013" y="829"/>
                  </a:lnTo>
                  <a:lnTo>
                    <a:pt x="988" y="810"/>
                  </a:lnTo>
                  <a:lnTo>
                    <a:pt x="963" y="792"/>
                  </a:lnTo>
                  <a:lnTo>
                    <a:pt x="937" y="773"/>
                  </a:lnTo>
                  <a:lnTo>
                    <a:pt x="911" y="756"/>
                  </a:lnTo>
                  <a:lnTo>
                    <a:pt x="884" y="739"/>
                  </a:lnTo>
                  <a:lnTo>
                    <a:pt x="857" y="725"/>
                  </a:lnTo>
                  <a:lnTo>
                    <a:pt x="830" y="711"/>
                  </a:lnTo>
                  <a:lnTo>
                    <a:pt x="802" y="702"/>
                  </a:lnTo>
                  <a:lnTo>
                    <a:pt x="775" y="694"/>
                  </a:lnTo>
                  <a:lnTo>
                    <a:pt x="748" y="690"/>
                  </a:lnTo>
                  <a:lnTo>
                    <a:pt x="721" y="690"/>
                  </a:lnTo>
                  <a:lnTo>
                    <a:pt x="693" y="694"/>
                  </a:lnTo>
                  <a:lnTo>
                    <a:pt x="665" y="703"/>
                  </a:lnTo>
                  <a:lnTo>
                    <a:pt x="639" y="717"/>
                  </a:lnTo>
                  <a:lnTo>
                    <a:pt x="611" y="736"/>
                  </a:lnTo>
                  <a:lnTo>
                    <a:pt x="597" y="748"/>
                  </a:lnTo>
                  <a:lnTo>
                    <a:pt x="585" y="759"/>
                  </a:lnTo>
                  <a:lnTo>
                    <a:pt x="573" y="771"/>
                  </a:lnTo>
                  <a:lnTo>
                    <a:pt x="560" y="785"/>
                  </a:lnTo>
                  <a:lnTo>
                    <a:pt x="549" y="797"/>
                  </a:lnTo>
                  <a:lnTo>
                    <a:pt x="539" y="811"/>
                  </a:lnTo>
                  <a:lnTo>
                    <a:pt x="527" y="824"/>
                  </a:lnTo>
                  <a:lnTo>
                    <a:pt x="515" y="838"/>
                  </a:lnTo>
                  <a:lnTo>
                    <a:pt x="503" y="852"/>
                  </a:lnTo>
                  <a:lnTo>
                    <a:pt x="491" y="864"/>
                  </a:lnTo>
                  <a:lnTo>
                    <a:pt x="477" y="877"/>
                  </a:lnTo>
                  <a:lnTo>
                    <a:pt x="464" y="890"/>
                  </a:lnTo>
                  <a:lnTo>
                    <a:pt x="450" y="901"/>
                  </a:lnTo>
                  <a:lnTo>
                    <a:pt x="434" y="911"/>
                  </a:lnTo>
                  <a:lnTo>
                    <a:pt x="418" y="921"/>
                  </a:lnTo>
                  <a:lnTo>
                    <a:pt x="399" y="930"/>
                  </a:lnTo>
                  <a:lnTo>
                    <a:pt x="356" y="939"/>
                  </a:lnTo>
                  <a:lnTo>
                    <a:pt x="316" y="945"/>
                  </a:lnTo>
                  <a:lnTo>
                    <a:pt x="279" y="947"/>
                  </a:lnTo>
                  <a:lnTo>
                    <a:pt x="246" y="947"/>
                  </a:lnTo>
                  <a:lnTo>
                    <a:pt x="216" y="944"/>
                  </a:lnTo>
                  <a:lnTo>
                    <a:pt x="188" y="939"/>
                  </a:lnTo>
                  <a:lnTo>
                    <a:pt x="162" y="932"/>
                  </a:lnTo>
                  <a:lnTo>
                    <a:pt x="139" y="924"/>
                  </a:lnTo>
                  <a:lnTo>
                    <a:pt x="118" y="915"/>
                  </a:lnTo>
                  <a:lnTo>
                    <a:pt x="98" y="905"/>
                  </a:lnTo>
                  <a:lnTo>
                    <a:pt x="80" y="893"/>
                  </a:lnTo>
                  <a:lnTo>
                    <a:pt x="64" y="882"/>
                  </a:lnTo>
                  <a:lnTo>
                    <a:pt x="49" y="869"/>
                  </a:lnTo>
                  <a:lnTo>
                    <a:pt x="35" y="857"/>
                  </a:lnTo>
                  <a:lnTo>
                    <a:pt x="21" y="846"/>
                  </a:lnTo>
                  <a:lnTo>
                    <a:pt x="8" y="834"/>
                  </a:lnTo>
                  <a:lnTo>
                    <a:pt x="0" y="0"/>
                  </a:lnTo>
                  <a:lnTo>
                    <a:pt x="4" y="3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9" y="12"/>
                  </a:lnTo>
                  <a:lnTo>
                    <a:pt x="23" y="15"/>
                  </a:lnTo>
                  <a:lnTo>
                    <a:pt x="29" y="19"/>
                  </a:lnTo>
                  <a:lnTo>
                    <a:pt x="34" y="21"/>
                  </a:lnTo>
                  <a:lnTo>
                    <a:pt x="37" y="25"/>
                  </a:lnTo>
                  <a:lnTo>
                    <a:pt x="59" y="48"/>
                  </a:lnTo>
                  <a:lnTo>
                    <a:pt x="83" y="73"/>
                  </a:lnTo>
                  <a:lnTo>
                    <a:pt x="107" y="98"/>
                  </a:lnTo>
                  <a:lnTo>
                    <a:pt x="134" y="124"/>
                  </a:lnTo>
                  <a:lnTo>
                    <a:pt x="160" y="149"/>
                  </a:lnTo>
                  <a:lnTo>
                    <a:pt x="188" y="174"/>
                  </a:lnTo>
                  <a:lnTo>
                    <a:pt x="216" y="197"/>
                  </a:lnTo>
                  <a:lnTo>
                    <a:pt x="243" y="220"/>
                  </a:lnTo>
                  <a:lnTo>
                    <a:pt x="271" y="241"/>
                  </a:lnTo>
                  <a:lnTo>
                    <a:pt x="299" y="259"/>
                  </a:lnTo>
                  <a:lnTo>
                    <a:pt x="325" y="274"/>
                  </a:lnTo>
                  <a:lnTo>
                    <a:pt x="352" y="287"/>
                  </a:lnTo>
                  <a:lnTo>
                    <a:pt x="376" y="296"/>
                  </a:lnTo>
                  <a:lnTo>
                    <a:pt x="400" y="301"/>
                  </a:lnTo>
                  <a:lnTo>
                    <a:pt x="422" y="302"/>
                  </a:lnTo>
                  <a:lnTo>
                    <a:pt x="442" y="298"/>
                  </a:lnTo>
                  <a:close/>
                </a:path>
              </a:pathLst>
            </a:custGeom>
            <a:solidFill>
              <a:srgbClr val="E8E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42" name="Freeform 66"/>
            <p:cNvSpPr>
              <a:spLocks/>
            </p:cNvSpPr>
            <p:nvPr/>
          </p:nvSpPr>
          <p:spPr bwMode="auto">
            <a:xfrm>
              <a:off x="1977" y="2629"/>
              <a:ext cx="585" cy="469"/>
            </a:xfrm>
            <a:custGeom>
              <a:avLst/>
              <a:gdLst>
                <a:gd name="T0" fmla="*/ 458 w 1170"/>
                <a:gd name="T1" fmla="*/ 296 h 936"/>
                <a:gd name="T2" fmla="*/ 491 w 1170"/>
                <a:gd name="T3" fmla="*/ 287 h 936"/>
                <a:gd name="T4" fmla="*/ 521 w 1170"/>
                <a:gd name="T5" fmla="*/ 274 h 936"/>
                <a:gd name="T6" fmla="*/ 550 w 1170"/>
                <a:gd name="T7" fmla="*/ 257 h 936"/>
                <a:gd name="T8" fmla="*/ 577 w 1170"/>
                <a:gd name="T9" fmla="*/ 238 h 936"/>
                <a:gd name="T10" fmla="*/ 604 w 1170"/>
                <a:gd name="T11" fmla="*/ 219 h 936"/>
                <a:gd name="T12" fmla="*/ 631 w 1170"/>
                <a:gd name="T13" fmla="*/ 199 h 936"/>
                <a:gd name="T14" fmla="*/ 660 w 1170"/>
                <a:gd name="T15" fmla="*/ 182 h 936"/>
                <a:gd name="T16" fmla="*/ 704 w 1170"/>
                <a:gd name="T17" fmla="*/ 162 h 936"/>
                <a:gd name="T18" fmla="*/ 761 w 1170"/>
                <a:gd name="T19" fmla="*/ 154 h 936"/>
                <a:gd name="T20" fmla="*/ 815 w 1170"/>
                <a:gd name="T21" fmla="*/ 165 h 936"/>
                <a:gd name="T22" fmla="*/ 866 w 1170"/>
                <a:gd name="T23" fmla="*/ 190 h 936"/>
                <a:gd name="T24" fmla="*/ 915 w 1170"/>
                <a:gd name="T25" fmla="*/ 227 h 936"/>
                <a:gd name="T26" fmla="*/ 962 w 1170"/>
                <a:gd name="T27" fmla="*/ 272 h 936"/>
                <a:gd name="T28" fmla="*/ 1006 w 1170"/>
                <a:gd name="T29" fmla="*/ 320 h 936"/>
                <a:gd name="T30" fmla="*/ 1049 w 1170"/>
                <a:gd name="T31" fmla="*/ 370 h 936"/>
                <a:gd name="T32" fmla="*/ 1081 w 1170"/>
                <a:gd name="T33" fmla="*/ 405 h 936"/>
                <a:gd name="T34" fmla="*/ 1106 w 1170"/>
                <a:gd name="T35" fmla="*/ 419 h 936"/>
                <a:gd name="T36" fmla="*/ 1131 w 1170"/>
                <a:gd name="T37" fmla="*/ 424 h 936"/>
                <a:gd name="T38" fmla="*/ 1157 w 1170"/>
                <a:gd name="T39" fmla="*/ 423 h 936"/>
                <a:gd name="T40" fmla="*/ 1141 w 1170"/>
                <a:gd name="T41" fmla="*/ 834 h 936"/>
                <a:gd name="T42" fmla="*/ 1116 w 1170"/>
                <a:gd name="T43" fmla="*/ 844 h 936"/>
                <a:gd name="T44" fmla="*/ 1089 w 1170"/>
                <a:gd name="T45" fmla="*/ 850 h 936"/>
                <a:gd name="T46" fmla="*/ 1063 w 1170"/>
                <a:gd name="T47" fmla="*/ 848 h 936"/>
                <a:gd name="T48" fmla="*/ 1038 w 1170"/>
                <a:gd name="T49" fmla="*/ 835 h 936"/>
                <a:gd name="T50" fmla="*/ 988 w 1170"/>
                <a:gd name="T51" fmla="*/ 799 h 936"/>
                <a:gd name="T52" fmla="*/ 937 w 1170"/>
                <a:gd name="T53" fmla="*/ 762 h 936"/>
                <a:gd name="T54" fmla="*/ 884 w 1170"/>
                <a:gd name="T55" fmla="*/ 728 h 936"/>
                <a:gd name="T56" fmla="*/ 831 w 1170"/>
                <a:gd name="T57" fmla="*/ 700 h 936"/>
                <a:gd name="T58" fmla="*/ 776 w 1170"/>
                <a:gd name="T59" fmla="*/ 683 h 936"/>
                <a:gd name="T60" fmla="*/ 722 w 1170"/>
                <a:gd name="T61" fmla="*/ 680 h 936"/>
                <a:gd name="T62" fmla="*/ 666 w 1170"/>
                <a:gd name="T63" fmla="*/ 692 h 936"/>
                <a:gd name="T64" fmla="*/ 612 w 1170"/>
                <a:gd name="T65" fmla="*/ 726 h 936"/>
                <a:gd name="T66" fmla="*/ 586 w 1170"/>
                <a:gd name="T67" fmla="*/ 749 h 936"/>
                <a:gd name="T68" fmla="*/ 562 w 1170"/>
                <a:gd name="T69" fmla="*/ 774 h 936"/>
                <a:gd name="T70" fmla="*/ 539 w 1170"/>
                <a:gd name="T71" fmla="*/ 800 h 936"/>
                <a:gd name="T72" fmla="*/ 515 w 1170"/>
                <a:gd name="T73" fmla="*/ 827 h 936"/>
                <a:gd name="T74" fmla="*/ 491 w 1170"/>
                <a:gd name="T75" fmla="*/ 853 h 936"/>
                <a:gd name="T76" fmla="*/ 465 w 1170"/>
                <a:gd name="T77" fmla="*/ 879 h 936"/>
                <a:gd name="T78" fmla="*/ 435 w 1170"/>
                <a:gd name="T79" fmla="*/ 901 h 936"/>
                <a:gd name="T80" fmla="*/ 399 w 1170"/>
                <a:gd name="T81" fmla="*/ 919 h 936"/>
                <a:gd name="T82" fmla="*/ 316 w 1170"/>
                <a:gd name="T83" fmla="*/ 934 h 936"/>
                <a:gd name="T84" fmla="*/ 246 w 1170"/>
                <a:gd name="T85" fmla="*/ 936 h 936"/>
                <a:gd name="T86" fmla="*/ 187 w 1170"/>
                <a:gd name="T87" fmla="*/ 928 h 936"/>
                <a:gd name="T88" fmla="*/ 139 w 1170"/>
                <a:gd name="T89" fmla="*/ 913 h 936"/>
                <a:gd name="T90" fmla="*/ 98 w 1170"/>
                <a:gd name="T91" fmla="*/ 893 h 936"/>
                <a:gd name="T92" fmla="*/ 64 w 1170"/>
                <a:gd name="T93" fmla="*/ 870 h 936"/>
                <a:gd name="T94" fmla="*/ 35 w 1170"/>
                <a:gd name="T95" fmla="*/ 845 h 936"/>
                <a:gd name="T96" fmla="*/ 8 w 1170"/>
                <a:gd name="T97" fmla="*/ 822 h 936"/>
                <a:gd name="T98" fmla="*/ 4 w 1170"/>
                <a:gd name="T99" fmla="*/ 2 h 936"/>
                <a:gd name="T100" fmla="*/ 13 w 1170"/>
                <a:gd name="T101" fmla="*/ 8 h 936"/>
                <a:gd name="T102" fmla="*/ 23 w 1170"/>
                <a:gd name="T103" fmla="*/ 15 h 936"/>
                <a:gd name="T104" fmla="*/ 33 w 1170"/>
                <a:gd name="T105" fmla="*/ 21 h 936"/>
                <a:gd name="T106" fmla="*/ 58 w 1170"/>
                <a:gd name="T107" fmla="*/ 47 h 936"/>
                <a:gd name="T108" fmla="*/ 106 w 1170"/>
                <a:gd name="T109" fmla="*/ 98 h 936"/>
                <a:gd name="T110" fmla="*/ 159 w 1170"/>
                <a:gd name="T111" fmla="*/ 150 h 936"/>
                <a:gd name="T112" fmla="*/ 215 w 1170"/>
                <a:gd name="T113" fmla="*/ 198 h 936"/>
                <a:gd name="T114" fmla="*/ 271 w 1170"/>
                <a:gd name="T115" fmla="*/ 242 h 936"/>
                <a:gd name="T116" fmla="*/ 325 w 1170"/>
                <a:gd name="T117" fmla="*/ 275 h 936"/>
                <a:gd name="T118" fmla="*/ 376 w 1170"/>
                <a:gd name="T119" fmla="*/ 297 h 936"/>
                <a:gd name="T120" fmla="*/ 421 w 1170"/>
                <a:gd name="T121" fmla="*/ 303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0" h="936">
                  <a:moveTo>
                    <a:pt x="441" y="298"/>
                  </a:moveTo>
                  <a:lnTo>
                    <a:pt x="458" y="296"/>
                  </a:lnTo>
                  <a:lnTo>
                    <a:pt x="475" y="293"/>
                  </a:lnTo>
                  <a:lnTo>
                    <a:pt x="491" y="287"/>
                  </a:lnTo>
                  <a:lnTo>
                    <a:pt x="506" y="281"/>
                  </a:lnTo>
                  <a:lnTo>
                    <a:pt x="521" y="274"/>
                  </a:lnTo>
                  <a:lnTo>
                    <a:pt x="536" y="266"/>
                  </a:lnTo>
                  <a:lnTo>
                    <a:pt x="550" y="257"/>
                  </a:lnTo>
                  <a:lnTo>
                    <a:pt x="564" y="248"/>
                  </a:lnTo>
                  <a:lnTo>
                    <a:pt x="577" y="238"/>
                  </a:lnTo>
                  <a:lnTo>
                    <a:pt x="590" y="228"/>
                  </a:lnTo>
                  <a:lnTo>
                    <a:pt x="604" y="219"/>
                  </a:lnTo>
                  <a:lnTo>
                    <a:pt x="618" y="208"/>
                  </a:lnTo>
                  <a:lnTo>
                    <a:pt x="631" y="199"/>
                  </a:lnTo>
                  <a:lnTo>
                    <a:pt x="646" y="190"/>
                  </a:lnTo>
                  <a:lnTo>
                    <a:pt x="660" y="182"/>
                  </a:lnTo>
                  <a:lnTo>
                    <a:pt x="675" y="175"/>
                  </a:lnTo>
                  <a:lnTo>
                    <a:pt x="704" y="162"/>
                  </a:lnTo>
                  <a:lnTo>
                    <a:pt x="732" y="157"/>
                  </a:lnTo>
                  <a:lnTo>
                    <a:pt x="761" y="154"/>
                  </a:lnTo>
                  <a:lnTo>
                    <a:pt x="787" y="158"/>
                  </a:lnTo>
                  <a:lnTo>
                    <a:pt x="815" y="165"/>
                  </a:lnTo>
                  <a:lnTo>
                    <a:pt x="840" y="176"/>
                  </a:lnTo>
                  <a:lnTo>
                    <a:pt x="866" y="190"/>
                  </a:lnTo>
                  <a:lnTo>
                    <a:pt x="891" y="207"/>
                  </a:lnTo>
                  <a:lnTo>
                    <a:pt x="915" y="227"/>
                  </a:lnTo>
                  <a:lnTo>
                    <a:pt x="938" y="249"/>
                  </a:lnTo>
                  <a:lnTo>
                    <a:pt x="962" y="272"/>
                  </a:lnTo>
                  <a:lnTo>
                    <a:pt x="985" y="296"/>
                  </a:lnTo>
                  <a:lnTo>
                    <a:pt x="1006" y="320"/>
                  </a:lnTo>
                  <a:lnTo>
                    <a:pt x="1028" y="345"/>
                  </a:lnTo>
                  <a:lnTo>
                    <a:pt x="1049" y="370"/>
                  </a:lnTo>
                  <a:lnTo>
                    <a:pt x="1070" y="394"/>
                  </a:lnTo>
                  <a:lnTo>
                    <a:pt x="1081" y="405"/>
                  </a:lnTo>
                  <a:lnTo>
                    <a:pt x="1093" y="413"/>
                  </a:lnTo>
                  <a:lnTo>
                    <a:pt x="1106" y="419"/>
                  </a:lnTo>
                  <a:lnTo>
                    <a:pt x="1118" y="423"/>
                  </a:lnTo>
                  <a:lnTo>
                    <a:pt x="1131" y="424"/>
                  </a:lnTo>
                  <a:lnTo>
                    <a:pt x="1144" y="424"/>
                  </a:lnTo>
                  <a:lnTo>
                    <a:pt x="1157" y="423"/>
                  </a:lnTo>
                  <a:lnTo>
                    <a:pt x="1170" y="420"/>
                  </a:lnTo>
                  <a:lnTo>
                    <a:pt x="1141" y="834"/>
                  </a:lnTo>
                  <a:lnTo>
                    <a:pt x="1129" y="840"/>
                  </a:lnTo>
                  <a:lnTo>
                    <a:pt x="1116" y="844"/>
                  </a:lnTo>
                  <a:lnTo>
                    <a:pt x="1102" y="848"/>
                  </a:lnTo>
                  <a:lnTo>
                    <a:pt x="1089" y="850"/>
                  </a:lnTo>
                  <a:lnTo>
                    <a:pt x="1077" y="850"/>
                  </a:lnTo>
                  <a:lnTo>
                    <a:pt x="1063" y="848"/>
                  </a:lnTo>
                  <a:lnTo>
                    <a:pt x="1050" y="843"/>
                  </a:lnTo>
                  <a:lnTo>
                    <a:pt x="1038" y="835"/>
                  </a:lnTo>
                  <a:lnTo>
                    <a:pt x="1013" y="818"/>
                  </a:lnTo>
                  <a:lnTo>
                    <a:pt x="988" y="799"/>
                  </a:lnTo>
                  <a:lnTo>
                    <a:pt x="963" y="781"/>
                  </a:lnTo>
                  <a:lnTo>
                    <a:pt x="937" y="762"/>
                  </a:lnTo>
                  <a:lnTo>
                    <a:pt x="911" y="745"/>
                  </a:lnTo>
                  <a:lnTo>
                    <a:pt x="884" y="728"/>
                  </a:lnTo>
                  <a:lnTo>
                    <a:pt x="858" y="714"/>
                  </a:lnTo>
                  <a:lnTo>
                    <a:pt x="831" y="700"/>
                  </a:lnTo>
                  <a:lnTo>
                    <a:pt x="804" y="691"/>
                  </a:lnTo>
                  <a:lnTo>
                    <a:pt x="776" y="683"/>
                  </a:lnTo>
                  <a:lnTo>
                    <a:pt x="749" y="680"/>
                  </a:lnTo>
                  <a:lnTo>
                    <a:pt x="722" y="680"/>
                  </a:lnTo>
                  <a:lnTo>
                    <a:pt x="694" y="683"/>
                  </a:lnTo>
                  <a:lnTo>
                    <a:pt x="666" y="692"/>
                  </a:lnTo>
                  <a:lnTo>
                    <a:pt x="640" y="706"/>
                  </a:lnTo>
                  <a:lnTo>
                    <a:pt x="612" y="726"/>
                  </a:lnTo>
                  <a:lnTo>
                    <a:pt x="598" y="737"/>
                  </a:lnTo>
                  <a:lnTo>
                    <a:pt x="586" y="749"/>
                  </a:lnTo>
                  <a:lnTo>
                    <a:pt x="573" y="760"/>
                  </a:lnTo>
                  <a:lnTo>
                    <a:pt x="562" y="774"/>
                  </a:lnTo>
                  <a:lnTo>
                    <a:pt x="550" y="787"/>
                  </a:lnTo>
                  <a:lnTo>
                    <a:pt x="539" y="800"/>
                  </a:lnTo>
                  <a:lnTo>
                    <a:pt x="527" y="813"/>
                  </a:lnTo>
                  <a:lnTo>
                    <a:pt x="515" y="827"/>
                  </a:lnTo>
                  <a:lnTo>
                    <a:pt x="504" y="841"/>
                  </a:lnTo>
                  <a:lnTo>
                    <a:pt x="491" y="853"/>
                  </a:lnTo>
                  <a:lnTo>
                    <a:pt x="479" y="866"/>
                  </a:lnTo>
                  <a:lnTo>
                    <a:pt x="465" y="879"/>
                  </a:lnTo>
                  <a:lnTo>
                    <a:pt x="450" y="890"/>
                  </a:lnTo>
                  <a:lnTo>
                    <a:pt x="435" y="901"/>
                  </a:lnTo>
                  <a:lnTo>
                    <a:pt x="418" y="910"/>
                  </a:lnTo>
                  <a:lnTo>
                    <a:pt x="399" y="919"/>
                  </a:lnTo>
                  <a:lnTo>
                    <a:pt x="355" y="928"/>
                  </a:lnTo>
                  <a:lnTo>
                    <a:pt x="316" y="934"/>
                  </a:lnTo>
                  <a:lnTo>
                    <a:pt x="279" y="936"/>
                  </a:lnTo>
                  <a:lnTo>
                    <a:pt x="246" y="936"/>
                  </a:lnTo>
                  <a:lnTo>
                    <a:pt x="215" y="933"/>
                  </a:lnTo>
                  <a:lnTo>
                    <a:pt x="187" y="928"/>
                  </a:lnTo>
                  <a:lnTo>
                    <a:pt x="162" y="921"/>
                  </a:lnTo>
                  <a:lnTo>
                    <a:pt x="139" y="913"/>
                  </a:lnTo>
                  <a:lnTo>
                    <a:pt x="117" y="904"/>
                  </a:lnTo>
                  <a:lnTo>
                    <a:pt x="98" y="893"/>
                  </a:lnTo>
                  <a:lnTo>
                    <a:pt x="80" y="882"/>
                  </a:lnTo>
                  <a:lnTo>
                    <a:pt x="64" y="870"/>
                  </a:lnTo>
                  <a:lnTo>
                    <a:pt x="49" y="858"/>
                  </a:lnTo>
                  <a:lnTo>
                    <a:pt x="35" y="845"/>
                  </a:lnTo>
                  <a:lnTo>
                    <a:pt x="21" y="834"/>
                  </a:lnTo>
                  <a:lnTo>
                    <a:pt x="8" y="822"/>
                  </a:lnTo>
                  <a:lnTo>
                    <a:pt x="0" y="0"/>
                  </a:lnTo>
                  <a:lnTo>
                    <a:pt x="4" y="2"/>
                  </a:lnTo>
                  <a:lnTo>
                    <a:pt x="7" y="6"/>
                  </a:lnTo>
                  <a:lnTo>
                    <a:pt x="13" y="8"/>
                  </a:lnTo>
                  <a:lnTo>
                    <a:pt x="18" y="11"/>
                  </a:lnTo>
                  <a:lnTo>
                    <a:pt x="23" y="15"/>
                  </a:lnTo>
                  <a:lnTo>
                    <a:pt x="28" y="18"/>
                  </a:lnTo>
                  <a:lnTo>
                    <a:pt x="33" y="21"/>
                  </a:lnTo>
                  <a:lnTo>
                    <a:pt x="36" y="24"/>
                  </a:lnTo>
                  <a:lnTo>
                    <a:pt x="58" y="47"/>
                  </a:lnTo>
                  <a:lnTo>
                    <a:pt x="82" y="72"/>
                  </a:lnTo>
                  <a:lnTo>
                    <a:pt x="106" y="98"/>
                  </a:lnTo>
                  <a:lnTo>
                    <a:pt x="133" y="123"/>
                  </a:lnTo>
                  <a:lnTo>
                    <a:pt x="159" y="150"/>
                  </a:lnTo>
                  <a:lnTo>
                    <a:pt x="187" y="174"/>
                  </a:lnTo>
                  <a:lnTo>
                    <a:pt x="215" y="198"/>
                  </a:lnTo>
                  <a:lnTo>
                    <a:pt x="243" y="221"/>
                  </a:lnTo>
                  <a:lnTo>
                    <a:pt x="271" y="242"/>
                  </a:lnTo>
                  <a:lnTo>
                    <a:pt x="299" y="260"/>
                  </a:lnTo>
                  <a:lnTo>
                    <a:pt x="325" y="275"/>
                  </a:lnTo>
                  <a:lnTo>
                    <a:pt x="351" y="288"/>
                  </a:lnTo>
                  <a:lnTo>
                    <a:pt x="376" y="297"/>
                  </a:lnTo>
                  <a:lnTo>
                    <a:pt x="399" y="302"/>
                  </a:lnTo>
                  <a:lnTo>
                    <a:pt x="421" y="303"/>
                  </a:lnTo>
                  <a:lnTo>
                    <a:pt x="441" y="298"/>
                  </a:lnTo>
                  <a:close/>
                </a:path>
              </a:pathLst>
            </a:custGeom>
            <a:solidFill>
              <a:srgbClr val="EAF2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43" name="Freeform 67"/>
            <p:cNvSpPr>
              <a:spLocks/>
            </p:cNvSpPr>
            <p:nvPr/>
          </p:nvSpPr>
          <p:spPr bwMode="auto">
            <a:xfrm>
              <a:off x="1977" y="2631"/>
              <a:ext cx="585" cy="464"/>
            </a:xfrm>
            <a:custGeom>
              <a:avLst/>
              <a:gdLst>
                <a:gd name="T0" fmla="*/ 458 w 1170"/>
                <a:gd name="T1" fmla="*/ 298 h 928"/>
                <a:gd name="T2" fmla="*/ 490 w 1170"/>
                <a:gd name="T3" fmla="*/ 290 h 928"/>
                <a:gd name="T4" fmla="*/ 521 w 1170"/>
                <a:gd name="T5" fmla="*/ 276 h 928"/>
                <a:gd name="T6" fmla="*/ 549 w 1170"/>
                <a:gd name="T7" fmla="*/ 260 h 928"/>
                <a:gd name="T8" fmla="*/ 577 w 1170"/>
                <a:gd name="T9" fmla="*/ 240 h 928"/>
                <a:gd name="T10" fmla="*/ 603 w 1170"/>
                <a:gd name="T11" fmla="*/ 220 h 928"/>
                <a:gd name="T12" fmla="*/ 631 w 1170"/>
                <a:gd name="T13" fmla="*/ 202 h 928"/>
                <a:gd name="T14" fmla="*/ 660 w 1170"/>
                <a:gd name="T15" fmla="*/ 185 h 928"/>
                <a:gd name="T16" fmla="*/ 704 w 1170"/>
                <a:gd name="T17" fmla="*/ 165 h 928"/>
                <a:gd name="T18" fmla="*/ 761 w 1170"/>
                <a:gd name="T19" fmla="*/ 157 h 928"/>
                <a:gd name="T20" fmla="*/ 814 w 1170"/>
                <a:gd name="T21" fmla="*/ 167 h 928"/>
                <a:gd name="T22" fmla="*/ 866 w 1170"/>
                <a:gd name="T23" fmla="*/ 193 h 928"/>
                <a:gd name="T24" fmla="*/ 914 w 1170"/>
                <a:gd name="T25" fmla="*/ 230 h 928"/>
                <a:gd name="T26" fmla="*/ 960 w 1170"/>
                <a:gd name="T27" fmla="*/ 275 h 928"/>
                <a:gd name="T28" fmla="*/ 1005 w 1170"/>
                <a:gd name="T29" fmla="*/ 323 h 928"/>
                <a:gd name="T30" fmla="*/ 1048 w 1170"/>
                <a:gd name="T31" fmla="*/ 372 h 928"/>
                <a:gd name="T32" fmla="*/ 1080 w 1170"/>
                <a:gd name="T33" fmla="*/ 407 h 928"/>
                <a:gd name="T34" fmla="*/ 1104 w 1170"/>
                <a:gd name="T35" fmla="*/ 421 h 928"/>
                <a:gd name="T36" fmla="*/ 1130 w 1170"/>
                <a:gd name="T37" fmla="*/ 427 h 928"/>
                <a:gd name="T38" fmla="*/ 1156 w 1170"/>
                <a:gd name="T39" fmla="*/ 424 h 928"/>
                <a:gd name="T40" fmla="*/ 1141 w 1170"/>
                <a:gd name="T41" fmla="*/ 825 h 928"/>
                <a:gd name="T42" fmla="*/ 1116 w 1170"/>
                <a:gd name="T43" fmla="*/ 836 h 928"/>
                <a:gd name="T44" fmla="*/ 1091 w 1170"/>
                <a:gd name="T45" fmla="*/ 841 h 928"/>
                <a:gd name="T46" fmla="*/ 1064 w 1170"/>
                <a:gd name="T47" fmla="*/ 839 h 928"/>
                <a:gd name="T48" fmla="*/ 1039 w 1170"/>
                <a:gd name="T49" fmla="*/ 826 h 928"/>
                <a:gd name="T50" fmla="*/ 989 w 1170"/>
                <a:gd name="T51" fmla="*/ 791 h 928"/>
                <a:gd name="T52" fmla="*/ 938 w 1170"/>
                <a:gd name="T53" fmla="*/ 754 h 928"/>
                <a:gd name="T54" fmla="*/ 885 w 1170"/>
                <a:gd name="T55" fmla="*/ 719 h 928"/>
                <a:gd name="T56" fmla="*/ 831 w 1170"/>
                <a:gd name="T57" fmla="*/ 692 h 928"/>
                <a:gd name="T58" fmla="*/ 776 w 1170"/>
                <a:gd name="T59" fmla="*/ 674 h 928"/>
                <a:gd name="T60" fmla="*/ 722 w 1170"/>
                <a:gd name="T61" fmla="*/ 671 h 928"/>
                <a:gd name="T62" fmla="*/ 666 w 1170"/>
                <a:gd name="T63" fmla="*/ 683 h 928"/>
                <a:gd name="T64" fmla="*/ 612 w 1170"/>
                <a:gd name="T65" fmla="*/ 717 h 928"/>
                <a:gd name="T66" fmla="*/ 586 w 1170"/>
                <a:gd name="T67" fmla="*/ 740 h 928"/>
                <a:gd name="T68" fmla="*/ 562 w 1170"/>
                <a:gd name="T69" fmla="*/ 765 h 928"/>
                <a:gd name="T70" fmla="*/ 540 w 1170"/>
                <a:gd name="T71" fmla="*/ 792 h 928"/>
                <a:gd name="T72" fmla="*/ 517 w 1170"/>
                <a:gd name="T73" fmla="*/ 818 h 928"/>
                <a:gd name="T74" fmla="*/ 492 w 1170"/>
                <a:gd name="T75" fmla="*/ 845 h 928"/>
                <a:gd name="T76" fmla="*/ 465 w 1170"/>
                <a:gd name="T77" fmla="*/ 870 h 928"/>
                <a:gd name="T78" fmla="*/ 435 w 1170"/>
                <a:gd name="T79" fmla="*/ 892 h 928"/>
                <a:gd name="T80" fmla="*/ 400 w 1170"/>
                <a:gd name="T81" fmla="*/ 910 h 928"/>
                <a:gd name="T82" fmla="*/ 316 w 1170"/>
                <a:gd name="T83" fmla="*/ 925 h 928"/>
                <a:gd name="T84" fmla="*/ 246 w 1170"/>
                <a:gd name="T85" fmla="*/ 928 h 928"/>
                <a:gd name="T86" fmla="*/ 187 w 1170"/>
                <a:gd name="T87" fmla="*/ 920 h 928"/>
                <a:gd name="T88" fmla="*/ 139 w 1170"/>
                <a:gd name="T89" fmla="*/ 905 h 928"/>
                <a:gd name="T90" fmla="*/ 98 w 1170"/>
                <a:gd name="T91" fmla="*/ 884 h 928"/>
                <a:gd name="T92" fmla="*/ 64 w 1170"/>
                <a:gd name="T93" fmla="*/ 861 h 928"/>
                <a:gd name="T94" fmla="*/ 35 w 1170"/>
                <a:gd name="T95" fmla="*/ 837 h 928"/>
                <a:gd name="T96" fmla="*/ 8 w 1170"/>
                <a:gd name="T97" fmla="*/ 814 h 928"/>
                <a:gd name="T98" fmla="*/ 4 w 1170"/>
                <a:gd name="T99" fmla="*/ 4 h 928"/>
                <a:gd name="T100" fmla="*/ 13 w 1170"/>
                <a:gd name="T101" fmla="*/ 10 h 928"/>
                <a:gd name="T102" fmla="*/ 22 w 1170"/>
                <a:gd name="T103" fmla="*/ 17 h 928"/>
                <a:gd name="T104" fmla="*/ 31 w 1170"/>
                <a:gd name="T105" fmla="*/ 23 h 928"/>
                <a:gd name="T106" fmla="*/ 57 w 1170"/>
                <a:gd name="T107" fmla="*/ 50 h 928"/>
                <a:gd name="T108" fmla="*/ 105 w 1170"/>
                <a:gd name="T109" fmla="*/ 101 h 928"/>
                <a:gd name="T110" fmla="*/ 158 w 1170"/>
                <a:gd name="T111" fmla="*/ 151 h 928"/>
                <a:gd name="T112" fmla="*/ 214 w 1170"/>
                <a:gd name="T113" fmla="*/ 201 h 928"/>
                <a:gd name="T114" fmla="*/ 270 w 1170"/>
                <a:gd name="T115" fmla="*/ 243 h 928"/>
                <a:gd name="T116" fmla="*/ 324 w 1170"/>
                <a:gd name="T117" fmla="*/ 278 h 928"/>
                <a:gd name="T118" fmla="*/ 375 w 1170"/>
                <a:gd name="T119" fmla="*/ 299 h 928"/>
                <a:gd name="T120" fmla="*/ 421 w 1170"/>
                <a:gd name="T121" fmla="*/ 30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0" h="928">
                  <a:moveTo>
                    <a:pt x="441" y="300"/>
                  </a:moveTo>
                  <a:lnTo>
                    <a:pt x="458" y="298"/>
                  </a:lnTo>
                  <a:lnTo>
                    <a:pt x="475" y="294"/>
                  </a:lnTo>
                  <a:lnTo>
                    <a:pt x="490" y="290"/>
                  </a:lnTo>
                  <a:lnTo>
                    <a:pt x="506" y="283"/>
                  </a:lnTo>
                  <a:lnTo>
                    <a:pt x="521" y="276"/>
                  </a:lnTo>
                  <a:lnTo>
                    <a:pt x="535" y="268"/>
                  </a:lnTo>
                  <a:lnTo>
                    <a:pt x="549" y="260"/>
                  </a:lnTo>
                  <a:lnTo>
                    <a:pt x="563" y="250"/>
                  </a:lnTo>
                  <a:lnTo>
                    <a:pt x="577" y="240"/>
                  </a:lnTo>
                  <a:lnTo>
                    <a:pt x="589" y="231"/>
                  </a:lnTo>
                  <a:lnTo>
                    <a:pt x="603" y="220"/>
                  </a:lnTo>
                  <a:lnTo>
                    <a:pt x="617" y="211"/>
                  </a:lnTo>
                  <a:lnTo>
                    <a:pt x="631" y="202"/>
                  </a:lnTo>
                  <a:lnTo>
                    <a:pt x="645" y="193"/>
                  </a:lnTo>
                  <a:lnTo>
                    <a:pt x="660" y="185"/>
                  </a:lnTo>
                  <a:lnTo>
                    <a:pt x="675" y="177"/>
                  </a:lnTo>
                  <a:lnTo>
                    <a:pt x="704" y="165"/>
                  </a:lnTo>
                  <a:lnTo>
                    <a:pt x="732" y="158"/>
                  </a:lnTo>
                  <a:lnTo>
                    <a:pt x="761" y="157"/>
                  </a:lnTo>
                  <a:lnTo>
                    <a:pt x="787" y="160"/>
                  </a:lnTo>
                  <a:lnTo>
                    <a:pt x="814" y="167"/>
                  </a:lnTo>
                  <a:lnTo>
                    <a:pt x="840" y="179"/>
                  </a:lnTo>
                  <a:lnTo>
                    <a:pt x="866" y="193"/>
                  </a:lnTo>
                  <a:lnTo>
                    <a:pt x="890" y="210"/>
                  </a:lnTo>
                  <a:lnTo>
                    <a:pt x="914" y="230"/>
                  </a:lnTo>
                  <a:lnTo>
                    <a:pt x="937" y="251"/>
                  </a:lnTo>
                  <a:lnTo>
                    <a:pt x="960" y="275"/>
                  </a:lnTo>
                  <a:lnTo>
                    <a:pt x="983" y="299"/>
                  </a:lnTo>
                  <a:lnTo>
                    <a:pt x="1005" y="323"/>
                  </a:lnTo>
                  <a:lnTo>
                    <a:pt x="1027" y="348"/>
                  </a:lnTo>
                  <a:lnTo>
                    <a:pt x="1048" y="372"/>
                  </a:lnTo>
                  <a:lnTo>
                    <a:pt x="1069" y="397"/>
                  </a:lnTo>
                  <a:lnTo>
                    <a:pt x="1080" y="407"/>
                  </a:lnTo>
                  <a:lnTo>
                    <a:pt x="1092" y="415"/>
                  </a:lnTo>
                  <a:lnTo>
                    <a:pt x="1104" y="421"/>
                  </a:lnTo>
                  <a:lnTo>
                    <a:pt x="1117" y="424"/>
                  </a:lnTo>
                  <a:lnTo>
                    <a:pt x="1130" y="427"/>
                  </a:lnTo>
                  <a:lnTo>
                    <a:pt x="1144" y="427"/>
                  </a:lnTo>
                  <a:lnTo>
                    <a:pt x="1156" y="424"/>
                  </a:lnTo>
                  <a:lnTo>
                    <a:pt x="1170" y="422"/>
                  </a:lnTo>
                  <a:lnTo>
                    <a:pt x="1141" y="825"/>
                  </a:lnTo>
                  <a:lnTo>
                    <a:pt x="1129" y="831"/>
                  </a:lnTo>
                  <a:lnTo>
                    <a:pt x="1116" y="836"/>
                  </a:lnTo>
                  <a:lnTo>
                    <a:pt x="1103" y="839"/>
                  </a:lnTo>
                  <a:lnTo>
                    <a:pt x="1091" y="841"/>
                  </a:lnTo>
                  <a:lnTo>
                    <a:pt x="1078" y="841"/>
                  </a:lnTo>
                  <a:lnTo>
                    <a:pt x="1064" y="839"/>
                  </a:lnTo>
                  <a:lnTo>
                    <a:pt x="1051" y="834"/>
                  </a:lnTo>
                  <a:lnTo>
                    <a:pt x="1039" y="826"/>
                  </a:lnTo>
                  <a:lnTo>
                    <a:pt x="1015" y="809"/>
                  </a:lnTo>
                  <a:lnTo>
                    <a:pt x="989" y="791"/>
                  </a:lnTo>
                  <a:lnTo>
                    <a:pt x="964" y="772"/>
                  </a:lnTo>
                  <a:lnTo>
                    <a:pt x="938" y="754"/>
                  </a:lnTo>
                  <a:lnTo>
                    <a:pt x="912" y="736"/>
                  </a:lnTo>
                  <a:lnTo>
                    <a:pt x="885" y="719"/>
                  </a:lnTo>
                  <a:lnTo>
                    <a:pt x="858" y="705"/>
                  </a:lnTo>
                  <a:lnTo>
                    <a:pt x="831" y="692"/>
                  </a:lnTo>
                  <a:lnTo>
                    <a:pt x="804" y="682"/>
                  </a:lnTo>
                  <a:lnTo>
                    <a:pt x="776" y="674"/>
                  </a:lnTo>
                  <a:lnTo>
                    <a:pt x="749" y="671"/>
                  </a:lnTo>
                  <a:lnTo>
                    <a:pt x="722" y="671"/>
                  </a:lnTo>
                  <a:lnTo>
                    <a:pt x="694" y="674"/>
                  </a:lnTo>
                  <a:lnTo>
                    <a:pt x="666" y="683"/>
                  </a:lnTo>
                  <a:lnTo>
                    <a:pt x="640" y="697"/>
                  </a:lnTo>
                  <a:lnTo>
                    <a:pt x="612" y="717"/>
                  </a:lnTo>
                  <a:lnTo>
                    <a:pt x="598" y="728"/>
                  </a:lnTo>
                  <a:lnTo>
                    <a:pt x="586" y="740"/>
                  </a:lnTo>
                  <a:lnTo>
                    <a:pt x="574" y="751"/>
                  </a:lnTo>
                  <a:lnTo>
                    <a:pt x="562" y="765"/>
                  </a:lnTo>
                  <a:lnTo>
                    <a:pt x="550" y="778"/>
                  </a:lnTo>
                  <a:lnTo>
                    <a:pt x="540" y="792"/>
                  </a:lnTo>
                  <a:lnTo>
                    <a:pt x="528" y="804"/>
                  </a:lnTo>
                  <a:lnTo>
                    <a:pt x="517" y="818"/>
                  </a:lnTo>
                  <a:lnTo>
                    <a:pt x="504" y="832"/>
                  </a:lnTo>
                  <a:lnTo>
                    <a:pt x="492" y="845"/>
                  </a:lnTo>
                  <a:lnTo>
                    <a:pt x="479" y="857"/>
                  </a:lnTo>
                  <a:lnTo>
                    <a:pt x="465" y="870"/>
                  </a:lnTo>
                  <a:lnTo>
                    <a:pt x="451" y="882"/>
                  </a:lnTo>
                  <a:lnTo>
                    <a:pt x="435" y="892"/>
                  </a:lnTo>
                  <a:lnTo>
                    <a:pt x="419" y="901"/>
                  </a:lnTo>
                  <a:lnTo>
                    <a:pt x="400" y="910"/>
                  </a:lnTo>
                  <a:lnTo>
                    <a:pt x="356" y="920"/>
                  </a:lnTo>
                  <a:lnTo>
                    <a:pt x="316" y="925"/>
                  </a:lnTo>
                  <a:lnTo>
                    <a:pt x="280" y="928"/>
                  </a:lnTo>
                  <a:lnTo>
                    <a:pt x="246" y="928"/>
                  </a:lnTo>
                  <a:lnTo>
                    <a:pt x="216" y="925"/>
                  </a:lnTo>
                  <a:lnTo>
                    <a:pt x="187" y="920"/>
                  </a:lnTo>
                  <a:lnTo>
                    <a:pt x="162" y="913"/>
                  </a:lnTo>
                  <a:lnTo>
                    <a:pt x="139" y="905"/>
                  </a:lnTo>
                  <a:lnTo>
                    <a:pt x="118" y="895"/>
                  </a:lnTo>
                  <a:lnTo>
                    <a:pt x="98" y="884"/>
                  </a:lnTo>
                  <a:lnTo>
                    <a:pt x="80" y="872"/>
                  </a:lnTo>
                  <a:lnTo>
                    <a:pt x="64" y="861"/>
                  </a:lnTo>
                  <a:lnTo>
                    <a:pt x="49" y="848"/>
                  </a:lnTo>
                  <a:lnTo>
                    <a:pt x="35" y="837"/>
                  </a:lnTo>
                  <a:lnTo>
                    <a:pt x="21" y="825"/>
                  </a:lnTo>
                  <a:lnTo>
                    <a:pt x="8" y="814"/>
                  </a:lnTo>
                  <a:lnTo>
                    <a:pt x="0" y="0"/>
                  </a:lnTo>
                  <a:lnTo>
                    <a:pt x="4" y="4"/>
                  </a:lnTo>
                  <a:lnTo>
                    <a:pt x="8" y="6"/>
                  </a:lnTo>
                  <a:lnTo>
                    <a:pt x="13" y="10"/>
                  </a:lnTo>
                  <a:lnTo>
                    <a:pt x="18" y="13"/>
                  </a:lnTo>
                  <a:lnTo>
                    <a:pt x="22" y="17"/>
                  </a:lnTo>
                  <a:lnTo>
                    <a:pt x="27" y="20"/>
                  </a:lnTo>
                  <a:lnTo>
                    <a:pt x="31" y="23"/>
                  </a:lnTo>
                  <a:lnTo>
                    <a:pt x="35" y="27"/>
                  </a:lnTo>
                  <a:lnTo>
                    <a:pt x="57" y="50"/>
                  </a:lnTo>
                  <a:lnTo>
                    <a:pt x="81" y="75"/>
                  </a:lnTo>
                  <a:lnTo>
                    <a:pt x="105" y="101"/>
                  </a:lnTo>
                  <a:lnTo>
                    <a:pt x="132" y="126"/>
                  </a:lnTo>
                  <a:lnTo>
                    <a:pt x="158" y="151"/>
                  </a:lnTo>
                  <a:lnTo>
                    <a:pt x="186" y="177"/>
                  </a:lnTo>
                  <a:lnTo>
                    <a:pt x="214" y="201"/>
                  </a:lnTo>
                  <a:lnTo>
                    <a:pt x="242" y="223"/>
                  </a:lnTo>
                  <a:lnTo>
                    <a:pt x="270" y="243"/>
                  </a:lnTo>
                  <a:lnTo>
                    <a:pt x="298" y="262"/>
                  </a:lnTo>
                  <a:lnTo>
                    <a:pt x="324" y="278"/>
                  </a:lnTo>
                  <a:lnTo>
                    <a:pt x="351" y="290"/>
                  </a:lnTo>
                  <a:lnTo>
                    <a:pt x="375" y="299"/>
                  </a:lnTo>
                  <a:lnTo>
                    <a:pt x="399" y="303"/>
                  </a:lnTo>
                  <a:lnTo>
                    <a:pt x="421" y="304"/>
                  </a:lnTo>
                  <a:lnTo>
                    <a:pt x="441" y="300"/>
                  </a:lnTo>
                  <a:close/>
                </a:path>
              </a:pathLst>
            </a:custGeom>
            <a:solidFill>
              <a:srgbClr val="EFF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44" name="Freeform 68"/>
            <p:cNvSpPr>
              <a:spLocks/>
            </p:cNvSpPr>
            <p:nvPr/>
          </p:nvSpPr>
          <p:spPr bwMode="auto">
            <a:xfrm>
              <a:off x="1977" y="2633"/>
              <a:ext cx="584" cy="459"/>
            </a:xfrm>
            <a:custGeom>
              <a:avLst/>
              <a:gdLst>
                <a:gd name="T0" fmla="*/ 456 w 1168"/>
                <a:gd name="T1" fmla="*/ 298 h 917"/>
                <a:gd name="T2" fmla="*/ 488 w 1168"/>
                <a:gd name="T3" fmla="*/ 289 h 917"/>
                <a:gd name="T4" fmla="*/ 519 w 1168"/>
                <a:gd name="T5" fmla="*/ 276 h 917"/>
                <a:gd name="T6" fmla="*/ 547 w 1168"/>
                <a:gd name="T7" fmla="*/ 259 h 917"/>
                <a:gd name="T8" fmla="*/ 574 w 1168"/>
                <a:gd name="T9" fmla="*/ 241 h 917"/>
                <a:gd name="T10" fmla="*/ 601 w 1168"/>
                <a:gd name="T11" fmla="*/ 221 h 917"/>
                <a:gd name="T12" fmla="*/ 629 w 1168"/>
                <a:gd name="T13" fmla="*/ 202 h 917"/>
                <a:gd name="T14" fmla="*/ 657 w 1168"/>
                <a:gd name="T15" fmla="*/ 184 h 917"/>
                <a:gd name="T16" fmla="*/ 702 w 1168"/>
                <a:gd name="T17" fmla="*/ 165 h 917"/>
                <a:gd name="T18" fmla="*/ 759 w 1168"/>
                <a:gd name="T19" fmla="*/ 157 h 917"/>
                <a:gd name="T20" fmla="*/ 813 w 1168"/>
                <a:gd name="T21" fmla="*/ 167 h 917"/>
                <a:gd name="T22" fmla="*/ 864 w 1168"/>
                <a:gd name="T23" fmla="*/ 192 h 917"/>
                <a:gd name="T24" fmla="*/ 913 w 1168"/>
                <a:gd name="T25" fmla="*/ 229 h 917"/>
                <a:gd name="T26" fmla="*/ 959 w 1168"/>
                <a:gd name="T27" fmla="*/ 274 h 917"/>
                <a:gd name="T28" fmla="*/ 1004 w 1168"/>
                <a:gd name="T29" fmla="*/ 323 h 917"/>
                <a:gd name="T30" fmla="*/ 1047 w 1168"/>
                <a:gd name="T31" fmla="*/ 372 h 917"/>
                <a:gd name="T32" fmla="*/ 1078 w 1168"/>
                <a:gd name="T33" fmla="*/ 408 h 917"/>
                <a:gd name="T34" fmla="*/ 1102 w 1168"/>
                <a:gd name="T35" fmla="*/ 422 h 917"/>
                <a:gd name="T36" fmla="*/ 1129 w 1168"/>
                <a:gd name="T37" fmla="*/ 426 h 917"/>
                <a:gd name="T38" fmla="*/ 1155 w 1168"/>
                <a:gd name="T39" fmla="*/ 425 h 917"/>
                <a:gd name="T40" fmla="*/ 1141 w 1168"/>
                <a:gd name="T41" fmla="*/ 814 h 917"/>
                <a:gd name="T42" fmla="*/ 1116 w 1168"/>
                <a:gd name="T43" fmla="*/ 825 h 917"/>
                <a:gd name="T44" fmla="*/ 1090 w 1168"/>
                <a:gd name="T45" fmla="*/ 831 h 917"/>
                <a:gd name="T46" fmla="*/ 1063 w 1168"/>
                <a:gd name="T47" fmla="*/ 828 h 917"/>
                <a:gd name="T48" fmla="*/ 1038 w 1168"/>
                <a:gd name="T49" fmla="*/ 816 h 917"/>
                <a:gd name="T50" fmla="*/ 988 w 1168"/>
                <a:gd name="T51" fmla="*/ 780 h 917"/>
                <a:gd name="T52" fmla="*/ 937 w 1168"/>
                <a:gd name="T53" fmla="*/ 743 h 917"/>
                <a:gd name="T54" fmla="*/ 884 w 1168"/>
                <a:gd name="T55" fmla="*/ 708 h 917"/>
                <a:gd name="T56" fmla="*/ 831 w 1168"/>
                <a:gd name="T57" fmla="*/ 681 h 917"/>
                <a:gd name="T58" fmla="*/ 776 w 1168"/>
                <a:gd name="T59" fmla="*/ 663 h 917"/>
                <a:gd name="T60" fmla="*/ 722 w 1168"/>
                <a:gd name="T61" fmla="*/ 660 h 917"/>
                <a:gd name="T62" fmla="*/ 667 w 1168"/>
                <a:gd name="T63" fmla="*/ 673 h 917"/>
                <a:gd name="T64" fmla="*/ 612 w 1168"/>
                <a:gd name="T65" fmla="*/ 706 h 917"/>
                <a:gd name="T66" fmla="*/ 586 w 1168"/>
                <a:gd name="T67" fmla="*/ 729 h 917"/>
                <a:gd name="T68" fmla="*/ 562 w 1168"/>
                <a:gd name="T69" fmla="*/ 754 h 917"/>
                <a:gd name="T70" fmla="*/ 539 w 1168"/>
                <a:gd name="T71" fmla="*/ 781 h 917"/>
                <a:gd name="T72" fmla="*/ 516 w 1168"/>
                <a:gd name="T73" fmla="*/ 807 h 917"/>
                <a:gd name="T74" fmla="*/ 491 w 1168"/>
                <a:gd name="T75" fmla="*/ 834 h 917"/>
                <a:gd name="T76" fmla="*/ 465 w 1168"/>
                <a:gd name="T77" fmla="*/ 859 h 917"/>
                <a:gd name="T78" fmla="*/ 435 w 1168"/>
                <a:gd name="T79" fmla="*/ 881 h 917"/>
                <a:gd name="T80" fmla="*/ 399 w 1168"/>
                <a:gd name="T81" fmla="*/ 900 h 917"/>
                <a:gd name="T82" fmla="*/ 315 w 1168"/>
                <a:gd name="T83" fmla="*/ 915 h 917"/>
                <a:gd name="T84" fmla="*/ 245 w 1168"/>
                <a:gd name="T85" fmla="*/ 917 h 917"/>
                <a:gd name="T86" fmla="*/ 186 w 1168"/>
                <a:gd name="T87" fmla="*/ 909 h 917"/>
                <a:gd name="T88" fmla="*/ 138 w 1168"/>
                <a:gd name="T89" fmla="*/ 894 h 917"/>
                <a:gd name="T90" fmla="*/ 97 w 1168"/>
                <a:gd name="T91" fmla="*/ 873 h 917"/>
                <a:gd name="T92" fmla="*/ 63 w 1168"/>
                <a:gd name="T93" fmla="*/ 850 h 917"/>
                <a:gd name="T94" fmla="*/ 34 w 1168"/>
                <a:gd name="T95" fmla="*/ 826 h 917"/>
                <a:gd name="T96" fmla="*/ 7 w 1168"/>
                <a:gd name="T97" fmla="*/ 803 h 917"/>
                <a:gd name="T98" fmla="*/ 7 w 1168"/>
                <a:gd name="T99" fmla="*/ 6 h 917"/>
                <a:gd name="T100" fmla="*/ 26 w 1168"/>
                <a:gd name="T101" fmla="*/ 20 h 917"/>
                <a:gd name="T102" fmla="*/ 55 w 1168"/>
                <a:gd name="T103" fmla="*/ 51 h 917"/>
                <a:gd name="T104" fmla="*/ 104 w 1168"/>
                <a:gd name="T105" fmla="*/ 101 h 917"/>
                <a:gd name="T106" fmla="*/ 157 w 1168"/>
                <a:gd name="T107" fmla="*/ 152 h 917"/>
                <a:gd name="T108" fmla="*/ 213 w 1168"/>
                <a:gd name="T109" fmla="*/ 200 h 917"/>
                <a:gd name="T110" fmla="*/ 268 w 1168"/>
                <a:gd name="T111" fmla="*/ 244 h 917"/>
                <a:gd name="T112" fmla="*/ 322 w 1168"/>
                <a:gd name="T113" fmla="*/ 278 h 917"/>
                <a:gd name="T114" fmla="*/ 373 w 1168"/>
                <a:gd name="T115" fmla="*/ 299 h 917"/>
                <a:gd name="T116" fmla="*/ 419 w 1168"/>
                <a:gd name="T117" fmla="*/ 305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8" h="917">
                  <a:moveTo>
                    <a:pt x="438" y="301"/>
                  </a:moveTo>
                  <a:lnTo>
                    <a:pt x="456" y="298"/>
                  </a:lnTo>
                  <a:lnTo>
                    <a:pt x="473" y="295"/>
                  </a:lnTo>
                  <a:lnTo>
                    <a:pt x="488" y="289"/>
                  </a:lnTo>
                  <a:lnTo>
                    <a:pt x="504" y="283"/>
                  </a:lnTo>
                  <a:lnTo>
                    <a:pt x="519" y="276"/>
                  </a:lnTo>
                  <a:lnTo>
                    <a:pt x="533" y="268"/>
                  </a:lnTo>
                  <a:lnTo>
                    <a:pt x="547" y="259"/>
                  </a:lnTo>
                  <a:lnTo>
                    <a:pt x="561" y="250"/>
                  </a:lnTo>
                  <a:lnTo>
                    <a:pt x="574" y="241"/>
                  </a:lnTo>
                  <a:lnTo>
                    <a:pt x="587" y="230"/>
                  </a:lnTo>
                  <a:lnTo>
                    <a:pt x="601" y="221"/>
                  </a:lnTo>
                  <a:lnTo>
                    <a:pt x="615" y="211"/>
                  </a:lnTo>
                  <a:lnTo>
                    <a:pt x="629" y="202"/>
                  </a:lnTo>
                  <a:lnTo>
                    <a:pt x="642" y="192"/>
                  </a:lnTo>
                  <a:lnTo>
                    <a:pt x="657" y="184"/>
                  </a:lnTo>
                  <a:lnTo>
                    <a:pt x="672" y="177"/>
                  </a:lnTo>
                  <a:lnTo>
                    <a:pt x="702" y="165"/>
                  </a:lnTo>
                  <a:lnTo>
                    <a:pt x="730" y="159"/>
                  </a:lnTo>
                  <a:lnTo>
                    <a:pt x="759" y="157"/>
                  </a:lnTo>
                  <a:lnTo>
                    <a:pt x="785" y="160"/>
                  </a:lnTo>
                  <a:lnTo>
                    <a:pt x="813" y="167"/>
                  </a:lnTo>
                  <a:lnTo>
                    <a:pt x="838" y="179"/>
                  </a:lnTo>
                  <a:lnTo>
                    <a:pt x="864" y="192"/>
                  </a:lnTo>
                  <a:lnTo>
                    <a:pt x="889" y="210"/>
                  </a:lnTo>
                  <a:lnTo>
                    <a:pt x="913" y="229"/>
                  </a:lnTo>
                  <a:lnTo>
                    <a:pt x="936" y="251"/>
                  </a:lnTo>
                  <a:lnTo>
                    <a:pt x="959" y="274"/>
                  </a:lnTo>
                  <a:lnTo>
                    <a:pt x="982" y="298"/>
                  </a:lnTo>
                  <a:lnTo>
                    <a:pt x="1004" y="323"/>
                  </a:lnTo>
                  <a:lnTo>
                    <a:pt x="1026" y="348"/>
                  </a:lnTo>
                  <a:lnTo>
                    <a:pt x="1047" y="372"/>
                  </a:lnTo>
                  <a:lnTo>
                    <a:pt x="1068" y="396"/>
                  </a:lnTo>
                  <a:lnTo>
                    <a:pt x="1078" y="408"/>
                  </a:lnTo>
                  <a:lnTo>
                    <a:pt x="1091" y="416"/>
                  </a:lnTo>
                  <a:lnTo>
                    <a:pt x="1102" y="422"/>
                  </a:lnTo>
                  <a:lnTo>
                    <a:pt x="1115" y="425"/>
                  </a:lnTo>
                  <a:lnTo>
                    <a:pt x="1129" y="426"/>
                  </a:lnTo>
                  <a:lnTo>
                    <a:pt x="1141" y="426"/>
                  </a:lnTo>
                  <a:lnTo>
                    <a:pt x="1155" y="425"/>
                  </a:lnTo>
                  <a:lnTo>
                    <a:pt x="1168" y="423"/>
                  </a:lnTo>
                  <a:lnTo>
                    <a:pt x="1141" y="814"/>
                  </a:lnTo>
                  <a:lnTo>
                    <a:pt x="1129" y="820"/>
                  </a:lnTo>
                  <a:lnTo>
                    <a:pt x="1116" y="825"/>
                  </a:lnTo>
                  <a:lnTo>
                    <a:pt x="1102" y="828"/>
                  </a:lnTo>
                  <a:lnTo>
                    <a:pt x="1090" y="831"/>
                  </a:lnTo>
                  <a:lnTo>
                    <a:pt x="1077" y="831"/>
                  </a:lnTo>
                  <a:lnTo>
                    <a:pt x="1063" y="828"/>
                  </a:lnTo>
                  <a:lnTo>
                    <a:pt x="1050" y="824"/>
                  </a:lnTo>
                  <a:lnTo>
                    <a:pt x="1038" y="816"/>
                  </a:lnTo>
                  <a:lnTo>
                    <a:pt x="1014" y="798"/>
                  </a:lnTo>
                  <a:lnTo>
                    <a:pt x="988" y="780"/>
                  </a:lnTo>
                  <a:lnTo>
                    <a:pt x="963" y="761"/>
                  </a:lnTo>
                  <a:lnTo>
                    <a:pt x="937" y="743"/>
                  </a:lnTo>
                  <a:lnTo>
                    <a:pt x="911" y="726"/>
                  </a:lnTo>
                  <a:lnTo>
                    <a:pt x="884" y="708"/>
                  </a:lnTo>
                  <a:lnTo>
                    <a:pt x="858" y="695"/>
                  </a:lnTo>
                  <a:lnTo>
                    <a:pt x="831" y="681"/>
                  </a:lnTo>
                  <a:lnTo>
                    <a:pt x="804" y="672"/>
                  </a:lnTo>
                  <a:lnTo>
                    <a:pt x="776" y="663"/>
                  </a:lnTo>
                  <a:lnTo>
                    <a:pt x="750" y="660"/>
                  </a:lnTo>
                  <a:lnTo>
                    <a:pt x="722" y="660"/>
                  </a:lnTo>
                  <a:lnTo>
                    <a:pt x="694" y="663"/>
                  </a:lnTo>
                  <a:lnTo>
                    <a:pt x="667" y="673"/>
                  </a:lnTo>
                  <a:lnTo>
                    <a:pt x="640" y="687"/>
                  </a:lnTo>
                  <a:lnTo>
                    <a:pt x="612" y="706"/>
                  </a:lnTo>
                  <a:lnTo>
                    <a:pt x="599" y="718"/>
                  </a:lnTo>
                  <a:lnTo>
                    <a:pt x="586" y="729"/>
                  </a:lnTo>
                  <a:lnTo>
                    <a:pt x="573" y="741"/>
                  </a:lnTo>
                  <a:lnTo>
                    <a:pt x="562" y="754"/>
                  </a:lnTo>
                  <a:lnTo>
                    <a:pt x="550" y="767"/>
                  </a:lnTo>
                  <a:lnTo>
                    <a:pt x="539" y="781"/>
                  </a:lnTo>
                  <a:lnTo>
                    <a:pt x="527" y="794"/>
                  </a:lnTo>
                  <a:lnTo>
                    <a:pt x="516" y="807"/>
                  </a:lnTo>
                  <a:lnTo>
                    <a:pt x="504" y="821"/>
                  </a:lnTo>
                  <a:lnTo>
                    <a:pt x="491" y="834"/>
                  </a:lnTo>
                  <a:lnTo>
                    <a:pt x="479" y="847"/>
                  </a:lnTo>
                  <a:lnTo>
                    <a:pt x="465" y="859"/>
                  </a:lnTo>
                  <a:lnTo>
                    <a:pt x="450" y="871"/>
                  </a:lnTo>
                  <a:lnTo>
                    <a:pt x="435" y="881"/>
                  </a:lnTo>
                  <a:lnTo>
                    <a:pt x="418" y="890"/>
                  </a:lnTo>
                  <a:lnTo>
                    <a:pt x="399" y="900"/>
                  </a:lnTo>
                  <a:lnTo>
                    <a:pt x="355" y="909"/>
                  </a:lnTo>
                  <a:lnTo>
                    <a:pt x="315" y="915"/>
                  </a:lnTo>
                  <a:lnTo>
                    <a:pt x="279" y="917"/>
                  </a:lnTo>
                  <a:lnTo>
                    <a:pt x="245" y="917"/>
                  </a:lnTo>
                  <a:lnTo>
                    <a:pt x="215" y="915"/>
                  </a:lnTo>
                  <a:lnTo>
                    <a:pt x="186" y="909"/>
                  </a:lnTo>
                  <a:lnTo>
                    <a:pt x="161" y="902"/>
                  </a:lnTo>
                  <a:lnTo>
                    <a:pt x="138" y="894"/>
                  </a:lnTo>
                  <a:lnTo>
                    <a:pt x="117" y="885"/>
                  </a:lnTo>
                  <a:lnTo>
                    <a:pt x="97" y="873"/>
                  </a:lnTo>
                  <a:lnTo>
                    <a:pt x="79" y="862"/>
                  </a:lnTo>
                  <a:lnTo>
                    <a:pt x="63" y="850"/>
                  </a:lnTo>
                  <a:lnTo>
                    <a:pt x="48" y="837"/>
                  </a:lnTo>
                  <a:lnTo>
                    <a:pt x="34" y="826"/>
                  </a:lnTo>
                  <a:lnTo>
                    <a:pt x="20" y="814"/>
                  </a:lnTo>
                  <a:lnTo>
                    <a:pt x="7" y="803"/>
                  </a:lnTo>
                  <a:lnTo>
                    <a:pt x="0" y="0"/>
                  </a:lnTo>
                  <a:lnTo>
                    <a:pt x="7" y="6"/>
                  </a:lnTo>
                  <a:lnTo>
                    <a:pt x="17" y="13"/>
                  </a:lnTo>
                  <a:lnTo>
                    <a:pt x="26" y="20"/>
                  </a:lnTo>
                  <a:lnTo>
                    <a:pt x="33" y="28"/>
                  </a:lnTo>
                  <a:lnTo>
                    <a:pt x="55" y="51"/>
                  </a:lnTo>
                  <a:lnTo>
                    <a:pt x="79" y="76"/>
                  </a:lnTo>
                  <a:lnTo>
                    <a:pt x="104" y="101"/>
                  </a:lnTo>
                  <a:lnTo>
                    <a:pt x="130" y="127"/>
                  </a:lnTo>
                  <a:lnTo>
                    <a:pt x="157" y="152"/>
                  </a:lnTo>
                  <a:lnTo>
                    <a:pt x="185" y="177"/>
                  </a:lnTo>
                  <a:lnTo>
                    <a:pt x="213" y="200"/>
                  </a:lnTo>
                  <a:lnTo>
                    <a:pt x="240" y="223"/>
                  </a:lnTo>
                  <a:lnTo>
                    <a:pt x="268" y="244"/>
                  </a:lnTo>
                  <a:lnTo>
                    <a:pt x="295" y="263"/>
                  </a:lnTo>
                  <a:lnTo>
                    <a:pt x="322" y="278"/>
                  </a:lnTo>
                  <a:lnTo>
                    <a:pt x="349" y="290"/>
                  </a:lnTo>
                  <a:lnTo>
                    <a:pt x="373" y="299"/>
                  </a:lnTo>
                  <a:lnTo>
                    <a:pt x="397" y="304"/>
                  </a:lnTo>
                  <a:lnTo>
                    <a:pt x="419" y="305"/>
                  </a:lnTo>
                  <a:lnTo>
                    <a:pt x="438" y="301"/>
                  </a:lnTo>
                  <a:close/>
                </a:path>
              </a:pathLst>
            </a:custGeom>
            <a:solidFill>
              <a:srgbClr val="F2F7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45" name="Freeform 69"/>
            <p:cNvSpPr>
              <a:spLocks/>
            </p:cNvSpPr>
            <p:nvPr/>
          </p:nvSpPr>
          <p:spPr bwMode="auto">
            <a:xfrm>
              <a:off x="1977" y="2635"/>
              <a:ext cx="583" cy="454"/>
            </a:xfrm>
            <a:custGeom>
              <a:avLst/>
              <a:gdLst>
                <a:gd name="T0" fmla="*/ 455 w 1167"/>
                <a:gd name="T1" fmla="*/ 300 h 908"/>
                <a:gd name="T2" fmla="*/ 488 w 1167"/>
                <a:gd name="T3" fmla="*/ 292 h 908"/>
                <a:gd name="T4" fmla="*/ 518 w 1167"/>
                <a:gd name="T5" fmla="*/ 278 h 908"/>
                <a:gd name="T6" fmla="*/ 547 w 1167"/>
                <a:gd name="T7" fmla="*/ 262 h 908"/>
                <a:gd name="T8" fmla="*/ 573 w 1167"/>
                <a:gd name="T9" fmla="*/ 242 h 908"/>
                <a:gd name="T10" fmla="*/ 601 w 1167"/>
                <a:gd name="T11" fmla="*/ 223 h 908"/>
                <a:gd name="T12" fmla="*/ 627 w 1167"/>
                <a:gd name="T13" fmla="*/ 204 h 908"/>
                <a:gd name="T14" fmla="*/ 656 w 1167"/>
                <a:gd name="T15" fmla="*/ 187 h 908"/>
                <a:gd name="T16" fmla="*/ 701 w 1167"/>
                <a:gd name="T17" fmla="*/ 167 h 908"/>
                <a:gd name="T18" fmla="*/ 758 w 1167"/>
                <a:gd name="T19" fmla="*/ 159 h 908"/>
                <a:gd name="T20" fmla="*/ 812 w 1167"/>
                <a:gd name="T21" fmla="*/ 170 h 908"/>
                <a:gd name="T22" fmla="*/ 863 w 1167"/>
                <a:gd name="T23" fmla="*/ 195 h 908"/>
                <a:gd name="T24" fmla="*/ 912 w 1167"/>
                <a:gd name="T25" fmla="*/ 232 h 908"/>
                <a:gd name="T26" fmla="*/ 958 w 1167"/>
                <a:gd name="T27" fmla="*/ 277 h 908"/>
                <a:gd name="T28" fmla="*/ 1003 w 1167"/>
                <a:gd name="T29" fmla="*/ 325 h 908"/>
                <a:gd name="T30" fmla="*/ 1046 w 1167"/>
                <a:gd name="T31" fmla="*/ 375 h 908"/>
                <a:gd name="T32" fmla="*/ 1077 w 1167"/>
                <a:gd name="T33" fmla="*/ 409 h 908"/>
                <a:gd name="T34" fmla="*/ 1101 w 1167"/>
                <a:gd name="T35" fmla="*/ 423 h 908"/>
                <a:gd name="T36" fmla="*/ 1128 w 1167"/>
                <a:gd name="T37" fmla="*/ 429 h 908"/>
                <a:gd name="T38" fmla="*/ 1154 w 1167"/>
                <a:gd name="T39" fmla="*/ 427 h 908"/>
                <a:gd name="T40" fmla="*/ 1141 w 1167"/>
                <a:gd name="T41" fmla="*/ 806 h 908"/>
                <a:gd name="T42" fmla="*/ 1116 w 1167"/>
                <a:gd name="T43" fmla="*/ 817 h 908"/>
                <a:gd name="T44" fmla="*/ 1091 w 1167"/>
                <a:gd name="T45" fmla="*/ 822 h 908"/>
                <a:gd name="T46" fmla="*/ 1064 w 1167"/>
                <a:gd name="T47" fmla="*/ 819 h 908"/>
                <a:gd name="T48" fmla="*/ 1039 w 1167"/>
                <a:gd name="T49" fmla="*/ 807 h 908"/>
                <a:gd name="T50" fmla="*/ 989 w 1167"/>
                <a:gd name="T51" fmla="*/ 771 h 908"/>
                <a:gd name="T52" fmla="*/ 939 w 1167"/>
                <a:gd name="T53" fmla="*/ 734 h 908"/>
                <a:gd name="T54" fmla="*/ 886 w 1167"/>
                <a:gd name="T55" fmla="*/ 700 h 908"/>
                <a:gd name="T56" fmla="*/ 831 w 1167"/>
                <a:gd name="T57" fmla="*/ 672 h 908"/>
                <a:gd name="T58" fmla="*/ 776 w 1167"/>
                <a:gd name="T59" fmla="*/ 655 h 908"/>
                <a:gd name="T60" fmla="*/ 722 w 1167"/>
                <a:gd name="T61" fmla="*/ 651 h 908"/>
                <a:gd name="T62" fmla="*/ 667 w 1167"/>
                <a:gd name="T63" fmla="*/ 664 h 908"/>
                <a:gd name="T64" fmla="*/ 612 w 1167"/>
                <a:gd name="T65" fmla="*/ 697 h 908"/>
                <a:gd name="T66" fmla="*/ 586 w 1167"/>
                <a:gd name="T67" fmla="*/ 720 h 908"/>
                <a:gd name="T68" fmla="*/ 562 w 1167"/>
                <a:gd name="T69" fmla="*/ 746 h 908"/>
                <a:gd name="T70" fmla="*/ 540 w 1167"/>
                <a:gd name="T71" fmla="*/ 772 h 908"/>
                <a:gd name="T72" fmla="*/ 517 w 1167"/>
                <a:gd name="T73" fmla="*/ 799 h 908"/>
                <a:gd name="T74" fmla="*/ 493 w 1167"/>
                <a:gd name="T75" fmla="*/ 825 h 908"/>
                <a:gd name="T76" fmla="*/ 465 w 1167"/>
                <a:gd name="T77" fmla="*/ 851 h 908"/>
                <a:gd name="T78" fmla="*/ 435 w 1167"/>
                <a:gd name="T79" fmla="*/ 872 h 908"/>
                <a:gd name="T80" fmla="*/ 400 w 1167"/>
                <a:gd name="T81" fmla="*/ 891 h 908"/>
                <a:gd name="T82" fmla="*/ 316 w 1167"/>
                <a:gd name="T83" fmla="*/ 906 h 908"/>
                <a:gd name="T84" fmla="*/ 246 w 1167"/>
                <a:gd name="T85" fmla="*/ 908 h 908"/>
                <a:gd name="T86" fmla="*/ 187 w 1167"/>
                <a:gd name="T87" fmla="*/ 900 h 908"/>
                <a:gd name="T88" fmla="*/ 138 w 1167"/>
                <a:gd name="T89" fmla="*/ 885 h 908"/>
                <a:gd name="T90" fmla="*/ 97 w 1167"/>
                <a:gd name="T91" fmla="*/ 864 h 908"/>
                <a:gd name="T92" fmla="*/ 63 w 1167"/>
                <a:gd name="T93" fmla="*/ 840 h 908"/>
                <a:gd name="T94" fmla="*/ 34 w 1167"/>
                <a:gd name="T95" fmla="*/ 816 h 908"/>
                <a:gd name="T96" fmla="*/ 7 w 1167"/>
                <a:gd name="T97" fmla="*/ 793 h 908"/>
                <a:gd name="T98" fmla="*/ 7 w 1167"/>
                <a:gd name="T99" fmla="*/ 7 h 908"/>
                <a:gd name="T100" fmla="*/ 25 w 1167"/>
                <a:gd name="T101" fmla="*/ 21 h 908"/>
                <a:gd name="T102" fmla="*/ 55 w 1167"/>
                <a:gd name="T103" fmla="*/ 52 h 908"/>
                <a:gd name="T104" fmla="*/ 103 w 1167"/>
                <a:gd name="T105" fmla="*/ 103 h 908"/>
                <a:gd name="T106" fmla="*/ 156 w 1167"/>
                <a:gd name="T107" fmla="*/ 154 h 908"/>
                <a:gd name="T108" fmla="*/ 211 w 1167"/>
                <a:gd name="T109" fmla="*/ 203 h 908"/>
                <a:gd name="T110" fmla="*/ 267 w 1167"/>
                <a:gd name="T111" fmla="*/ 246 h 908"/>
                <a:gd name="T112" fmla="*/ 321 w 1167"/>
                <a:gd name="T113" fmla="*/ 280 h 908"/>
                <a:gd name="T114" fmla="*/ 372 w 1167"/>
                <a:gd name="T115" fmla="*/ 301 h 908"/>
                <a:gd name="T116" fmla="*/ 418 w 1167"/>
                <a:gd name="T117" fmla="*/ 30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7" h="908">
                  <a:moveTo>
                    <a:pt x="437" y="302"/>
                  </a:moveTo>
                  <a:lnTo>
                    <a:pt x="455" y="300"/>
                  </a:lnTo>
                  <a:lnTo>
                    <a:pt x="472" y="296"/>
                  </a:lnTo>
                  <a:lnTo>
                    <a:pt x="488" y="292"/>
                  </a:lnTo>
                  <a:lnTo>
                    <a:pt x="503" y="285"/>
                  </a:lnTo>
                  <a:lnTo>
                    <a:pt x="518" y="278"/>
                  </a:lnTo>
                  <a:lnTo>
                    <a:pt x="533" y="270"/>
                  </a:lnTo>
                  <a:lnTo>
                    <a:pt x="547" y="262"/>
                  </a:lnTo>
                  <a:lnTo>
                    <a:pt x="561" y="253"/>
                  </a:lnTo>
                  <a:lnTo>
                    <a:pt x="573" y="242"/>
                  </a:lnTo>
                  <a:lnTo>
                    <a:pt x="587" y="233"/>
                  </a:lnTo>
                  <a:lnTo>
                    <a:pt x="601" y="223"/>
                  </a:lnTo>
                  <a:lnTo>
                    <a:pt x="615" y="214"/>
                  </a:lnTo>
                  <a:lnTo>
                    <a:pt x="627" y="204"/>
                  </a:lnTo>
                  <a:lnTo>
                    <a:pt x="642" y="195"/>
                  </a:lnTo>
                  <a:lnTo>
                    <a:pt x="656" y="187"/>
                  </a:lnTo>
                  <a:lnTo>
                    <a:pt x="671" y="179"/>
                  </a:lnTo>
                  <a:lnTo>
                    <a:pt x="701" y="167"/>
                  </a:lnTo>
                  <a:lnTo>
                    <a:pt x="729" y="161"/>
                  </a:lnTo>
                  <a:lnTo>
                    <a:pt x="758" y="159"/>
                  </a:lnTo>
                  <a:lnTo>
                    <a:pt x="784" y="163"/>
                  </a:lnTo>
                  <a:lnTo>
                    <a:pt x="812" y="170"/>
                  </a:lnTo>
                  <a:lnTo>
                    <a:pt x="837" y="181"/>
                  </a:lnTo>
                  <a:lnTo>
                    <a:pt x="863" y="195"/>
                  </a:lnTo>
                  <a:lnTo>
                    <a:pt x="888" y="212"/>
                  </a:lnTo>
                  <a:lnTo>
                    <a:pt x="912" y="232"/>
                  </a:lnTo>
                  <a:lnTo>
                    <a:pt x="935" y="254"/>
                  </a:lnTo>
                  <a:lnTo>
                    <a:pt x="958" y="277"/>
                  </a:lnTo>
                  <a:lnTo>
                    <a:pt x="981" y="301"/>
                  </a:lnTo>
                  <a:lnTo>
                    <a:pt x="1003" y="325"/>
                  </a:lnTo>
                  <a:lnTo>
                    <a:pt x="1025" y="351"/>
                  </a:lnTo>
                  <a:lnTo>
                    <a:pt x="1046" y="375"/>
                  </a:lnTo>
                  <a:lnTo>
                    <a:pt x="1067" y="399"/>
                  </a:lnTo>
                  <a:lnTo>
                    <a:pt x="1077" y="409"/>
                  </a:lnTo>
                  <a:lnTo>
                    <a:pt x="1090" y="417"/>
                  </a:lnTo>
                  <a:lnTo>
                    <a:pt x="1101" y="423"/>
                  </a:lnTo>
                  <a:lnTo>
                    <a:pt x="1114" y="427"/>
                  </a:lnTo>
                  <a:lnTo>
                    <a:pt x="1128" y="429"/>
                  </a:lnTo>
                  <a:lnTo>
                    <a:pt x="1140" y="429"/>
                  </a:lnTo>
                  <a:lnTo>
                    <a:pt x="1154" y="427"/>
                  </a:lnTo>
                  <a:lnTo>
                    <a:pt x="1167" y="424"/>
                  </a:lnTo>
                  <a:lnTo>
                    <a:pt x="1141" y="806"/>
                  </a:lnTo>
                  <a:lnTo>
                    <a:pt x="1129" y="811"/>
                  </a:lnTo>
                  <a:lnTo>
                    <a:pt x="1116" y="817"/>
                  </a:lnTo>
                  <a:lnTo>
                    <a:pt x="1103" y="821"/>
                  </a:lnTo>
                  <a:lnTo>
                    <a:pt x="1091" y="822"/>
                  </a:lnTo>
                  <a:lnTo>
                    <a:pt x="1077" y="822"/>
                  </a:lnTo>
                  <a:lnTo>
                    <a:pt x="1064" y="819"/>
                  </a:lnTo>
                  <a:lnTo>
                    <a:pt x="1052" y="815"/>
                  </a:lnTo>
                  <a:lnTo>
                    <a:pt x="1039" y="807"/>
                  </a:lnTo>
                  <a:lnTo>
                    <a:pt x="1015" y="789"/>
                  </a:lnTo>
                  <a:lnTo>
                    <a:pt x="989" y="771"/>
                  </a:lnTo>
                  <a:lnTo>
                    <a:pt x="964" y="753"/>
                  </a:lnTo>
                  <a:lnTo>
                    <a:pt x="939" y="734"/>
                  </a:lnTo>
                  <a:lnTo>
                    <a:pt x="912" y="717"/>
                  </a:lnTo>
                  <a:lnTo>
                    <a:pt x="886" y="700"/>
                  </a:lnTo>
                  <a:lnTo>
                    <a:pt x="858" y="686"/>
                  </a:lnTo>
                  <a:lnTo>
                    <a:pt x="831" y="672"/>
                  </a:lnTo>
                  <a:lnTo>
                    <a:pt x="804" y="663"/>
                  </a:lnTo>
                  <a:lnTo>
                    <a:pt x="776" y="655"/>
                  </a:lnTo>
                  <a:lnTo>
                    <a:pt x="750" y="651"/>
                  </a:lnTo>
                  <a:lnTo>
                    <a:pt x="722" y="651"/>
                  </a:lnTo>
                  <a:lnTo>
                    <a:pt x="694" y="655"/>
                  </a:lnTo>
                  <a:lnTo>
                    <a:pt x="667" y="664"/>
                  </a:lnTo>
                  <a:lnTo>
                    <a:pt x="640" y="678"/>
                  </a:lnTo>
                  <a:lnTo>
                    <a:pt x="612" y="697"/>
                  </a:lnTo>
                  <a:lnTo>
                    <a:pt x="599" y="709"/>
                  </a:lnTo>
                  <a:lnTo>
                    <a:pt x="586" y="720"/>
                  </a:lnTo>
                  <a:lnTo>
                    <a:pt x="574" y="732"/>
                  </a:lnTo>
                  <a:lnTo>
                    <a:pt x="562" y="746"/>
                  </a:lnTo>
                  <a:lnTo>
                    <a:pt x="550" y="758"/>
                  </a:lnTo>
                  <a:lnTo>
                    <a:pt x="540" y="772"/>
                  </a:lnTo>
                  <a:lnTo>
                    <a:pt x="528" y="785"/>
                  </a:lnTo>
                  <a:lnTo>
                    <a:pt x="517" y="799"/>
                  </a:lnTo>
                  <a:lnTo>
                    <a:pt x="504" y="813"/>
                  </a:lnTo>
                  <a:lnTo>
                    <a:pt x="493" y="825"/>
                  </a:lnTo>
                  <a:lnTo>
                    <a:pt x="479" y="838"/>
                  </a:lnTo>
                  <a:lnTo>
                    <a:pt x="465" y="851"/>
                  </a:lnTo>
                  <a:lnTo>
                    <a:pt x="451" y="862"/>
                  </a:lnTo>
                  <a:lnTo>
                    <a:pt x="435" y="872"/>
                  </a:lnTo>
                  <a:lnTo>
                    <a:pt x="419" y="882"/>
                  </a:lnTo>
                  <a:lnTo>
                    <a:pt x="400" y="891"/>
                  </a:lnTo>
                  <a:lnTo>
                    <a:pt x="357" y="900"/>
                  </a:lnTo>
                  <a:lnTo>
                    <a:pt x="316" y="906"/>
                  </a:lnTo>
                  <a:lnTo>
                    <a:pt x="279" y="908"/>
                  </a:lnTo>
                  <a:lnTo>
                    <a:pt x="246" y="908"/>
                  </a:lnTo>
                  <a:lnTo>
                    <a:pt x="215" y="906"/>
                  </a:lnTo>
                  <a:lnTo>
                    <a:pt x="187" y="900"/>
                  </a:lnTo>
                  <a:lnTo>
                    <a:pt x="161" y="893"/>
                  </a:lnTo>
                  <a:lnTo>
                    <a:pt x="138" y="885"/>
                  </a:lnTo>
                  <a:lnTo>
                    <a:pt x="117" y="875"/>
                  </a:lnTo>
                  <a:lnTo>
                    <a:pt x="97" y="864"/>
                  </a:lnTo>
                  <a:lnTo>
                    <a:pt x="79" y="853"/>
                  </a:lnTo>
                  <a:lnTo>
                    <a:pt x="63" y="840"/>
                  </a:lnTo>
                  <a:lnTo>
                    <a:pt x="48" y="829"/>
                  </a:lnTo>
                  <a:lnTo>
                    <a:pt x="34" y="816"/>
                  </a:lnTo>
                  <a:lnTo>
                    <a:pt x="20" y="804"/>
                  </a:lnTo>
                  <a:lnTo>
                    <a:pt x="7" y="793"/>
                  </a:lnTo>
                  <a:lnTo>
                    <a:pt x="0" y="0"/>
                  </a:lnTo>
                  <a:lnTo>
                    <a:pt x="7" y="7"/>
                  </a:lnTo>
                  <a:lnTo>
                    <a:pt x="15" y="14"/>
                  </a:lnTo>
                  <a:lnTo>
                    <a:pt x="25" y="21"/>
                  </a:lnTo>
                  <a:lnTo>
                    <a:pt x="33" y="29"/>
                  </a:lnTo>
                  <a:lnTo>
                    <a:pt x="55" y="52"/>
                  </a:lnTo>
                  <a:lnTo>
                    <a:pt x="79" y="78"/>
                  </a:lnTo>
                  <a:lnTo>
                    <a:pt x="103" y="103"/>
                  </a:lnTo>
                  <a:lnTo>
                    <a:pt x="130" y="128"/>
                  </a:lnTo>
                  <a:lnTo>
                    <a:pt x="156" y="154"/>
                  </a:lnTo>
                  <a:lnTo>
                    <a:pt x="184" y="179"/>
                  </a:lnTo>
                  <a:lnTo>
                    <a:pt x="211" y="203"/>
                  </a:lnTo>
                  <a:lnTo>
                    <a:pt x="239" y="225"/>
                  </a:lnTo>
                  <a:lnTo>
                    <a:pt x="267" y="246"/>
                  </a:lnTo>
                  <a:lnTo>
                    <a:pt x="294" y="264"/>
                  </a:lnTo>
                  <a:lnTo>
                    <a:pt x="321" y="280"/>
                  </a:lnTo>
                  <a:lnTo>
                    <a:pt x="347" y="292"/>
                  </a:lnTo>
                  <a:lnTo>
                    <a:pt x="372" y="301"/>
                  </a:lnTo>
                  <a:lnTo>
                    <a:pt x="396" y="306"/>
                  </a:lnTo>
                  <a:lnTo>
                    <a:pt x="418" y="307"/>
                  </a:lnTo>
                  <a:lnTo>
                    <a:pt x="437" y="302"/>
                  </a:lnTo>
                  <a:close/>
                </a:path>
              </a:pathLst>
            </a:custGeom>
            <a:solidFill>
              <a:srgbClr val="F4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46" name="Freeform 70"/>
            <p:cNvSpPr>
              <a:spLocks/>
            </p:cNvSpPr>
            <p:nvPr/>
          </p:nvSpPr>
          <p:spPr bwMode="auto">
            <a:xfrm>
              <a:off x="1977" y="2637"/>
              <a:ext cx="583" cy="449"/>
            </a:xfrm>
            <a:custGeom>
              <a:avLst/>
              <a:gdLst>
                <a:gd name="T0" fmla="*/ 455 w 1166"/>
                <a:gd name="T1" fmla="*/ 302 h 898"/>
                <a:gd name="T2" fmla="*/ 487 w 1166"/>
                <a:gd name="T3" fmla="*/ 292 h 898"/>
                <a:gd name="T4" fmla="*/ 518 w 1166"/>
                <a:gd name="T5" fmla="*/ 280 h 898"/>
                <a:gd name="T6" fmla="*/ 546 w 1166"/>
                <a:gd name="T7" fmla="*/ 263 h 898"/>
                <a:gd name="T8" fmla="*/ 573 w 1166"/>
                <a:gd name="T9" fmla="*/ 244 h 898"/>
                <a:gd name="T10" fmla="*/ 600 w 1166"/>
                <a:gd name="T11" fmla="*/ 225 h 898"/>
                <a:gd name="T12" fmla="*/ 626 w 1166"/>
                <a:gd name="T13" fmla="*/ 205 h 898"/>
                <a:gd name="T14" fmla="*/ 655 w 1166"/>
                <a:gd name="T15" fmla="*/ 188 h 898"/>
                <a:gd name="T16" fmla="*/ 700 w 1166"/>
                <a:gd name="T17" fmla="*/ 168 h 898"/>
                <a:gd name="T18" fmla="*/ 757 w 1166"/>
                <a:gd name="T19" fmla="*/ 160 h 898"/>
                <a:gd name="T20" fmla="*/ 811 w 1166"/>
                <a:gd name="T21" fmla="*/ 170 h 898"/>
                <a:gd name="T22" fmla="*/ 863 w 1166"/>
                <a:gd name="T23" fmla="*/ 196 h 898"/>
                <a:gd name="T24" fmla="*/ 911 w 1166"/>
                <a:gd name="T25" fmla="*/ 233 h 898"/>
                <a:gd name="T26" fmla="*/ 957 w 1166"/>
                <a:gd name="T27" fmla="*/ 278 h 898"/>
                <a:gd name="T28" fmla="*/ 1002 w 1166"/>
                <a:gd name="T29" fmla="*/ 326 h 898"/>
                <a:gd name="T30" fmla="*/ 1045 w 1166"/>
                <a:gd name="T31" fmla="*/ 375 h 898"/>
                <a:gd name="T32" fmla="*/ 1077 w 1166"/>
                <a:gd name="T33" fmla="*/ 411 h 898"/>
                <a:gd name="T34" fmla="*/ 1101 w 1166"/>
                <a:gd name="T35" fmla="*/ 425 h 898"/>
                <a:gd name="T36" fmla="*/ 1126 w 1166"/>
                <a:gd name="T37" fmla="*/ 430 h 898"/>
                <a:gd name="T38" fmla="*/ 1153 w 1166"/>
                <a:gd name="T39" fmla="*/ 428 h 898"/>
                <a:gd name="T40" fmla="*/ 1143 w 1166"/>
                <a:gd name="T41" fmla="*/ 796 h 898"/>
                <a:gd name="T42" fmla="*/ 1117 w 1166"/>
                <a:gd name="T43" fmla="*/ 807 h 898"/>
                <a:gd name="T44" fmla="*/ 1091 w 1166"/>
                <a:gd name="T45" fmla="*/ 812 h 898"/>
                <a:gd name="T46" fmla="*/ 1064 w 1166"/>
                <a:gd name="T47" fmla="*/ 810 h 898"/>
                <a:gd name="T48" fmla="*/ 1039 w 1166"/>
                <a:gd name="T49" fmla="*/ 797 h 898"/>
                <a:gd name="T50" fmla="*/ 989 w 1166"/>
                <a:gd name="T51" fmla="*/ 761 h 898"/>
                <a:gd name="T52" fmla="*/ 939 w 1166"/>
                <a:gd name="T53" fmla="*/ 724 h 898"/>
                <a:gd name="T54" fmla="*/ 886 w 1166"/>
                <a:gd name="T55" fmla="*/ 690 h 898"/>
                <a:gd name="T56" fmla="*/ 833 w 1166"/>
                <a:gd name="T57" fmla="*/ 662 h 898"/>
                <a:gd name="T58" fmla="*/ 777 w 1166"/>
                <a:gd name="T59" fmla="*/ 645 h 898"/>
                <a:gd name="T60" fmla="*/ 722 w 1166"/>
                <a:gd name="T61" fmla="*/ 642 h 898"/>
                <a:gd name="T62" fmla="*/ 668 w 1166"/>
                <a:gd name="T63" fmla="*/ 654 h 898"/>
                <a:gd name="T64" fmla="*/ 612 w 1166"/>
                <a:gd name="T65" fmla="*/ 688 h 898"/>
                <a:gd name="T66" fmla="*/ 586 w 1166"/>
                <a:gd name="T67" fmla="*/ 711 h 898"/>
                <a:gd name="T68" fmla="*/ 563 w 1166"/>
                <a:gd name="T69" fmla="*/ 736 h 898"/>
                <a:gd name="T70" fmla="*/ 540 w 1166"/>
                <a:gd name="T71" fmla="*/ 762 h 898"/>
                <a:gd name="T72" fmla="*/ 517 w 1166"/>
                <a:gd name="T73" fmla="*/ 789 h 898"/>
                <a:gd name="T74" fmla="*/ 493 w 1166"/>
                <a:gd name="T75" fmla="*/ 817 h 898"/>
                <a:gd name="T76" fmla="*/ 466 w 1166"/>
                <a:gd name="T77" fmla="*/ 841 h 898"/>
                <a:gd name="T78" fmla="*/ 436 w 1166"/>
                <a:gd name="T79" fmla="*/ 863 h 898"/>
                <a:gd name="T80" fmla="*/ 400 w 1166"/>
                <a:gd name="T81" fmla="*/ 881 h 898"/>
                <a:gd name="T82" fmla="*/ 316 w 1166"/>
                <a:gd name="T83" fmla="*/ 896 h 898"/>
                <a:gd name="T84" fmla="*/ 246 w 1166"/>
                <a:gd name="T85" fmla="*/ 898 h 898"/>
                <a:gd name="T86" fmla="*/ 187 w 1166"/>
                <a:gd name="T87" fmla="*/ 890 h 898"/>
                <a:gd name="T88" fmla="*/ 138 w 1166"/>
                <a:gd name="T89" fmla="*/ 875 h 898"/>
                <a:gd name="T90" fmla="*/ 97 w 1166"/>
                <a:gd name="T91" fmla="*/ 855 h 898"/>
                <a:gd name="T92" fmla="*/ 63 w 1166"/>
                <a:gd name="T93" fmla="*/ 830 h 898"/>
                <a:gd name="T94" fmla="*/ 33 w 1166"/>
                <a:gd name="T95" fmla="*/ 806 h 898"/>
                <a:gd name="T96" fmla="*/ 6 w 1166"/>
                <a:gd name="T97" fmla="*/ 783 h 898"/>
                <a:gd name="T98" fmla="*/ 7 w 1166"/>
                <a:gd name="T99" fmla="*/ 7 h 898"/>
                <a:gd name="T100" fmla="*/ 23 w 1166"/>
                <a:gd name="T101" fmla="*/ 23 h 898"/>
                <a:gd name="T102" fmla="*/ 53 w 1166"/>
                <a:gd name="T103" fmla="*/ 54 h 898"/>
                <a:gd name="T104" fmla="*/ 102 w 1166"/>
                <a:gd name="T105" fmla="*/ 105 h 898"/>
                <a:gd name="T106" fmla="*/ 155 w 1166"/>
                <a:gd name="T107" fmla="*/ 155 h 898"/>
                <a:gd name="T108" fmla="*/ 210 w 1166"/>
                <a:gd name="T109" fmla="*/ 204 h 898"/>
                <a:gd name="T110" fmla="*/ 267 w 1166"/>
                <a:gd name="T111" fmla="*/ 248 h 898"/>
                <a:gd name="T112" fmla="*/ 321 w 1166"/>
                <a:gd name="T113" fmla="*/ 281 h 898"/>
                <a:gd name="T114" fmla="*/ 372 w 1166"/>
                <a:gd name="T115" fmla="*/ 303 h 898"/>
                <a:gd name="T116" fmla="*/ 418 w 1166"/>
                <a:gd name="T117" fmla="*/ 309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6" h="898">
                  <a:moveTo>
                    <a:pt x="437" y="304"/>
                  </a:moveTo>
                  <a:lnTo>
                    <a:pt x="455" y="302"/>
                  </a:lnTo>
                  <a:lnTo>
                    <a:pt x="472" y="298"/>
                  </a:lnTo>
                  <a:lnTo>
                    <a:pt x="487" y="292"/>
                  </a:lnTo>
                  <a:lnTo>
                    <a:pt x="503" y="287"/>
                  </a:lnTo>
                  <a:lnTo>
                    <a:pt x="518" y="280"/>
                  </a:lnTo>
                  <a:lnTo>
                    <a:pt x="532" y="272"/>
                  </a:lnTo>
                  <a:lnTo>
                    <a:pt x="546" y="263"/>
                  </a:lnTo>
                  <a:lnTo>
                    <a:pt x="559" y="253"/>
                  </a:lnTo>
                  <a:lnTo>
                    <a:pt x="573" y="244"/>
                  </a:lnTo>
                  <a:lnTo>
                    <a:pt x="586" y="234"/>
                  </a:lnTo>
                  <a:lnTo>
                    <a:pt x="600" y="225"/>
                  </a:lnTo>
                  <a:lnTo>
                    <a:pt x="614" y="214"/>
                  </a:lnTo>
                  <a:lnTo>
                    <a:pt x="626" y="205"/>
                  </a:lnTo>
                  <a:lnTo>
                    <a:pt x="641" y="196"/>
                  </a:lnTo>
                  <a:lnTo>
                    <a:pt x="655" y="188"/>
                  </a:lnTo>
                  <a:lnTo>
                    <a:pt x="670" y="181"/>
                  </a:lnTo>
                  <a:lnTo>
                    <a:pt x="700" y="168"/>
                  </a:lnTo>
                  <a:lnTo>
                    <a:pt x="729" y="162"/>
                  </a:lnTo>
                  <a:lnTo>
                    <a:pt x="757" y="160"/>
                  </a:lnTo>
                  <a:lnTo>
                    <a:pt x="784" y="163"/>
                  </a:lnTo>
                  <a:lnTo>
                    <a:pt x="811" y="170"/>
                  </a:lnTo>
                  <a:lnTo>
                    <a:pt x="837" y="182"/>
                  </a:lnTo>
                  <a:lnTo>
                    <a:pt x="863" y="196"/>
                  </a:lnTo>
                  <a:lnTo>
                    <a:pt x="887" y="213"/>
                  </a:lnTo>
                  <a:lnTo>
                    <a:pt x="911" y="233"/>
                  </a:lnTo>
                  <a:lnTo>
                    <a:pt x="934" y="254"/>
                  </a:lnTo>
                  <a:lnTo>
                    <a:pt x="957" y="278"/>
                  </a:lnTo>
                  <a:lnTo>
                    <a:pt x="980" y="302"/>
                  </a:lnTo>
                  <a:lnTo>
                    <a:pt x="1002" y="326"/>
                  </a:lnTo>
                  <a:lnTo>
                    <a:pt x="1024" y="351"/>
                  </a:lnTo>
                  <a:lnTo>
                    <a:pt x="1045" y="375"/>
                  </a:lnTo>
                  <a:lnTo>
                    <a:pt x="1065" y="400"/>
                  </a:lnTo>
                  <a:lnTo>
                    <a:pt x="1077" y="411"/>
                  </a:lnTo>
                  <a:lnTo>
                    <a:pt x="1088" y="419"/>
                  </a:lnTo>
                  <a:lnTo>
                    <a:pt x="1101" y="425"/>
                  </a:lnTo>
                  <a:lnTo>
                    <a:pt x="1114" y="428"/>
                  </a:lnTo>
                  <a:lnTo>
                    <a:pt x="1126" y="430"/>
                  </a:lnTo>
                  <a:lnTo>
                    <a:pt x="1139" y="430"/>
                  </a:lnTo>
                  <a:lnTo>
                    <a:pt x="1153" y="428"/>
                  </a:lnTo>
                  <a:lnTo>
                    <a:pt x="1166" y="426"/>
                  </a:lnTo>
                  <a:lnTo>
                    <a:pt x="1143" y="796"/>
                  </a:lnTo>
                  <a:lnTo>
                    <a:pt x="1130" y="802"/>
                  </a:lnTo>
                  <a:lnTo>
                    <a:pt x="1117" y="807"/>
                  </a:lnTo>
                  <a:lnTo>
                    <a:pt x="1103" y="811"/>
                  </a:lnTo>
                  <a:lnTo>
                    <a:pt x="1091" y="812"/>
                  </a:lnTo>
                  <a:lnTo>
                    <a:pt x="1078" y="812"/>
                  </a:lnTo>
                  <a:lnTo>
                    <a:pt x="1064" y="810"/>
                  </a:lnTo>
                  <a:lnTo>
                    <a:pt x="1052" y="805"/>
                  </a:lnTo>
                  <a:lnTo>
                    <a:pt x="1039" y="797"/>
                  </a:lnTo>
                  <a:lnTo>
                    <a:pt x="1015" y="780"/>
                  </a:lnTo>
                  <a:lnTo>
                    <a:pt x="989" y="761"/>
                  </a:lnTo>
                  <a:lnTo>
                    <a:pt x="964" y="743"/>
                  </a:lnTo>
                  <a:lnTo>
                    <a:pt x="939" y="724"/>
                  </a:lnTo>
                  <a:lnTo>
                    <a:pt x="912" y="707"/>
                  </a:lnTo>
                  <a:lnTo>
                    <a:pt x="886" y="690"/>
                  </a:lnTo>
                  <a:lnTo>
                    <a:pt x="859" y="676"/>
                  </a:lnTo>
                  <a:lnTo>
                    <a:pt x="833" y="662"/>
                  </a:lnTo>
                  <a:lnTo>
                    <a:pt x="805" y="653"/>
                  </a:lnTo>
                  <a:lnTo>
                    <a:pt x="777" y="645"/>
                  </a:lnTo>
                  <a:lnTo>
                    <a:pt x="750" y="642"/>
                  </a:lnTo>
                  <a:lnTo>
                    <a:pt x="722" y="642"/>
                  </a:lnTo>
                  <a:lnTo>
                    <a:pt x="694" y="645"/>
                  </a:lnTo>
                  <a:lnTo>
                    <a:pt x="668" y="654"/>
                  </a:lnTo>
                  <a:lnTo>
                    <a:pt x="640" y="668"/>
                  </a:lnTo>
                  <a:lnTo>
                    <a:pt x="612" y="688"/>
                  </a:lnTo>
                  <a:lnTo>
                    <a:pt x="599" y="699"/>
                  </a:lnTo>
                  <a:lnTo>
                    <a:pt x="586" y="711"/>
                  </a:lnTo>
                  <a:lnTo>
                    <a:pt x="574" y="723"/>
                  </a:lnTo>
                  <a:lnTo>
                    <a:pt x="563" y="736"/>
                  </a:lnTo>
                  <a:lnTo>
                    <a:pt x="551" y="749"/>
                  </a:lnTo>
                  <a:lnTo>
                    <a:pt x="540" y="762"/>
                  </a:lnTo>
                  <a:lnTo>
                    <a:pt x="528" y="776"/>
                  </a:lnTo>
                  <a:lnTo>
                    <a:pt x="517" y="789"/>
                  </a:lnTo>
                  <a:lnTo>
                    <a:pt x="505" y="803"/>
                  </a:lnTo>
                  <a:lnTo>
                    <a:pt x="493" y="817"/>
                  </a:lnTo>
                  <a:lnTo>
                    <a:pt x="480" y="829"/>
                  </a:lnTo>
                  <a:lnTo>
                    <a:pt x="466" y="841"/>
                  </a:lnTo>
                  <a:lnTo>
                    <a:pt x="451" y="852"/>
                  </a:lnTo>
                  <a:lnTo>
                    <a:pt x="436" y="863"/>
                  </a:lnTo>
                  <a:lnTo>
                    <a:pt x="419" y="873"/>
                  </a:lnTo>
                  <a:lnTo>
                    <a:pt x="400" y="881"/>
                  </a:lnTo>
                  <a:lnTo>
                    <a:pt x="357" y="890"/>
                  </a:lnTo>
                  <a:lnTo>
                    <a:pt x="316" y="896"/>
                  </a:lnTo>
                  <a:lnTo>
                    <a:pt x="279" y="898"/>
                  </a:lnTo>
                  <a:lnTo>
                    <a:pt x="246" y="898"/>
                  </a:lnTo>
                  <a:lnTo>
                    <a:pt x="215" y="895"/>
                  </a:lnTo>
                  <a:lnTo>
                    <a:pt x="187" y="890"/>
                  </a:lnTo>
                  <a:lnTo>
                    <a:pt x="161" y="883"/>
                  </a:lnTo>
                  <a:lnTo>
                    <a:pt x="138" y="875"/>
                  </a:lnTo>
                  <a:lnTo>
                    <a:pt x="116" y="865"/>
                  </a:lnTo>
                  <a:lnTo>
                    <a:pt x="97" y="855"/>
                  </a:lnTo>
                  <a:lnTo>
                    <a:pt x="79" y="842"/>
                  </a:lnTo>
                  <a:lnTo>
                    <a:pt x="63" y="830"/>
                  </a:lnTo>
                  <a:lnTo>
                    <a:pt x="47" y="818"/>
                  </a:lnTo>
                  <a:lnTo>
                    <a:pt x="33" y="806"/>
                  </a:lnTo>
                  <a:lnTo>
                    <a:pt x="19" y="795"/>
                  </a:lnTo>
                  <a:lnTo>
                    <a:pt x="6" y="783"/>
                  </a:lnTo>
                  <a:lnTo>
                    <a:pt x="0" y="0"/>
                  </a:lnTo>
                  <a:lnTo>
                    <a:pt x="7" y="7"/>
                  </a:lnTo>
                  <a:lnTo>
                    <a:pt x="15" y="15"/>
                  </a:lnTo>
                  <a:lnTo>
                    <a:pt x="23" y="23"/>
                  </a:lnTo>
                  <a:lnTo>
                    <a:pt x="32" y="31"/>
                  </a:lnTo>
                  <a:lnTo>
                    <a:pt x="53" y="54"/>
                  </a:lnTo>
                  <a:lnTo>
                    <a:pt x="78" y="79"/>
                  </a:lnTo>
                  <a:lnTo>
                    <a:pt x="102" y="105"/>
                  </a:lnTo>
                  <a:lnTo>
                    <a:pt x="128" y="130"/>
                  </a:lnTo>
                  <a:lnTo>
                    <a:pt x="155" y="155"/>
                  </a:lnTo>
                  <a:lnTo>
                    <a:pt x="183" y="181"/>
                  </a:lnTo>
                  <a:lnTo>
                    <a:pt x="210" y="204"/>
                  </a:lnTo>
                  <a:lnTo>
                    <a:pt x="239" y="227"/>
                  </a:lnTo>
                  <a:lnTo>
                    <a:pt x="267" y="248"/>
                  </a:lnTo>
                  <a:lnTo>
                    <a:pt x="294" y="266"/>
                  </a:lnTo>
                  <a:lnTo>
                    <a:pt x="321" y="281"/>
                  </a:lnTo>
                  <a:lnTo>
                    <a:pt x="347" y="294"/>
                  </a:lnTo>
                  <a:lnTo>
                    <a:pt x="372" y="303"/>
                  </a:lnTo>
                  <a:lnTo>
                    <a:pt x="396" y="307"/>
                  </a:lnTo>
                  <a:lnTo>
                    <a:pt x="418" y="309"/>
                  </a:lnTo>
                  <a:lnTo>
                    <a:pt x="437" y="304"/>
                  </a:lnTo>
                  <a:close/>
                </a:path>
              </a:pathLst>
            </a:custGeom>
            <a:solidFill>
              <a:srgbClr val="F9F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47" name="Freeform 71"/>
            <p:cNvSpPr>
              <a:spLocks/>
            </p:cNvSpPr>
            <p:nvPr/>
          </p:nvSpPr>
          <p:spPr bwMode="auto">
            <a:xfrm>
              <a:off x="1977" y="2639"/>
              <a:ext cx="583" cy="444"/>
            </a:xfrm>
            <a:custGeom>
              <a:avLst/>
              <a:gdLst>
                <a:gd name="T0" fmla="*/ 453 w 1166"/>
                <a:gd name="T1" fmla="*/ 301 h 888"/>
                <a:gd name="T2" fmla="*/ 486 w 1166"/>
                <a:gd name="T3" fmla="*/ 293 h 888"/>
                <a:gd name="T4" fmla="*/ 517 w 1166"/>
                <a:gd name="T5" fmla="*/ 279 h 888"/>
                <a:gd name="T6" fmla="*/ 544 w 1166"/>
                <a:gd name="T7" fmla="*/ 262 h 888"/>
                <a:gd name="T8" fmla="*/ 572 w 1166"/>
                <a:gd name="T9" fmla="*/ 244 h 888"/>
                <a:gd name="T10" fmla="*/ 599 w 1166"/>
                <a:gd name="T11" fmla="*/ 224 h 888"/>
                <a:gd name="T12" fmla="*/ 626 w 1166"/>
                <a:gd name="T13" fmla="*/ 205 h 888"/>
                <a:gd name="T14" fmla="*/ 655 w 1166"/>
                <a:gd name="T15" fmla="*/ 187 h 888"/>
                <a:gd name="T16" fmla="*/ 700 w 1166"/>
                <a:gd name="T17" fmla="*/ 169 h 888"/>
                <a:gd name="T18" fmla="*/ 757 w 1166"/>
                <a:gd name="T19" fmla="*/ 161 h 888"/>
                <a:gd name="T20" fmla="*/ 810 w 1166"/>
                <a:gd name="T21" fmla="*/ 171 h 888"/>
                <a:gd name="T22" fmla="*/ 861 w 1166"/>
                <a:gd name="T23" fmla="*/ 196 h 888"/>
                <a:gd name="T24" fmla="*/ 910 w 1166"/>
                <a:gd name="T25" fmla="*/ 233 h 888"/>
                <a:gd name="T26" fmla="*/ 957 w 1166"/>
                <a:gd name="T27" fmla="*/ 278 h 888"/>
                <a:gd name="T28" fmla="*/ 1002 w 1166"/>
                <a:gd name="T29" fmla="*/ 327 h 888"/>
                <a:gd name="T30" fmla="*/ 1045 w 1166"/>
                <a:gd name="T31" fmla="*/ 376 h 888"/>
                <a:gd name="T32" fmla="*/ 1076 w 1166"/>
                <a:gd name="T33" fmla="*/ 411 h 888"/>
                <a:gd name="T34" fmla="*/ 1100 w 1166"/>
                <a:gd name="T35" fmla="*/ 425 h 888"/>
                <a:gd name="T36" fmla="*/ 1125 w 1166"/>
                <a:gd name="T37" fmla="*/ 430 h 888"/>
                <a:gd name="T38" fmla="*/ 1152 w 1166"/>
                <a:gd name="T39" fmla="*/ 428 h 888"/>
                <a:gd name="T40" fmla="*/ 1143 w 1166"/>
                <a:gd name="T41" fmla="*/ 785 h 888"/>
                <a:gd name="T42" fmla="*/ 1117 w 1166"/>
                <a:gd name="T43" fmla="*/ 797 h 888"/>
                <a:gd name="T44" fmla="*/ 1092 w 1166"/>
                <a:gd name="T45" fmla="*/ 801 h 888"/>
                <a:gd name="T46" fmla="*/ 1065 w 1166"/>
                <a:gd name="T47" fmla="*/ 799 h 888"/>
                <a:gd name="T48" fmla="*/ 1040 w 1166"/>
                <a:gd name="T49" fmla="*/ 786 h 888"/>
                <a:gd name="T50" fmla="*/ 990 w 1166"/>
                <a:gd name="T51" fmla="*/ 751 h 888"/>
                <a:gd name="T52" fmla="*/ 940 w 1166"/>
                <a:gd name="T53" fmla="*/ 714 h 888"/>
                <a:gd name="T54" fmla="*/ 887 w 1166"/>
                <a:gd name="T55" fmla="*/ 680 h 888"/>
                <a:gd name="T56" fmla="*/ 833 w 1166"/>
                <a:gd name="T57" fmla="*/ 653 h 888"/>
                <a:gd name="T58" fmla="*/ 777 w 1166"/>
                <a:gd name="T59" fmla="*/ 635 h 888"/>
                <a:gd name="T60" fmla="*/ 723 w 1166"/>
                <a:gd name="T61" fmla="*/ 631 h 888"/>
                <a:gd name="T62" fmla="*/ 668 w 1166"/>
                <a:gd name="T63" fmla="*/ 643 h 888"/>
                <a:gd name="T64" fmla="*/ 614 w 1166"/>
                <a:gd name="T65" fmla="*/ 677 h 888"/>
                <a:gd name="T66" fmla="*/ 587 w 1166"/>
                <a:gd name="T67" fmla="*/ 700 h 888"/>
                <a:gd name="T68" fmla="*/ 563 w 1166"/>
                <a:gd name="T69" fmla="*/ 725 h 888"/>
                <a:gd name="T70" fmla="*/ 541 w 1166"/>
                <a:gd name="T71" fmla="*/ 752 h 888"/>
                <a:gd name="T72" fmla="*/ 518 w 1166"/>
                <a:gd name="T73" fmla="*/ 779 h 888"/>
                <a:gd name="T74" fmla="*/ 494 w 1166"/>
                <a:gd name="T75" fmla="*/ 806 h 888"/>
                <a:gd name="T76" fmla="*/ 466 w 1166"/>
                <a:gd name="T77" fmla="*/ 830 h 888"/>
                <a:gd name="T78" fmla="*/ 436 w 1166"/>
                <a:gd name="T79" fmla="*/ 852 h 888"/>
                <a:gd name="T80" fmla="*/ 402 w 1166"/>
                <a:gd name="T81" fmla="*/ 870 h 888"/>
                <a:gd name="T82" fmla="*/ 317 w 1166"/>
                <a:gd name="T83" fmla="*/ 885 h 888"/>
                <a:gd name="T84" fmla="*/ 246 w 1166"/>
                <a:gd name="T85" fmla="*/ 888 h 888"/>
                <a:gd name="T86" fmla="*/ 187 w 1166"/>
                <a:gd name="T87" fmla="*/ 880 h 888"/>
                <a:gd name="T88" fmla="*/ 138 w 1166"/>
                <a:gd name="T89" fmla="*/ 865 h 888"/>
                <a:gd name="T90" fmla="*/ 97 w 1166"/>
                <a:gd name="T91" fmla="*/ 844 h 888"/>
                <a:gd name="T92" fmla="*/ 63 w 1166"/>
                <a:gd name="T93" fmla="*/ 820 h 888"/>
                <a:gd name="T94" fmla="*/ 33 w 1166"/>
                <a:gd name="T95" fmla="*/ 795 h 888"/>
                <a:gd name="T96" fmla="*/ 6 w 1166"/>
                <a:gd name="T97" fmla="*/ 772 h 888"/>
                <a:gd name="T98" fmla="*/ 7 w 1166"/>
                <a:gd name="T99" fmla="*/ 6 h 888"/>
                <a:gd name="T100" fmla="*/ 22 w 1166"/>
                <a:gd name="T101" fmla="*/ 23 h 888"/>
                <a:gd name="T102" fmla="*/ 52 w 1166"/>
                <a:gd name="T103" fmla="*/ 54 h 888"/>
                <a:gd name="T104" fmla="*/ 102 w 1166"/>
                <a:gd name="T105" fmla="*/ 104 h 888"/>
                <a:gd name="T106" fmla="*/ 155 w 1166"/>
                <a:gd name="T107" fmla="*/ 155 h 888"/>
                <a:gd name="T108" fmla="*/ 210 w 1166"/>
                <a:gd name="T109" fmla="*/ 205 h 888"/>
                <a:gd name="T110" fmla="*/ 266 w 1166"/>
                <a:gd name="T111" fmla="*/ 247 h 888"/>
                <a:gd name="T112" fmla="*/ 320 w 1166"/>
                <a:gd name="T113" fmla="*/ 282 h 888"/>
                <a:gd name="T114" fmla="*/ 370 w 1166"/>
                <a:gd name="T115" fmla="*/ 302 h 888"/>
                <a:gd name="T116" fmla="*/ 417 w 1166"/>
                <a:gd name="T117" fmla="*/ 30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6" h="888">
                  <a:moveTo>
                    <a:pt x="436" y="304"/>
                  </a:moveTo>
                  <a:lnTo>
                    <a:pt x="453" y="301"/>
                  </a:lnTo>
                  <a:lnTo>
                    <a:pt x="471" y="298"/>
                  </a:lnTo>
                  <a:lnTo>
                    <a:pt x="486" y="293"/>
                  </a:lnTo>
                  <a:lnTo>
                    <a:pt x="502" y="286"/>
                  </a:lnTo>
                  <a:lnTo>
                    <a:pt x="517" y="279"/>
                  </a:lnTo>
                  <a:lnTo>
                    <a:pt x="531" y="271"/>
                  </a:lnTo>
                  <a:lnTo>
                    <a:pt x="544" y="262"/>
                  </a:lnTo>
                  <a:lnTo>
                    <a:pt x="558" y="253"/>
                  </a:lnTo>
                  <a:lnTo>
                    <a:pt x="572" y="244"/>
                  </a:lnTo>
                  <a:lnTo>
                    <a:pt x="585" y="233"/>
                  </a:lnTo>
                  <a:lnTo>
                    <a:pt x="599" y="224"/>
                  </a:lnTo>
                  <a:lnTo>
                    <a:pt x="612" y="214"/>
                  </a:lnTo>
                  <a:lnTo>
                    <a:pt x="626" y="205"/>
                  </a:lnTo>
                  <a:lnTo>
                    <a:pt x="640" y="196"/>
                  </a:lnTo>
                  <a:lnTo>
                    <a:pt x="655" y="187"/>
                  </a:lnTo>
                  <a:lnTo>
                    <a:pt x="670" y="180"/>
                  </a:lnTo>
                  <a:lnTo>
                    <a:pt x="700" y="169"/>
                  </a:lnTo>
                  <a:lnTo>
                    <a:pt x="728" y="162"/>
                  </a:lnTo>
                  <a:lnTo>
                    <a:pt x="757" y="161"/>
                  </a:lnTo>
                  <a:lnTo>
                    <a:pt x="783" y="164"/>
                  </a:lnTo>
                  <a:lnTo>
                    <a:pt x="810" y="171"/>
                  </a:lnTo>
                  <a:lnTo>
                    <a:pt x="836" y="183"/>
                  </a:lnTo>
                  <a:lnTo>
                    <a:pt x="861" y="196"/>
                  </a:lnTo>
                  <a:lnTo>
                    <a:pt x="886" y="214"/>
                  </a:lnTo>
                  <a:lnTo>
                    <a:pt x="910" y="233"/>
                  </a:lnTo>
                  <a:lnTo>
                    <a:pt x="934" y="255"/>
                  </a:lnTo>
                  <a:lnTo>
                    <a:pt x="957" y="278"/>
                  </a:lnTo>
                  <a:lnTo>
                    <a:pt x="979" y="302"/>
                  </a:lnTo>
                  <a:lnTo>
                    <a:pt x="1002" y="327"/>
                  </a:lnTo>
                  <a:lnTo>
                    <a:pt x="1023" y="352"/>
                  </a:lnTo>
                  <a:lnTo>
                    <a:pt x="1045" y="376"/>
                  </a:lnTo>
                  <a:lnTo>
                    <a:pt x="1065" y="400"/>
                  </a:lnTo>
                  <a:lnTo>
                    <a:pt x="1076" y="411"/>
                  </a:lnTo>
                  <a:lnTo>
                    <a:pt x="1087" y="419"/>
                  </a:lnTo>
                  <a:lnTo>
                    <a:pt x="1100" y="425"/>
                  </a:lnTo>
                  <a:lnTo>
                    <a:pt x="1113" y="428"/>
                  </a:lnTo>
                  <a:lnTo>
                    <a:pt x="1125" y="430"/>
                  </a:lnTo>
                  <a:lnTo>
                    <a:pt x="1139" y="430"/>
                  </a:lnTo>
                  <a:lnTo>
                    <a:pt x="1152" y="428"/>
                  </a:lnTo>
                  <a:lnTo>
                    <a:pt x="1166" y="426"/>
                  </a:lnTo>
                  <a:lnTo>
                    <a:pt x="1143" y="785"/>
                  </a:lnTo>
                  <a:lnTo>
                    <a:pt x="1130" y="791"/>
                  </a:lnTo>
                  <a:lnTo>
                    <a:pt x="1117" y="797"/>
                  </a:lnTo>
                  <a:lnTo>
                    <a:pt x="1105" y="800"/>
                  </a:lnTo>
                  <a:lnTo>
                    <a:pt x="1092" y="801"/>
                  </a:lnTo>
                  <a:lnTo>
                    <a:pt x="1078" y="801"/>
                  </a:lnTo>
                  <a:lnTo>
                    <a:pt x="1065" y="799"/>
                  </a:lnTo>
                  <a:lnTo>
                    <a:pt x="1053" y="794"/>
                  </a:lnTo>
                  <a:lnTo>
                    <a:pt x="1040" y="786"/>
                  </a:lnTo>
                  <a:lnTo>
                    <a:pt x="1016" y="769"/>
                  </a:lnTo>
                  <a:lnTo>
                    <a:pt x="990" y="751"/>
                  </a:lnTo>
                  <a:lnTo>
                    <a:pt x="965" y="732"/>
                  </a:lnTo>
                  <a:lnTo>
                    <a:pt x="940" y="714"/>
                  </a:lnTo>
                  <a:lnTo>
                    <a:pt x="913" y="696"/>
                  </a:lnTo>
                  <a:lnTo>
                    <a:pt x="887" y="680"/>
                  </a:lnTo>
                  <a:lnTo>
                    <a:pt x="859" y="665"/>
                  </a:lnTo>
                  <a:lnTo>
                    <a:pt x="833" y="653"/>
                  </a:lnTo>
                  <a:lnTo>
                    <a:pt x="805" y="642"/>
                  </a:lnTo>
                  <a:lnTo>
                    <a:pt x="777" y="635"/>
                  </a:lnTo>
                  <a:lnTo>
                    <a:pt x="751" y="631"/>
                  </a:lnTo>
                  <a:lnTo>
                    <a:pt x="723" y="631"/>
                  </a:lnTo>
                  <a:lnTo>
                    <a:pt x="695" y="634"/>
                  </a:lnTo>
                  <a:lnTo>
                    <a:pt x="668" y="643"/>
                  </a:lnTo>
                  <a:lnTo>
                    <a:pt x="641" y="657"/>
                  </a:lnTo>
                  <a:lnTo>
                    <a:pt x="614" y="677"/>
                  </a:lnTo>
                  <a:lnTo>
                    <a:pt x="600" y="688"/>
                  </a:lnTo>
                  <a:lnTo>
                    <a:pt x="587" y="700"/>
                  </a:lnTo>
                  <a:lnTo>
                    <a:pt x="576" y="713"/>
                  </a:lnTo>
                  <a:lnTo>
                    <a:pt x="563" y="725"/>
                  </a:lnTo>
                  <a:lnTo>
                    <a:pt x="551" y="739"/>
                  </a:lnTo>
                  <a:lnTo>
                    <a:pt x="541" y="752"/>
                  </a:lnTo>
                  <a:lnTo>
                    <a:pt x="529" y="766"/>
                  </a:lnTo>
                  <a:lnTo>
                    <a:pt x="518" y="779"/>
                  </a:lnTo>
                  <a:lnTo>
                    <a:pt x="505" y="792"/>
                  </a:lnTo>
                  <a:lnTo>
                    <a:pt x="494" y="806"/>
                  </a:lnTo>
                  <a:lnTo>
                    <a:pt x="480" y="819"/>
                  </a:lnTo>
                  <a:lnTo>
                    <a:pt x="466" y="830"/>
                  </a:lnTo>
                  <a:lnTo>
                    <a:pt x="452" y="842"/>
                  </a:lnTo>
                  <a:lnTo>
                    <a:pt x="436" y="852"/>
                  </a:lnTo>
                  <a:lnTo>
                    <a:pt x="420" y="862"/>
                  </a:lnTo>
                  <a:lnTo>
                    <a:pt x="402" y="870"/>
                  </a:lnTo>
                  <a:lnTo>
                    <a:pt x="358" y="880"/>
                  </a:lnTo>
                  <a:lnTo>
                    <a:pt x="317" y="885"/>
                  </a:lnTo>
                  <a:lnTo>
                    <a:pt x="281" y="888"/>
                  </a:lnTo>
                  <a:lnTo>
                    <a:pt x="246" y="888"/>
                  </a:lnTo>
                  <a:lnTo>
                    <a:pt x="215" y="884"/>
                  </a:lnTo>
                  <a:lnTo>
                    <a:pt x="187" y="880"/>
                  </a:lnTo>
                  <a:lnTo>
                    <a:pt x="162" y="873"/>
                  </a:lnTo>
                  <a:lnTo>
                    <a:pt x="138" y="865"/>
                  </a:lnTo>
                  <a:lnTo>
                    <a:pt x="117" y="854"/>
                  </a:lnTo>
                  <a:lnTo>
                    <a:pt x="97" y="844"/>
                  </a:lnTo>
                  <a:lnTo>
                    <a:pt x="79" y="831"/>
                  </a:lnTo>
                  <a:lnTo>
                    <a:pt x="63" y="820"/>
                  </a:lnTo>
                  <a:lnTo>
                    <a:pt x="47" y="807"/>
                  </a:lnTo>
                  <a:lnTo>
                    <a:pt x="33" y="795"/>
                  </a:lnTo>
                  <a:lnTo>
                    <a:pt x="19" y="784"/>
                  </a:lnTo>
                  <a:lnTo>
                    <a:pt x="6" y="772"/>
                  </a:lnTo>
                  <a:lnTo>
                    <a:pt x="0" y="0"/>
                  </a:lnTo>
                  <a:lnTo>
                    <a:pt x="7" y="6"/>
                  </a:lnTo>
                  <a:lnTo>
                    <a:pt x="14" y="14"/>
                  </a:lnTo>
                  <a:lnTo>
                    <a:pt x="22" y="23"/>
                  </a:lnTo>
                  <a:lnTo>
                    <a:pt x="30" y="31"/>
                  </a:lnTo>
                  <a:lnTo>
                    <a:pt x="52" y="54"/>
                  </a:lnTo>
                  <a:lnTo>
                    <a:pt x="77" y="79"/>
                  </a:lnTo>
                  <a:lnTo>
                    <a:pt x="102" y="104"/>
                  </a:lnTo>
                  <a:lnTo>
                    <a:pt x="127" y="130"/>
                  </a:lnTo>
                  <a:lnTo>
                    <a:pt x="155" y="155"/>
                  </a:lnTo>
                  <a:lnTo>
                    <a:pt x="183" y="180"/>
                  </a:lnTo>
                  <a:lnTo>
                    <a:pt x="210" y="205"/>
                  </a:lnTo>
                  <a:lnTo>
                    <a:pt x="238" y="226"/>
                  </a:lnTo>
                  <a:lnTo>
                    <a:pt x="266" y="247"/>
                  </a:lnTo>
                  <a:lnTo>
                    <a:pt x="293" y="266"/>
                  </a:lnTo>
                  <a:lnTo>
                    <a:pt x="320" y="282"/>
                  </a:lnTo>
                  <a:lnTo>
                    <a:pt x="346" y="293"/>
                  </a:lnTo>
                  <a:lnTo>
                    <a:pt x="370" y="302"/>
                  </a:lnTo>
                  <a:lnTo>
                    <a:pt x="395" y="307"/>
                  </a:lnTo>
                  <a:lnTo>
                    <a:pt x="417" y="308"/>
                  </a:lnTo>
                  <a:lnTo>
                    <a:pt x="436" y="304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48" name="Freeform 72"/>
            <p:cNvSpPr>
              <a:spLocks/>
            </p:cNvSpPr>
            <p:nvPr/>
          </p:nvSpPr>
          <p:spPr bwMode="auto">
            <a:xfrm>
              <a:off x="1977" y="2641"/>
              <a:ext cx="582" cy="439"/>
            </a:xfrm>
            <a:custGeom>
              <a:avLst/>
              <a:gdLst>
                <a:gd name="T0" fmla="*/ 452 w 1165"/>
                <a:gd name="T1" fmla="*/ 304 h 879"/>
                <a:gd name="T2" fmla="*/ 485 w 1165"/>
                <a:gd name="T3" fmla="*/ 295 h 879"/>
                <a:gd name="T4" fmla="*/ 516 w 1165"/>
                <a:gd name="T5" fmla="*/ 281 h 879"/>
                <a:gd name="T6" fmla="*/ 543 w 1165"/>
                <a:gd name="T7" fmla="*/ 265 h 879"/>
                <a:gd name="T8" fmla="*/ 571 w 1165"/>
                <a:gd name="T9" fmla="*/ 245 h 879"/>
                <a:gd name="T10" fmla="*/ 597 w 1165"/>
                <a:gd name="T11" fmla="*/ 226 h 879"/>
                <a:gd name="T12" fmla="*/ 625 w 1165"/>
                <a:gd name="T13" fmla="*/ 207 h 879"/>
                <a:gd name="T14" fmla="*/ 654 w 1165"/>
                <a:gd name="T15" fmla="*/ 190 h 879"/>
                <a:gd name="T16" fmla="*/ 699 w 1165"/>
                <a:gd name="T17" fmla="*/ 170 h 879"/>
                <a:gd name="T18" fmla="*/ 755 w 1165"/>
                <a:gd name="T19" fmla="*/ 162 h 879"/>
                <a:gd name="T20" fmla="*/ 810 w 1165"/>
                <a:gd name="T21" fmla="*/ 173 h 879"/>
                <a:gd name="T22" fmla="*/ 860 w 1165"/>
                <a:gd name="T23" fmla="*/ 198 h 879"/>
                <a:gd name="T24" fmla="*/ 910 w 1165"/>
                <a:gd name="T25" fmla="*/ 235 h 879"/>
                <a:gd name="T26" fmla="*/ 956 w 1165"/>
                <a:gd name="T27" fmla="*/ 280 h 879"/>
                <a:gd name="T28" fmla="*/ 1001 w 1165"/>
                <a:gd name="T29" fmla="*/ 328 h 879"/>
                <a:gd name="T30" fmla="*/ 1043 w 1165"/>
                <a:gd name="T31" fmla="*/ 378 h 879"/>
                <a:gd name="T32" fmla="*/ 1075 w 1165"/>
                <a:gd name="T33" fmla="*/ 413 h 879"/>
                <a:gd name="T34" fmla="*/ 1099 w 1165"/>
                <a:gd name="T35" fmla="*/ 427 h 879"/>
                <a:gd name="T36" fmla="*/ 1125 w 1165"/>
                <a:gd name="T37" fmla="*/ 432 h 879"/>
                <a:gd name="T38" fmla="*/ 1152 w 1165"/>
                <a:gd name="T39" fmla="*/ 431 h 879"/>
                <a:gd name="T40" fmla="*/ 1144 w 1165"/>
                <a:gd name="T41" fmla="*/ 776 h 879"/>
                <a:gd name="T42" fmla="*/ 1118 w 1165"/>
                <a:gd name="T43" fmla="*/ 788 h 879"/>
                <a:gd name="T44" fmla="*/ 1092 w 1165"/>
                <a:gd name="T45" fmla="*/ 792 h 879"/>
                <a:gd name="T46" fmla="*/ 1065 w 1165"/>
                <a:gd name="T47" fmla="*/ 790 h 879"/>
                <a:gd name="T48" fmla="*/ 1040 w 1165"/>
                <a:gd name="T49" fmla="*/ 777 h 879"/>
                <a:gd name="T50" fmla="*/ 990 w 1165"/>
                <a:gd name="T51" fmla="*/ 742 h 879"/>
                <a:gd name="T52" fmla="*/ 940 w 1165"/>
                <a:gd name="T53" fmla="*/ 705 h 879"/>
                <a:gd name="T54" fmla="*/ 887 w 1165"/>
                <a:gd name="T55" fmla="*/ 672 h 879"/>
                <a:gd name="T56" fmla="*/ 834 w 1165"/>
                <a:gd name="T57" fmla="*/ 644 h 879"/>
                <a:gd name="T58" fmla="*/ 778 w 1165"/>
                <a:gd name="T59" fmla="*/ 627 h 879"/>
                <a:gd name="T60" fmla="*/ 723 w 1165"/>
                <a:gd name="T61" fmla="*/ 622 h 879"/>
                <a:gd name="T62" fmla="*/ 669 w 1165"/>
                <a:gd name="T63" fmla="*/ 635 h 879"/>
                <a:gd name="T64" fmla="*/ 614 w 1165"/>
                <a:gd name="T65" fmla="*/ 668 h 879"/>
                <a:gd name="T66" fmla="*/ 587 w 1165"/>
                <a:gd name="T67" fmla="*/ 691 h 879"/>
                <a:gd name="T68" fmla="*/ 564 w 1165"/>
                <a:gd name="T69" fmla="*/ 716 h 879"/>
                <a:gd name="T70" fmla="*/ 541 w 1165"/>
                <a:gd name="T71" fmla="*/ 743 h 879"/>
                <a:gd name="T72" fmla="*/ 518 w 1165"/>
                <a:gd name="T73" fmla="*/ 771 h 879"/>
                <a:gd name="T74" fmla="*/ 494 w 1165"/>
                <a:gd name="T75" fmla="*/ 797 h 879"/>
                <a:gd name="T76" fmla="*/ 467 w 1165"/>
                <a:gd name="T77" fmla="*/ 821 h 879"/>
                <a:gd name="T78" fmla="*/ 437 w 1165"/>
                <a:gd name="T79" fmla="*/ 843 h 879"/>
                <a:gd name="T80" fmla="*/ 402 w 1165"/>
                <a:gd name="T81" fmla="*/ 862 h 879"/>
                <a:gd name="T82" fmla="*/ 317 w 1165"/>
                <a:gd name="T83" fmla="*/ 877 h 879"/>
                <a:gd name="T84" fmla="*/ 246 w 1165"/>
                <a:gd name="T85" fmla="*/ 879 h 879"/>
                <a:gd name="T86" fmla="*/ 187 w 1165"/>
                <a:gd name="T87" fmla="*/ 871 h 879"/>
                <a:gd name="T88" fmla="*/ 138 w 1165"/>
                <a:gd name="T89" fmla="*/ 855 h 879"/>
                <a:gd name="T90" fmla="*/ 97 w 1165"/>
                <a:gd name="T91" fmla="*/ 834 h 879"/>
                <a:gd name="T92" fmla="*/ 63 w 1165"/>
                <a:gd name="T93" fmla="*/ 810 h 879"/>
                <a:gd name="T94" fmla="*/ 33 w 1165"/>
                <a:gd name="T95" fmla="*/ 786 h 879"/>
                <a:gd name="T96" fmla="*/ 6 w 1165"/>
                <a:gd name="T97" fmla="*/ 763 h 879"/>
                <a:gd name="T98" fmla="*/ 21 w 1165"/>
                <a:gd name="T99" fmla="*/ 23 h 879"/>
                <a:gd name="T100" fmla="*/ 71 w 1165"/>
                <a:gd name="T101" fmla="*/ 75 h 879"/>
                <a:gd name="T102" fmla="*/ 126 w 1165"/>
                <a:gd name="T103" fmla="*/ 130 h 879"/>
                <a:gd name="T104" fmla="*/ 186 w 1165"/>
                <a:gd name="T105" fmla="*/ 185 h 879"/>
                <a:gd name="T106" fmla="*/ 247 w 1165"/>
                <a:gd name="T107" fmla="*/ 236 h 879"/>
                <a:gd name="T108" fmla="*/ 307 w 1165"/>
                <a:gd name="T109" fmla="*/ 276 h 879"/>
                <a:gd name="T110" fmla="*/ 362 w 1165"/>
                <a:gd name="T111" fmla="*/ 303 h 879"/>
                <a:gd name="T112" fmla="*/ 413 w 1165"/>
                <a:gd name="T113" fmla="*/ 311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65" h="879">
                  <a:moveTo>
                    <a:pt x="435" y="306"/>
                  </a:moveTo>
                  <a:lnTo>
                    <a:pt x="452" y="304"/>
                  </a:lnTo>
                  <a:lnTo>
                    <a:pt x="470" y="301"/>
                  </a:lnTo>
                  <a:lnTo>
                    <a:pt x="485" y="295"/>
                  </a:lnTo>
                  <a:lnTo>
                    <a:pt x="501" y="289"/>
                  </a:lnTo>
                  <a:lnTo>
                    <a:pt x="516" y="281"/>
                  </a:lnTo>
                  <a:lnTo>
                    <a:pt x="529" y="273"/>
                  </a:lnTo>
                  <a:lnTo>
                    <a:pt x="543" y="265"/>
                  </a:lnTo>
                  <a:lnTo>
                    <a:pt x="557" y="255"/>
                  </a:lnTo>
                  <a:lnTo>
                    <a:pt x="571" y="245"/>
                  </a:lnTo>
                  <a:lnTo>
                    <a:pt x="584" y="236"/>
                  </a:lnTo>
                  <a:lnTo>
                    <a:pt x="597" y="226"/>
                  </a:lnTo>
                  <a:lnTo>
                    <a:pt x="611" y="217"/>
                  </a:lnTo>
                  <a:lnTo>
                    <a:pt x="625" y="207"/>
                  </a:lnTo>
                  <a:lnTo>
                    <a:pt x="639" y="198"/>
                  </a:lnTo>
                  <a:lnTo>
                    <a:pt x="654" y="190"/>
                  </a:lnTo>
                  <a:lnTo>
                    <a:pt x="669" y="183"/>
                  </a:lnTo>
                  <a:lnTo>
                    <a:pt x="699" y="170"/>
                  </a:lnTo>
                  <a:lnTo>
                    <a:pt x="727" y="165"/>
                  </a:lnTo>
                  <a:lnTo>
                    <a:pt x="755" y="162"/>
                  </a:lnTo>
                  <a:lnTo>
                    <a:pt x="782" y="166"/>
                  </a:lnTo>
                  <a:lnTo>
                    <a:pt x="810" y="173"/>
                  </a:lnTo>
                  <a:lnTo>
                    <a:pt x="835" y="184"/>
                  </a:lnTo>
                  <a:lnTo>
                    <a:pt x="860" y="198"/>
                  </a:lnTo>
                  <a:lnTo>
                    <a:pt x="886" y="215"/>
                  </a:lnTo>
                  <a:lnTo>
                    <a:pt x="910" y="235"/>
                  </a:lnTo>
                  <a:lnTo>
                    <a:pt x="933" y="257"/>
                  </a:lnTo>
                  <a:lnTo>
                    <a:pt x="956" y="280"/>
                  </a:lnTo>
                  <a:lnTo>
                    <a:pt x="979" y="304"/>
                  </a:lnTo>
                  <a:lnTo>
                    <a:pt x="1001" y="328"/>
                  </a:lnTo>
                  <a:lnTo>
                    <a:pt x="1023" y="354"/>
                  </a:lnTo>
                  <a:lnTo>
                    <a:pt x="1043" y="378"/>
                  </a:lnTo>
                  <a:lnTo>
                    <a:pt x="1064" y="402"/>
                  </a:lnTo>
                  <a:lnTo>
                    <a:pt x="1075" y="413"/>
                  </a:lnTo>
                  <a:lnTo>
                    <a:pt x="1087" y="422"/>
                  </a:lnTo>
                  <a:lnTo>
                    <a:pt x="1099" y="427"/>
                  </a:lnTo>
                  <a:lnTo>
                    <a:pt x="1111" y="431"/>
                  </a:lnTo>
                  <a:lnTo>
                    <a:pt x="1125" y="432"/>
                  </a:lnTo>
                  <a:lnTo>
                    <a:pt x="1138" y="432"/>
                  </a:lnTo>
                  <a:lnTo>
                    <a:pt x="1152" y="431"/>
                  </a:lnTo>
                  <a:lnTo>
                    <a:pt x="1165" y="428"/>
                  </a:lnTo>
                  <a:lnTo>
                    <a:pt x="1144" y="776"/>
                  </a:lnTo>
                  <a:lnTo>
                    <a:pt x="1131" y="782"/>
                  </a:lnTo>
                  <a:lnTo>
                    <a:pt x="1118" y="788"/>
                  </a:lnTo>
                  <a:lnTo>
                    <a:pt x="1105" y="791"/>
                  </a:lnTo>
                  <a:lnTo>
                    <a:pt x="1092" y="792"/>
                  </a:lnTo>
                  <a:lnTo>
                    <a:pt x="1079" y="792"/>
                  </a:lnTo>
                  <a:lnTo>
                    <a:pt x="1065" y="790"/>
                  </a:lnTo>
                  <a:lnTo>
                    <a:pt x="1053" y="786"/>
                  </a:lnTo>
                  <a:lnTo>
                    <a:pt x="1040" y="777"/>
                  </a:lnTo>
                  <a:lnTo>
                    <a:pt x="1016" y="760"/>
                  </a:lnTo>
                  <a:lnTo>
                    <a:pt x="990" y="742"/>
                  </a:lnTo>
                  <a:lnTo>
                    <a:pt x="965" y="723"/>
                  </a:lnTo>
                  <a:lnTo>
                    <a:pt x="940" y="705"/>
                  </a:lnTo>
                  <a:lnTo>
                    <a:pt x="913" y="688"/>
                  </a:lnTo>
                  <a:lnTo>
                    <a:pt x="887" y="672"/>
                  </a:lnTo>
                  <a:lnTo>
                    <a:pt x="860" y="657"/>
                  </a:lnTo>
                  <a:lnTo>
                    <a:pt x="834" y="644"/>
                  </a:lnTo>
                  <a:lnTo>
                    <a:pt x="806" y="634"/>
                  </a:lnTo>
                  <a:lnTo>
                    <a:pt x="778" y="627"/>
                  </a:lnTo>
                  <a:lnTo>
                    <a:pt x="751" y="622"/>
                  </a:lnTo>
                  <a:lnTo>
                    <a:pt x="723" y="622"/>
                  </a:lnTo>
                  <a:lnTo>
                    <a:pt x="695" y="625"/>
                  </a:lnTo>
                  <a:lnTo>
                    <a:pt x="669" y="635"/>
                  </a:lnTo>
                  <a:lnTo>
                    <a:pt x="641" y="648"/>
                  </a:lnTo>
                  <a:lnTo>
                    <a:pt x="614" y="668"/>
                  </a:lnTo>
                  <a:lnTo>
                    <a:pt x="600" y="680"/>
                  </a:lnTo>
                  <a:lnTo>
                    <a:pt x="587" y="691"/>
                  </a:lnTo>
                  <a:lnTo>
                    <a:pt x="576" y="704"/>
                  </a:lnTo>
                  <a:lnTo>
                    <a:pt x="564" y="716"/>
                  </a:lnTo>
                  <a:lnTo>
                    <a:pt x="553" y="730"/>
                  </a:lnTo>
                  <a:lnTo>
                    <a:pt x="541" y="743"/>
                  </a:lnTo>
                  <a:lnTo>
                    <a:pt x="529" y="757"/>
                  </a:lnTo>
                  <a:lnTo>
                    <a:pt x="518" y="771"/>
                  </a:lnTo>
                  <a:lnTo>
                    <a:pt x="506" y="783"/>
                  </a:lnTo>
                  <a:lnTo>
                    <a:pt x="494" y="797"/>
                  </a:lnTo>
                  <a:lnTo>
                    <a:pt x="481" y="810"/>
                  </a:lnTo>
                  <a:lnTo>
                    <a:pt x="467" y="821"/>
                  </a:lnTo>
                  <a:lnTo>
                    <a:pt x="452" y="833"/>
                  </a:lnTo>
                  <a:lnTo>
                    <a:pt x="437" y="843"/>
                  </a:lnTo>
                  <a:lnTo>
                    <a:pt x="420" y="854"/>
                  </a:lnTo>
                  <a:lnTo>
                    <a:pt x="402" y="862"/>
                  </a:lnTo>
                  <a:lnTo>
                    <a:pt x="358" y="871"/>
                  </a:lnTo>
                  <a:lnTo>
                    <a:pt x="317" y="877"/>
                  </a:lnTo>
                  <a:lnTo>
                    <a:pt x="281" y="879"/>
                  </a:lnTo>
                  <a:lnTo>
                    <a:pt x="246" y="879"/>
                  </a:lnTo>
                  <a:lnTo>
                    <a:pt x="215" y="877"/>
                  </a:lnTo>
                  <a:lnTo>
                    <a:pt x="187" y="871"/>
                  </a:lnTo>
                  <a:lnTo>
                    <a:pt x="162" y="864"/>
                  </a:lnTo>
                  <a:lnTo>
                    <a:pt x="138" y="855"/>
                  </a:lnTo>
                  <a:lnTo>
                    <a:pt x="117" y="845"/>
                  </a:lnTo>
                  <a:lnTo>
                    <a:pt x="97" y="834"/>
                  </a:lnTo>
                  <a:lnTo>
                    <a:pt x="79" y="822"/>
                  </a:lnTo>
                  <a:lnTo>
                    <a:pt x="63" y="810"/>
                  </a:lnTo>
                  <a:lnTo>
                    <a:pt x="47" y="798"/>
                  </a:lnTo>
                  <a:lnTo>
                    <a:pt x="33" y="786"/>
                  </a:lnTo>
                  <a:lnTo>
                    <a:pt x="19" y="774"/>
                  </a:lnTo>
                  <a:lnTo>
                    <a:pt x="6" y="763"/>
                  </a:lnTo>
                  <a:lnTo>
                    <a:pt x="0" y="0"/>
                  </a:lnTo>
                  <a:lnTo>
                    <a:pt x="21" y="23"/>
                  </a:lnTo>
                  <a:lnTo>
                    <a:pt x="45" y="48"/>
                  </a:lnTo>
                  <a:lnTo>
                    <a:pt x="71" y="75"/>
                  </a:lnTo>
                  <a:lnTo>
                    <a:pt x="97" y="102"/>
                  </a:lnTo>
                  <a:lnTo>
                    <a:pt x="126" y="130"/>
                  </a:lnTo>
                  <a:lnTo>
                    <a:pt x="155" y="159"/>
                  </a:lnTo>
                  <a:lnTo>
                    <a:pt x="186" y="185"/>
                  </a:lnTo>
                  <a:lnTo>
                    <a:pt x="216" y="212"/>
                  </a:lnTo>
                  <a:lnTo>
                    <a:pt x="247" y="236"/>
                  </a:lnTo>
                  <a:lnTo>
                    <a:pt x="277" y="258"/>
                  </a:lnTo>
                  <a:lnTo>
                    <a:pt x="307" y="276"/>
                  </a:lnTo>
                  <a:lnTo>
                    <a:pt x="336" y="291"/>
                  </a:lnTo>
                  <a:lnTo>
                    <a:pt x="362" y="303"/>
                  </a:lnTo>
                  <a:lnTo>
                    <a:pt x="389" y="310"/>
                  </a:lnTo>
                  <a:lnTo>
                    <a:pt x="413" y="311"/>
                  </a:lnTo>
                  <a:lnTo>
                    <a:pt x="435" y="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49" name="Freeform 73"/>
            <p:cNvSpPr>
              <a:spLocks/>
            </p:cNvSpPr>
            <p:nvPr/>
          </p:nvSpPr>
          <p:spPr bwMode="auto">
            <a:xfrm>
              <a:off x="2188" y="3029"/>
              <a:ext cx="20" cy="20"/>
            </a:xfrm>
            <a:custGeom>
              <a:avLst/>
              <a:gdLst>
                <a:gd name="T0" fmla="*/ 0 w 41"/>
                <a:gd name="T1" fmla="*/ 20 h 40"/>
                <a:gd name="T2" fmla="*/ 1 w 41"/>
                <a:gd name="T3" fmla="*/ 27 h 40"/>
                <a:gd name="T4" fmla="*/ 6 w 41"/>
                <a:gd name="T5" fmla="*/ 34 h 40"/>
                <a:gd name="T6" fmla="*/ 13 w 41"/>
                <a:gd name="T7" fmla="*/ 38 h 40"/>
                <a:gd name="T8" fmla="*/ 20 w 41"/>
                <a:gd name="T9" fmla="*/ 40 h 40"/>
                <a:gd name="T10" fmla="*/ 28 w 41"/>
                <a:gd name="T11" fmla="*/ 38 h 40"/>
                <a:gd name="T12" fmla="*/ 35 w 41"/>
                <a:gd name="T13" fmla="*/ 34 h 40"/>
                <a:gd name="T14" fmla="*/ 39 w 41"/>
                <a:gd name="T15" fmla="*/ 27 h 40"/>
                <a:gd name="T16" fmla="*/ 41 w 41"/>
                <a:gd name="T17" fmla="*/ 20 h 40"/>
                <a:gd name="T18" fmla="*/ 39 w 41"/>
                <a:gd name="T19" fmla="*/ 12 h 40"/>
                <a:gd name="T20" fmla="*/ 35 w 41"/>
                <a:gd name="T21" fmla="*/ 6 h 40"/>
                <a:gd name="T22" fmla="*/ 28 w 41"/>
                <a:gd name="T23" fmla="*/ 1 h 40"/>
                <a:gd name="T24" fmla="*/ 20 w 41"/>
                <a:gd name="T25" fmla="*/ 0 h 40"/>
                <a:gd name="T26" fmla="*/ 13 w 41"/>
                <a:gd name="T27" fmla="*/ 1 h 40"/>
                <a:gd name="T28" fmla="*/ 6 w 41"/>
                <a:gd name="T29" fmla="*/ 6 h 40"/>
                <a:gd name="T30" fmla="*/ 1 w 41"/>
                <a:gd name="T31" fmla="*/ 12 h 40"/>
                <a:gd name="T32" fmla="*/ 0 w 41"/>
                <a:gd name="T33" fmla="*/ 20 h 40"/>
                <a:gd name="T34" fmla="*/ 0 w 41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0">
                  <a:moveTo>
                    <a:pt x="0" y="20"/>
                  </a:moveTo>
                  <a:lnTo>
                    <a:pt x="1" y="27"/>
                  </a:lnTo>
                  <a:lnTo>
                    <a:pt x="6" y="34"/>
                  </a:lnTo>
                  <a:lnTo>
                    <a:pt x="13" y="38"/>
                  </a:lnTo>
                  <a:lnTo>
                    <a:pt x="20" y="40"/>
                  </a:lnTo>
                  <a:lnTo>
                    <a:pt x="28" y="38"/>
                  </a:lnTo>
                  <a:lnTo>
                    <a:pt x="35" y="34"/>
                  </a:lnTo>
                  <a:lnTo>
                    <a:pt x="39" y="27"/>
                  </a:lnTo>
                  <a:lnTo>
                    <a:pt x="41" y="20"/>
                  </a:lnTo>
                  <a:lnTo>
                    <a:pt x="39" y="12"/>
                  </a:lnTo>
                  <a:lnTo>
                    <a:pt x="35" y="6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50" name="Freeform 74"/>
            <p:cNvSpPr>
              <a:spLocks/>
            </p:cNvSpPr>
            <p:nvPr/>
          </p:nvSpPr>
          <p:spPr bwMode="auto">
            <a:xfrm>
              <a:off x="2279" y="3263"/>
              <a:ext cx="20" cy="20"/>
            </a:xfrm>
            <a:custGeom>
              <a:avLst/>
              <a:gdLst>
                <a:gd name="T0" fmla="*/ 0 w 40"/>
                <a:gd name="T1" fmla="*/ 20 h 39"/>
                <a:gd name="T2" fmla="*/ 2 w 40"/>
                <a:gd name="T3" fmla="*/ 12 h 39"/>
                <a:gd name="T4" fmla="*/ 6 w 40"/>
                <a:gd name="T5" fmla="*/ 6 h 39"/>
                <a:gd name="T6" fmla="*/ 13 w 40"/>
                <a:gd name="T7" fmla="*/ 1 h 39"/>
                <a:gd name="T8" fmla="*/ 20 w 40"/>
                <a:gd name="T9" fmla="*/ 0 h 39"/>
                <a:gd name="T10" fmla="*/ 28 w 40"/>
                <a:gd name="T11" fmla="*/ 1 h 39"/>
                <a:gd name="T12" fmla="*/ 34 w 40"/>
                <a:gd name="T13" fmla="*/ 6 h 39"/>
                <a:gd name="T14" fmla="*/ 38 w 40"/>
                <a:gd name="T15" fmla="*/ 12 h 39"/>
                <a:gd name="T16" fmla="*/ 40 w 40"/>
                <a:gd name="T17" fmla="*/ 20 h 39"/>
                <a:gd name="T18" fmla="*/ 38 w 40"/>
                <a:gd name="T19" fmla="*/ 27 h 39"/>
                <a:gd name="T20" fmla="*/ 34 w 40"/>
                <a:gd name="T21" fmla="*/ 33 h 39"/>
                <a:gd name="T22" fmla="*/ 28 w 40"/>
                <a:gd name="T23" fmla="*/ 38 h 39"/>
                <a:gd name="T24" fmla="*/ 20 w 40"/>
                <a:gd name="T25" fmla="*/ 39 h 39"/>
                <a:gd name="T26" fmla="*/ 13 w 40"/>
                <a:gd name="T27" fmla="*/ 38 h 39"/>
                <a:gd name="T28" fmla="*/ 6 w 40"/>
                <a:gd name="T29" fmla="*/ 33 h 39"/>
                <a:gd name="T30" fmla="*/ 2 w 40"/>
                <a:gd name="T31" fmla="*/ 27 h 39"/>
                <a:gd name="T32" fmla="*/ 0 w 40"/>
                <a:gd name="T33" fmla="*/ 20 h 39"/>
                <a:gd name="T34" fmla="*/ 0 w 40"/>
                <a:gd name="T3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0" y="20"/>
                  </a:moveTo>
                  <a:lnTo>
                    <a:pt x="2" y="12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20"/>
                  </a:lnTo>
                  <a:lnTo>
                    <a:pt x="38" y="27"/>
                  </a:lnTo>
                  <a:lnTo>
                    <a:pt x="34" y="33"/>
                  </a:lnTo>
                  <a:lnTo>
                    <a:pt x="28" y="38"/>
                  </a:lnTo>
                  <a:lnTo>
                    <a:pt x="20" y="39"/>
                  </a:lnTo>
                  <a:lnTo>
                    <a:pt x="13" y="38"/>
                  </a:lnTo>
                  <a:lnTo>
                    <a:pt x="6" y="33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51" name="Freeform 75"/>
            <p:cNvSpPr>
              <a:spLocks/>
            </p:cNvSpPr>
            <p:nvPr/>
          </p:nvSpPr>
          <p:spPr bwMode="auto">
            <a:xfrm>
              <a:off x="2052" y="3311"/>
              <a:ext cx="20" cy="19"/>
            </a:xfrm>
            <a:custGeom>
              <a:avLst/>
              <a:gdLst>
                <a:gd name="T0" fmla="*/ 0 w 41"/>
                <a:gd name="T1" fmla="*/ 19 h 39"/>
                <a:gd name="T2" fmla="*/ 1 w 41"/>
                <a:gd name="T3" fmla="*/ 11 h 39"/>
                <a:gd name="T4" fmla="*/ 6 w 41"/>
                <a:gd name="T5" fmla="*/ 5 h 39"/>
                <a:gd name="T6" fmla="*/ 13 w 41"/>
                <a:gd name="T7" fmla="*/ 1 h 39"/>
                <a:gd name="T8" fmla="*/ 20 w 41"/>
                <a:gd name="T9" fmla="*/ 0 h 39"/>
                <a:gd name="T10" fmla="*/ 28 w 41"/>
                <a:gd name="T11" fmla="*/ 1 h 39"/>
                <a:gd name="T12" fmla="*/ 35 w 41"/>
                <a:gd name="T13" fmla="*/ 5 h 39"/>
                <a:gd name="T14" fmla="*/ 39 w 41"/>
                <a:gd name="T15" fmla="*/ 11 h 39"/>
                <a:gd name="T16" fmla="*/ 41 w 41"/>
                <a:gd name="T17" fmla="*/ 19 h 39"/>
                <a:gd name="T18" fmla="*/ 39 w 41"/>
                <a:gd name="T19" fmla="*/ 26 h 39"/>
                <a:gd name="T20" fmla="*/ 35 w 41"/>
                <a:gd name="T21" fmla="*/ 33 h 39"/>
                <a:gd name="T22" fmla="*/ 28 w 41"/>
                <a:gd name="T23" fmla="*/ 38 h 39"/>
                <a:gd name="T24" fmla="*/ 20 w 41"/>
                <a:gd name="T25" fmla="*/ 39 h 39"/>
                <a:gd name="T26" fmla="*/ 13 w 41"/>
                <a:gd name="T27" fmla="*/ 38 h 39"/>
                <a:gd name="T28" fmla="*/ 6 w 41"/>
                <a:gd name="T29" fmla="*/ 33 h 39"/>
                <a:gd name="T30" fmla="*/ 1 w 41"/>
                <a:gd name="T31" fmla="*/ 26 h 39"/>
                <a:gd name="T32" fmla="*/ 0 w 41"/>
                <a:gd name="T33" fmla="*/ 19 h 39"/>
                <a:gd name="T34" fmla="*/ 0 w 41"/>
                <a:gd name="T3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39">
                  <a:moveTo>
                    <a:pt x="0" y="19"/>
                  </a:moveTo>
                  <a:lnTo>
                    <a:pt x="1" y="11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5" y="5"/>
                  </a:lnTo>
                  <a:lnTo>
                    <a:pt x="39" y="11"/>
                  </a:lnTo>
                  <a:lnTo>
                    <a:pt x="41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28" y="38"/>
                  </a:lnTo>
                  <a:lnTo>
                    <a:pt x="20" y="39"/>
                  </a:lnTo>
                  <a:lnTo>
                    <a:pt x="13" y="38"/>
                  </a:lnTo>
                  <a:lnTo>
                    <a:pt x="6" y="33"/>
                  </a:lnTo>
                  <a:lnTo>
                    <a:pt x="1" y="2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52" name="Freeform 76"/>
            <p:cNvSpPr>
              <a:spLocks/>
            </p:cNvSpPr>
            <p:nvPr/>
          </p:nvSpPr>
          <p:spPr bwMode="auto">
            <a:xfrm>
              <a:off x="2325" y="2990"/>
              <a:ext cx="20" cy="20"/>
            </a:xfrm>
            <a:custGeom>
              <a:avLst/>
              <a:gdLst>
                <a:gd name="T0" fmla="*/ 0 w 41"/>
                <a:gd name="T1" fmla="*/ 20 h 39"/>
                <a:gd name="T2" fmla="*/ 2 w 41"/>
                <a:gd name="T3" fmla="*/ 27 h 39"/>
                <a:gd name="T4" fmla="*/ 6 w 41"/>
                <a:gd name="T5" fmla="*/ 33 h 39"/>
                <a:gd name="T6" fmla="*/ 13 w 41"/>
                <a:gd name="T7" fmla="*/ 38 h 39"/>
                <a:gd name="T8" fmla="*/ 21 w 41"/>
                <a:gd name="T9" fmla="*/ 39 h 39"/>
                <a:gd name="T10" fmla="*/ 28 w 41"/>
                <a:gd name="T11" fmla="*/ 38 h 39"/>
                <a:gd name="T12" fmla="*/ 35 w 41"/>
                <a:gd name="T13" fmla="*/ 33 h 39"/>
                <a:gd name="T14" fmla="*/ 40 w 41"/>
                <a:gd name="T15" fmla="*/ 27 h 39"/>
                <a:gd name="T16" fmla="*/ 41 w 41"/>
                <a:gd name="T17" fmla="*/ 20 h 39"/>
                <a:gd name="T18" fmla="*/ 40 w 41"/>
                <a:gd name="T19" fmla="*/ 12 h 39"/>
                <a:gd name="T20" fmla="*/ 35 w 41"/>
                <a:gd name="T21" fmla="*/ 6 h 39"/>
                <a:gd name="T22" fmla="*/ 28 w 41"/>
                <a:gd name="T23" fmla="*/ 1 h 39"/>
                <a:gd name="T24" fmla="*/ 21 w 41"/>
                <a:gd name="T25" fmla="*/ 0 h 39"/>
                <a:gd name="T26" fmla="*/ 13 w 41"/>
                <a:gd name="T27" fmla="*/ 1 h 39"/>
                <a:gd name="T28" fmla="*/ 6 w 41"/>
                <a:gd name="T29" fmla="*/ 6 h 39"/>
                <a:gd name="T30" fmla="*/ 2 w 41"/>
                <a:gd name="T31" fmla="*/ 12 h 39"/>
                <a:gd name="T32" fmla="*/ 0 w 41"/>
                <a:gd name="T33" fmla="*/ 20 h 39"/>
                <a:gd name="T34" fmla="*/ 0 w 41"/>
                <a:gd name="T3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39">
                  <a:moveTo>
                    <a:pt x="0" y="20"/>
                  </a:moveTo>
                  <a:lnTo>
                    <a:pt x="2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1" y="39"/>
                  </a:lnTo>
                  <a:lnTo>
                    <a:pt x="28" y="38"/>
                  </a:lnTo>
                  <a:lnTo>
                    <a:pt x="35" y="33"/>
                  </a:lnTo>
                  <a:lnTo>
                    <a:pt x="40" y="27"/>
                  </a:lnTo>
                  <a:lnTo>
                    <a:pt x="41" y="20"/>
                  </a:lnTo>
                  <a:lnTo>
                    <a:pt x="40" y="12"/>
                  </a:lnTo>
                  <a:lnTo>
                    <a:pt x="35" y="6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53" name="Freeform 77"/>
            <p:cNvSpPr>
              <a:spLocks/>
            </p:cNvSpPr>
            <p:nvPr/>
          </p:nvSpPr>
          <p:spPr bwMode="auto">
            <a:xfrm>
              <a:off x="2098" y="2942"/>
              <a:ext cx="20" cy="20"/>
            </a:xfrm>
            <a:custGeom>
              <a:avLst/>
              <a:gdLst>
                <a:gd name="T0" fmla="*/ 0 w 40"/>
                <a:gd name="T1" fmla="*/ 20 h 40"/>
                <a:gd name="T2" fmla="*/ 2 w 40"/>
                <a:gd name="T3" fmla="*/ 27 h 40"/>
                <a:gd name="T4" fmla="*/ 6 w 40"/>
                <a:gd name="T5" fmla="*/ 34 h 40"/>
                <a:gd name="T6" fmla="*/ 12 w 40"/>
                <a:gd name="T7" fmla="*/ 38 h 40"/>
                <a:gd name="T8" fmla="*/ 20 w 40"/>
                <a:gd name="T9" fmla="*/ 40 h 40"/>
                <a:gd name="T10" fmla="*/ 27 w 40"/>
                <a:gd name="T11" fmla="*/ 38 h 40"/>
                <a:gd name="T12" fmla="*/ 34 w 40"/>
                <a:gd name="T13" fmla="*/ 34 h 40"/>
                <a:gd name="T14" fmla="*/ 39 w 40"/>
                <a:gd name="T15" fmla="*/ 27 h 40"/>
                <a:gd name="T16" fmla="*/ 40 w 40"/>
                <a:gd name="T17" fmla="*/ 20 h 40"/>
                <a:gd name="T18" fmla="*/ 39 w 40"/>
                <a:gd name="T19" fmla="*/ 12 h 40"/>
                <a:gd name="T20" fmla="*/ 34 w 40"/>
                <a:gd name="T21" fmla="*/ 6 h 40"/>
                <a:gd name="T22" fmla="*/ 27 w 40"/>
                <a:gd name="T23" fmla="*/ 2 h 40"/>
                <a:gd name="T24" fmla="*/ 20 w 40"/>
                <a:gd name="T25" fmla="*/ 0 h 40"/>
                <a:gd name="T26" fmla="*/ 12 w 40"/>
                <a:gd name="T27" fmla="*/ 2 h 40"/>
                <a:gd name="T28" fmla="*/ 6 w 40"/>
                <a:gd name="T29" fmla="*/ 6 h 40"/>
                <a:gd name="T30" fmla="*/ 2 w 40"/>
                <a:gd name="T31" fmla="*/ 12 h 40"/>
                <a:gd name="T32" fmla="*/ 0 w 40"/>
                <a:gd name="T33" fmla="*/ 20 h 40"/>
                <a:gd name="T34" fmla="*/ 0 w 40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0" y="20"/>
                  </a:moveTo>
                  <a:lnTo>
                    <a:pt x="2" y="27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7" y="38"/>
                  </a:lnTo>
                  <a:lnTo>
                    <a:pt x="34" y="34"/>
                  </a:lnTo>
                  <a:lnTo>
                    <a:pt x="39" y="27"/>
                  </a:lnTo>
                  <a:lnTo>
                    <a:pt x="40" y="20"/>
                  </a:lnTo>
                  <a:lnTo>
                    <a:pt x="39" y="12"/>
                  </a:lnTo>
                  <a:lnTo>
                    <a:pt x="34" y="6"/>
                  </a:lnTo>
                  <a:lnTo>
                    <a:pt x="27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54" name="Freeform 78"/>
            <p:cNvSpPr>
              <a:spLocks/>
            </p:cNvSpPr>
            <p:nvPr/>
          </p:nvSpPr>
          <p:spPr bwMode="auto">
            <a:xfrm>
              <a:off x="2193" y="3088"/>
              <a:ext cx="20" cy="20"/>
            </a:xfrm>
            <a:custGeom>
              <a:avLst/>
              <a:gdLst>
                <a:gd name="T0" fmla="*/ 0 w 41"/>
                <a:gd name="T1" fmla="*/ 19 h 39"/>
                <a:gd name="T2" fmla="*/ 2 w 41"/>
                <a:gd name="T3" fmla="*/ 26 h 39"/>
                <a:gd name="T4" fmla="*/ 6 w 41"/>
                <a:gd name="T5" fmla="*/ 33 h 39"/>
                <a:gd name="T6" fmla="*/ 13 w 41"/>
                <a:gd name="T7" fmla="*/ 38 h 39"/>
                <a:gd name="T8" fmla="*/ 21 w 41"/>
                <a:gd name="T9" fmla="*/ 39 h 39"/>
                <a:gd name="T10" fmla="*/ 28 w 41"/>
                <a:gd name="T11" fmla="*/ 38 h 39"/>
                <a:gd name="T12" fmla="*/ 35 w 41"/>
                <a:gd name="T13" fmla="*/ 33 h 39"/>
                <a:gd name="T14" fmla="*/ 40 w 41"/>
                <a:gd name="T15" fmla="*/ 26 h 39"/>
                <a:gd name="T16" fmla="*/ 41 w 41"/>
                <a:gd name="T17" fmla="*/ 19 h 39"/>
                <a:gd name="T18" fmla="*/ 40 w 41"/>
                <a:gd name="T19" fmla="*/ 11 h 39"/>
                <a:gd name="T20" fmla="*/ 35 w 41"/>
                <a:gd name="T21" fmla="*/ 6 h 39"/>
                <a:gd name="T22" fmla="*/ 28 w 41"/>
                <a:gd name="T23" fmla="*/ 1 h 39"/>
                <a:gd name="T24" fmla="*/ 21 w 41"/>
                <a:gd name="T25" fmla="*/ 0 h 39"/>
                <a:gd name="T26" fmla="*/ 13 w 41"/>
                <a:gd name="T27" fmla="*/ 1 h 39"/>
                <a:gd name="T28" fmla="*/ 6 w 41"/>
                <a:gd name="T29" fmla="*/ 6 h 39"/>
                <a:gd name="T30" fmla="*/ 2 w 41"/>
                <a:gd name="T31" fmla="*/ 11 h 39"/>
                <a:gd name="T32" fmla="*/ 0 w 41"/>
                <a:gd name="T33" fmla="*/ 19 h 39"/>
                <a:gd name="T34" fmla="*/ 0 w 41"/>
                <a:gd name="T3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39">
                  <a:moveTo>
                    <a:pt x="0" y="19"/>
                  </a:moveTo>
                  <a:lnTo>
                    <a:pt x="2" y="26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1" y="39"/>
                  </a:lnTo>
                  <a:lnTo>
                    <a:pt x="28" y="38"/>
                  </a:lnTo>
                  <a:lnTo>
                    <a:pt x="35" y="33"/>
                  </a:lnTo>
                  <a:lnTo>
                    <a:pt x="40" y="26"/>
                  </a:lnTo>
                  <a:lnTo>
                    <a:pt x="41" y="19"/>
                  </a:lnTo>
                  <a:lnTo>
                    <a:pt x="40" y="11"/>
                  </a:lnTo>
                  <a:lnTo>
                    <a:pt x="35" y="6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2" y="1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55" name="Freeform 79"/>
            <p:cNvSpPr>
              <a:spLocks/>
            </p:cNvSpPr>
            <p:nvPr/>
          </p:nvSpPr>
          <p:spPr bwMode="auto">
            <a:xfrm>
              <a:off x="2294" y="3102"/>
              <a:ext cx="19" cy="19"/>
            </a:xfrm>
            <a:custGeom>
              <a:avLst/>
              <a:gdLst>
                <a:gd name="T0" fmla="*/ 0 w 39"/>
                <a:gd name="T1" fmla="*/ 20 h 40"/>
                <a:gd name="T2" fmla="*/ 1 w 39"/>
                <a:gd name="T3" fmla="*/ 28 h 40"/>
                <a:gd name="T4" fmla="*/ 6 w 39"/>
                <a:gd name="T5" fmla="*/ 34 h 40"/>
                <a:gd name="T6" fmla="*/ 13 w 39"/>
                <a:gd name="T7" fmla="*/ 39 h 40"/>
                <a:gd name="T8" fmla="*/ 20 w 39"/>
                <a:gd name="T9" fmla="*/ 40 h 40"/>
                <a:gd name="T10" fmla="*/ 28 w 39"/>
                <a:gd name="T11" fmla="*/ 39 h 40"/>
                <a:gd name="T12" fmla="*/ 34 w 39"/>
                <a:gd name="T13" fmla="*/ 34 h 40"/>
                <a:gd name="T14" fmla="*/ 38 w 39"/>
                <a:gd name="T15" fmla="*/ 28 h 40"/>
                <a:gd name="T16" fmla="*/ 39 w 39"/>
                <a:gd name="T17" fmla="*/ 20 h 40"/>
                <a:gd name="T18" fmla="*/ 38 w 39"/>
                <a:gd name="T19" fmla="*/ 13 h 40"/>
                <a:gd name="T20" fmla="*/ 34 w 39"/>
                <a:gd name="T21" fmla="*/ 6 h 40"/>
                <a:gd name="T22" fmla="*/ 28 w 39"/>
                <a:gd name="T23" fmla="*/ 2 h 40"/>
                <a:gd name="T24" fmla="*/ 20 w 39"/>
                <a:gd name="T25" fmla="*/ 0 h 40"/>
                <a:gd name="T26" fmla="*/ 13 w 39"/>
                <a:gd name="T27" fmla="*/ 2 h 40"/>
                <a:gd name="T28" fmla="*/ 6 w 39"/>
                <a:gd name="T29" fmla="*/ 6 h 40"/>
                <a:gd name="T30" fmla="*/ 1 w 39"/>
                <a:gd name="T31" fmla="*/ 13 h 40"/>
                <a:gd name="T32" fmla="*/ 0 w 39"/>
                <a:gd name="T33" fmla="*/ 20 h 40"/>
                <a:gd name="T34" fmla="*/ 0 w 39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0" y="20"/>
                  </a:moveTo>
                  <a:lnTo>
                    <a:pt x="1" y="28"/>
                  </a:lnTo>
                  <a:lnTo>
                    <a:pt x="6" y="34"/>
                  </a:lnTo>
                  <a:lnTo>
                    <a:pt x="13" y="39"/>
                  </a:lnTo>
                  <a:lnTo>
                    <a:pt x="20" y="40"/>
                  </a:lnTo>
                  <a:lnTo>
                    <a:pt x="28" y="39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56" name="Freeform 80"/>
            <p:cNvSpPr>
              <a:spLocks/>
            </p:cNvSpPr>
            <p:nvPr/>
          </p:nvSpPr>
          <p:spPr bwMode="auto">
            <a:xfrm>
              <a:off x="2133" y="3088"/>
              <a:ext cx="20" cy="21"/>
            </a:xfrm>
            <a:custGeom>
              <a:avLst/>
              <a:gdLst>
                <a:gd name="T0" fmla="*/ 19 w 39"/>
                <a:gd name="T1" fmla="*/ 40 h 40"/>
                <a:gd name="T2" fmla="*/ 27 w 39"/>
                <a:gd name="T3" fmla="*/ 39 h 40"/>
                <a:gd name="T4" fmla="*/ 33 w 39"/>
                <a:gd name="T5" fmla="*/ 35 h 40"/>
                <a:gd name="T6" fmla="*/ 38 w 39"/>
                <a:gd name="T7" fmla="*/ 28 h 40"/>
                <a:gd name="T8" fmla="*/ 39 w 39"/>
                <a:gd name="T9" fmla="*/ 20 h 40"/>
                <a:gd name="T10" fmla="*/ 38 w 39"/>
                <a:gd name="T11" fmla="*/ 13 h 40"/>
                <a:gd name="T12" fmla="*/ 33 w 39"/>
                <a:gd name="T13" fmla="*/ 6 h 40"/>
                <a:gd name="T14" fmla="*/ 27 w 39"/>
                <a:gd name="T15" fmla="*/ 1 h 40"/>
                <a:gd name="T16" fmla="*/ 19 w 39"/>
                <a:gd name="T17" fmla="*/ 0 h 40"/>
                <a:gd name="T18" fmla="*/ 12 w 39"/>
                <a:gd name="T19" fmla="*/ 1 h 40"/>
                <a:gd name="T20" fmla="*/ 6 w 39"/>
                <a:gd name="T21" fmla="*/ 6 h 40"/>
                <a:gd name="T22" fmla="*/ 1 w 39"/>
                <a:gd name="T23" fmla="*/ 13 h 40"/>
                <a:gd name="T24" fmla="*/ 0 w 39"/>
                <a:gd name="T25" fmla="*/ 20 h 40"/>
                <a:gd name="T26" fmla="*/ 1 w 39"/>
                <a:gd name="T27" fmla="*/ 28 h 40"/>
                <a:gd name="T28" fmla="*/ 6 w 39"/>
                <a:gd name="T29" fmla="*/ 35 h 40"/>
                <a:gd name="T30" fmla="*/ 12 w 39"/>
                <a:gd name="T31" fmla="*/ 39 h 40"/>
                <a:gd name="T32" fmla="*/ 19 w 39"/>
                <a:gd name="T33" fmla="*/ 40 h 40"/>
                <a:gd name="T34" fmla="*/ 19 w 39"/>
                <a:gd name="T3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19" y="40"/>
                  </a:moveTo>
                  <a:lnTo>
                    <a:pt x="27" y="39"/>
                  </a:lnTo>
                  <a:lnTo>
                    <a:pt x="33" y="35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5"/>
                  </a:lnTo>
                  <a:lnTo>
                    <a:pt x="12" y="39"/>
                  </a:lnTo>
                  <a:lnTo>
                    <a:pt x="19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57" name="Freeform 81"/>
            <p:cNvSpPr>
              <a:spLocks/>
            </p:cNvSpPr>
            <p:nvPr/>
          </p:nvSpPr>
          <p:spPr bwMode="auto">
            <a:xfrm>
              <a:off x="2033" y="2973"/>
              <a:ext cx="20" cy="20"/>
            </a:xfrm>
            <a:custGeom>
              <a:avLst/>
              <a:gdLst>
                <a:gd name="T0" fmla="*/ 20 w 39"/>
                <a:gd name="T1" fmla="*/ 39 h 39"/>
                <a:gd name="T2" fmla="*/ 27 w 39"/>
                <a:gd name="T3" fmla="*/ 38 h 39"/>
                <a:gd name="T4" fmla="*/ 34 w 39"/>
                <a:gd name="T5" fmla="*/ 33 h 39"/>
                <a:gd name="T6" fmla="*/ 38 w 39"/>
                <a:gd name="T7" fmla="*/ 27 h 39"/>
                <a:gd name="T8" fmla="*/ 39 w 39"/>
                <a:gd name="T9" fmla="*/ 19 h 39"/>
                <a:gd name="T10" fmla="*/ 38 w 39"/>
                <a:gd name="T11" fmla="*/ 12 h 39"/>
                <a:gd name="T12" fmla="*/ 34 w 39"/>
                <a:gd name="T13" fmla="*/ 5 h 39"/>
                <a:gd name="T14" fmla="*/ 27 w 39"/>
                <a:gd name="T15" fmla="*/ 1 h 39"/>
                <a:gd name="T16" fmla="*/ 20 w 39"/>
                <a:gd name="T17" fmla="*/ 0 h 39"/>
                <a:gd name="T18" fmla="*/ 12 w 39"/>
                <a:gd name="T19" fmla="*/ 1 h 39"/>
                <a:gd name="T20" fmla="*/ 6 w 39"/>
                <a:gd name="T21" fmla="*/ 5 h 39"/>
                <a:gd name="T22" fmla="*/ 1 w 39"/>
                <a:gd name="T23" fmla="*/ 12 h 39"/>
                <a:gd name="T24" fmla="*/ 0 w 39"/>
                <a:gd name="T25" fmla="*/ 19 h 39"/>
                <a:gd name="T26" fmla="*/ 1 w 39"/>
                <a:gd name="T27" fmla="*/ 27 h 39"/>
                <a:gd name="T28" fmla="*/ 6 w 39"/>
                <a:gd name="T29" fmla="*/ 33 h 39"/>
                <a:gd name="T30" fmla="*/ 12 w 39"/>
                <a:gd name="T31" fmla="*/ 38 h 39"/>
                <a:gd name="T32" fmla="*/ 20 w 39"/>
                <a:gd name="T33" fmla="*/ 39 h 39"/>
                <a:gd name="T34" fmla="*/ 20 w 39"/>
                <a:gd name="T3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2" y="38"/>
                  </a:lnTo>
                  <a:lnTo>
                    <a:pt x="20" y="39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58" name="Freeform 82"/>
            <p:cNvSpPr>
              <a:spLocks/>
            </p:cNvSpPr>
            <p:nvPr/>
          </p:nvSpPr>
          <p:spPr bwMode="auto">
            <a:xfrm>
              <a:off x="2154" y="3204"/>
              <a:ext cx="20" cy="20"/>
            </a:xfrm>
            <a:custGeom>
              <a:avLst/>
              <a:gdLst>
                <a:gd name="T0" fmla="*/ 39 w 39"/>
                <a:gd name="T1" fmla="*/ 21 h 41"/>
                <a:gd name="T2" fmla="*/ 38 w 39"/>
                <a:gd name="T3" fmla="*/ 28 h 41"/>
                <a:gd name="T4" fmla="*/ 34 w 39"/>
                <a:gd name="T5" fmla="*/ 35 h 41"/>
                <a:gd name="T6" fmla="*/ 27 w 39"/>
                <a:gd name="T7" fmla="*/ 40 h 41"/>
                <a:gd name="T8" fmla="*/ 20 w 39"/>
                <a:gd name="T9" fmla="*/ 41 h 41"/>
                <a:gd name="T10" fmla="*/ 13 w 39"/>
                <a:gd name="T11" fmla="*/ 40 h 41"/>
                <a:gd name="T12" fmla="*/ 6 w 39"/>
                <a:gd name="T13" fmla="*/ 35 h 41"/>
                <a:gd name="T14" fmla="*/ 1 w 39"/>
                <a:gd name="T15" fmla="*/ 28 h 41"/>
                <a:gd name="T16" fmla="*/ 0 w 39"/>
                <a:gd name="T17" fmla="*/ 21 h 41"/>
                <a:gd name="T18" fmla="*/ 1 w 39"/>
                <a:gd name="T19" fmla="*/ 13 h 41"/>
                <a:gd name="T20" fmla="*/ 6 w 39"/>
                <a:gd name="T21" fmla="*/ 6 h 41"/>
                <a:gd name="T22" fmla="*/ 13 w 39"/>
                <a:gd name="T23" fmla="*/ 2 h 41"/>
                <a:gd name="T24" fmla="*/ 20 w 39"/>
                <a:gd name="T25" fmla="*/ 0 h 41"/>
                <a:gd name="T26" fmla="*/ 27 w 39"/>
                <a:gd name="T27" fmla="*/ 2 h 41"/>
                <a:gd name="T28" fmla="*/ 34 w 39"/>
                <a:gd name="T29" fmla="*/ 6 h 41"/>
                <a:gd name="T30" fmla="*/ 38 w 39"/>
                <a:gd name="T31" fmla="*/ 13 h 41"/>
                <a:gd name="T32" fmla="*/ 39 w 39"/>
                <a:gd name="T33" fmla="*/ 21 h 41"/>
                <a:gd name="T34" fmla="*/ 39 w 39"/>
                <a:gd name="T35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1">
                  <a:moveTo>
                    <a:pt x="39" y="21"/>
                  </a:moveTo>
                  <a:lnTo>
                    <a:pt x="38" y="28"/>
                  </a:lnTo>
                  <a:lnTo>
                    <a:pt x="34" y="35"/>
                  </a:lnTo>
                  <a:lnTo>
                    <a:pt x="27" y="40"/>
                  </a:lnTo>
                  <a:lnTo>
                    <a:pt x="20" y="41"/>
                  </a:lnTo>
                  <a:lnTo>
                    <a:pt x="13" y="40"/>
                  </a:lnTo>
                  <a:lnTo>
                    <a:pt x="6" y="35"/>
                  </a:lnTo>
                  <a:lnTo>
                    <a:pt x="1" y="28"/>
                  </a:lnTo>
                  <a:lnTo>
                    <a:pt x="0" y="21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2"/>
                  </a:lnTo>
                  <a:lnTo>
                    <a:pt x="20" y="0"/>
                  </a:lnTo>
                  <a:lnTo>
                    <a:pt x="27" y="2"/>
                  </a:lnTo>
                  <a:lnTo>
                    <a:pt x="34" y="6"/>
                  </a:lnTo>
                  <a:lnTo>
                    <a:pt x="38" y="13"/>
                  </a:lnTo>
                  <a:lnTo>
                    <a:pt x="39" y="21"/>
                  </a:lnTo>
                  <a:lnTo>
                    <a:pt x="39" y="21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59" name="Freeform 83"/>
            <p:cNvSpPr>
              <a:spLocks/>
            </p:cNvSpPr>
            <p:nvPr/>
          </p:nvSpPr>
          <p:spPr bwMode="auto">
            <a:xfrm>
              <a:off x="2039" y="3103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28 h 39"/>
                <a:gd name="T4" fmla="*/ 33 w 39"/>
                <a:gd name="T5" fmla="*/ 33 h 39"/>
                <a:gd name="T6" fmla="*/ 26 w 39"/>
                <a:gd name="T7" fmla="*/ 38 h 39"/>
                <a:gd name="T8" fmla="*/ 19 w 39"/>
                <a:gd name="T9" fmla="*/ 39 h 39"/>
                <a:gd name="T10" fmla="*/ 11 w 39"/>
                <a:gd name="T11" fmla="*/ 38 h 39"/>
                <a:gd name="T12" fmla="*/ 6 w 39"/>
                <a:gd name="T13" fmla="*/ 33 h 39"/>
                <a:gd name="T14" fmla="*/ 1 w 39"/>
                <a:gd name="T15" fmla="*/ 28 h 39"/>
                <a:gd name="T16" fmla="*/ 0 w 39"/>
                <a:gd name="T17" fmla="*/ 20 h 39"/>
                <a:gd name="T18" fmla="*/ 1 w 39"/>
                <a:gd name="T19" fmla="*/ 13 h 39"/>
                <a:gd name="T20" fmla="*/ 6 w 39"/>
                <a:gd name="T21" fmla="*/ 6 h 39"/>
                <a:gd name="T22" fmla="*/ 11 w 39"/>
                <a:gd name="T23" fmla="*/ 1 h 39"/>
                <a:gd name="T24" fmla="*/ 19 w 39"/>
                <a:gd name="T25" fmla="*/ 0 h 39"/>
                <a:gd name="T26" fmla="*/ 26 w 39"/>
                <a:gd name="T27" fmla="*/ 1 h 39"/>
                <a:gd name="T28" fmla="*/ 33 w 39"/>
                <a:gd name="T29" fmla="*/ 6 h 39"/>
                <a:gd name="T30" fmla="*/ 38 w 39"/>
                <a:gd name="T31" fmla="*/ 13 h 39"/>
                <a:gd name="T32" fmla="*/ 39 w 39"/>
                <a:gd name="T33" fmla="*/ 20 h 39"/>
                <a:gd name="T34" fmla="*/ 39 w 39"/>
                <a:gd name="T3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28"/>
                  </a:lnTo>
                  <a:lnTo>
                    <a:pt x="33" y="33"/>
                  </a:lnTo>
                  <a:lnTo>
                    <a:pt x="26" y="38"/>
                  </a:lnTo>
                  <a:lnTo>
                    <a:pt x="19" y="39"/>
                  </a:lnTo>
                  <a:lnTo>
                    <a:pt x="11" y="38"/>
                  </a:lnTo>
                  <a:lnTo>
                    <a:pt x="6" y="33"/>
                  </a:lnTo>
                  <a:lnTo>
                    <a:pt x="1" y="28"/>
                  </a:lnTo>
                  <a:lnTo>
                    <a:pt x="0" y="20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1" y="1"/>
                  </a:lnTo>
                  <a:lnTo>
                    <a:pt x="19" y="0"/>
                  </a:lnTo>
                  <a:lnTo>
                    <a:pt x="26" y="1"/>
                  </a:lnTo>
                  <a:lnTo>
                    <a:pt x="33" y="6"/>
                  </a:lnTo>
                  <a:lnTo>
                    <a:pt x="38" y="13"/>
                  </a:lnTo>
                  <a:lnTo>
                    <a:pt x="39" y="20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60" name="Rectangle 84"/>
            <p:cNvSpPr>
              <a:spLocks noChangeArrowheads="1"/>
            </p:cNvSpPr>
            <p:nvPr/>
          </p:nvSpPr>
          <p:spPr bwMode="auto">
            <a:xfrm>
              <a:off x="2240" y="3086"/>
              <a:ext cx="27" cy="26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61" name="Rectangle 85"/>
            <p:cNvSpPr>
              <a:spLocks noChangeArrowheads="1"/>
            </p:cNvSpPr>
            <p:nvPr/>
          </p:nvSpPr>
          <p:spPr bwMode="auto">
            <a:xfrm>
              <a:off x="2213" y="3201"/>
              <a:ext cx="27" cy="29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62" name="Rectangle 86"/>
            <p:cNvSpPr>
              <a:spLocks noChangeArrowheads="1"/>
            </p:cNvSpPr>
            <p:nvPr/>
          </p:nvSpPr>
          <p:spPr bwMode="auto">
            <a:xfrm>
              <a:off x="2104" y="3008"/>
              <a:ext cx="27" cy="27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63" name="Rectangle 87"/>
            <p:cNvSpPr>
              <a:spLocks noChangeArrowheads="1"/>
            </p:cNvSpPr>
            <p:nvPr/>
          </p:nvSpPr>
          <p:spPr bwMode="auto">
            <a:xfrm>
              <a:off x="2042" y="2802"/>
              <a:ext cx="26" cy="24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64" name="Rectangle 88"/>
            <p:cNvSpPr>
              <a:spLocks noChangeArrowheads="1"/>
            </p:cNvSpPr>
            <p:nvPr/>
          </p:nvSpPr>
          <p:spPr bwMode="auto">
            <a:xfrm>
              <a:off x="2013" y="2690"/>
              <a:ext cx="27" cy="29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65" name="Rectangle 89"/>
            <p:cNvSpPr>
              <a:spLocks noChangeArrowheads="1"/>
            </p:cNvSpPr>
            <p:nvPr/>
          </p:nvSpPr>
          <p:spPr bwMode="auto">
            <a:xfrm>
              <a:off x="2008" y="3260"/>
              <a:ext cx="27" cy="26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66" name="Rectangle 90"/>
            <p:cNvSpPr>
              <a:spLocks noChangeArrowheads="1"/>
            </p:cNvSpPr>
            <p:nvPr/>
          </p:nvSpPr>
          <p:spPr bwMode="auto">
            <a:xfrm>
              <a:off x="2102" y="3265"/>
              <a:ext cx="27" cy="27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67" name="Rectangle 91"/>
            <p:cNvSpPr>
              <a:spLocks noChangeArrowheads="1"/>
            </p:cNvSpPr>
            <p:nvPr/>
          </p:nvSpPr>
          <p:spPr bwMode="auto">
            <a:xfrm>
              <a:off x="2137" y="3145"/>
              <a:ext cx="27" cy="26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68" name="Freeform 92"/>
            <p:cNvSpPr>
              <a:spLocks/>
            </p:cNvSpPr>
            <p:nvPr/>
          </p:nvSpPr>
          <p:spPr bwMode="auto">
            <a:xfrm>
              <a:off x="2198" y="3037"/>
              <a:ext cx="228" cy="52"/>
            </a:xfrm>
            <a:custGeom>
              <a:avLst/>
              <a:gdLst>
                <a:gd name="T0" fmla="*/ 455 w 455"/>
                <a:gd name="T1" fmla="*/ 96 h 105"/>
                <a:gd name="T2" fmla="*/ 199 w 455"/>
                <a:gd name="T3" fmla="*/ 96 h 105"/>
                <a:gd name="T4" fmla="*/ 199 w 455"/>
                <a:gd name="T5" fmla="*/ 0 h 105"/>
                <a:gd name="T6" fmla="*/ 0 w 455"/>
                <a:gd name="T7" fmla="*/ 0 h 105"/>
                <a:gd name="T8" fmla="*/ 0 w 455"/>
                <a:gd name="T9" fmla="*/ 10 h 105"/>
                <a:gd name="T10" fmla="*/ 190 w 455"/>
                <a:gd name="T11" fmla="*/ 10 h 105"/>
                <a:gd name="T12" fmla="*/ 190 w 455"/>
                <a:gd name="T13" fmla="*/ 105 h 105"/>
                <a:gd name="T14" fmla="*/ 455 w 455"/>
                <a:gd name="T15" fmla="*/ 105 h 105"/>
                <a:gd name="T16" fmla="*/ 455 w 455"/>
                <a:gd name="T17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5" h="105">
                  <a:moveTo>
                    <a:pt x="455" y="96"/>
                  </a:moveTo>
                  <a:lnTo>
                    <a:pt x="199" y="96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90" y="10"/>
                  </a:lnTo>
                  <a:lnTo>
                    <a:pt x="190" y="105"/>
                  </a:lnTo>
                  <a:lnTo>
                    <a:pt x="455" y="105"/>
                  </a:lnTo>
                  <a:lnTo>
                    <a:pt x="455" y="96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69" name="Freeform 93"/>
            <p:cNvSpPr>
              <a:spLocks/>
            </p:cNvSpPr>
            <p:nvPr/>
          </p:nvSpPr>
          <p:spPr bwMode="auto">
            <a:xfrm>
              <a:off x="2201" y="3097"/>
              <a:ext cx="105" cy="70"/>
            </a:xfrm>
            <a:custGeom>
              <a:avLst/>
              <a:gdLst>
                <a:gd name="T0" fmla="*/ 0 w 209"/>
                <a:gd name="T1" fmla="*/ 0 h 141"/>
                <a:gd name="T2" fmla="*/ 0 w 209"/>
                <a:gd name="T3" fmla="*/ 141 h 141"/>
                <a:gd name="T4" fmla="*/ 209 w 209"/>
                <a:gd name="T5" fmla="*/ 141 h 141"/>
                <a:gd name="T6" fmla="*/ 209 w 209"/>
                <a:gd name="T7" fmla="*/ 34 h 141"/>
                <a:gd name="T8" fmla="*/ 200 w 209"/>
                <a:gd name="T9" fmla="*/ 34 h 141"/>
                <a:gd name="T10" fmla="*/ 200 w 209"/>
                <a:gd name="T11" fmla="*/ 131 h 141"/>
                <a:gd name="T12" fmla="*/ 9 w 209"/>
                <a:gd name="T13" fmla="*/ 131 h 141"/>
                <a:gd name="T14" fmla="*/ 9 w 209"/>
                <a:gd name="T15" fmla="*/ 0 h 141"/>
                <a:gd name="T16" fmla="*/ 0 w 209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141">
                  <a:moveTo>
                    <a:pt x="0" y="0"/>
                  </a:moveTo>
                  <a:lnTo>
                    <a:pt x="0" y="141"/>
                  </a:lnTo>
                  <a:lnTo>
                    <a:pt x="209" y="141"/>
                  </a:lnTo>
                  <a:lnTo>
                    <a:pt x="209" y="34"/>
                  </a:lnTo>
                  <a:lnTo>
                    <a:pt x="200" y="34"/>
                  </a:lnTo>
                  <a:lnTo>
                    <a:pt x="200" y="131"/>
                  </a:lnTo>
                  <a:lnTo>
                    <a:pt x="9" y="13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70" name="Freeform 94"/>
            <p:cNvSpPr>
              <a:spLocks/>
            </p:cNvSpPr>
            <p:nvPr/>
          </p:nvSpPr>
          <p:spPr bwMode="auto">
            <a:xfrm>
              <a:off x="2062" y="3270"/>
              <a:ext cx="227" cy="53"/>
            </a:xfrm>
            <a:custGeom>
              <a:avLst/>
              <a:gdLst>
                <a:gd name="T0" fmla="*/ 190 w 454"/>
                <a:gd name="T1" fmla="*/ 0 h 105"/>
                <a:gd name="T2" fmla="*/ 190 w 454"/>
                <a:gd name="T3" fmla="*/ 96 h 105"/>
                <a:gd name="T4" fmla="*/ 0 w 454"/>
                <a:gd name="T5" fmla="*/ 96 h 105"/>
                <a:gd name="T6" fmla="*/ 0 w 454"/>
                <a:gd name="T7" fmla="*/ 105 h 105"/>
                <a:gd name="T8" fmla="*/ 199 w 454"/>
                <a:gd name="T9" fmla="*/ 105 h 105"/>
                <a:gd name="T10" fmla="*/ 199 w 454"/>
                <a:gd name="T11" fmla="*/ 9 h 105"/>
                <a:gd name="T12" fmla="*/ 454 w 454"/>
                <a:gd name="T13" fmla="*/ 9 h 105"/>
                <a:gd name="T14" fmla="*/ 454 w 454"/>
                <a:gd name="T15" fmla="*/ 0 h 105"/>
                <a:gd name="T16" fmla="*/ 190 w 454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105">
                  <a:moveTo>
                    <a:pt x="190" y="0"/>
                  </a:moveTo>
                  <a:lnTo>
                    <a:pt x="190" y="96"/>
                  </a:lnTo>
                  <a:lnTo>
                    <a:pt x="0" y="96"/>
                  </a:lnTo>
                  <a:lnTo>
                    <a:pt x="0" y="105"/>
                  </a:lnTo>
                  <a:lnTo>
                    <a:pt x="199" y="105"/>
                  </a:lnTo>
                  <a:lnTo>
                    <a:pt x="199" y="9"/>
                  </a:lnTo>
                  <a:lnTo>
                    <a:pt x="454" y="9"/>
                  </a:lnTo>
                  <a:lnTo>
                    <a:pt x="454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71" name="Freeform 95"/>
            <p:cNvSpPr>
              <a:spLocks/>
            </p:cNvSpPr>
            <p:nvPr/>
          </p:nvSpPr>
          <p:spPr bwMode="auto">
            <a:xfrm>
              <a:off x="2108" y="2950"/>
              <a:ext cx="227" cy="52"/>
            </a:xfrm>
            <a:custGeom>
              <a:avLst/>
              <a:gdLst>
                <a:gd name="T0" fmla="*/ 123 w 454"/>
                <a:gd name="T1" fmla="*/ 105 h 105"/>
                <a:gd name="T2" fmla="*/ 454 w 454"/>
                <a:gd name="T3" fmla="*/ 105 h 105"/>
                <a:gd name="T4" fmla="*/ 454 w 454"/>
                <a:gd name="T5" fmla="*/ 96 h 105"/>
                <a:gd name="T6" fmla="*/ 133 w 454"/>
                <a:gd name="T7" fmla="*/ 96 h 105"/>
                <a:gd name="T8" fmla="*/ 133 w 454"/>
                <a:gd name="T9" fmla="*/ 0 h 105"/>
                <a:gd name="T10" fmla="*/ 0 w 454"/>
                <a:gd name="T11" fmla="*/ 0 h 105"/>
                <a:gd name="T12" fmla="*/ 0 w 454"/>
                <a:gd name="T13" fmla="*/ 10 h 105"/>
                <a:gd name="T14" fmla="*/ 123 w 454"/>
                <a:gd name="T15" fmla="*/ 10 h 105"/>
                <a:gd name="T16" fmla="*/ 123 w 454"/>
                <a:gd name="T1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105">
                  <a:moveTo>
                    <a:pt x="123" y="105"/>
                  </a:moveTo>
                  <a:lnTo>
                    <a:pt x="454" y="105"/>
                  </a:lnTo>
                  <a:lnTo>
                    <a:pt x="454" y="96"/>
                  </a:lnTo>
                  <a:lnTo>
                    <a:pt x="133" y="96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23" y="10"/>
                  </a:lnTo>
                  <a:lnTo>
                    <a:pt x="123" y="105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72" name="Freeform 96"/>
            <p:cNvSpPr>
              <a:spLocks/>
            </p:cNvSpPr>
            <p:nvPr/>
          </p:nvSpPr>
          <p:spPr bwMode="auto">
            <a:xfrm>
              <a:off x="2041" y="2985"/>
              <a:ext cx="104" cy="112"/>
            </a:xfrm>
            <a:custGeom>
              <a:avLst/>
              <a:gdLst>
                <a:gd name="T0" fmla="*/ 201 w 210"/>
                <a:gd name="T1" fmla="*/ 130 h 223"/>
                <a:gd name="T2" fmla="*/ 201 w 210"/>
                <a:gd name="T3" fmla="*/ 223 h 223"/>
                <a:gd name="T4" fmla="*/ 210 w 210"/>
                <a:gd name="T5" fmla="*/ 223 h 223"/>
                <a:gd name="T6" fmla="*/ 210 w 210"/>
                <a:gd name="T7" fmla="*/ 121 h 223"/>
                <a:gd name="T8" fmla="*/ 9 w 210"/>
                <a:gd name="T9" fmla="*/ 121 h 223"/>
                <a:gd name="T10" fmla="*/ 9 w 210"/>
                <a:gd name="T11" fmla="*/ 0 h 223"/>
                <a:gd name="T12" fmla="*/ 0 w 210"/>
                <a:gd name="T13" fmla="*/ 0 h 223"/>
                <a:gd name="T14" fmla="*/ 0 w 210"/>
                <a:gd name="T15" fmla="*/ 130 h 223"/>
                <a:gd name="T16" fmla="*/ 201 w 210"/>
                <a:gd name="T17" fmla="*/ 13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23">
                  <a:moveTo>
                    <a:pt x="201" y="130"/>
                  </a:moveTo>
                  <a:lnTo>
                    <a:pt x="201" y="223"/>
                  </a:lnTo>
                  <a:lnTo>
                    <a:pt x="210" y="223"/>
                  </a:lnTo>
                  <a:lnTo>
                    <a:pt x="210" y="121"/>
                  </a:lnTo>
                  <a:lnTo>
                    <a:pt x="9" y="12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201" y="13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73" name="Freeform 97"/>
            <p:cNvSpPr>
              <a:spLocks/>
            </p:cNvSpPr>
            <p:nvPr/>
          </p:nvSpPr>
          <p:spPr bwMode="auto">
            <a:xfrm>
              <a:off x="2050" y="3111"/>
              <a:ext cx="112" cy="105"/>
            </a:xfrm>
            <a:custGeom>
              <a:avLst/>
              <a:gdLst>
                <a:gd name="T0" fmla="*/ 120 w 223"/>
                <a:gd name="T1" fmla="*/ 211 h 211"/>
                <a:gd name="T2" fmla="*/ 223 w 223"/>
                <a:gd name="T3" fmla="*/ 211 h 211"/>
                <a:gd name="T4" fmla="*/ 223 w 223"/>
                <a:gd name="T5" fmla="*/ 202 h 211"/>
                <a:gd name="T6" fmla="*/ 129 w 223"/>
                <a:gd name="T7" fmla="*/ 202 h 211"/>
                <a:gd name="T8" fmla="*/ 129 w 223"/>
                <a:gd name="T9" fmla="*/ 0 h 211"/>
                <a:gd name="T10" fmla="*/ 0 w 223"/>
                <a:gd name="T11" fmla="*/ 0 h 211"/>
                <a:gd name="T12" fmla="*/ 0 w 223"/>
                <a:gd name="T13" fmla="*/ 9 h 211"/>
                <a:gd name="T14" fmla="*/ 120 w 223"/>
                <a:gd name="T15" fmla="*/ 9 h 211"/>
                <a:gd name="T16" fmla="*/ 120 w 223"/>
                <a:gd name="T1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" h="211">
                  <a:moveTo>
                    <a:pt x="120" y="211"/>
                  </a:moveTo>
                  <a:lnTo>
                    <a:pt x="223" y="211"/>
                  </a:lnTo>
                  <a:lnTo>
                    <a:pt x="223" y="202"/>
                  </a:lnTo>
                  <a:lnTo>
                    <a:pt x="129" y="202"/>
                  </a:lnTo>
                  <a:lnTo>
                    <a:pt x="12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20" y="9"/>
                  </a:lnTo>
                  <a:lnTo>
                    <a:pt x="120" y="211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74" name="Freeform 98"/>
            <p:cNvSpPr>
              <a:spLocks/>
            </p:cNvSpPr>
            <p:nvPr/>
          </p:nvSpPr>
          <p:spPr bwMode="auto">
            <a:xfrm>
              <a:off x="2062" y="3243"/>
              <a:ext cx="20" cy="20"/>
            </a:xfrm>
            <a:custGeom>
              <a:avLst/>
              <a:gdLst>
                <a:gd name="T0" fmla="*/ 0 w 39"/>
                <a:gd name="T1" fmla="*/ 19 h 39"/>
                <a:gd name="T2" fmla="*/ 1 w 39"/>
                <a:gd name="T3" fmla="*/ 28 h 39"/>
                <a:gd name="T4" fmla="*/ 6 w 39"/>
                <a:gd name="T5" fmla="*/ 33 h 39"/>
                <a:gd name="T6" fmla="*/ 11 w 39"/>
                <a:gd name="T7" fmla="*/ 38 h 39"/>
                <a:gd name="T8" fmla="*/ 19 w 39"/>
                <a:gd name="T9" fmla="*/ 39 h 39"/>
                <a:gd name="T10" fmla="*/ 26 w 39"/>
                <a:gd name="T11" fmla="*/ 38 h 39"/>
                <a:gd name="T12" fmla="*/ 33 w 39"/>
                <a:gd name="T13" fmla="*/ 33 h 39"/>
                <a:gd name="T14" fmla="*/ 38 w 39"/>
                <a:gd name="T15" fmla="*/ 28 h 39"/>
                <a:gd name="T16" fmla="*/ 39 w 39"/>
                <a:gd name="T17" fmla="*/ 19 h 39"/>
                <a:gd name="T18" fmla="*/ 38 w 39"/>
                <a:gd name="T19" fmla="*/ 13 h 39"/>
                <a:gd name="T20" fmla="*/ 33 w 39"/>
                <a:gd name="T21" fmla="*/ 6 h 39"/>
                <a:gd name="T22" fmla="*/ 26 w 39"/>
                <a:gd name="T23" fmla="*/ 1 h 39"/>
                <a:gd name="T24" fmla="*/ 19 w 39"/>
                <a:gd name="T25" fmla="*/ 0 h 39"/>
                <a:gd name="T26" fmla="*/ 11 w 39"/>
                <a:gd name="T27" fmla="*/ 1 h 39"/>
                <a:gd name="T28" fmla="*/ 6 w 39"/>
                <a:gd name="T29" fmla="*/ 6 h 39"/>
                <a:gd name="T30" fmla="*/ 1 w 39"/>
                <a:gd name="T31" fmla="*/ 13 h 39"/>
                <a:gd name="T32" fmla="*/ 0 w 39"/>
                <a:gd name="T33" fmla="*/ 19 h 39"/>
                <a:gd name="T34" fmla="*/ 0 w 39"/>
                <a:gd name="T3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0" y="19"/>
                  </a:moveTo>
                  <a:lnTo>
                    <a:pt x="1" y="28"/>
                  </a:lnTo>
                  <a:lnTo>
                    <a:pt x="6" y="33"/>
                  </a:lnTo>
                  <a:lnTo>
                    <a:pt x="11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39" y="19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75" name="Freeform 99"/>
            <p:cNvSpPr>
              <a:spLocks/>
            </p:cNvSpPr>
            <p:nvPr/>
          </p:nvSpPr>
          <p:spPr bwMode="auto">
            <a:xfrm>
              <a:off x="1996" y="3168"/>
              <a:ext cx="19" cy="20"/>
            </a:xfrm>
            <a:custGeom>
              <a:avLst/>
              <a:gdLst>
                <a:gd name="T0" fmla="*/ 0 w 40"/>
                <a:gd name="T1" fmla="*/ 20 h 39"/>
                <a:gd name="T2" fmla="*/ 1 w 40"/>
                <a:gd name="T3" fmla="*/ 26 h 39"/>
                <a:gd name="T4" fmla="*/ 6 w 40"/>
                <a:gd name="T5" fmla="*/ 33 h 39"/>
                <a:gd name="T6" fmla="*/ 13 w 40"/>
                <a:gd name="T7" fmla="*/ 38 h 39"/>
                <a:gd name="T8" fmla="*/ 20 w 40"/>
                <a:gd name="T9" fmla="*/ 39 h 39"/>
                <a:gd name="T10" fmla="*/ 28 w 40"/>
                <a:gd name="T11" fmla="*/ 38 h 39"/>
                <a:gd name="T12" fmla="*/ 34 w 40"/>
                <a:gd name="T13" fmla="*/ 33 h 39"/>
                <a:gd name="T14" fmla="*/ 38 w 40"/>
                <a:gd name="T15" fmla="*/ 26 h 39"/>
                <a:gd name="T16" fmla="*/ 40 w 40"/>
                <a:gd name="T17" fmla="*/ 20 h 39"/>
                <a:gd name="T18" fmla="*/ 38 w 40"/>
                <a:gd name="T19" fmla="*/ 11 h 39"/>
                <a:gd name="T20" fmla="*/ 34 w 40"/>
                <a:gd name="T21" fmla="*/ 6 h 39"/>
                <a:gd name="T22" fmla="*/ 28 w 40"/>
                <a:gd name="T23" fmla="*/ 1 h 39"/>
                <a:gd name="T24" fmla="*/ 20 w 40"/>
                <a:gd name="T25" fmla="*/ 0 h 39"/>
                <a:gd name="T26" fmla="*/ 13 w 40"/>
                <a:gd name="T27" fmla="*/ 1 h 39"/>
                <a:gd name="T28" fmla="*/ 6 w 40"/>
                <a:gd name="T29" fmla="*/ 6 h 39"/>
                <a:gd name="T30" fmla="*/ 1 w 40"/>
                <a:gd name="T31" fmla="*/ 11 h 39"/>
                <a:gd name="T32" fmla="*/ 0 w 40"/>
                <a:gd name="T33" fmla="*/ 20 h 39"/>
                <a:gd name="T34" fmla="*/ 0 w 40"/>
                <a:gd name="T3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0" y="20"/>
                  </a:moveTo>
                  <a:lnTo>
                    <a:pt x="1" y="26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8" y="38"/>
                  </a:lnTo>
                  <a:lnTo>
                    <a:pt x="34" y="33"/>
                  </a:lnTo>
                  <a:lnTo>
                    <a:pt x="38" y="26"/>
                  </a:lnTo>
                  <a:lnTo>
                    <a:pt x="40" y="20"/>
                  </a:lnTo>
                  <a:lnTo>
                    <a:pt x="38" y="11"/>
                  </a:lnTo>
                  <a:lnTo>
                    <a:pt x="34" y="6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76" name="Freeform 100"/>
            <p:cNvSpPr>
              <a:spLocks/>
            </p:cNvSpPr>
            <p:nvPr/>
          </p:nvSpPr>
          <p:spPr bwMode="auto">
            <a:xfrm>
              <a:off x="2005" y="3175"/>
              <a:ext cx="69" cy="71"/>
            </a:xfrm>
            <a:custGeom>
              <a:avLst/>
              <a:gdLst>
                <a:gd name="T0" fmla="*/ 0 w 137"/>
                <a:gd name="T1" fmla="*/ 0 h 140"/>
                <a:gd name="T2" fmla="*/ 0 w 137"/>
                <a:gd name="T3" fmla="*/ 9 h 140"/>
                <a:gd name="T4" fmla="*/ 128 w 137"/>
                <a:gd name="T5" fmla="*/ 9 h 140"/>
                <a:gd name="T6" fmla="*/ 128 w 137"/>
                <a:gd name="T7" fmla="*/ 140 h 140"/>
                <a:gd name="T8" fmla="*/ 137 w 137"/>
                <a:gd name="T9" fmla="*/ 140 h 140"/>
                <a:gd name="T10" fmla="*/ 137 w 137"/>
                <a:gd name="T11" fmla="*/ 0 h 140"/>
                <a:gd name="T12" fmla="*/ 0 w 137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140">
                  <a:moveTo>
                    <a:pt x="0" y="0"/>
                  </a:moveTo>
                  <a:lnTo>
                    <a:pt x="0" y="9"/>
                  </a:lnTo>
                  <a:lnTo>
                    <a:pt x="128" y="9"/>
                  </a:lnTo>
                  <a:lnTo>
                    <a:pt x="128" y="140"/>
                  </a:lnTo>
                  <a:lnTo>
                    <a:pt x="137" y="140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77" name="Freeform 101"/>
            <p:cNvSpPr>
              <a:spLocks/>
            </p:cNvSpPr>
            <p:nvPr/>
          </p:nvSpPr>
          <p:spPr bwMode="auto">
            <a:xfrm>
              <a:off x="2067" y="2758"/>
              <a:ext cx="20" cy="19"/>
            </a:xfrm>
            <a:custGeom>
              <a:avLst/>
              <a:gdLst>
                <a:gd name="T0" fmla="*/ 21 w 40"/>
                <a:gd name="T1" fmla="*/ 39 h 39"/>
                <a:gd name="T2" fmla="*/ 28 w 40"/>
                <a:gd name="T3" fmla="*/ 38 h 39"/>
                <a:gd name="T4" fmla="*/ 35 w 40"/>
                <a:gd name="T5" fmla="*/ 33 h 39"/>
                <a:gd name="T6" fmla="*/ 39 w 40"/>
                <a:gd name="T7" fmla="*/ 27 h 39"/>
                <a:gd name="T8" fmla="*/ 40 w 40"/>
                <a:gd name="T9" fmla="*/ 19 h 39"/>
                <a:gd name="T10" fmla="*/ 39 w 40"/>
                <a:gd name="T11" fmla="*/ 12 h 39"/>
                <a:gd name="T12" fmla="*/ 35 w 40"/>
                <a:gd name="T13" fmla="*/ 6 h 39"/>
                <a:gd name="T14" fmla="*/ 28 w 40"/>
                <a:gd name="T15" fmla="*/ 1 h 39"/>
                <a:gd name="T16" fmla="*/ 21 w 40"/>
                <a:gd name="T17" fmla="*/ 0 h 39"/>
                <a:gd name="T18" fmla="*/ 13 w 40"/>
                <a:gd name="T19" fmla="*/ 1 h 39"/>
                <a:gd name="T20" fmla="*/ 6 w 40"/>
                <a:gd name="T21" fmla="*/ 6 h 39"/>
                <a:gd name="T22" fmla="*/ 1 w 40"/>
                <a:gd name="T23" fmla="*/ 12 h 39"/>
                <a:gd name="T24" fmla="*/ 0 w 40"/>
                <a:gd name="T25" fmla="*/ 19 h 39"/>
                <a:gd name="T26" fmla="*/ 1 w 40"/>
                <a:gd name="T27" fmla="*/ 27 h 39"/>
                <a:gd name="T28" fmla="*/ 6 w 40"/>
                <a:gd name="T29" fmla="*/ 33 h 39"/>
                <a:gd name="T30" fmla="*/ 13 w 40"/>
                <a:gd name="T31" fmla="*/ 38 h 39"/>
                <a:gd name="T32" fmla="*/ 21 w 40"/>
                <a:gd name="T33" fmla="*/ 39 h 39"/>
                <a:gd name="T34" fmla="*/ 21 w 40"/>
                <a:gd name="T3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1" y="39"/>
                  </a:moveTo>
                  <a:lnTo>
                    <a:pt x="28" y="38"/>
                  </a:lnTo>
                  <a:lnTo>
                    <a:pt x="35" y="33"/>
                  </a:lnTo>
                  <a:lnTo>
                    <a:pt x="39" y="27"/>
                  </a:lnTo>
                  <a:lnTo>
                    <a:pt x="40" y="19"/>
                  </a:lnTo>
                  <a:lnTo>
                    <a:pt x="39" y="12"/>
                  </a:lnTo>
                  <a:lnTo>
                    <a:pt x="35" y="6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1" y="39"/>
                  </a:lnTo>
                  <a:lnTo>
                    <a:pt x="21" y="3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78" name="Freeform 102"/>
            <p:cNvSpPr>
              <a:spLocks/>
            </p:cNvSpPr>
            <p:nvPr/>
          </p:nvSpPr>
          <p:spPr bwMode="auto">
            <a:xfrm>
              <a:off x="1991" y="2824"/>
              <a:ext cx="20" cy="20"/>
            </a:xfrm>
            <a:custGeom>
              <a:avLst/>
              <a:gdLst>
                <a:gd name="T0" fmla="*/ 20 w 39"/>
                <a:gd name="T1" fmla="*/ 40 h 40"/>
                <a:gd name="T2" fmla="*/ 28 w 39"/>
                <a:gd name="T3" fmla="*/ 39 h 40"/>
                <a:gd name="T4" fmla="*/ 34 w 39"/>
                <a:gd name="T5" fmla="*/ 35 h 40"/>
                <a:gd name="T6" fmla="*/ 38 w 39"/>
                <a:gd name="T7" fmla="*/ 28 h 40"/>
                <a:gd name="T8" fmla="*/ 39 w 39"/>
                <a:gd name="T9" fmla="*/ 20 h 40"/>
                <a:gd name="T10" fmla="*/ 38 w 39"/>
                <a:gd name="T11" fmla="*/ 13 h 40"/>
                <a:gd name="T12" fmla="*/ 34 w 39"/>
                <a:gd name="T13" fmla="*/ 6 h 40"/>
                <a:gd name="T14" fmla="*/ 28 w 39"/>
                <a:gd name="T15" fmla="*/ 1 h 40"/>
                <a:gd name="T16" fmla="*/ 20 w 39"/>
                <a:gd name="T17" fmla="*/ 0 h 40"/>
                <a:gd name="T18" fmla="*/ 13 w 39"/>
                <a:gd name="T19" fmla="*/ 1 h 40"/>
                <a:gd name="T20" fmla="*/ 6 w 39"/>
                <a:gd name="T21" fmla="*/ 6 h 40"/>
                <a:gd name="T22" fmla="*/ 1 w 39"/>
                <a:gd name="T23" fmla="*/ 13 h 40"/>
                <a:gd name="T24" fmla="*/ 0 w 39"/>
                <a:gd name="T25" fmla="*/ 20 h 40"/>
                <a:gd name="T26" fmla="*/ 1 w 39"/>
                <a:gd name="T27" fmla="*/ 28 h 40"/>
                <a:gd name="T28" fmla="*/ 6 w 39"/>
                <a:gd name="T29" fmla="*/ 35 h 40"/>
                <a:gd name="T30" fmla="*/ 13 w 39"/>
                <a:gd name="T31" fmla="*/ 39 h 40"/>
                <a:gd name="T32" fmla="*/ 20 w 39"/>
                <a:gd name="T33" fmla="*/ 40 h 40"/>
                <a:gd name="T34" fmla="*/ 20 w 39"/>
                <a:gd name="T3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20" y="40"/>
                  </a:moveTo>
                  <a:lnTo>
                    <a:pt x="28" y="39"/>
                  </a:lnTo>
                  <a:lnTo>
                    <a:pt x="34" y="35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4" y="6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5"/>
                  </a:lnTo>
                  <a:lnTo>
                    <a:pt x="13" y="39"/>
                  </a:lnTo>
                  <a:lnTo>
                    <a:pt x="20" y="4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79" name="Freeform 103"/>
            <p:cNvSpPr>
              <a:spLocks/>
            </p:cNvSpPr>
            <p:nvPr/>
          </p:nvSpPr>
          <p:spPr bwMode="auto">
            <a:xfrm>
              <a:off x="1999" y="2765"/>
              <a:ext cx="70" cy="68"/>
            </a:xfrm>
            <a:custGeom>
              <a:avLst/>
              <a:gdLst>
                <a:gd name="T0" fmla="*/ 0 w 141"/>
                <a:gd name="T1" fmla="*/ 136 h 136"/>
                <a:gd name="T2" fmla="*/ 9 w 141"/>
                <a:gd name="T3" fmla="*/ 136 h 136"/>
                <a:gd name="T4" fmla="*/ 9 w 141"/>
                <a:gd name="T5" fmla="*/ 9 h 136"/>
                <a:gd name="T6" fmla="*/ 141 w 141"/>
                <a:gd name="T7" fmla="*/ 9 h 136"/>
                <a:gd name="T8" fmla="*/ 141 w 141"/>
                <a:gd name="T9" fmla="*/ 0 h 136"/>
                <a:gd name="T10" fmla="*/ 0 w 141"/>
                <a:gd name="T11" fmla="*/ 0 h 136"/>
                <a:gd name="T12" fmla="*/ 0 w 141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36">
                  <a:moveTo>
                    <a:pt x="0" y="136"/>
                  </a:moveTo>
                  <a:lnTo>
                    <a:pt x="9" y="136"/>
                  </a:lnTo>
                  <a:lnTo>
                    <a:pt x="9" y="9"/>
                  </a:lnTo>
                  <a:lnTo>
                    <a:pt x="141" y="9"/>
                  </a:lnTo>
                  <a:lnTo>
                    <a:pt x="141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80" name="Freeform 104"/>
            <p:cNvSpPr>
              <a:spLocks/>
            </p:cNvSpPr>
            <p:nvPr/>
          </p:nvSpPr>
          <p:spPr bwMode="auto">
            <a:xfrm>
              <a:off x="2638" y="2659"/>
              <a:ext cx="20" cy="20"/>
            </a:xfrm>
            <a:custGeom>
              <a:avLst/>
              <a:gdLst>
                <a:gd name="T0" fmla="*/ 0 w 40"/>
                <a:gd name="T1" fmla="*/ 19 h 39"/>
                <a:gd name="T2" fmla="*/ 2 w 40"/>
                <a:gd name="T3" fmla="*/ 26 h 39"/>
                <a:gd name="T4" fmla="*/ 6 w 40"/>
                <a:gd name="T5" fmla="*/ 33 h 39"/>
                <a:gd name="T6" fmla="*/ 13 w 40"/>
                <a:gd name="T7" fmla="*/ 38 h 39"/>
                <a:gd name="T8" fmla="*/ 20 w 40"/>
                <a:gd name="T9" fmla="*/ 39 h 39"/>
                <a:gd name="T10" fmla="*/ 27 w 40"/>
                <a:gd name="T11" fmla="*/ 38 h 39"/>
                <a:gd name="T12" fmla="*/ 34 w 40"/>
                <a:gd name="T13" fmla="*/ 33 h 39"/>
                <a:gd name="T14" fmla="*/ 38 w 40"/>
                <a:gd name="T15" fmla="*/ 26 h 39"/>
                <a:gd name="T16" fmla="*/ 40 w 40"/>
                <a:gd name="T17" fmla="*/ 19 h 39"/>
                <a:gd name="T18" fmla="*/ 38 w 40"/>
                <a:gd name="T19" fmla="*/ 12 h 39"/>
                <a:gd name="T20" fmla="*/ 34 w 40"/>
                <a:gd name="T21" fmla="*/ 6 h 39"/>
                <a:gd name="T22" fmla="*/ 27 w 40"/>
                <a:gd name="T23" fmla="*/ 1 h 39"/>
                <a:gd name="T24" fmla="*/ 20 w 40"/>
                <a:gd name="T25" fmla="*/ 0 h 39"/>
                <a:gd name="T26" fmla="*/ 13 w 40"/>
                <a:gd name="T27" fmla="*/ 1 h 39"/>
                <a:gd name="T28" fmla="*/ 6 w 40"/>
                <a:gd name="T29" fmla="*/ 6 h 39"/>
                <a:gd name="T30" fmla="*/ 2 w 40"/>
                <a:gd name="T31" fmla="*/ 12 h 39"/>
                <a:gd name="T32" fmla="*/ 0 w 40"/>
                <a:gd name="T33" fmla="*/ 19 h 39"/>
                <a:gd name="T34" fmla="*/ 0 w 40"/>
                <a:gd name="T3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0" y="19"/>
                  </a:moveTo>
                  <a:lnTo>
                    <a:pt x="2" y="26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7" y="38"/>
                  </a:lnTo>
                  <a:lnTo>
                    <a:pt x="34" y="33"/>
                  </a:lnTo>
                  <a:lnTo>
                    <a:pt x="38" y="26"/>
                  </a:lnTo>
                  <a:lnTo>
                    <a:pt x="40" y="19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81" name="Rectangle 105"/>
            <p:cNvSpPr>
              <a:spLocks noChangeArrowheads="1"/>
            </p:cNvSpPr>
            <p:nvPr/>
          </p:nvSpPr>
          <p:spPr bwMode="auto">
            <a:xfrm>
              <a:off x="2618" y="2693"/>
              <a:ext cx="25" cy="26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82" name="Freeform 106"/>
            <p:cNvSpPr>
              <a:spLocks/>
            </p:cNvSpPr>
            <p:nvPr/>
          </p:nvSpPr>
          <p:spPr bwMode="auto">
            <a:xfrm>
              <a:off x="2534" y="2667"/>
              <a:ext cx="112" cy="105"/>
            </a:xfrm>
            <a:custGeom>
              <a:avLst/>
              <a:gdLst>
                <a:gd name="T0" fmla="*/ 224 w 224"/>
                <a:gd name="T1" fmla="*/ 9 h 209"/>
                <a:gd name="T2" fmla="*/ 224 w 224"/>
                <a:gd name="T3" fmla="*/ 0 h 209"/>
                <a:gd name="T4" fmla="*/ 93 w 224"/>
                <a:gd name="T5" fmla="*/ 0 h 209"/>
                <a:gd name="T6" fmla="*/ 93 w 224"/>
                <a:gd name="T7" fmla="*/ 200 h 209"/>
                <a:gd name="T8" fmla="*/ 0 w 224"/>
                <a:gd name="T9" fmla="*/ 200 h 209"/>
                <a:gd name="T10" fmla="*/ 0 w 224"/>
                <a:gd name="T11" fmla="*/ 209 h 209"/>
                <a:gd name="T12" fmla="*/ 103 w 224"/>
                <a:gd name="T13" fmla="*/ 209 h 209"/>
                <a:gd name="T14" fmla="*/ 103 w 224"/>
                <a:gd name="T15" fmla="*/ 9 h 209"/>
                <a:gd name="T16" fmla="*/ 224 w 224"/>
                <a:gd name="T17" fmla="*/ 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09">
                  <a:moveTo>
                    <a:pt x="224" y="9"/>
                  </a:moveTo>
                  <a:lnTo>
                    <a:pt x="224" y="0"/>
                  </a:lnTo>
                  <a:lnTo>
                    <a:pt x="93" y="0"/>
                  </a:lnTo>
                  <a:lnTo>
                    <a:pt x="93" y="200"/>
                  </a:lnTo>
                  <a:lnTo>
                    <a:pt x="0" y="200"/>
                  </a:lnTo>
                  <a:lnTo>
                    <a:pt x="0" y="209"/>
                  </a:lnTo>
                  <a:lnTo>
                    <a:pt x="103" y="209"/>
                  </a:lnTo>
                  <a:lnTo>
                    <a:pt x="103" y="9"/>
                  </a:lnTo>
                  <a:lnTo>
                    <a:pt x="224" y="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83" name="Freeform 107"/>
            <p:cNvSpPr>
              <a:spLocks/>
            </p:cNvSpPr>
            <p:nvPr/>
          </p:nvSpPr>
          <p:spPr bwMode="auto">
            <a:xfrm>
              <a:off x="2221" y="2951"/>
              <a:ext cx="20" cy="21"/>
            </a:xfrm>
            <a:custGeom>
              <a:avLst/>
              <a:gdLst>
                <a:gd name="T0" fmla="*/ 0 w 39"/>
                <a:gd name="T1" fmla="*/ 19 h 40"/>
                <a:gd name="T2" fmla="*/ 1 w 39"/>
                <a:gd name="T3" fmla="*/ 27 h 40"/>
                <a:gd name="T4" fmla="*/ 6 w 39"/>
                <a:gd name="T5" fmla="*/ 34 h 40"/>
                <a:gd name="T6" fmla="*/ 13 w 39"/>
                <a:gd name="T7" fmla="*/ 39 h 40"/>
                <a:gd name="T8" fmla="*/ 20 w 39"/>
                <a:gd name="T9" fmla="*/ 40 h 40"/>
                <a:gd name="T10" fmla="*/ 26 w 39"/>
                <a:gd name="T11" fmla="*/ 39 h 40"/>
                <a:gd name="T12" fmla="*/ 33 w 39"/>
                <a:gd name="T13" fmla="*/ 34 h 40"/>
                <a:gd name="T14" fmla="*/ 38 w 39"/>
                <a:gd name="T15" fmla="*/ 27 h 40"/>
                <a:gd name="T16" fmla="*/ 39 w 39"/>
                <a:gd name="T17" fmla="*/ 19 h 40"/>
                <a:gd name="T18" fmla="*/ 38 w 39"/>
                <a:gd name="T19" fmla="*/ 13 h 40"/>
                <a:gd name="T20" fmla="*/ 33 w 39"/>
                <a:gd name="T21" fmla="*/ 6 h 40"/>
                <a:gd name="T22" fmla="*/ 26 w 39"/>
                <a:gd name="T23" fmla="*/ 1 h 40"/>
                <a:gd name="T24" fmla="*/ 20 w 39"/>
                <a:gd name="T25" fmla="*/ 0 h 40"/>
                <a:gd name="T26" fmla="*/ 13 w 39"/>
                <a:gd name="T27" fmla="*/ 1 h 40"/>
                <a:gd name="T28" fmla="*/ 6 w 39"/>
                <a:gd name="T29" fmla="*/ 6 h 40"/>
                <a:gd name="T30" fmla="*/ 1 w 39"/>
                <a:gd name="T31" fmla="*/ 13 h 40"/>
                <a:gd name="T32" fmla="*/ 0 w 39"/>
                <a:gd name="T33" fmla="*/ 19 h 40"/>
                <a:gd name="T34" fmla="*/ 0 w 39"/>
                <a:gd name="T35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0" y="19"/>
                  </a:moveTo>
                  <a:lnTo>
                    <a:pt x="1" y="27"/>
                  </a:lnTo>
                  <a:lnTo>
                    <a:pt x="6" y="34"/>
                  </a:lnTo>
                  <a:lnTo>
                    <a:pt x="13" y="39"/>
                  </a:lnTo>
                  <a:lnTo>
                    <a:pt x="20" y="40"/>
                  </a:lnTo>
                  <a:lnTo>
                    <a:pt x="26" y="39"/>
                  </a:lnTo>
                  <a:lnTo>
                    <a:pt x="33" y="34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84" name="Freeform 108"/>
            <p:cNvSpPr>
              <a:spLocks/>
            </p:cNvSpPr>
            <p:nvPr/>
          </p:nvSpPr>
          <p:spPr bwMode="auto">
            <a:xfrm>
              <a:off x="2336" y="2851"/>
              <a:ext cx="20" cy="20"/>
            </a:xfrm>
            <a:custGeom>
              <a:avLst/>
              <a:gdLst>
                <a:gd name="T0" fmla="*/ 0 w 40"/>
                <a:gd name="T1" fmla="*/ 20 h 40"/>
                <a:gd name="T2" fmla="*/ 2 w 40"/>
                <a:gd name="T3" fmla="*/ 27 h 40"/>
                <a:gd name="T4" fmla="*/ 6 w 40"/>
                <a:gd name="T5" fmla="*/ 34 h 40"/>
                <a:gd name="T6" fmla="*/ 13 w 40"/>
                <a:gd name="T7" fmla="*/ 38 h 40"/>
                <a:gd name="T8" fmla="*/ 20 w 40"/>
                <a:gd name="T9" fmla="*/ 40 h 40"/>
                <a:gd name="T10" fmla="*/ 28 w 40"/>
                <a:gd name="T11" fmla="*/ 38 h 40"/>
                <a:gd name="T12" fmla="*/ 34 w 40"/>
                <a:gd name="T13" fmla="*/ 34 h 40"/>
                <a:gd name="T14" fmla="*/ 39 w 40"/>
                <a:gd name="T15" fmla="*/ 27 h 40"/>
                <a:gd name="T16" fmla="*/ 40 w 40"/>
                <a:gd name="T17" fmla="*/ 20 h 40"/>
                <a:gd name="T18" fmla="*/ 39 w 40"/>
                <a:gd name="T19" fmla="*/ 12 h 40"/>
                <a:gd name="T20" fmla="*/ 34 w 40"/>
                <a:gd name="T21" fmla="*/ 6 h 40"/>
                <a:gd name="T22" fmla="*/ 28 w 40"/>
                <a:gd name="T23" fmla="*/ 2 h 40"/>
                <a:gd name="T24" fmla="*/ 20 w 40"/>
                <a:gd name="T25" fmla="*/ 0 h 40"/>
                <a:gd name="T26" fmla="*/ 13 w 40"/>
                <a:gd name="T27" fmla="*/ 2 h 40"/>
                <a:gd name="T28" fmla="*/ 6 w 40"/>
                <a:gd name="T29" fmla="*/ 6 h 40"/>
                <a:gd name="T30" fmla="*/ 2 w 40"/>
                <a:gd name="T31" fmla="*/ 12 h 40"/>
                <a:gd name="T32" fmla="*/ 0 w 40"/>
                <a:gd name="T33" fmla="*/ 20 h 40"/>
                <a:gd name="T34" fmla="*/ 0 w 40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0" y="20"/>
                  </a:moveTo>
                  <a:lnTo>
                    <a:pt x="2" y="27"/>
                  </a:lnTo>
                  <a:lnTo>
                    <a:pt x="6" y="34"/>
                  </a:lnTo>
                  <a:lnTo>
                    <a:pt x="13" y="38"/>
                  </a:ln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9" y="27"/>
                  </a:lnTo>
                  <a:lnTo>
                    <a:pt x="40" y="20"/>
                  </a:lnTo>
                  <a:lnTo>
                    <a:pt x="39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85" name="Freeform 109"/>
            <p:cNvSpPr>
              <a:spLocks/>
            </p:cNvSpPr>
            <p:nvPr/>
          </p:nvSpPr>
          <p:spPr bwMode="auto">
            <a:xfrm>
              <a:off x="2115" y="2696"/>
              <a:ext cx="20" cy="20"/>
            </a:xfrm>
            <a:custGeom>
              <a:avLst/>
              <a:gdLst>
                <a:gd name="T0" fmla="*/ 0 w 39"/>
                <a:gd name="T1" fmla="*/ 19 h 39"/>
                <a:gd name="T2" fmla="*/ 1 w 39"/>
                <a:gd name="T3" fmla="*/ 27 h 39"/>
                <a:gd name="T4" fmla="*/ 6 w 39"/>
                <a:gd name="T5" fmla="*/ 33 h 39"/>
                <a:gd name="T6" fmla="*/ 11 w 39"/>
                <a:gd name="T7" fmla="*/ 38 h 39"/>
                <a:gd name="T8" fmla="*/ 19 w 39"/>
                <a:gd name="T9" fmla="*/ 39 h 39"/>
                <a:gd name="T10" fmla="*/ 26 w 39"/>
                <a:gd name="T11" fmla="*/ 38 h 39"/>
                <a:gd name="T12" fmla="*/ 33 w 39"/>
                <a:gd name="T13" fmla="*/ 33 h 39"/>
                <a:gd name="T14" fmla="*/ 38 w 39"/>
                <a:gd name="T15" fmla="*/ 27 h 39"/>
                <a:gd name="T16" fmla="*/ 39 w 39"/>
                <a:gd name="T17" fmla="*/ 19 h 39"/>
                <a:gd name="T18" fmla="*/ 38 w 39"/>
                <a:gd name="T19" fmla="*/ 12 h 39"/>
                <a:gd name="T20" fmla="*/ 33 w 39"/>
                <a:gd name="T21" fmla="*/ 5 h 39"/>
                <a:gd name="T22" fmla="*/ 26 w 39"/>
                <a:gd name="T23" fmla="*/ 1 h 39"/>
                <a:gd name="T24" fmla="*/ 19 w 39"/>
                <a:gd name="T25" fmla="*/ 0 h 39"/>
                <a:gd name="T26" fmla="*/ 11 w 39"/>
                <a:gd name="T27" fmla="*/ 1 h 39"/>
                <a:gd name="T28" fmla="*/ 6 w 39"/>
                <a:gd name="T29" fmla="*/ 5 h 39"/>
                <a:gd name="T30" fmla="*/ 1 w 39"/>
                <a:gd name="T31" fmla="*/ 12 h 39"/>
                <a:gd name="T32" fmla="*/ 0 w 39"/>
                <a:gd name="T33" fmla="*/ 19 h 39"/>
                <a:gd name="T34" fmla="*/ 0 w 39"/>
                <a:gd name="T3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0" y="19"/>
                  </a:moveTo>
                  <a:lnTo>
                    <a:pt x="1" y="27"/>
                  </a:lnTo>
                  <a:lnTo>
                    <a:pt x="6" y="33"/>
                  </a:lnTo>
                  <a:lnTo>
                    <a:pt x="11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3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3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86" name="Freeform 110"/>
            <p:cNvSpPr>
              <a:spLocks/>
            </p:cNvSpPr>
            <p:nvPr/>
          </p:nvSpPr>
          <p:spPr bwMode="auto">
            <a:xfrm>
              <a:off x="1999" y="2596"/>
              <a:ext cx="20" cy="20"/>
            </a:xfrm>
            <a:custGeom>
              <a:avLst/>
              <a:gdLst>
                <a:gd name="T0" fmla="*/ 0 w 40"/>
                <a:gd name="T1" fmla="*/ 21 h 40"/>
                <a:gd name="T2" fmla="*/ 1 w 40"/>
                <a:gd name="T3" fmla="*/ 28 h 40"/>
                <a:gd name="T4" fmla="*/ 6 w 40"/>
                <a:gd name="T5" fmla="*/ 35 h 40"/>
                <a:gd name="T6" fmla="*/ 13 w 40"/>
                <a:gd name="T7" fmla="*/ 39 h 40"/>
                <a:gd name="T8" fmla="*/ 20 w 40"/>
                <a:gd name="T9" fmla="*/ 40 h 40"/>
                <a:gd name="T10" fmla="*/ 28 w 40"/>
                <a:gd name="T11" fmla="*/ 39 h 40"/>
                <a:gd name="T12" fmla="*/ 35 w 40"/>
                <a:gd name="T13" fmla="*/ 35 h 40"/>
                <a:gd name="T14" fmla="*/ 39 w 40"/>
                <a:gd name="T15" fmla="*/ 28 h 40"/>
                <a:gd name="T16" fmla="*/ 40 w 40"/>
                <a:gd name="T17" fmla="*/ 21 h 40"/>
                <a:gd name="T18" fmla="*/ 39 w 40"/>
                <a:gd name="T19" fmla="*/ 13 h 40"/>
                <a:gd name="T20" fmla="*/ 35 w 40"/>
                <a:gd name="T21" fmla="*/ 6 h 40"/>
                <a:gd name="T22" fmla="*/ 28 w 40"/>
                <a:gd name="T23" fmla="*/ 1 h 40"/>
                <a:gd name="T24" fmla="*/ 20 w 40"/>
                <a:gd name="T25" fmla="*/ 0 h 40"/>
                <a:gd name="T26" fmla="*/ 13 w 40"/>
                <a:gd name="T27" fmla="*/ 1 h 40"/>
                <a:gd name="T28" fmla="*/ 6 w 40"/>
                <a:gd name="T29" fmla="*/ 6 h 40"/>
                <a:gd name="T30" fmla="*/ 1 w 40"/>
                <a:gd name="T31" fmla="*/ 13 h 40"/>
                <a:gd name="T32" fmla="*/ 0 w 40"/>
                <a:gd name="T33" fmla="*/ 21 h 40"/>
                <a:gd name="T34" fmla="*/ 0 w 40"/>
                <a:gd name="T35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0" y="21"/>
                  </a:moveTo>
                  <a:lnTo>
                    <a:pt x="1" y="28"/>
                  </a:lnTo>
                  <a:lnTo>
                    <a:pt x="6" y="35"/>
                  </a:lnTo>
                  <a:lnTo>
                    <a:pt x="13" y="39"/>
                  </a:lnTo>
                  <a:lnTo>
                    <a:pt x="20" y="40"/>
                  </a:lnTo>
                  <a:lnTo>
                    <a:pt x="28" y="39"/>
                  </a:lnTo>
                  <a:lnTo>
                    <a:pt x="35" y="35"/>
                  </a:lnTo>
                  <a:lnTo>
                    <a:pt x="39" y="28"/>
                  </a:lnTo>
                  <a:lnTo>
                    <a:pt x="40" y="21"/>
                  </a:lnTo>
                  <a:lnTo>
                    <a:pt x="39" y="13"/>
                  </a:lnTo>
                  <a:lnTo>
                    <a:pt x="35" y="6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87" name="Freeform 111"/>
            <p:cNvSpPr>
              <a:spLocks/>
            </p:cNvSpPr>
            <p:nvPr/>
          </p:nvSpPr>
          <p:spPr bwMode="auto">
            <a:xfrm>
              <a:off x="1999" y="2596"/>
              <a:ext cx="20" cy="20"/>
            </a:xfrm>
            <a:custGeom>
              <a:avLst/>
              <a:gdLst>
                <a:gd name="T0" fmla="*/ 0 w 40"/>
                <a:gd name="T1" fmla="*/ 21 h 40"/>
                <a:gd name="T2" fmla="*/ 1 w 40"/>
                <a:gd name="T3" fmla="*/ 28 h 40"/>
                <a:gd name="T4" fmla="*/ 6 w 40"/>
                <a:gd name="T5" fmla="*/ 35 h 40"/>
                <a:gd name="T6" fmla="*/ 13 w 40"/>
                <a:gd name="T7" fmla="*/ 39 h 40"/>
                <a:gd name="T8" fmla="*/ 20 w 40"/>
                <a:gd name="T9" fmla="*/ 40 h 40"/>
                <a:gd name="T10" fmla="*/ 28 w 40"/>
                <a:gd name="T11" fmla="*/ 39 h 40"/>
                <a:gd name="T12" fmla="*/ 35 w 40"/>
                <a:gd name="T13" fmla="*/ 35 h 40"/>
                <a:gd name="T14" fmla="*/ 39 w 40"/>
                <a:gd name="T15" fmla="*/ 28 h 40"/>
                <a:gd name="T16" fmla="*/ 40 w 40"/>
                <a:gd name="T17" fmla="*/ 21 h 40"/>
                <a:gd name="T18" fmla="*/ 39 w 40"/>
                <a:gd name="T19" fmla="*/ 13 h 40"/>
                <a:gd name="T20" fmla="*/ 35 w 40"/>
                <a:gd name="T21" fmla="*/ 6 h 40"/>
                <a:gd name="T22" fmla="*/ 28 w 40"/>
                <a:gd name="T23" fmla="*/ 1 h 40"/>
                <a:gd name="T24" fmla="*/ 20 w 40"/>
                <a:gd name="T25" fmla="*/ 0 h 40"/>
                <a:gd name="T26" fmla="*/ 13 w 40"/>
                <a:gd name="T27" fmla="*/ 1 h 40"/>
                <a:gd name="T28" fmla="*/ 6 w 40"/>
                <a:gd name="T29" fmla="*/ 6 h 40"/>
                <a:gd name="T30" fmla="*/ 1 w 40"/>
                <a:gd name="T31" fmla="*/ 13 h 40"/>
                <a:gd name="T32" fmla="*/ 0 w 40"/>
                <a:gd name="T33" fmla="*/ 21 h 40"/>
                <a:gd name="T34" fmla="*/ 0 w 40"/>
                <a:gd name="T35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0" y="21"/>
                  </a:moveTo>
                  <a:lnTo>
                    <a:pt x="1" y="28"/>
                  </a:lnTo>
                  <a:lnTo>
                    <a:pt x="6" y="35"/>
                  </a:lnTo>
                  <a:lnTo>
                    <a:pt x="13" y="39"/>
                  </a:lnTo>
                  <a:lnTo>
                    <a:pt x="20" y="40"/>
                  </a:lnTo>
                  <a:lnTo>
                    <a:pt x="28" y="39"/>
                  </a:lnTo>
                  <a:lnTo>
                    <a:pt x="35" y="35"/>
                  </a:lnTo>
                  <a:lnTo>
                    <a:pt x="39" y="28"/>
                  </a:lnTo>
                  <a:lnTo>
                    <a:pt x="40" y="21"/>
                  </a:lnTo>
                  <a:lnTo>
                    <a:pt x="39" y="13"/>
                  </a:lnTo>
                  <a:lnTo>
                    <a:pt x="35" y="6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88" name="Freeform 112"/>
            <p:cNvSpPr>
              <a:spLocks/>
            </p:cNvSpPr>
            <p:nvPr/>
          </p:nvSpPr>
          <p:spPr bwMode="auto">
            <a:xfrm>
              <a:off x="2149" y="2498"/>
              <a:ext cx="20" cy="20"/>
            </a:xfrm>
            <a:custGeom>
              <a:avLst/>
              <a:gdLst>
                <a:gd name="T0" fmla="*/ 0 w 39"/>
                <a:gd name="T1" fmla="*/ 21 h 41"/>
                <a:gd name="T2" fmla="*/ 1 w 39"/>
                <a:gd name="T3" fmla="*/ 28 h 41"/>
                <a:gd name="T4" fmla="*/ 6 w 39"/>
                <a:gd name="T5" fmla="*/ 35 h 41"/>
                <a:gd name="T6" fmla="*/ 11 w 39"/>
                <a:gd name="T7" fmla="*/ 39 h 41"/>
                <a:gd name="T8" fmla="*/ 19 w 39"/>
                <a:gd name="T9" fmla="*/ 41 h 41"/>
                <a:gd name="T10" fmla="*/ 26 w 39"/>
                <a:gd name="T11" fmla="*/ 39 h 41"/>
                <a:gd name="T12" fmla="*/ 33 w 39"/>
                <a:gd name="T13" fmla="*/ 35 h 41"/>
                <a:gd name="T14" fmla="*/ 38 w 39"/>
                <a:gd name="T15" fmla="*/ 28 h 41"/>
                <a:gd name="T16" fmla="*/ 39 w 39"/>
                <a:gd name="T17" fmla="*/ 21 h 41"/>
                <a:gd name="T18" fmla="*/ 38 w 39"/>
                <a:gd name="T19" fmla="*/ 13 h 41"/>
                <a:gd name="T20" fmla="*/ 33 w 39"/>
                <a:gd name="T21" fmla="*/ 6 h 41"/>
                <a:gd name="T22" fmla="*/ 26 w 39"/>
                <a:gd name="T23" fmla="*/ 1 h 41"/>
                <a:gd name="T24" fmla="*/ 19 w 39"/>
                <a:gd name="T25" fmla="*/ 0 h 41"/>
                <a:gd name="T26" fmla="*/ 11 w 39"/>
                <a:gd name="T27" fmla="*/ 1 h 41"/>
                <a:gd name="T28" fmla="*/ 6 w 39"/>
                <a:gd name="T29" fmla="*/ 6 h 41"/>
                <a:gd name="T30" fmla="*/ 1 w 39"/>
                <a:gd name="T31" fmla="*/ 13 h 41"/>
                <a:gd name="T32" fmla="*/ 0 w 39"/>
                <a:gd name="T33" fmla="*/ 21 h 41"/>
                <a:gd name="T34" fmla="*/ 0 w 39"/>
                <a:gd name="T35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1">
                  <a:moveTo>
                    <a:pt x="0" y="21"/>
                  </a:moveTo>
                  <a:lnTo>
                    <a:pt x="1" y="28"/>
                  </a:lnTo>
                  <a:lnTo>
                    <a:pt x="6" y="35"/>
                  </a:lnTo>
                  <a:lnTo>
                    <a:pt x="11" y="39"/>
                  </a:lnTo>
                  <a:lnTo>
                    <a:pt x="19" y="41"/>
                  </a:lnTo>
                  <a:lnTo>
                    <a:pt x="26" y="39"/>
                  </a:lnTo>
                  <a:lnTo>
                    <a:pt x="33" y="35"/>
                  </a:lnTo>
                  <a:lnTo>
                    <a:pt x="38" y="28"/>
                  </a:lnTo>
                  <a:lnTo>
                    <a:pt x="39" y="21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89" name="Freeform 113"/>
            <p:cNvSpPr>
              <a:spLocks/>
            </p:cNvSpPr>
            <p:nvPr/>
          </p:nvSpPr>
          <p:spPr bwMode="auto">
            <a:xfrm>
              <a:off x="2278" y="2496"/>
              <a:ext cx="20" cy="20"/>
            </a:xfrm>
            <a:custGeom>
              <a:avLst/>
              <a:gdLst>
                <a:gd name="T0" fmla="*/ 0 w 40"/>
                <a:gd name="T1" fmla="*/ 19 h 39"/>
                <a:gd name="T2" fmla="*/ 1 w 40"/>
                <a:gd name="T3" fmla="*/ 26 h 39"/>
                <a:gd name="T4" fmla="*/ 6 w 40"/>
                <a:gd name="T5" fmla="*/ 33 h 39"/>
                <a:gd name="T6" fmla="*/ 13 w 40"/>
                <a:gd name="T7" fmla="*/ 38 h 39"/>
                <a:gd name="T8" fmla="*/ 20 w 40"/>
                <a:gd name="T9" fmla="*/ 39 h 39"/>
                <a:gd name="T10" fmla="*/ 28 w 40"/>
                <a:gd name="T11" fmla="*/ 38 h 39"/>
                <a:gd name="T12" fmla="*/ 35 w 40"/>
                <a:gd name="T13" fmla="*/ 33 h 39"/>
                <a:gd name="T14" fmla="*/ 39 w 40"/>
                <a:gd name="T15" fmla="*/ 26 h 39"/>
                <a:gd name="T16" fmla="*/ 40 w 40"/>
                <a:gd name="T17" fmla="*/ 19 h 39"/>
                <a:gd name="T18" fmla="*/ 39 w 40"/>
                <a:gd name="T19" fmla="*/ 11 h 39"/>
                <a:gd name="T20" fmla="*/ 35 w 40"/>
                <a:gd name="T21" fmla="*/ 6 h 39"/>
                <a:gd name="T22" fmla="*/ 28 w 40"/>
                <a:gd name="T23" fmla="*/ 1 h 39"/>
                <a:gd name="T24" fmla="*/ 20 w 40"/>
                <a:gd name="T25" fmla="*/ 0 h 39"/>
                <a:gd name="T26" fmla="*/ 13 w 40"/>
                <a:gd name="T27" fmla="*/ 1 h 39"/>
                <a:gd name="T28" fmla="*/ 6 w 40"/>
                <a:gd name="T29" fmla="*/ 6 h 39"/>
                <a:gd name="T30" fmla="*/ 1 w 40"/>
                <a:gd name="T31" fmla="*/ 11 h 39"/>
                <a:gd name="T32" fmla="*/ 0 w 40"/>
                <a:gd name="T33" fmla="*/ 19 h 39"/>
                <a:gd name="T34" fmla="*/ 0 w 40"/>
                <a:gd name="T3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0" y="19"/>
                  </a:moveTo>
                  <a:lnTo>
                    <a:pt x="1" y="26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8" y="38"/>
                  </a:lnTo>
                  <a:lnTo>
                    <a:pt x="35" y="33"/>
                  </a:lnTo>
                  <a:lnTo>
                    <a:pt x="39" y="26"/>
                  </a:lnTo>
                  <a:lnTo>
                    <a:pt x="40" y="19"/>
                  </a:lnTo>
                  <a:lnTo>
                    <a:pt x="39" y="11"/>
                  </a:lnTo>
                  <a:lnTo>
                    <a:pt x="35" y="6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90" name="Freeform 114"/>
            <p:cNvSpPr>
              <a:spLocks/>
            </p:cNvSpPr>
            <p:nvPr/>
          </p:nvSpPr>
          <p:spPr bwMode="auto">
            <a:xfrm>
              <a:off x="2125" y="2538"/>
              <a:ext cx="19" cy="20"/>
            </a:xfrm>
            <a:custGeom>
              <a:avLst/>
              <a:gdLst>
                <a:gd name="T0" fmla="*/ 0 w 40"/>
                <a:gd name="T1" fmla="*/ 20 h 39"/>
                <a:gd name="T2" fmla="*/ 2 w 40"/>
                <a:gd name="T3" fmla="*/ 26 h 39"/>
                <a:gd name="T4" fmla="*/ 6 w 40"/>
                <a:gd name="T5" fmla="*/ 33 h 39"/>
                <a:gd name="T6" fmla="*/ 13 w 40"/>
                <a:gd name="T7" fmla="*/ 38 h 39"/>
                <a:gd name="T8" fmla="*/ 20 w 40"/>
                <a:gd name="T9" fmla="*/ 39 h 39"/>
                <a:gd name="T10" fmla="*/ 28 w 40"/>
                <a:gd name="T11" fmla="*/ 38 h 39"/>
                <a:gd name="T12" fmla="*/ 34 w 40"/>
                <a:gd name="T13" fmla="*/ 33 h 39"/>
                <a:gd name="T14" fmla="*/ 39 w 40"/>
                <a:gd name="T15" fmla="*/ 26 h 39"/>
                <a:gd name="T16" fmla="*/ 40 w 40"/>
                <a:gd name="T17" fmla="*/ 20 h 39"/>
                <a:gd name="T18" fmla="*/ 39 w 40"/>
                <a:gd name="T19" fmla="*/ 11 h 39"/>
                <a:gd name="T20" fmla="*/ 34 w 40"/>
                <a:gd name="T21" fmla="*/ 6 h 39"/>
                <a:gd name="T22" fmla="*/ 28 w 40"/>
                <a:gd name="T23" fmla="*/ 1 h 39"/>
                <a:gd name="T24" fmla="*/ 20 w 40"/>
                <a:gd name="T25" fmla="*/ 0 h 39"/>
                <a:gd name="T26" fmla="*/ 13 w 40"/>
                <a:gd name="T27" fmla="*/ 1 h 39"/>
                <a:gd name="T28" fmla="*/ 6 w 40"/>
                <a:gd name="T29" fmla="*/ 6 h 39"/>
                <a:gd name="T30" fmla="*/ 2 w 40"/>
                <a:gd name="T31" fmla="*/ 11 h 39"/>
                <a:gd name="T32" fmla="*/ 0 w 40"/>
                <a:gd name="T33" fmla="*/ 20 h 39"/>
                <a:gd name="T34" fmla="*/ 0 w 40"/>
                <a:gd name="T3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0" y="20"/>
                  </a:moveTo>
                  <a:lnTo>
                    <a:pt x="2" y="26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8" y="38"/>
                  </a:lnTo>
                  <a:lnTo>
                    <a:pt x="34" y="33"/>
                  </a:lnTo>
                  <a:lnTo>
                    <a:pt x="39" y="26"/>
                  </a:lnTo>
                  <a:lnTo>
                    <a:pt x="40" y="20"/>
                  </a:lnTo>
                  <a:lnTo>
                    <a:pt x="39" y="11"/>
                  </a:lnTo>
                  <a:lnTo>
                    <a:pt x="34" y="6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2" y="1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91" name="Rectangle 115"/>
            <p:cNvSpPr>
              <a:spLocks noChangeArrowheads="1"/>
            </p:cNvSpPr>
            <p:nvPr/>
          </p:nvSpPr>
          <p:spPr bwMode="auto">
            <a:xfrm>
              <a:off x="2320" y="2920"/>
              <a:ext cx="27" cy="27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92" name="Freeform 116"/>
            <p:cNvSpPr>
              <a:spLocks/>
            </p:cNvSpPr>
            <p:nvPr/>
          </p:nvSpPr>
          <p:spPr bwMode="auto">
            <a:xfrm>
              <a:off x="2233" y="2859"/>
              <a:ext cx="111" cy="105"/>
            </a:xfrm>
            <a:custGeom>
              <a:avLst/>
              <a:gdLst>
                <a:gd name="T0" fmla="*/ 224 w 224"/>
                <a:gd name="T1" fmla="*/ 10 h 210"/>
                <a:gd name="T2" fmla="*/ 224 w 224"/>
                <a:gd name="T3" fmla="*/ 0 h 210"/>
                <a:gd name="T4" fmla="*/ 95 w 224"/>
                <a:gd name="T5" fmla="*/ 0 h 210"/>
                <a:gd name="T6" fmla="*/ 95 w 224"/>
                <a:gd name="T7" fmla="*/ 201 h 210"/>
                <a:gd name="T8" fmla="*/ 0 w 224"/>
                <a:gd name="T9" fmla="*/ 201 h 210"/>
                <a:gd name="T10" fmla="*/ 0 w 224"/>
                <a:gd name="T11" fmla="*/ 210 h 210"/>
                <a:gd name="T12" fmla="*/ 104 w 224"/>
                <a:gd name="T13" fmla="*/ 210 h 210"/>
                <a:gd name="T14" fmla="*/ 104 w 224"/>
                <a:gd name="T15" fmla="*/ 10 h 210"/>
                <a:gd name="T16" fmla="*/ 224 w 224"/>
                <a:gd name="T17" fmla="*/ 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10">
                  <a:moveTo>
                    <a:pt x="224" y="10"/>
                  </a:moveTo>
                  <a:lnTo>
                    <a:pt x="224" y="0"/>
                  </a:lnTo>
                  <a:lnTo>
                    <a:pt x="95" y="0"/>
                  </a:lnTo>
                  <a:lnTo>
                    <a:pt x="95" y="201"/>
                  </a:lnTo>
                  <a:lnTo>
                    <a:pt x="0" y="201"/>
                  </a:lnTo>
                  <a:lnTo>
                    <a:pt x="0" y="210"/>
                  </a:lnTo>
                  <a:lnTo>
                    <a:pt x="104" y="210"/>
                  </a:lnTo>
                  <a:lnTo>
                    <a:pt x="104" y="10"/>
                  </a:lnTo>
                  <a:lnTo>
                    <a:pt x="224" y="1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93" name="Freeform 117"/>
            <p:cNvSpPr>
              <a:spLocks/>
            </p:cNvSpPr>
            <p:nvPr/>
          </p:nvSpPr>
          <p:spPr bwMode="auto">
            <a:xfrm>
              <a:off x="2638" y="2492"/>
              <a:ext cx="20" cy="20"/>
            </a:xfrm>
            <a:custGeom>
              <a:avLst/>
              <a:gdLst>
                <a:gd name="T0" fmla="*/ 20 w 41"/>
                <a:gd name="T1" fmla="*/ 40 h 40"/>
                <a:gd name="T2" fmla="*/ 28 w 41"/>
                <a:gd name="T3" fmla="*/ 39 h 40"/>
                <a:gd name="T4" fmla="*/ 35 w 41"/>
                <a:gd name="T5" fmla="*/ 34 h 40"/>
                <a:gd name="T6" fmla="*/ 40 w 41"/>
                <a:gd name="T7" fmla="*/ 27 h 40"/>
                <a:gd name="T8" fmla="*/ 41 w 41"/>
                <a:gd name="T9" fmla="*/ 19 h 40"/>
                <a:gd name="T10" fmla="*/ 40 w 41"/>
                <a:gd name="T11" fmla="*/ 12 h 40"/>
                <a:gd name="T12" fmla="*/ 35 w 41"/>
                <a:gd name="T13" fmla="*/ 5 h 40"/>
                <a:gd name="T14" fmla="*/ 28 w 41"/>
                <a:gd name="T15" fmla="*/ 1 h 40"/>
                <a:gd name="T16" fmla="*/ 20 w 41"/>
                <a:gd name="T17" fmla="*/ 0 h 40"/>
                <a:gd name="T18" fmla="*/ 13 w 41"/>
                <a:gd name="T19" fmla="*/ 1 h 40"/>
                <a:gd name="T20" fmla="*/ 6 w 41"/>
                <a:gd name="T21" fmla="*/ 5 h 40"/>
                <a:gd name="T22" fmla="*/ 2 w 41"/>
                <a:gd name="T23" fmla="*/ 12 h 40"/>
                <a:gd name="T24" fmla="*/ 0 w 41"/>
                <a:gd name="T25" fmla="*/ 19 h 40"/>
                <a:gd name="T26" fmla="*/ 2 w 41"/>
                <a:gd name="T27" fmla="*/ 27 h 40"/>
                <a:gd name="T28" fmla="*/ 6 w 41"/>
                <a:gd name="T29" fmla="*/ 34 h 40"/>
                <a:gd name="T30" fmla="*/ 13 w 41"/>
                <a:gd name="T31" fmla="*/ 39 h 40"/>
                <a:gd name="T32" fmla="*/ 20 w 41"/>
                <a:gd name="T33" fmla="*/ 40 h 40"/>
                <a:gd name="T34" fmla="*/ 20 w 41"/>
                <a:gd name="T3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0">
                  <a:moveTo>
                    <a:pt x="20" y="40"/>
                  </a:moveTo>
                  <a:lnTo>
                    <a:pt x="28" y="39"/>
                  </a:lnTo>
                  <a:lnTo>
                    <a:pt x="35" y="34"/>
                  </a:lnTo>
                  <a:lnTo>
                    <a:pt x="40" y="27"/>
                  </a:lnTo>
                  <a:lnTo>
                    <a:pt x="41" y="19"/>
                  </a:lnTo>
                  <a:lnTo>
                    <a:pt x="40" y="12"/>
                  </a:lnTo>
                  <a:lnTo>
                    <a:pt x="35" y="5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2" y="12"/>
                  </a:lnTo>
                  <a:lnTo>
                    <a:pt x="0" y="19"/>
                  </a:lnTo>
                  <a:lnTo>
                    <a:pt x="2" y="27"/>
                  </a:lnTo>
                  <a:lnTo>
                    <a:pt x="6" y="34"/>
                  </a:lnTo>
                  <a:lnTo>
                    <a:pt x="13" y="39"/>
                  </a:lnTo>
                  <a:lnTo>
                    <a:pt x="20" y="4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94" name="Freeform 118"/>
            <p:cNvSpPr>
              <a:spLocks/>
            </p:cNvSpPr>
            <p:nvPr/>
          </p:nvSpPr>
          <p:spPr bwMode="auto">
            <a:xfrm>
              <a:off x="2538" y="2377"/>
              <a:ext cx="20" cy="19"/>
            </a:xfrm>
            <a:custGeom>
              <a:avLst/>
              <a:gdLst>
                <a:gd name="T0" fmla="*/ 19 w 39"/>
                <a:gd name="T1" fmla="*/ 39 h 39"/>
                <a:gd name="T2" fmla="*/ 26 w 39"/>
                <a:gd name="T3" fmla="*/ 38 h 39"/>
                <a:gd name="T4" fmla="*/ 33 w 39"/>
                <a:gd name="T5" fmla="*/ 34 h 39"/>
                <a:gd name="T6" fmla="*/ 38 w 39"/>
                <a:gd name="T7" fmla="*/ 28 h 39"/>
                <a:gd name="T8" fmla="*/ 39 w 39"/>
                <a:gd name="T9" fmla="*/ 20 h 39"/>
                <a:gd name="T10" fmla="*/ 38 w 39"/>
                <a:gd name="T11" fmla="*/ 13 h 39"/>
                <a:gd name="T12" fmla="*/ 33 w 39"/>
                <a:gd name="T13" fmla="*/ 6 h 39"/>
                <a:gd name="T14" fmla="*/ 26 w 39"/>
                <a:gd name="T15" fmla="*/ 1 h 39"/>
                <a:gd name="T16" fmla="*/ 19 w 39"/>
                <a:gd name="T17" fmla="*/ 0 h 39"/>
                <a:gd name="T18" fmla="*/ 11 w 39"/>
                <a:gd name="T19" fmla="*/ 1 h 39"/>
                <a:gd name="T20" fmla="*/ 6 w 39"/>
                <a:gd name="T21" fmla="*/ 6 h 39"/>
                <a:gd name="T22" fmla="*/ 1 w 39"/>
                <a:gd name="T23" fmla="*/ 13 h 39"/>
                <a:gd name="T24" fmla="*/ 0 w 39"/>
                <a:gd name="T25" fmla="*/ 20 h 39"/>
                <a:gd name="T26" fmla="*/ 1 w 39"/>
                <a:gd name="T27" fmla="*/ 28 h 39"/>
                <a:gd name="T28" fmla="*/ 6 w 39"/>
                <a:gd name="T29" fmla="*/ 34 h 39"/>
                <a:gd name="T30" fmla="*/ 11 w 39"/>
                <a:gd name="T31" fmla="*/ 38 h 39"/>
                <a:gd name="T32" fmla="*/ 19 w 39"/>
                <a:gd name="T33" fmla="*/ 39 h 39"/>
                <a:gd name="T34" fmla="*/ 19 w 39"/>
                <a:gd name="T3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95" name="Freeform 119"/>
            <p:cNvSpPr>
              <a:spLocks/>
            </p:cNvSpPr>
            <p:nvPr/>
          </p:nvSpPr>
          <p:spPr bwMode="auto">
            <a:xfrm>
              <a:off x="2610" y="2594"/>
              <a:ext cx="20" cy="19"/>
            </a:xfrm>
            <a:custGeom>
              <a:avLst/>
              <a:gdLst>
                <a:gd name="T0" fmla="*/ 21 w 40"/>
                <a:gd name="T1" fmla="*/ 39 h 39"/>
                <a:gd name="T2" fmla="*/ 28 w 40"/>
                <a:gd name="T3" fmla="*/ 38 h 39"/>
                <a:gd name="T4" fmla="*/ 35 w 40"/>
                <a:gd name="T5" fmla="*/ 33 h 39"/>
                <a:gd name="T6" fmla="*/ 39 w 40"/>
                <a:gd name="T7" fmla="*/ 26 h 39"/>
                <a:gd name="T8" fmla="*/ 40 w 40"/>
                <a:gd name="T9" fmla="*/ 19 h 39"/>
                <a:gd name="T10" fmla="*/ 39 w 40"/>
                <a:gd name="T11" fmla="*/ 11 h 39"/>
                <a:gd name="T12" fmla="*/ 35 w 40"/>
                <a:gd name="T13" fmla="*/ 5 h 39"/>
                <a:gd name="T14" fmla="*/ 28 w 40"/>
                <a:gd name="T15" fmla="*/ 1 h 39"/>
                <a:gd name="T16" fmla="*/ 21 w 40"/>
                <a:gd name="T17" fmla="*/ 0 h 39"/>
                <a:gd name="T18" fmla="*/ 13 w 40"/>
                <a:gd name="T19" fmla="*/ 1 h 39"/>
                <a:gd name="T20" fmla="*/ 6 w 40"/>
                <a:gd name="T21" fmla="*/ 5 h 39"/>
                <a:gd name="T22" fmla="*/ 1 w 40"/>
                <a:gd name="T23" fmla="*/ 11 h 39"/>
                <a:gd name="T24" fmla="*/ 0 w 40"/>
                <a:gd name="T25" fmla="*/ 19 h 39"/>
                <a:gd name="T26" fmla="*/ 1 w 40"/>
                <a:gd name="T27" fmla="*/ 26 h 39"/>
                <a:gd name="T28" fmla="*/ 6 w 40"/>
                <a:gd name="T29" fmla="*/ 33 h 39"/>
                <a:gd name="T30" fmla="*/ 13 w 40"/>
                <a:gd name="T31" fmla="*/ 38 h 39"/>
                <a:gd name="T32" fmla="*/ 21 w 40"/>
                <a:gd name="T33" fmla="*/ 39 h 39"/>
                <a:gd name="T34" fmla="*/ 21 w 40"/>
                <a:gd name="T3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1" y="39"/>
                  </a:moveTo>
                  <a:lnTo>
                    <a:pt x="28" y="38"/>
                  </a:lnTo>
                  <a:lnTo>
                    <a:pt x="35" y="33"/>
                  </a:lnTo>
                  <a:lnTo>
                    <a:pt x="39" y="26"/>
                  </a:lnTo>
                  <a:lnTo>
                    <a:pt x="40" y="19"/>
                  </a:lnTo>
                  <a:lnTo>
                    <a:pt x="39" y="11"/>
                  </a:lnTo>
                  <a:lnTo>
                    <a:pt x="35" y="5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1" y="39"/>
                  </a:lnTo>
                  <a:lnTo>
                    <a:pt x="21" y="3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96" name="Freeform 120"/>
            <p:cNvSpPr>
              <a:spLocks/>
            </p:cNvSpPr>
            <p:nvPr/>
          </p:nvSpPr>
          <p:spPr bwMode="auto">
            <a:xfrm>
              <a:off x="2574" y="2481"/>
              <a:ext cx="19" cy="20"/>
            </a:xfrm>
            <a:custGeom>
              <a:avLst/>
              <a:gdLst>
                <a:gd name="T0" fmla="*/ 20 w 40"/>
                <a:gd name="T1" fmla="*/ 39 h 39"/>
                <a:gd name="T2" fmla="*/ 27 w 40"/>
                <a:gd name="T3" fmla="*/ 38 h 39"/>
                <a:gd name="T4" fmla="*/ 34 w 40"/>
                <a:gd name="T5" fmla="*/ 33 h 39"/>
                <a:gd name="T6" fmla="*/ 38 w 40"/>
                <a:gd name="T7" fmla="*/ 28 h 39"/>
                <a:gd name="T8" fmla="*/ 40 w 40"/>
                <a:gd name="T9" fmla="*/ 19 h 39"/>
                <a:gd name="T10" fmla="*/ 38 w 40"/>
                <a:gd name="T11" fmla="*/ 13 h 39"/>
                <a:gd name="T12" fmla="*/ 34 w 40"/>
                <a:gd name="T13" fmla="*/ 6 h 39"/>
                <a:gd name="T14" fmla="*/ 27 w 40"/>
                <a:gd name="T15" fmla="*/ 1 h 39"/>
                <a:gd name="T16" fmla="*/ 20 w 40"/>
                <a:gd name="T17" fmla="*/ 0 h 39"/>
                <a:gd name="T18" fmla="*/ 12 w 40"/>
                <a:gd name="T19" fmla="*/ 1 h 39"/>
                <a:gd name="T20" fmla="*/ 6 w 40"/>
                <a:gd name="T21" fmla="*/ 6 h 39"/>
                <a:gd name="T22" fmla="*/ 1 w 40"/>
                <a:gd name="T23" fmla="*/ 13 h 39"/>
                <a:gd name="T24" fmla="*/ 0 w 40"/>
                <a:gd name="T25" fmla="*/ 19 h 39"/>
                <a:gd name="T26" fmla="*/ 1 w 40"/>
                <a:gd name="T27" fmla="*/ 28 h 39"/>
                <a:gd name="T28" fmla="*/ 6 w 40"/>
                <a:gd name="T29" fmla="*/ 33 h 39"/>
                <a:gd name="T30" fmla="*/ 12 w 40"/>
                <a:gd name="T31" fmla="*/ 38 h 39"/>
                <a:gd name="T32" fmla="*/ 20 w 40"/>
                <a:gd name="T33" fmla="*/ 39 h 39"/>
                <a:gd name="T34" fmla="*/ 20 w 40"/>
                <a:gd name="T3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8"/>
                  </a:lnTo>
                  <a:lnTo>
                    <a:pt x="40" y="19"/>
                  </a:lnTo>
                  <a:lnTo>
                    <a:pt x="38" y="13"/>
                  </a:lnTo>
                  <a:lnTo>
                    <a:pt x="34" y="6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8"/>
                  </a:lnTo>
                  <a:lnTo>
                    <a:pt x="6" y="33"/>
                  </a:lnTo>
                  <a:lnTo>
                    <a:pt x="12" y="38"/>
                  </a:lnTo>
                  <a:lnTo>
                    <a:pt x="20" y="39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97" name="Rectangle 121"/>
            <p:cNvSpPr>
              <a:spLocks noChangeArrowheads="1"/>
            </p:cNvSpPr>
            <p:nvPr/>
          </p:nvSpPr>
          <p:spPr bwMode="auto">
            <a:xfrm>
              <a:off x="2605" y="2385"/>
              <a:ext cx="26" cy="27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98" name="Freeform 122"/>
            <p:cNvSpPr>
              <a:spLocks/>
            </p:cNvSpPr>
            <p:nvPr/>
          </p:nvSpPr>
          <p:spPr bwMode="auto">
            <a:xfrm>
              <a:off x="2545" y="2388"/>
              <a:ext cx="105" cy="112"/>
            </a:xfrm>
            <a:custGeom>
              <a:avLst/>
              <a:gdLst>
                <a:gd name="T0" fmla="*/ 9 w 210"/>
                <a:gd name="T1" fmla="*/ 0 h 225"/>
                <a:gd name="T2" fmla="*/ 0 w 210"/>
                <a:gd name="T3" fmla="*/ 0 h 225"/>
                <a:gd name="T4" fmla="*/ 0 w 210"/>
                <a:gd name="T5" fmla="*/ 130 h 225"/>
                <a:gd name="T6" fmla="*/ 200 w 210"/>
                <a:gd name="T7" fmla="*/ 130 h 225"/>
                <a:gd name="T8" fmla="*/ 200 w 210"/>
                <a:gd name="T9" fmla="*/ 225 h 225"/>
                <a:gd name="T10" fmla="*/ 210 w 210"/>
                <a:gd name="T11" fmla="*/ 225 h 225"/>
                <a:gd name="T12" fmla="*/ 210 w 210"/>
                <a:gd name="T13" fmla="*/ 121 h 225"/>
                <a:gd name="T14" fmla="*/ 9 w 210"/>
                <a:gd name="T15" fmla="*/ 121 h 225"/>
                <a:gd name="T16" fmla="*/ 9 w 210"/>
                <a:gd name="T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25">
                  <a:moveTo>
                    <a:pt x="9" y="0"/>
                  </a:moveTo>
                  <a:lnTo>
                    <a:pt x="0" y="0"/>
                  </a:lnTo>
                  <a:lnTo>
                    <a:pt x="0" y="130"/>
                  </a:lnTo>
                  <a:lnTo>
                    <a:pt x="200" y="130"/>
                  </a:lnTo>
                  <a:lnTo>
                    <a:pt x="200" y="225"/>
                  </a:lnTo>
                  <a:lnTo>
                    <a:pt x="210" y="225"/>
                  </a:lnTo>
                  <a:lnTo>
                    <a:pt x="210" y="121"/>
                  </a:lnTo>
                  <a:lnTo>
                    <a:pt x="9" y="12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99" name="Freeform 123"/>
            <p:cNvSpPr>
              <a:spLocks/>
            </p:cNvSpPr>
            <p:nvPr/>
          </p:nvSpPr>
          <p:spPr bwMode="auto">
            <a:xfrm>
              <a:off x="2582" y="2489"/>
              <a:ext cx="38" cy="115"/>
            </a:xfrm>
            <a:custGeom>
              <a:avLst/>
              <a:gdLst>
                <a:gd name="T0" fmla="*/ 0 w 78"/>
                <a:gd name="T1" fmla="*/ 9 h 229"/>
                <a:gd name="T2" fmla="*/ 68 w 78"/>
                <a:gd name="T3" fmla="*/ 9 h 229"/>
                <a:gd name="T4" fmla="*/ 68 w 78"/>
                <a:gd name="T5" fmla="*/ 229 h 229"/>
                <a:gd name="T6" fmla="*/ 78 w 78"/>
                <a:gd name="T7" fmla="*/ 229 h 229"/>
                <a:gd name="T8" fmla="*/ 78 w 78"/>
                <a:gd name="T9" fmla="*/ 0 h 229"/>
                <a:gd name="T10" fmla="*/ 0 w 78"/>
                <a:gd name="T11" fmla="*/ 0 h 229"/>
                <a:gd name="T12" fmla="*/ 0 w 78"/>
                <a:gd name="T13" fmla="*/ 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29">
                  <a:moveTo>
                    <a:pt x="0" y="9"/>
                  </a:moveTo>
                  <a:lnTo>
                    <a:pt x="68" y="9"/>
                  </a:lnTo>
                  <a:lnTo>
                    <a:pt x="68" y="229"/>
                  </a:lnTo>
                  <a:lnTo>
                    <a:pt x="78" y="229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0" name="Rectangle 124"/>
            <p:cNvSpPr>
              <a:spLocks noChangeArrowheads="1"/>
            </p:cNvSpPr>
            <p:nvPr/>
          </p:nvSpPr>
          <p:spPr bwMode="auto">
            <a:xfrm>
              <a:off x="2211" y="2353"/>
              <a:ext cx="133" cy="8"/>
            </a:xfrm>
            <a:prstGeom prst="rect">
              <a:avLst/>
            </a:pr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1" name="Freeform 125"/>
            <p:cNvSpPr>
              <a:spLocks/>
            </p:cNvSpPr>
            <p:nvPr/>
          </p:nvSpPr>
          <p:spPr bwMode="auto">
            <a:xfrm>
              <a:off x="2446" y="2399"/>
              <a:ext cx="65" cy="127"/>
            </a:xfrm>
            <a:custGeom>
              <a:avLst/>
              <a:gdLst>
                <a:gd name="T0" fmla="*/ 33 w 131"/>
                <a:gd name="T1" fmla="*/ 100 h 256"/>
                <a:gd name="T2" fmla="*/ 0 w 131"/>
                <a:gd name="T3" fmla="*/ 229 h 256"/>
                <a:gd name="T4" fmla="*/ 33 w 131"/>
                <a:gd name="T5" fmla="*/ 256 h 256"/>
                <a:gd name="T6" fmla="*/ 58 w 131"/>
                <a:gd name="T7" fmla="*/ 136 h 256"/>
                <a:gd name="T8" fmla="*/ 131 w 131"/>
                <a:gd name="T9" fmla="*/ 32 h 256"/>
                <a:gd name="T10" fmla="*/ 104 w 131"/>
                <a:gd name="T11" fmla="*/ 3 h 256"/>
                <a:gd name="T12" fmla="*/ 102 w 131"/>
                <a:gd name="T13" fmla="*/ 0 h 256"/>
                <a:gd name="T14" fmla="*/ 33 w 131"/>
                <a:gd name="T15" fmla="*/ 10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256">
                  <a:moveTo>
                    <a:pt x="33" y="100"/>
                  </a:moveTo>
                  <a:lnTo>
                    <a:pt x="0" y="229"/>
                  </a:lnTo>
                  <a:lnTo>
                    <a:pt x="33" y="256"/>
                  </a:lnTo>
                  <a:lnTo>
                    <a:pt x="58" y="136"/>
                  </a:lnTo>
                  <a:lnTo>
                    <a:pt x="131" y="32"/>
                  </a:lnTo>
                  <a:lnTo>
                    <a:pt x="104" y="3"/>
                  </a:lnTo>
                  <a:lnTo>
                    <a:pt x="102" y="0"/>
                  </a:lnTo>
                  <a:lnTo>
                    <a:pt x="33" y="100"/>
                  </a:lnTo>
                  <a:close/>
                </a:path>
              </a:pathLst>
            </a:custGeom>
            <a:solidFill>
              <a:srgbClr val="213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2" name="Freeform 126"/>
            <p:cNvSpPr>
              <a:spLocks/>
            </p:cNvSpPr>
            <p:nvPr/>
          </p:nvSpPr>
          <p:spPr bwMode="auto">
            <a:xfrm>
              <a:off x="2281" y="2473"/>
              <a:ext cx="345" cy="347"/>
            </a:xfrm>
            <a:custGeom>
              <a:avLst/>
              <a:gdLst>
                <a:gd name="T0" fmla="*/ 651 w 688"/>
                <a:gd name="T1" fmla="*/ 0 h 694"/>
                <a:gd name="T2" fmla="*/ 645 w 688"/>
                <a:gd name="T3" fmla="*/ 8 h 694"/>
                <a:gd name="T4" fmla="*/ 655 w 688"/>
                <a:gd name="T5" fmla="*/ 38 h 694"/>
                <a:gd name="T6" fmla="*/ 660 w 688"/>
                <a:gd name="T7" fmla="*/ 69 h 694"/>
                <a:gd name="T8" fmla="*/ 663 w 688"/>
                <a:gd name="T9" fmla="*/ 101 h 694"/>
                <a:gd name="T10" fmla="*/ 662 w 688"/>
                <a:gd name="T11" fmla="*/ 132 h 694"/>
                <a:gd name="T12" fmla="*/ 656 w 688"/>
                <a:gd name="T13" fmla="*/ 164 h 694"/>
                <a:gd name="T14" fmla="*/ 647 w 688"/>
                <a:gd name="T15" fmla="*/ 195 h 694"/>
                <a:gd name="T16" fmla="*/ 634 w 688"/>
                <a:gd name="T17" fmla="*/ 225 h 694"/>
                <a:gd name="T18" fmla="*/ 617 w 688"/>
                <a:gd name="T19" fmla="*/ 254 h 694"/>
                <a:gd name="T20" fmla="*/ 605 w 688"/>
                <a:gd name="T21" fmla="*/ 270 h 694"/>
                <a:gd name="T22" fmla="*/ 594 w 688"/>
                <a:gd name="T23" fmla="*/ 285 h 694"/>
                <a:gd name="T24" fmla="*/ 580 w 688"/>
                <a:gd name="T25" fmla="*/ 299 h 694"/>
                <a:gd name="T26" fmla="*/ 566 w 688"/>
                <a:gd name="T27" fmla="*/ 312 h 694"/>
                <a:gd name="T28" fmla="*/ 552 w 688"/>
                <a:gd name="T29" fmla="*/ 323 h 694"/>
                <a:gd name="T30" fmla="*/ 537 w 688"/>
                <a:gd name="T31" fmla="*/ 334 h 694"/>
                <a:gd name="T32" fmla="*/ 521 w 688"/>
                <a:gd name="T33" fmla="*/ 343 h 694"/>
                <a:gd name="T34" fmla="*/ 505 w 688"/>
                <a:gd name="T35" fmla="*/ 351 h 694"/>
                <a:gd name="T36" fmla="*/ 488 w 688"/>
                <a:gd name="T37" fmla="*/ 359 h 694"/>
                <a:gd name="T38" fmla="*/ 470 w 688"/>
                <a:gd name="T39" fmla="*/ 365 h 694"/>
                <a:gd name="T40" fmla="*/ 453 w 688"/>
                <a:gd name="T41" fmla="*/ 369 h 694"/>
                <a:gd name="T42" fmla="*/ 434 w 688"/>
                <a:gd name="T43" fmla="*/ 373 h 694"/>
                <a:gd name="T44" fmla="*/ 417 w 688"/>
                <a:gd name="T45" fmla="*/ 376 h 694"/>
                <a:gd name="T46" fmla="*/ 399 w 688"/>
                <a:gd name="T47" fmla="*/ 377 h 694"/>
                <a:gd name="T48" fmla="*/ 380 w 688"/>
                <a:gd name="T49" fmla="*/ 377 h 694"/>
                <a:gd name="T50" fmla="*/ 362 w 688"/>
                <a:gd name="T51" fmla="*/ 376 h 694"/>
                <a:gd name="T52" fmla="*/ 190 w 688"/>
                <a:gd name="T53" fmla="*/ 632 h 694"/>
                <a:gd name="T54" fmla="*/ 0 w 688"/>
                <a:gd name="T55" fmla="*/ 656 h 694"/>
                <a:gd name="T56" fmla="*/ 14 w 688"/>
                <a:gd name="T57" fmla="*/ 694 h 694"/>
                <a:gd name="T58" fmla="*/ 216 w 688"/>
                <a:gd name="T59" fmla="*/ 668 h 694"/>
                <a:gd name="T60" fmla="*/ 387 w 688"/>
                <a:gd name="T61" fmla="*/ 412 h 694"/>
                <a:gd name="T62" fmla="*/ 406 w 688"/>
                <a:gd name="T63" fmla="*/ 413 h 694"/>
                <a:gd name="T64" fmla="*/ 424 w 688"/>
                <a:gd name="T65" fmla="*/ 413 h 694"/>
                <a:gd name="T66" fmla="*/ 443 w 688"/>
                <a:gd name="T67" fmla="*/ 411 h 694"/>
                <a:gd name="T68" fmla="*/ 460 w 688"/>
                <a:gd name="T69" fmla="*/ 409 h 694"/>
                <a:gd name="T70" fmla="*/ 478 w 688"/>
                <a:gd name="T71" fmla="*/ 405 h 694"/>
                <a:gd name="T72" fmla="*/ 496 w 688"/>
                <a:gd name="T73" fmla="*/ 400 h 694"/>
                <a:gd name="T74" fmla="*/ 513 w 688"/>
                <a:gd name="T75" fmla="*/ 394 h 694"/>
                <a:gd name="T76" fmla="*/ 530 w 688"/>
                <a:gd name="T77" fmla="*/ 387 h 694"/>
                <a:gd name="T78" fmla="*/ 546 w 688"/>
                <a:gd name="T79" fmla="*/ 379 h 694"/>
                <a:gd name="T80" fmla="*/ 562 w 688"/>
                <a:gd name="T81" fmla="*/ 369 h 694"/>
                <a:gd name="T82" fmla="*/ 577 w 688"/>
                <a:gd name="T83" fmla="*/ 359 h 694"/>
                <a:gd name="T84" fmla="*/ 591 w 688"/>
                <a:gd name="T85" fmla="*/ 347 h 694"/>
                <a:gd name="T86" fmla="*/ 605 w 688"/>
                <a:gd name="T87" fmla="*/ 335 h 694"/>
                <a:gd name="T88" fmla="*/ 619 w 688"/>
                <a:gd name="T89" fmla="*/ 321 h 694"/>
                <a:gd name="T90" fmla="*/ 630 w 688"/>
                <a:gd name="T91" fmla="*/ 306 h 694"/>
                <a:gd name="T92" fmla="*/ 642 w 688"/>
                <a:gd name="T93" fmla="*/ 290 h 694"/>
                <a:gd name="T94" fmla="*/ 662 w 688"/>
                <a:gd name="T95" fmla="*/ 255 h 694"/>
                <a:gd name="T96" fmla="*/ 675 w 688"/>
                <a:gd name="T97" fmla="*/ 218 h 694"/>
                <a:gd name="T98" fmla="*/ 685 w 688"/>
                <a:gd name="T99" fmla="*/ 182 h 694"/>
                <a:gd name="T100" fmla="*/ 688 w 688"/>
                <a:gd name="T101" fmla="*/ 144 h 694"/>
                <a:gd name="T102" fmla="*/ 687 w 688"/>
                <a:gd name="T103" fmla="*/ 107 h 694"/>
                <a:gd name="T104" fmla="*/ 680 w 688"/>
                <a:gd name="T105" fmla="*/ 69 h 694"/>
                <a:gd name="T106" fmla="*/ 667 w 688"/>
                <a:gd name="T107" fmla="*/ 33 h 694"/>
                <a:gd name="T108" fmla="*/ 651 w 688"/>
                <a:gd name="T109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88" h="694">
                  <a:moveTo>
                    <a:pt x="651" y="0"/>
                  </a:moveTo>
                  <a:lnTo>
                    <a:pt x="645" y="8"/>
                  </a:lnTo>
                  <a:lnTo>
                    <a:pt x="655" y="38"/>
                  </a:lnTo>
                  <a:lnTo>
                    <a:pt x="660" y="69"/>
                  </a:lnTo>
                  <a:lnTo>
                    <a:pt x="663" y="101"/>
                  </a:lnTo>
                  <a:lnTo>
                    <a:pt x="662" y="132"/>
                  </a:lnTo>
                  <a:lnTo>
                    <a:pt x="656" y="164"/>
                  </a:lnTo>
                  <a:lnTo>
                    <a:pt x="647" y="195"/>
                  </a:lnTo>
                  <a:lnTo>
                    <a:pt x="634" y="225"/>
                  </a:lnTo>
                  <a:lnTo>
                    <a:pt x="617" y="254"/>
                  </a:lnTo>
                  <a:lnTo>
                    <a:pt x="605" y="270"/>
                  </a:lnTo>
                  <a:lnTo>
                    <a:pt x="594" y="285"/>
                  </a:lnTo>
                  <a:lnTo>
                    <a:pt x="580" y="299"/>
                  </a:lnTo>
                  <a:lnTo>
                    <a:pt x="566" y="312"/>
                  </a:lnTo>
                  <a:lnTo>
                    <a:pt x="552" y="323"/>
                  </a:lnTo>
                  <a:lnTo>
                    <a:pt x="537" y="334"/>
                  </a:lnTo>
                  <a:lnTo>
                    <a:pt x="521" y="343"/>
                  </a:lnTo>
                  <a:lnTo>
                    <a:pt x="505" y="351"/>
                  </a:lnTo>
                  <a:lnTo>
                    <a:pt x="488" y="359"/>
                  </a:lnTo>
                  <a:lnTo>
                    <a:pt x="470" y="365"/>
                  </a:lnTo>
                  <a:lnTo>
                    <a:pt x="453" y="369"/>
                  </a:lnTo>
                  <a:lnTo>
                    <a:pt x="434" y="373"/>
                  </a:lnTo>
                  <a:lnTo>
                    <a:pt x="417" y="376"/>
                  </a:lnTo>
                  <a:lnTo>
                    <a:pt x="399" y="377"/>
                  </a:lnTo>
                  <a:lnTo>
                    <a:pt x="380" y="377"/>
                  </a:lnTo>
                  <a:lnTo>
                    <a:pt x="362" y="376"/>
                  </a:lnTo>
                  <a:lnTo>
                    <a:pt x="190" y="632"/>
                  </a:lnTo>
                  <a:lnTo>
                    <a:pt x="0" y="656"/>
                  </a:lnTo>
                  <a:lnTo>
                    <a:pt x="14" y="694"/>
                  </a:lnTo>
                  <a:lnTo>
                    <a:pt x="216" y="668"/>
                  </a:lnTo>
                  <a:lnTo>
                    <a:pt x="387" y="412"/>
                  </a:lnTo>
                  <a:lnTo>
                    <a:pt x="406" y="413"/>
                  </a:lnTo>
                  <a:lnTo>
                    <a:pt x="424" y="413"/>
                  </a:lnTo>
                  <a:lnTo>
                    <a:pt x="443" y="411"/>
                  </a:lnTo>
                  <a:lnTo>
                    <a:pt x="460" y="409"/>
                  </a:lnTo>
                  <a:lnTo>
                    <a:pt x="478" y="405"/>
                  </a:lnTo>
                  <a:lnTo>
                    <a:pt x="496" y="400"/>
                  </a:lnTo>
                  <a:lnTo>
                    <a:pt x="513" y="394"/>
                  </a:lnTo>
                  <a:lnTo>
                    <a:pt x="530" y="387"/>
                  </a:lnTo>
                  <a:lnTo>
                    <a:pt x="546" y="379"/>
                  </a:lnTo>
                  <a:lnTo>
                    <a:pt x="562" y="369"/>
                  </a:lnTo>
                  <a:lnTo>
                    <a:pt x="577" y="359"/>
                  </a:lnTo>
                  <a:lnTo>
                    <a:pt x="591" y="347"/>
                  </a:lnTo>
                  <a:lnTo>
                    <a:pt x="605" y="335"/>
                  </a:lnTo>
                  <a:lnTo>
                    <a:pt x="619" y="321"/>
                  </a:lnTo>
                  <a:lnTo>
                    <a:pt x="630" y="306"/>
                  </a:lnTo>
                  <a:lnTo>
                    <a:pt x="642" y="290"/>
                  </a:lnTo>
                  <a:lnTo>
                    <a:pt x="662" y="255"/>
                  </a:lnTo>
                  <a:lnTo>
                    <a:pt x="675" y="218"/>
                  </a:lnTo>
                  <a:lnTo>
                    <a:pt x="685" y="182"/>
                  </a:lnTo>
                  <a:lnTo>
                    <a:pt x="688" y="144"/>
                  </a:lnTo>
                  <a:lnTo>
                    <a:pt x="687" y="107"/>
                  </a:lnTo>
                  <a:lnTo>
                    <a:pt x="680" y="69"/>
                  </a:lnTo>
                  <a:lnTo>
                    <a:pt x="667" y="33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213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3" name="Freeform 127"/>
            <p:cNvSpPr>
              <a:spLocks/>
            </p:cNvSpPr>
            <p:nvPr/>
          </p:nvSpPr>
          <p:spPr bwMode="auto">
            <a:xfrm>
              <a:off x="2418" y="3082"/>
              <a:ext cx="20" cy="20"/>
            </a:xfrm>
            <a:custGeom>
              <a:avLst/>
              <a:gdLst>
                <a:gd name="T0" fmla="*/ 0 w 40"/>
                <a:gd name="T1" fmla="*/ 20 h 40"/>
                <a:gd name="T2" fmla="*/ 1 w 40"/>
                <a:gd name="T3" fmla="*/ 28 h 40"/>
                <a:gd name="T4" fmla="*/ 6 w 40"/>
                <a:gd name="T5" fmla="*/ 35 h 40"/>
                <a:gd name="T6" fmla="*/ 13 w 40"/>
                <a:gd name="T7" fmla="*/ 39 h 40"/>
                <a:gd name="T8" fmla="*/ 21 w 40"/>
                <a:gd name="T9" fmla="*/ 40 h 40"/>
                <a:gd name="T10" fmla="*/ 28 w 40"/>
                <a:gd name="T11" fmla="*/ 39 h 40"/>
                <a:gd name="T12" fmla="*/ 35 w 40"/>
                <a:gd name="T13" fmla="*/ 35 h 40"/>
                <a:gd name="T14" fmla="*/ 39 w 40"/>
                <a:gd name="T15" fmla="*/ 28 h 40"/>
                <a:gd name="T16" fmla="*/ 40 w 40"/>
                <a:gd name="T17" fmla="*/ 20 h 40"/>
                <a:gd name="T18" fmla="*/ 39 w 40"/>
                <a:gd name="T19" fmla="*/ 13 h 40"/>
                <a:gd name="T20" fmla="*/ 35 w 40"/>
                <a:gd name="T21" fmla="*/ 6 h 40"/>
                <a:gd name="T22" fmla="*/ 28 w 40"/>
                <a:gd name="T23" fmla="*/ 1 h 40"/>
                <a:gd name="T24" fmla="*/ 21 w 40"/>
                <a:gd name="T25" fmla="*/ 0 h 40"/>
                <a:gd name="T26" fmla="*/ 13 w 40"/>
                <a:gd name="T27" fmla="*/ 1 h 40"/>
                <a:gd name="T28" fmla="*/ 6 w 40"/>
                <a:gd name="T29" fmla="*/ 6 h 40"/>
                <a:gd name="T30" fmla="*/ 1 w 40"/>
                <a:gd name="T31" fmla="*/ 13 h 40"/>
                <a:gd name="T32" fmla="*/ 0 w 40"/>
                <a:gd name="T33" fmla="*/ 20 h 40"/>
                <a:gd name="T34" fmla="*/ 0 w 40"/>
                <a:gd name="T3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0" y="20"/>
                  </a:moveTo>
                  <a:lnTo>
                    <a:pt x="1" y="28"/>
                  </a:lnTo>
                  <a:lnTo>
                    <a:pt x="6" y="35"/>
                  </a:lnTo>
                  <a:lnTo>
                    <a:pt x="13" y="39"/>
                  </a:lnTo>
                  <a:lnTo>
                    <a:pt x="21" y="40"/>
                  </a:lnTo>
                  <a:lnTo>
                    <a:pt x="28" y="39"/>
                  </a:lnTo>
                  <a:lnTo>
                    <a:pt x="35" y="35"/>
                  </a:lnTo>
                  <a:lnTo>
                    <a:pt x="39" y="28"/>
                  </a:lnTo>
                  <a:lnTo>
                    <a:pt x="40" y="20"/>
                  </a:lnTo>
                  <a:lnTo>
                    <a:pt x="39" y="13"/>
                  </a:lnTo>
                  <a:lnTo>
                    <a:pt x="35" y="6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3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6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4" name="Freeform 128"/>
            <p:cNvSpPr>
              <a:spLocks/>
            </p:cNvSpPr>
            <p:nvPr/>
          </p:nvSpPr>
          <p:spPr bwMode="auto">
            <a:xfrm>
              <a:off x="1910" y="2939"/>
              <a:ext cx="46" cy="45"/>
            </a:xfrm>
            <a:custGeom>
              <a:avLst/>
              <a:gdLst>
                <a:gd name="T0" fmla="*/ 46 w 91"/>
                <a:gd name="T1" fmla="*/ 91 h 91"/>
                <a:gd name="T2" fmla="*/ 55 w 91"/>
                <a:gd name="T3" fmla="*/ 90 h 91"/>
                <a:gd name="T4" fmla="*/ 63 w 91"/>
                <a:gd name="T5" fmla="*/ 88 h 91"/>
                <a:gd name="T6" fmla="*/ 71 w 91"/>
                <a:gd name="T7" fmla="*/ 83 h 91"/>
                <a:gd name="T8" fmla="*/ 77 w 91"/>
                <a:gd name="T9" fmla="*/ 78 h 91"/>
                <a:gd name="T10" fmla="*/ 83 w 91"/>
                <a:gd name="T11" fmla="*/ 72 h 91"/>
                <a:gd name="T12" fmla="*/ 87 w 91"/>
                <a:gd name="T13" fmla="*/ 64 h 91"/>
                <a:gd name="T14" fmla="*/ 90 w 91"/>
                <a:gd name="T15" fmla="*/ 56 h 91"/>
                <a:gd name="T16" fmla="*/ 91 w 91"/>
                <a:gd name="T17" fmla="*/ 47 h 91"/>
                <a:gd name="T18" fmla="*/ 90 w 91"/>
                <a:gd name="T19" fmla="*/ 37 h 91"/>
                <a:gd name="T20" fmla="*/ 87 w 91"/>
                <a:gd name="T21" fmla="*/ 28 h 91"/>
                <a:gd name="T22" fmla="*/ 83 w 91"/>
                <a:gd name="T23" fmla="*/ 21 h 91"/>
                <a:gd name="T24" fmla="*/ 77 w 91"/>
                <a:gd name="T25" fmla="*/ 14 h 91"/>
                <a:gd name="T26" fmla="*/ 71 w 91"/>
                <a:gd name="T27" fmla="*/ 9 h 91"/>
                <a:gd name="T28" fmla="*/ 63 w 91"/>
                <a:gd name="T29" fmla="*/ 4 h 91"/>
                <a:gd name="T30" fmla="*/ 55 w 91"/>
                <a:gd name="T31" fmla="*/ 2 h 91"/>
                <a:gd name="T32" fmla="*/ 46 w 91"/>
                <a:gd name="T33" fmla="*/ 0 h 91"/>
                <a:gd name="T34" fmla="*/ 37 w 91"/>
                <a:gd name="T35" fmla="*/ 2 h 91"/>
                <a:gd name="T36" fmla="*/ 27 w 91"/>
                <a:gd name="T37" fmla="*/ 4 h 91"/>
                <a:gd name="T38" fmla="*/ 20 w 91"/>
                <a:gd name="T39" fmla="*/ 9 h 91"/>
                <a:gd name="T40" fmla="*/ 14 w 91"/>
                <a:gd name="T41" fmla="*/ 14 h 91"/>
                <a:gd name="T42" fmla="*/ 8 w 91"/>
                <a:gd name="T43" fmla="*/ 21 h 91"/>
                <a:gd name="T44" fmla="*/ 3 w 91"/>
                <a:gd name="T45" fmla="*/ 28 h 91"/>
                <a:gd name="T46" fmla="*/ 1 w 91"/>
                <a:gd name="T47" fmla="*/ 37 h 91"/>
                <a:gd name="T48" fmla="*/ 0 w 91"/>
                <a:gd name="T49" fmla="*/ 47 h 91"/>
                <a:gd name="T50" fmla="*/ 1 w 91"/>
                <a:gd name="T51" fmla="*/ 56 h 91"/>
                <a:gd name="T52" fmla="*/ 3 w 91"/>
                <a:gd name="T53" fmla="*/ 64 h 91"/>
                <a:gd name="T54" fmla="*/ 8 w 91"/>
                <a:gd name="T55" fmla="*/ 72 h 91"/>
                <a:gd name="T56" fmla="*/ 14 w 91"/>
                <a:gd name="T57" fmla="*/ 78 h 91"/>
                <a:gd name="T58" fmla="*/ 20 w 91"/>
                <a:gd name="T59" fmla="*/ 83 h 91"/>
                <a:gd name="T60" fmla="*/ 27 w 91"/>
                <a:gd name="T61" fmla="*/ 88 h 91"/>
                <a:gd name="T62" fmla="*/ 37 w 91"/>
                <a:gd name="T63" fmla="*/ 90 h 91"/>
                <a:gd name="T64" fmla="*/ 46 w 91"/>
                <a:gd name="T6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91">
                  <a:moveTo>
                    <a:pt x="46" y="91"/>
                  </a:moveTo>
                  <a:lnTo>
                    <a:pt x="55" y="90"/>
                  </a:lnTo>
                  <a:lnTo>
                    <a:pt x="63" y="88"/>
                  </a:lnTo>
                  <a:lnTo>
                    <a:pt x="71" y="83"/>
                  </a:lnTo>
                  <a:lnTo>
                    <a:pt x="77" y="78"/>
                  </a:lnTo>
                  <a:lnTo>
                    <a:pt x="83" y="72"/>
                  </a:lnTo>
                  <a:lnTo>
                    <a:pt x="87" y="64"/>
                  </a:lnTo>
                  <a:lnTo>
                    <a:pt x="90" y="56"/>
                  </a:lnTo>
                  <a:lnTo>
                    <a:pt x="91" y="47"/>
                  </a:lnTo>
                  <a:lnTo>
                    <a:pt x="90" y="37"/>
                  </a:lnTo>
                  <a:lnTo>
                    <a:pt x="87" y="28"/>
                  </a:lnTo>
                  <a:lnTo>
                    <a:pt x="83" y="21"/>
                  </a:lnTo>
                  <a:lnTo>
                    <a:pt x="77" y="14"/>
                  </a:lnTo>
                  <a:lnTo>
                    <a:pt x="71" y="9"/>
                  </a:lnTo>
                  <a:lnTo>
                    <a:pt x="63" y="4"/>
                  </a:lnTo>
                  <a:lnTo>
                    <a:pt x="55" y="2"/>
                  </a:lnTo>
                  <a:lnTo>
                    <a:pt x="46" y="0"/>
                  </a:lnTo>
                  <a:lnTo>
                    <a:pt x="37" y="2"/>
                  </a:lnTo>
                  <a:lnTo>
                    <a:pt x="27" y="4"/>
                  </a:lnTo>
                  <a:lnTo>
                    <a:pt x="20" y="9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3" y="28"/>
                  </a:lnTo>
                  <a:lnTo>
                    <a:pt x="1" y="37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3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3"/>
                  </a:lnTo>
                  <a:lnTo>
                    <a:pt x="27" y="88"/>
                  </a:lnTo>
                  <a:lnTo>
                    <a:pt x="37" y="90"/>
                  </a:lnTo>
                  <a:lnTo>
                    <a:pt x="46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5" name="Freeform 129"/>
            <p:cNvSpPr>
              <a:spLocks/>
            </p:cNvSpPr>
            <p:nvPr/>
          </p:nvSpPr>
          <p:spPr bwMode="auto">
            <a:xfrm>
              <a:off x="2312" y="2742"/>
              <a:ext cx="50" cy="31"/>
            </a:xfrm>
            <a:custGeom>
              <a:avLst/>
              <a:gdLst>
                <a:gd name="T0" fmla="*/ 84 w 100"/>
                <a:gd name="T1" fmla="*/ 62 h 62"/>
                <a:gd name="T2" fmla="*/ 0 w 100"/>
                <a:gd name="T3" fmla="*/ 0 h 62"/>
                <a:gd name="T4" fmla="*/ 100 w 100"/>
                <a:gd name="T5" fmla="*/ 30 h 62"/>
                <a:gd name="T6" fmla="*/ 84 w 100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62">
                  <a:moveTo>
                    <a:pt x="84" y="62"/>
                  </a:moveTo>
                  <a:lnTo>
                    <a:pt x="0" y="0"/>
                  </a:lnTo>
                  <a:lnTo>
                    <a:pt x="100" y="30"/>
                  </a:lnTo>
                  <a:lnTo>
                    <a:pt x="84" y="62"/>
                  </a:lnTo>
                  <a:close/>
                </a:path>
              </a:pathLst>
            </a:custGeom>
            <a:solidFill>
              <a:srgbClr val="213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6" name="Freeform 130"/>
            <p:cNvSpPr>
              <a:spLocks/>
            </p:cNvSpPr>
            <p:nvPr/>
          </p:nvSpPr>
          <p:spPr bwMode="auto">
            <a:xfrm>
              <a:off x="2326" y="2723"/>
              <a:ext cx="49" cy="31"/>
            </a:xfrm>
            <a:custGeom>
              <a:avLst/>
              <a:gdLst>
                <a:gd name="T0" fmla="*/ 83 w 99"/>
                <a:gd name="T1" fmla="*/ 63 h 63"/>
                <a:gd name="T2" fmla="*/ 0 w 99"/>
                <a:gd name="T3" fmla="*/ 0 h 63"/>
                <a:gd name="T4" fmla="*/ 99 w 99"/>
                <a:gd name="T5" fmla="*/ 32 h 63"/>
                <a:gd name="T6" fmla="*/ 83 w 99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63">
                  <a:moveTo>
                    <a:pt x="83" y="63"/>
                  </a:moveTo>
                  <a:lnTo>
                    <a:pt x="0" y="0"/>
                  </a:lnTo>
                  <a:lnTo>
                    <a:pt x="99" y="32"/>
                  </a:lnTo>
                  <a:lnTo>
                    <a:pt x="83" y="63"/>
                  </a:lnTo>
                  <a:close/>
                </a:path>
              </a:pathLst>
            </a:custGeom>
            <a:solidFill>
              <a:srgbClr val="213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7" name="Freeform 131"/>
            <p:cNvSpPr>
              <a:spLocks/>
            </p:cNvSpPr>
            <p:nvPr/>
          </p:nvSpPr>
          <p:spPr bwMode="auto">
            <a:xfrm>
              <a:off x="2339" y="2704"/>
              <a:ext cx="50" cy="31"/>
            </a:xfrm>
            <a:custGeom>
              <a:avLst/>
              <a:gdLst>
                <a:gd name="T0" fmla="*/ 84 w 101"/>
                <a:gd name="T1" fmla="*/ 63 h 63"/>
                <a:gd name="T2" fmla="*/ 0 w 101"/>
                <a:gd name="T3" fmla="*/ 0 h 63"/>
                <a:gd name="T4" fmla="*/ 101 w 101"/>
                <a:gd name="T5" fmla="*/ 31 h 63"/>
                <a:gd name="T6" fmla="*/ 84 w 101"/>
                <a:gd name="T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63">
                  <a:moveTo>
                    <a:pt x="84" y="63"/>
                  </a:moveTo>
                  <a:lnTo>
                    <a:pt x="0" y="0"/>
                  </a:lnTo>
                  <a:lnTo>
                    <a:pt x="101" y="31"/>
                  </a:lnTo>
                  <a:lnTo>
                    <a:pt x="84" y="63"/>
                  </a:lnTo>
                  <a:close/>
                </a:path>
              </a:pathLst>
            </a:custGeom>
            <a:solidFill>
              <a:srgbClr val="213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8" name="Freeform 132"/>
            <p:cNvSpPr>
              <a:spLocks/>
            </p:cNvSpPr>
            <p:nvPr/>
          </p:nvSpPr>
          <p:spPr bwMode="auto">
            <a:xfrm>
              <a:off x="2352" y="2684"/>
              <a:ext cx="51" cy="32"/>
            </a:xfrm>
            <a:custGeom>
              <a:avLst/>
              <a:gdLst>
                <a:gd name="T0" fmla="*/ 84 w 100"/>
                <a:gd name="T1" fmla="*/ 65 h 65"/>
                <a:gd name="T2" fmla="*/ 0 w 100"/>
                <a:gd name="T3" fmla="*/ 0 h 65"/>
                <a:gd name="T4" fmla="*/ 100 w 100"/>
                <a:gd name="T5" fmla="*/ 33 h 65"/>
                <a:gd name="T6" fmla="*/ 84 w 100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65">
                  <a:moveTo>
                    <a:pt x="84" y="65"/>
                  </a:moveTo>
                  <a:lnTo>
                    <a:pt x="0" y="0"/>
                  </a:lnTo>
                  <a:lnTo>
                    <a:pt x="100" y="33"/>
                  </a:lnTo>
                  <a:lnTo>
                    <a:pt x="84" y="65"/>
                  </a:lnTo>
                  <a:close/>
                </a:path>
              </a:pathLst>
            </a:custGeom>
            <a:solidFill>
              <a:srgbClr val="213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09" name="Freeform 133"/>
            <p:cNvSpPr>
              <a:spLocks/>
            </p:cNvSpPr>
            <p:nvPr/>
          </p:nvSpPr>
          <p:spPr bwMode="auto">
            <a:xfrm>
              <a:off x="2366" y="2665"/>
              <a:ext cx="50" cy="32"/>
            </a:xfrm>
            <a:custGeom>
              <a:avLst/>
              <a:gdLst>
                <a:gd name="T0" fmla="*/ 84 w 101"/>
                <a:gd name="T1" fmla="*/ 64 h 64"/>
                <a:gd name="T2" fmla="*/ 0 w 101"/>
                <a:gd name="T3" fmla="*/ 0 h 64"/>
                <a:gd name="T4" fmla="*/ 101 w 101"/>
                <a:gd name="T5" fmla="*/ 31 h 64"/>
                <a:gd name="T6" fmla="*/ 84 w 101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64">
                  <a:moveTo>
                    <a:pt x="84" y="64"/>
                  </a:moveTo>
                  <a:lnTo>
                    <a:pt x="0" y="0"/>
                  </a:lnTo>
                  <a:lnTo>
                    <a:pt x="101" y="31"/>
                  </a:lnTo>
                  <a:lnTo>
                    <a:pt x="84" y="64"/>
                  </a:lnTo>
                  <a:close/>
                </a:path>
              </a:pathLst>
            </a:custGeom>
            <a:solidFill>
              <a:srgbClr val="213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10" name="Freeform 134"/>
            <p:cNvSpPr>
              <a:spLocks/>
            </p:cNvSpPr>
            <p:nvPr/>
          </p:nvSpPr>
          <p:spPr bwMode="auto">
            <a:xfrm>
              <a:off x="2058" y="2629"/>
              <a:ext cx="76" cy="75"/>
            </a:xfrm>
            <a:custGeom>
              <a:avLst/>
              <a:gdLst>
                <a:gd name="T0" fmla="*/ 152 w 152"/>
                <a:gd name="T1" fmla="*/ 0 h 150"/>
                <a:gd name="T2" fmla="*/ 0 w 152"/>
                <a:gd name="T3" fmla="*/ 41 h 150"/>
                <a:gd name="T4" fmla="*/ 101 w 152"/>
                <a:gd name="T5" fmla="*/ 150 h 150"/>
                <a:gd name="T6" fmla="*/ 107 w 152"/>
                <a:gd name="T7" fmla="*/ 130 h 150"/>
                <a:gd name="T8" fmla="*/ 113 w 152"/>
                <a:gd name="T9" fmla="*/ 110 h 150"/>
                <a:gd name="T10" fmla="*/ 119 w 152"/>
                <a:gd name="T11" fmla="*/ 92 h 150"/>
                <a:gd name="T12" fmla="*/ 124 w 152"/>
                <a:gd name="T13" fmla="*/ 72 h 150"/>
                <a:gd name="T14" fmla="*/ 131 w 152"/>
                <a:gd name="T15" fmla="*/ 54 h 150"/>
                <a:gd name="T16" fmla="*/ 138 w 152"/>
                <a:gd name="T17" fmla="*/ 35 h 150"/>
                <a:gd name="T18" fmla="*/ 145 w 152"/>
                <a:gd name="T19" fmla="*/ 18 h 150"/>
                <a:gd name="T20" fmla="*/ 152 w 152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50">
                  <a:moveTo>
                    <a:pt x="152" y="0"/>
                  </a:moveTo>
                  <a:lnTo>
                    <a:pt x="0" y="41"/>
                  </a:lnTo>
                  <a:lnTo>
                    <a:pt x="101" y="150"/>
                  </a:lnTo>
                  <a:lnTo>
                    <a:pt x="107" y="130"/>
                  </a:lnTo>
                  <a:lnTo>
                    <a:pt x="113" y="110"/>
                  </a:lnTo>
                  <a:lnTo>
                    <a:pt x="119" y="92"/>
                  </a:lnTo>
                  <a:lnTo>
                    <a:pt x="124" y="72"/>
                  </a:lnTo>
                  <a:lnTo>
                    <a:pt x="131" y="54"/>
                  </a:lnTo>
                  <a:lnTo>
                    <a:pt x="138" y="35"/>
                  </a:lnTo>
                  <a:lnTo>
                    <a:pt x="145" y="1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11" name="Freeform 135"/>
            <p:cNvSpPr>
              <a:spLocks/>
            </p:cNvSpPr>
            <p:nvPr/>
          </p:nvSpPr>
          <p:spPr bwMode="auto">
            <a:xfrm>
              <a:off x="2175" y="2448"/>
              <a:ext cx="71" cy="76"/>
            </a:xfrm>
            <a:custGeom>
              <a:avLst/>
              <a:gdLst>
                <a:gd name="T0" fmla="*/ 142 w 142"/>
                <a:gd name="T1" fmla="*/ 33 h 152"/>
                <a:gd name="T2" fmla="*/ 0 w 142"/>
                <a:gd name="T3" fmla="*/ 0 h 152"/>
                <a:gd name="T4" fmla="*/ 38 w 142"/>
                <a:gd name="T5" fmla="*/ 152 h 152"/>
                <a:gd name="T6" fmla="*/ 49 w 142"/>
                <a:gd name="T7" fmla="*/ 136 h 152"/>
                <a:gd name="T8" fmla="*/ 62 w 142"/>
                <a:gd name="T9" fmla="*/ 120 h 152"/>
                <a:gd name="T10" fmla="*/ 75 w 142"/>
                <a:gd name="T11" fmla="*/ 105 h 152"/>
                <a:gd name="T12" fmla="*/ 87 w 142"/>
                <a:gd name="T13" fmla="*/ 90 h 152"/>
                <a:gd name="T14" fmla="*/ 101 w 142"/>
                <a:gd name="T15" fmla="*/ 75 h 152"/>
                <a:gd name="T16" fmla="*/ 114 w 142"/>
                <a:gd name="T17" fmla="*/ 61 h 152"/>
                <a:gd name="T18" fmla="*/ 128 w 142"/>
                <a:gd name="T19" fmla="*/ 47 h 152"/>
                <a:gd name="T20" fmla="*/ 142 w 142"/>
                <a:gd name="T21" fmla="*/ 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52">
                  <a:moveTo>
                    <a:pt x="142" y="33"/>
                  </a:moveTo>
                  <a:lnTo>
                    <a:pt x="0" y="0"/>
                  </a:lnTo>
                  <a:lnTo>
                    <a:pt x="38" y="152"/>
                  </a:lnTo>
                  <a:lnTo>
                    <a:pt x="49" y="136"/>
                  </a:lnTo>
                  <a:lnTo>
                    <a:pt x="62" y="120"/>
                  </a:lnTo>
                  <a:lnTo>
                    <a:pt x="75" y="105"/>
                  </a:lnTo>
                  <a:lnTo>
                    <a:pt x="87" y="90"/>
                  </a:lnTo>
                  <a:lnTo>
                    <a:pt x="101" y="75"/>
                  </a:lnTo>
                  <a:lnTo>
                    <a:pt x="114" y="61"/>
                  </a:lnTo>
                  <a:lnTo>
                    <a:pt x="128" y="47"/>
                  </a:lnTo>
                  <a:lnTo>
                    <a:pt x="142" y="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12" name="Freeform 136"/>
            <p:cNvSpPr>
              <a:spLocks/>
            </p:cNvSpPr>
            <p:nvPr/>
          </p:nvSpPr>
          <p:spPr bwMode="auto">
            <a:xfrm>
              <a:off x="2042" y="2726"/>
              <a:ext cx="62" cy="68"/>
            </a:xfrm>
            <a:custGeom>
              <a:avLst/>
              <a:gdLst>
                <a:gd name="T0" fmla="*/ 124 w 124"/>
                <a:gd name="T1" fmla="*/ 0 h 137"/>
                <a:gd name="T2" fmla="*/ 0 w 124"/>
                <a:gd name="T3" fmla="*/ 71 h 137"/>
                <a:gd name="T4" fmla="*/ 104 w 124"/>
                <a:gd name="T5" fmla="*/ 137 h 137"/>
                <a:gd name="T6" fmla="*/ 108 w 124"/>
                <a:gd name="T7" fmla="*/ 103 h 137"/>
                <a:gd name="T8" fmla="*/ 112 w 124"/>
                <a:gd name="T9" fmla="*/ 68 h 137"/>
                <a:gd name="T10" fmla="*/ 117 w 124"/>
                <a:gd name="T11" fmla="*/ 35 h 137"/>
                <a:gd name="T12" fmla="*/ 124 w 124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37">
                  <a:moveTo>
                    <a:pt x="124" y="0"/>
                  </a:moveTo>
                  <a:lnTo>
                    <a:pt x="0" y="71"/>
                  </a:lnTo>
                  <a:lnTo>
                    <a:pt x="104" y="137"/>
                  </a:lnTo>
                  <a:lnTo>
                    <a:pt x="108" y="103"/>
                  </a:lnTo>
                  <a:lnTo>
                    <a:pt x="112" y="68"/>
                  </a:lnTo>
                  <a:lnTo>
                    <a:pt x="117" y="3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13" name="Freeform 137"/>
            <p:cNvSpPr>
              <a:spLocks/>
            </p:cNvSpPr>
            <p:nvPr/>
          </p:nvSpPr>
          <p:spPr bwMode="auto">
            <a:xfrm>
              <a:off x="2103" y="2541"/>
              <a:ext cx="79" cy="72"/>
            </a:xfrm>
            <a:custGeom>
              <a:avLst/>
              <a:gdLst>
                <a:gd name="T0" fmla="*/ 158 w 158"/>
                <a:gd name="T1" fmla="*/ 0 h 143"/>
                <a:gd name="T2" fmla="*/ 0 w 158"/>
                <a:gd name="T3" fmla="*/ 3 h 143"/>
                <a:gd name="T4" fmla="*/ 77 w 158"/>
                <a:gd name="T5" fmla="*/ 143 h 143"/>
                <a:gd name="T6" fmla="*/ 86 w 158"/>
                <a:gd name="T7" fmla="*/ 124 h 143"/>
                <a:gd name="T8" fmla="*/ 95 w 158"/>
                <a:gd name="T9" fmla="*/ 106 h 143"/>
                <a:gd name="T10" fmla="*/ 105 w 158"/>
                <a:gd name="T11" fmla="*/ 87 h 143"/>
                <a:gd name="T12" fmla="*/ 115 w 158"/>
                <a:gd name="T13" fmla="*/ 69 h 143"/>
                <a:gd name="T14" fmla="*/ 125 w 158"/>
                <a:gd name="T15" fmla="*/ 52 h 143"/>
                <a:gd name="T16" fmla="*/ 136 w 158"/>
                <a:gd name="T17" fmla="*/ 34 h 143"/>
                <a:gd name="T18" fmla="*/ 146 w 158"/>
                <a:gd name="T19" fmla="*/ 17 h 143"/>
                <a:gd name="T20" fmla="*/ 158 w 158"/>
                <a:gd name="T2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143">
                  <a:moveTo>
                    <a:pt x="158" y="0"/>
                  </a:moveTo>
                  <a:lnTo>
                    <a:pt x="0" y="3"/>
                  </a:lnTo>
                  <a:lnTo>
                    <a:pt x="77" y="143"/>
                  </a:lnTo>
                  <a:lnTo>
                    <a:pt x="86" y="124"/>
                  </a:lnTo>
                  <a:lnTo>
                    <a:pt x="95" y="106"/>
                  </a:lnTo>
                  <a:lnTo>
                    <a:pt x="105" y="87"/>
                  </a:lnTo>
                  <a:lnTo>
                    <a:pt x="115" y="69"/>
                  </a:lnTo>
                  <a:lnTo>
                    <a:pt x="125" y="52"/>
                  </a:lnTo>
                  <a:lnTo>
                    <a:pt x="136" y="34"/>
                  </a:lnTo>
                  <a:lnTo>
                    <a:pt x="146" y="1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14" name="Freeform 138"/>
            <p:cNvSpPr>
              <a:spLocks/>
            </p:cNvSpPr>
            <p:nvPr/>
          </p:nvSpPr>
          <p:spPr bwMode="auto">
            <a:xfrm>
              <a:off x="2261" y="2381"/>
              <a:ext cx="59" cy="72"/>
            </a:xfrm>
            <a:custGeom>
              <a:avLst/>
              <a:gdLst>
                <a:gd name="T0" fmla="*/ 116 w 116"/>
                <a:gd name="T1" fmla="*/ 61 h 143"/>
                <a:gd name="T2" fmla="*/ 0 w 116"/>
                <a:gd name="T3" fmla="*/ 0 h 143"/>
                <a:gd name="T4" fmla="*/ 0 w 116"/>
                <a:gd name="T5" fmla="*/ 143 h 143"/>
                <a:gd name="T6" fmla="*/ 13 w 116"/>
                <a:gd name="T7" fmla="*/ 132 h 143"/>
                <a:gd name="T8" fmla="*/ 27 w 116"/>
                <a:gd name="T9" fmla="*/ 120 h 143"/>
                <a:gd name="T10" fmla="*/ 42 w 116"/>
                <a:gd name="T11" fmla="*/ 110 h 143"/>
                <a:gd name="T12" fmla="*/ 56 w 116"/>
                <a:gd name="T13" fmla="*/ 100 h 143"/>
                <a:gd name="T14" fmla="*/ 71 w 116"/>
                <a:gd name="T15" fmla="*/ 89 h 143"/>
                <a:gd name="T16" fmla="*/ 86 w 116"/>
                <a:gd name="T17" fmla="*/ 80 h 143"/>
                <a:gd name="T18" fmla="*/ 101 w 116"/>
                <a:gd name="T19" fmla="*/ 71 h 143"/>
                <a:gd name="T20" fmla="*/ 116 w 116"/>
                <a:gd name="T21" fmla="*/ 6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43">
                  <a:moveTo>
                    <a:pt x="116" y="61"/>
                  </a:moveTo>
                  <a:lnTo>
                    <a:pt x="0" y="0"/>
                  </a:lnTo>
                  <a:lnTo>
                    <a:pt x="0" y="143"/>
                  </a:lnTo>
                  <a:lnTo>
                    <a:pt x="13" y="132"/>
                  </a:lnTo>
                  <a:lnTo>
                    <a:pt x="27" y="120"/>
                  </a:lnTo>
                  <a:lnTo>
                    <a:pt x="42" y="110"/>
                  </a:lnTo>
                  <a:lnTo>
                    <a:pt x="56" y="100"/>
                  </a:lnTo>
                  <a:lnTo>
                    <a:pt x="71" y="89"/>
                  </a:lnTo>
                  <a:lnTo>
                    <a:pt x="86" y="80"/>
                  </a:lnTo>
                  <a:lnTo>
                    <a:pt x="101" y="71"/>
                  </a:lnTo>
                  <a:lnTo>
                    <a:pt x="116" y="6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0315" name="Group 139"/>
            <p:cNvGrpSpPr>
              <a:grpSpLocks/>
            </p:cNvGrpSpPr>
            <p:nvPr/>
          </p:nvGrpSpPr>
          <p:grpSpPr bwMode="auto">
            <a:xfrm>
              <a:off x="2190" y="2398"/>
              <a:ext cx="434" cy="680"/>
              <a:chOff x="2190" y="2398"/>
              <a:chExt cx="434" cy="680"/>
            </a:xfrm>
          </p:grpSpPr>
          <p:sp>
            <p:nvSpPr>
              <p:cNvPr id="1970316" name="Freeform 140"/>
              <p:cNvSpPr>
                <a:spLocks/>
              </p:cNvSpPr>
              <p:nvPr/>
            </p:nvSpPr>
            <p:spPr bwMode="auto">
              <a:xfrm>
                <a:off x="2269" y="2398"/>
                <a:ext cx="355" cy="416"/>
              </a:xfrm>
              <a:custGeom>
                <a:avLst/>
                <a:gdLst>
                  <a:gd name="T0" fmla="*/ 673 w 711"/>
                  <a:gd name="T1" fmla="*/ 139 h 833"/>
                  <a:gd name="T2" fmla="*/ 598 w 711"/>
                  <a:gd name="T3" fmla="*/ 252 h 833"/>
                  <a:gd name="T4" fmla="*/ 498 w 711"/>
                  <a:gd name="T5" fmla="*/ 330 h 833"/>
                  <a:gd name="T6" fmla="*/ 375 w 711"/>
                  <a:gd name="T7" fmla="*/ 249 h 833"/>
                  <a:gd name="T8" fmla="*/ 409 w 711"/>
                  <a:gd name="T9" fmla="*/ 127 h 833"/>
                  <a:gd name="T10" fmla="*/ 477 w 711"/>
                  <a:gd name="T11" fmla="*/ 33 h 833"/>
                  <a:gd name="T12" fmla="*/ 471 w 711"/>
                  <a:gd name="T13" fmla="*/ 27 h 833"/>
                  <a:gd name="T14" fmla="*/ 466 w 711"/>
                  <a:gd name="T15" fmla="*/ 17 h 833"/>
                  <a:gd name="T16" fmla="*/ 461 w 711"/>
                  <a:gd name="T17" fmla="*/ 7 h 833"/>
                  <a:gd name="T18" fmla="*/ 455 w 711"/>
                  <a:gd name="T19" fmla="*/ 1 h 833"/>
                  <a:gd name="T20" fmla="*/ 436 w 711"/>
                  <a:gd name="T21" fmla="*/ 0 h 833"/>
                  <a:gd name="T22" fmla="*/ 418 w 711"/>
                  <a:gd name="T23" fmla="*/ 0 h 833"/>
                  <a:gd name="T24" fmla="*/ 401 w 711"/>
                  <a:gd name="T25" fmla="*/ 1 h 833"/>
                  <a:gd name="T26" fmla="*/ 382 w 711"/>
                  <a:gd name="T27" fmla="*/ 3 h 833"/>
                  <a:gd name="T28" fmla="*/ 365 w 711"/>
                  <a:gd name="T29" fmla="*/ 7 h 833"/>
                  <a:gd name="T30" fmla="*/ 348 w 711"/>
                  <a:gd name="T31" fmla="*/ 13 h 833"/>
                  <a:gd name="T32" fmla="*/ 332 w 711"/>
                  <a:gd name="T33" fmla="*/ 18 h 833"/>
                  <a:gd name="T34" fmla="*/ 315 w 711"/>
                  <a:gd name="T35" fmla="*/ 25 h 833"/>
                  <a:gd name="T36" fmla="*/ 299 w 711"/>
                  <a:gd name="T37" fmla="*/ 34 h 833"/>
                  <a:gd name="T38" fmla="*/ 284 w 711"/>
                  <a:gd name="T39" fmla="*/ 44 h 833"/>
                  <a:gd name="T40" fmla="*/ 269 w 711"/>
                  <a:gd name="T41" fmla="*/ 54 h 833"/>
                  <a:gd name="T42" fmla="*/ 255 w 711"/>
                  <a:gd name="T43" fmla="*/ 67 h 833"/>
                  <a:gd name="T44" fmla="*/ 243 w 711"/>
                  <a:gd name="T45" fmla="*/ 79 h 833"/>
                  <a:gd name="T46" fmla="*/ 229 w 711"/>
                  <a:gd name="T47" fmla="*/ 93 h 833"/>
                  <a:gd name="T48" fmla="*/ 217 w 711"/>
                  <a:gd name="T49" fmla="*/ 108 h 833"/>
                  <a:gd name="T50" fmla="*/ 206 w 711"/>
                  <a:gd name="T51" fmla="*/ 124 h 833"/>
                  <a:gd name="T52" fmla="*/ 185 w 711"/>
                  <a:gd name="T53" fmla="*/ 161 h 833"/>
                  <a:gd name="T54" fmla="*/ 170 w 711"/>
                  <a:gd name="T55" fmla="*/ 199 h 833"/>
                  <a:gd name="T56" fmla="*/ 162 w 711"/>
                  <a:gd name="T57" fmla="*/ 238 h 833"/>
                  <a:gd name="T58" fmla="*/ 160 w 711"/>
                  <a:gd name="T59" fmla="*/ 277 h 833"/>
                  <a:gd name="T60" fmla="*/ 162 w 711"/>
                  <a:gd name="T61" fmla="*/ 317 h 833"/>
                  <a:gd name="T62" fmla="*/ 170 w 711"/>
                  <a:gd name="T63" fmla="*/ 355 h 833"/>
                  <a:gd name="T64" fmla="*/ 184 w 711"/>
                  <a:gd name="T65" fmla="*/ 392 h 833"/>
                  <a:gd name="T66" fmla="*/ 204 w 711"/>
                  <a:gd name="T67" fmla="*/ 426 h 833"/>
                  <a:gd name="T68" fmla="*/ 0 w 711"/>
                  <a:gd name="T69" fmla="*/ 731 h 833"/>
                  <a:gd name="T70" fmla="*/ 35 w 711"/>
                  <a:gd name="T71" fmla="*/ 833 h 833"/>
                  <a:gd name="T72" fmla="*/ 238 w 711"/>
                  <a:gd name="T73" fmla="*/ 807 h 833"/>
                  <a:gd name="T74" fmla="*/ 410 w 711"/>
                  <a:gd name="T75" fmla="*/ 550 h 833"/>
                  <a:gd name="T76" fmla="*/ 428 w 711"/>
                  <a:gd name="T77" fmla="*/ 552 h 833"/>
                  <a:gd name="T78" fmla="*/ 447 w 711"/>
                  <a:gd name="T79" fmla="*/ 552 h 833"/>
                  <a:gd name="T80" fmla="*/ 464 w 711"/>
                  <a:gd name="T81" fmla="*/ 550 h 833"/>
                  <a:gd name="T82" fmla="*/ 483 w 711"/>
                  <a:gd name="T83" fmla="*/ 548 h 833"/>
                  <a:gd name="T84" fmla="*/ 500 w 711"/>
                  <a:gd name="T85" fmla="*/ 544 h 833"/>
                  <a:gd name="T86" fmla="*/ 517 w 711"/>
                  <a:gd name="T87" fmla="*/ 539 h 833"/>
                  <a:gd name="T88" fmla="*/ 534 w 711"/>
                  <a:gd name="T89" fmla="*/ 533 h 833"/>
                  <a:gd name="T90" fmla="*/ 552 w 711"/>
                  <a:gd name="T91" fmla="*/ 526 h 833"/>
                  <a:gd name="T92" fmla="*/ 568 w 711"/>
                  <a:gd name="T93" fmla="*/ 517 h 833"/>
                  <a:gd name="T94" fmla="*/ 584 w 711"/>
                  <a:gd name="T95" fmla="*/ 508 h 833"/>
                  <a:gd name="T96" fmla="*/ 599 w 711"/>
                  <a:gd name="T97" fmla="*/ 497 h 833"/>
                  <a:gd name="T98" fmla="*/ 614 w 711"/>
                  <a:gd name="T99" fmla="*/ 486 h 833"/>
                  <a:gd name="T100" fmla="*/ 628 w 711"/>
                  <a:gd name="T101" fmla="*/ 473 h 833"/>
                  <a:gd name="T102" fmla="*/ 640 w 711"/>
                  <a:gd name="T103" fmla="*/ 459 h 833"/>
                  <a:gd name="T104" fmla="*/ 653 w 711"/>
                  <a:gd name="T105" fmla="*/ 446 h 833"/>
                  <a:gd name="T106" fmla="*/ 665 w 711"/>
                  <a:gd name="T107" fmla="*/ 430 h 833"/>
                  <a:gd name="T108" fmla="*/ 684 w 711"/>
                  <a:gd name="T109" fmla="*/ 395 h 833"/>
                  <a:gd name="T110" fmla="*/ 698 w 711"/>
                  <a:gd name="T111" fmla="*/ 358 h 833"/>
                  <a:gd name="T112" fmla="*/ 707 w 711"/>
                  <a:gd name="T113" fmla="*/ 321 h 833"/>
                  <a:gd name="T114" fmla="*/ 711 w 711"/>
                  <a:gd name="T115" fmla="*/ 283 h 833"/>
                  <a:gd name="T116" fmla="*/ 708 w 711"/>
                  <a:gd name="T117" fmla="*/ 246 h 833"/>
                  <a:gd name="T118" fmla="*/ 702 w 711"/>
                  <a:gd name="T119" fmla="*/ 208 h 833"/>
                  <a:gd name="T120" fmla="*/ 689 w 711"/>
                  <a:gd name="T121" fmla="*/ 173 h 833"/>
                  <a:gd name="T122" fmla="*/ 673 w 711"/>
                  <a:gd name="T123" fmla="*/ 139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11" h="833">
                    <a:moveTo>
                      <a:pt x="673" y="139"/>
                    </a:moveTo>
                    <a:lnTo>
                      <a:pt x="598" y="252"/>
                    </a:lnTo>
                    <a:lnTo>
                      <a:pt x="498" y="330"/>
                    </a:lnTo>
                    <a:lnTo>
                      <a:pt x="375" y="249"/>
                    </a:lnTo>
                    <a:lnTo>
                      <a:pt x="409" y="127"/>
                    </a:lnTo>
                    <a:lnTo>
                      <a:pt x="477" y="33"/>
                    </a:lnTo>
                    <a:lnTo>
                      <a:pt x="471" y="27"/>
                    </a:lnTo>
                    <a:lnTo>
                      <a:pt x="466" y="17"/>
                    </a:lnTo>
                    <a:lnTo>
                      <a:pt x="461" y="7"/>
                    </a:lnTo>
                    <a:lnTo>
                      <a:pt x="455" y="1"/>
                    </a:lnTo>
                    <a:lnTo>
                      <a:pt x="436" y="0"/>
                    </a:lnTo>
                    <a:lnTo>
                      <a:pt x="418" y="0"/>
                    </a:lnTo>
                    <a:lnTo>
                      <a:pt x="401" y="1"/>
                    </a:lnTo>
                    <a:lnTo>
                      <a:pt x="382" y="3"/>
                    </a:lnTo>
                    <a:lnTo>
                      <a:pt x="365" y="7"/>
                    </a:lnTo>
                    <a:lnTo>
                      <a:pt x="348" y="13"/>
                    </a:lnTo>
                    <a:lnTo>
                      <a:pt x="332" y="18"/>
                    </a:lnTo>
                    <a:lnTo>
                      <a:pt x="315" y="25"/>
                    </a:lnTo>
                    <a:lnTo>
                      <a:pt x="299" y="34"/>
                    </a:lnTo>
                    <a:lnTo>
                      <a:pt x="284" y="44"/>
                    </a:lnTo>
                    <a:lnTo>
                      <a:pt x="269" y="54"/>
                    </a:lnTo>
                    <a:lnTo>
                      <a:pt x="255" y="67"/>
                    </a:lnTo>
                    <a:lnTo>
                      <a:pt x="243" y="79"/>
                    </a:lnTo>
                    <a:lnTo>
                      <a:pt x="229" y="93"/>
                    </a:lnTo>
                    <a:lnTo>
                      <a:pt x="217" y="108"/>
                    </a:lnTo>
                    <a:lnTo>
                      <a:pt x="206" y="124"/>
                    </a:lnTo>
                    <a:lnTo>
                      <a:pt x="185" y="161"/>
                    </a:lnTo>
                    <a:lnTo>
                      <a:pt x="170" y="199"/>
                    </a:lnTo>
                    <a:lnTo>
                      <a:pt x="162" y="238"/>
                    </a:lnTo>
                    <a:lnTo>
                      <a:pt x="160" y="277"/>
                    </a:lnTo>
                    <a:lnTo>
                      <a:pt x="162" y="317"/>
                    </a:lnTo>
                    <a:lnTo>
                      <a:pt x="170" y="355"/>
                    </a:lnTo>
                    <a:lnTo>
                      <a:pt x="184" y="392"/>
                    </a:lnTo>
                    <a:lnTo>
                      <a:pt x="204" y="426"/>
                    </a:lnTo>
                    <a:lnTo>
                      <a:pt x="0" y="731"/>
                    </a:lnTo>
                    <a:lnTo>
                      <a:pt x="35" y="833"/>
                    </a:lnTo>
                    <a:lnTo>
                      <a:pt x="238" y="807"/>
                    </a:lnTo>
                    <a:lnTo>
                      <a:pt x="410" y="550"/>
                    </a:lnTo>
                    <a:lnTo>
                      <a:pt x="428" y="552"/>
                    </a:lnTo>
                    <a:lnTo>
                      <a:pt x="447" y="552"/>
                    </a:lnTo>
                    <a:lnTo>
                      <a:pt x="464" y="550"/>
                    </a:lnTo>
                    <a:lnTo>
                      <a:pt x="483" y="548"/>
                    </a:lnTo>
                    <a:lnTo>
                      <a:pt x="500" y="544"/>
                    </a:lnTo>
                    <a:lnTo>
                      <a:pt x="517" y="539"/>
                    </a:lnTo>
                    <a:lnTo>
                      <a:pt x="534" y="533"/>
                    </a:lnTo>
                    <a:lnTo>
                      <a:pt x="552" y="526"/>
                    </a:lnTo>
                    <a:lnTo>
                      <a:pt x="568" y="517"/>
                    </a:lnTo>
                    <a:lnTo>
                      <a:pt x="584" y="508"/>
                    </a:lnTo>
                    <a:lnTo>
                      <a:pt x="599" y="497"/>
                    </a:lnTo>
                    <a:lnTo>
                      <a:pt x="614" y="486"/>
                    </a:lnTo>
                    <a:lnTo>
                      <a:pt x="628" y="473"/>
                    </a:lnTo>
                    <a:lnTo>
                      <a:pt x="640" y="459"/>
                    </a:lnTo>
                    <a:lnTo>
                      <a:pt x="653" y="446"/>
                    </a:lnTo>
                    <a:lnTo>
                      <a:pt x="665" y="430"/>
                    </a:lnTo>
                    <a:lnTo>
                      <a:pt x="684" y="395"/>
                    </a:lnTo>
                    <a:lnTo>
                      <a:pt x="698" y="358"/>
                    </a:lnTo>
                    <a:lnTo>
                      <a:pt x="707" y="321"/>
                    </a:lnTo>
                    <a:lnTo>
                      <a:pt x="711" y="283"/>
                    </a:lnTo>
                    <a:lnTo>
                      <a:pt x="708" y="246"/>
                    </a:lnTo>
                    <a:lnTo>
                      <a:pt x="702" y="208"/>
                    </a:lnTo>
                    <a:lnTo>
                      <a:pt x="689" y="173"/>
                    </a:lnTo>
                    <a:lnTo>
                      <a:pt x="673" y="139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317" name="Freeform 141"/>
              <p:cNvSpPr>
                <a:spLocks/>
              </p:cNvSpPr>
              <p:nvPr/>
            </p:nvSpPr>
            <p:spPr bwMode="auto">
              <a:xfrm>
                <a:off x="2379" y="2646"/>
                <a:ext cx="50" cy="32"/>
              </a:xfrm>
              <a:custGeom>
                <a:avLst/>
                <a:gdLst>
                  <a:gd name="T0" fmla="*/ 83 w 99"/>
                  <a:gd name="T1" fmla="*/ 65 h 65"/>
                  <a:gd name="T2" fmla="*/ 0 w 99"/>
                  <a:gd name="T3" fmla="*/ 0 h 65"/>
                  <a:gd name="T4" fmla="*/ 99 w 99"/>
                  <a:gd name="T5" fmla="*/ 32 h 65"/>
                  <a:gd name="T6" fmla="*/ 83 w 9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65">
                    <a:moveTo>
                      <a:pt x="83" y="65"/>
                    </a:moveTo>
                    <a:lnTo>
                      <a:pt x="0" y="0"/>
                    </a:lnTo>
                    <a:lnTo>
                      <a:pt x="99" y="32"/>
                    </a:lnTo>
                    <a:lnTo>
                      <a:pt x="83" y="65"/>
                    </a:lnTo>
                    <a:close/>
                  </a:path>
                </a:pathLst>
              </a:custGeom>
              <a:solidFill>
                <a:srgbClr val="213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318" name="Freeform 142"/>
              <p:cNvSpPr>
                <a:spLocks/>
              </p:cNvSpPr>
              <p:nvPr/>
            </p:nvSpPr>
            <p:spPr bwMode="auto">
              <a:xfrm>
                <a:off x="2379" y="2551"/>
                <a:ext cx="193" cy="85"/>
              </a:xfrm>
              <a:custGeom>
                <a:avLst/>
                <a:gdLst>
                  <a:gd name="T0" fmla="*/ 203 w 386"/>
                  <a:gd name="T1" fmla="*/ 133 h 172"/>
                  <a:gd name="T2" fmla="*/ 185 w 386"/>
                  <a:gd name="T3" fmla="*/ 131 h 172"/>
                  <a:gd name="T4" fmla="*/ 168 w 386"/>
                  <a:gd name="T5" fmla="*/ 130 h 172"/>
                  <a:gd name="T6" fmla="*/ 152 w 386"/>
                  <a:gd name="T7" fmla="*/ 127 h 172"/>
                  <a:gd name="T8" fmla="*/ 136 w 386"/>
                  <a:gd name="T9" fmla="*/ 122 h 172"/>
                  <a:gd name="T10" fmla="*/ 121 w 386"/>
                  <a:gd name="T11" fmla="*/ 118 h 172"/>
                  <a:gd name="T12" fmla="*/ 106 w 386"/>
                  <a:gd name="T13" fmla="*/ 111 h 172"/>
                  <a:gd name="T14" fmla="*/ 91 w 386"/>
                  <a:gd name="T15" fmla="*/ 104 h 172"/>
                  <a:gd name="T16" fmla="*/ 77 w 386"/>
                  <a:gd name="T17" fmla="*/ 96 h 172"/>
                  <a:gd name="T18" fmla="*/ 64 w 386"/>
                  <a:gd name="T19" fmla="*/ 87 h 172"/>
                  <a:gd name="T20" fmla="*/ 53 w 386"/>
                  <a:gd name="T21" fmla="*/ 76 h 172"/>
                  <a:gd name="T22" fmla="*/ 41 w 386"/>
                  <a:gd name="T23" fmla="*/ 65 h 172"/>
                  <a:gd name="T24" fmla="*/ 31 w 386"/>
                  <a:gd name="T25" fmla="*/ 53 h 172"/>
                  <a:gd name="T26" fmla="*/ 22 w 386"/>
                  <a:gd name="T27" fmla="*/ 40 h 172"/>
                  <a:gd name="T28" fmla="*/ 14 w 386"/>
                  <a:gd name="T29" fmla="*/ 28 h 172"/>
                  <a:gd name="T30" fmla="*/ 6 w 386"/>
                  <a:gd name="T31" fmla="*/ 14 h 172"/>
                  <a:gd name="T32" fmla="*/ 0 w 386"/>
                  <a:gd name="T33" fmla="*/ 0 h 172"/>
                  <a:gd name="T34" fmla="*/ 2 w 386"/>
                  <a:gd name="T35" fmla="*/ 17 h 172"/>
                  <a:gd name="T36" fmla="*/ 6 w 386"/>
                  <a:gd name="T37" fmla="*/ 35 h 172"/>
                  <a:gd name="T38" fmla="*/ 11 w 386"/>
                  <a:gd name="T39" fmla="*/ 52 h 172"/>
                  <a:gd name="T40" fmla="*/ 18 w 386"/>
                  <a:gd name="T41" fmla="*/ 67 h 172"/>
                  <a:gd name="T42" fmla="*/ 27 w 386"/>
                  <a:gd name="T43" fmla="*/ 82 h 172"/>
                  <a:gd name="T44" fmla="*/ 38 w 386"/>
                  <a:gd name="T45" fmla="*/ 97 h 172"/>
                  <a:gd name="T46" fmla="*/ 49 w 386"/>
                  <a:gd name="T47" fmla="*/ 110 h 172"/>
                  <a:gd name="T48" fmla="*/ 62 w 386"/>
                  <a:gd name="T49" fmla="*/ 122 h 172"/>
                  <a:gd name="T50" fmla="*/ 75 w 386"/>
                  <a:gd name="T51" fmla="*/ 133 h 172"/>
                  <a:gd name="T52" fmla="*/ 90 w 386"/>
                  <a:gd name="T53" fmla="*/ 143 h 172"/>
                  <a:gd name="T54" fmla="*/ 106 w 386"/>
                  <a:gd name="T55" fmla="*/ 151 h 172"/>
                  <a:gd name="T56" fmla="*/ 122 w 386"/>
                  <a:gd name="T57" fmla="*/ 158 h 172"/>
                  <a:gd name="T58" fmla="*/ 139 w 386"/>
                  <a:gd name="T59" fmla="*/ 164 h 172"/>
                  <a:gd name="T60" fmla="*/ 158 w 386"/>
                  <a:gd name="T61" fmla="*/ 168 h 172"/>
                  <a:gd name="T62" fmla="*/ 176 w 386"/>
                  <a:gd name="T63" fmla="*/ 171 h 172"/>
                  <a:gd name="T64" fmla="*/ 196 w 386"/>
                  <a:gd name="T65" fmla="*/ 172 h 172"/>
                  <a:gd name="T66" fmla="*/ 213 w 386"/>
                  <a:gd name="T67" fmla="*/ 171 h 172"/>
                  <a:gd name="T68" fmla="*/ 229 w 386"/>
                  <a:gd name="T69" fmla="*/ 169 h 172"/>
                  <a:gd name="T70" fmla="*/ 245 w 386"/>
                  <a:gd name="T71" fmla="*/ 166 h 172"/>
                  <a:gd name="T72" fmla="*/ 260 w 386"/>
                  <a:gd name="T73" fmla="*/ 161 h 172"/>
                  <a:gd name="T74" fmla="*/ 275 w 386"/>
                  <a:gd name="T75" fmla="*/ 157 h 172"/>
                  <a:gd name="T76" fmla="*/ 290 w 386"/>
                  <a:gd name="T77" fmla="*/ 150 h 172"/>
                  <a:gd name="T78" fmla="*/ 303 w 386"/>
                  <a:gd name="T79" fmla="*/ 142 h 172"/>
                  <a:gd name="T80" fmla="*/ 317 w 386"/>
                  <a:gd name="T81" fmla="*/ 134 h 172"/>
                  <a:gd name="T82" fmla="*/ 328 w 386"/>
                  <a:gd name="T83" fmla="*/ 125 h 172"/>
                  <a:gd name="T84" fmla="*/ 340 w 386"/>
                  <a:gd name="T85" fmla="*/ 114 h 172"/>
                  <a:gd name="T86" fmla="*/ 350 w 386"/>
                  <a:gd name="T87" fmla="*/ 103 h 172"/>
                  <a:gd name="T88" fmla="*/ 359 w 386"/>
                  <a:gd name="T89" fmla="*/ 91 h 172"/>
                  <a:gd name="T90" fmla="*/ 367 w 386"/>
                  <a:gd name="T91" fmla="*/ 78 h 172"/>
                  <a:gd name="T92" fmla="*/ 374 w 386"/>
                  <a:gd name="T93" fmla="*/ 66 h 172"/>
                  <a:gd name="T94" fmla="*/ 381 w 386"/>
                  <a:gd name="T95" fmla="*/ 52 h 172"/>
                  <a:gd name="T96" fmla="*/ 386 w 386"/>
                  <a:gd name="T97" fmla="*/ 37 h 172"/>
                  <a:gd name="T98" fmla="*/ 370 w 386"/>
                  <a:gd name="T99" fmla="*/ 58 h 172"/>
                  <a:gd name="T100" fmla="*/ 352 w 386"/>
                  <a:gd name="T101" fmla="*/ 76 h 172"/>
                  <a:gd name="T102" fmla="*/ 332 w 386"/>
                  <a:gd name="T103" fmla="*/ 92 h 172"/>
                  <a:gd name="T104" fmla="*/ 309 w 386"/>
                  <a:gd name="T105" fmla="*/ 106 h 172"/>
                  <a:gd name="T106" fmla="*/ 284 w 386"/>
                  <a:gd name="T107" fmla="*/ 118 h 172"/>
                  <a:gd name="T108" fmla="*/ 258 w 386"/>
                  <a:gd name="T109" fmla="*/ 126 h 172"/>
                  <a:gd name="T110" fmla="*/ 231 w 386"/>
                  <a:gd name="T111" fmla="*/ 130 h 172"/>
                  <a:gd name="T112" fmla="*/ 203 w 386"/>
                  <a:gd name="T113" fmla="*/ 13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86" h="172">
                    <a:moveTo>
                      <a:pt x="203" y="133"/>
                    </a:moveTo>
                    <a:lnTo>
                      <a:pt x="185" y="131"/>
                    </a:lnTo>
                    <a:lnTo>
                      <a:pt x="168" y="130"/>
                    </a:lnTo>
                    <a:lnTo>
                      <a:pt x="152" y="127"/>
                    </a:lnTo>
                    <a:lnTo>
                      <a:pt x="136" y="122"/>
                    </a:lnTo>
                    <a:lnTo>
                      <a:pt x="121" y="118"/>
                    </a:lnTo>
                    <a:lnTo>
                      <a:pt x="106" y="111"/>
                    </a:lnTo>
                    <a:lnTo>
                      <a:pt x="91" y="104"/>
                    </a:lnTo>
                    <a:lnTo>
                      <a:pt x="77" y="96"/>
                    </a:lnTo>
                    <a:lnTo>
                      <a:pt x="64" y="87"/>
                    </a:lnTo>
                    <a:lnTo>
                      <a:pt x="53" y="76"/>
                    </a:lnTo>
                    <a:lnTo>
                      <a:pt x="41" y="65"/>
                    </a:lnTo>
                    <a:lnTo>
                      <a:pt x="31" y="53"/>
                    </a:lnTo>
                    <a:lnTo>
                      <a:pt x="22" y="40"/>
                    </a:lnTo>
                    <a:lnTo>
                      <a:pt x="14" y="28"/>
                    </a:lnTo>
                    <a:lnTo>
                      <a:pt x="6" y="14"/>
                    </a:lnTo>
                    <a:lnTo>
                      <a:pt x="0" y="0"/>
                    </a:lnTo>
                    <a:lnTo>
                      <a:pt x="2" y="17"/>
                    </a:lnTo>
                    <a:lnTo>
                      <a:pt x="6" y="35"/>
                    </a:lnTo>
                    <a:lnTo>
                      <a:pt x="11" y="52"/>
                    </a:lnTo>
                    <a:lnTo>
                      <a:pt x="18" y="67"/>
                    </a:lnTo>
                    <a:lnTo>
                      <a:pt x="27" y="82"/>
                    </a:lnTo>
                    <a:lnTo>
                      <a:pt x="38" y="97"/>
                    </a:lnTo>
                    <a:lnTo>
                      <a:pt x="49" y="110"/>
                    </a:lnTo>
                    <a:lnTo>
                      <a:pt x="62" y="122"/>
                    </a:lnTo>
                    <a:lnTo>
                      <a:pt x="75" y="133"/>
                    </a:lnTo>
                    <a:lnTo>
                      <a:pt x="90" y="143"/>
                    </a:lnTo>
                    <a:lnTo>
                      <a:pt x="106" y="151"/>
                    </a:lnTo>
                    <a:lnTo>
                      <a:pt x="122" y="158"/>
                    </a:lnTo>
                    <a:lnTo>
                      <a:pt x="139" y="164"/>
                    </a:lnTo>
                    <a:lnTo>
                      <a:pt x="158" y="168"/>
                    </a:lnTo>
                    <a:lnTo>
                      <a:pt x="176" y="171"/>
                    </a:lnTo>
                    <a:lnTo>
                      <a:pt x="196" y="172"/>
                    </a:lnTo>
                    <a:lnTo>
                      <a:pt x="213" y="171"/>
                    </a:lnTo>
                    <a:lnTo>
                      <a:pt x="229" y="169"/>
                    </a:lnTo>
                    <a:lnTo>
                      <a:pt x="245" y="166"/>
                    </a:lnTo>
                    <a:lnTo>
                      <a:pt x="260" y="161"/>
                    </a:lnTo>
                    <a:lnTo>
                      <a:pt x="275" y="157"/>
                    </a:lnTo>
                    <a:lnTo>
                      <a:pt x="290" y="150"/>
                    </a:lnTo>
                    <a:lnTo>
                      <a:pt x="303" y="142"/>
                    </a:lnTo>
                    <a:lnTo>
                      <a:pt x="317" y="134"/>
                    </a:lnTo>
                    <a:lnTo>
                      <a:pt x="328" y="125"/>
                    </a:lnTo>
                    <a:lnTo>
                      <a:pt x="340" y="114"/>
                    </a:lnTo>
                    <a:lnTo>
                      <a:pt x="350" y="103"/>
                    </a:lnTo>
                    <a:lnTo>
                      <a:pt x="359" y="91"/>
                    </a:lnTo>
                    <a:lnTo>
                      <a:pt x="367" y="78"/>
                    </a:lnTo>
                    <a:lnTo>
                      <a:pt x="374" y="66"/>
                    </a:lnTo>
                    <a:lnTo>
                      <a:pt x="381" y="52"/>
                    </a:lnTo>
                    <a:lnTo>
                      <a:pt x="386" y="37"/>
                    </a:lnTo>
                    <a:lnTo>
                      <a:pt x="370" y="58"/>
                    </a:lnTo>
                    <a:lnTo>
                      <a:pt x="352" y="76"/>
                    </a:lnTo>
                    <a:lnTo>
                      <a:pt x="332" y="92"/>
                    </a:lnTo>
                    <a:lnTo>
                      <a:pt x="309" y="106"/>
                    </a:lnTo>
                    <a:lnTo>
                      <a:pt x="284" y="118"/>
                    </a:lnTo>
                    <a:lnTo>
                      <a:pt x="258" y="126"/>
                    </a:lnTo>
                    <a:lnTo>
                      <a:pt x="231" y="130"/>
                    </a:lnTo>
                    <a:lnTo>
                      <a:pt x="203" y="133"/>
                    </a:lnTo>
                    <a:close/>
                  </a:path>
                </a:pathLst>
              </a:custGeom>
              <a:solidFill>
                <a:srgbClr val="213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70319" name="Group 143"/>
              <p:cNvGrpSpPr>
                <a:grpSpLocks/>
              </p:cNvGrpSpPr>
              <p:nvPr/>
            </p:nvGrpSpPr>
            <p:grpSpPr bwMode="auto">
              <a:xfrm rot="-3087529">
                <a:off x="2075" y="2813"/>
                <a:ext cx="380" cy="149"/>
                <a:chOff x="2006" y="3029"/>
                <a:chExt cx="380" cy="149"/>
              </a:xfrm>
            </p:grpSpPr>
            <p:sp>
              <p:nvSpPr>
                <p:cNvPr id="1970320" name="Freeform 144"/>
                <p:cNvSpPr>
                  <a:spLocks/>
                </p:cNvSpPr>
                <p:nvPr/>
              </p:nvSpPr>
              <p:spPr bwMode="auto">
                <a:xfrm>
                  <a:off x="2234" y="3102"/>
                  <a:ext cx="20" cy="20"/>
                </a:xfrm>
                <a:custGeom>
                  <a:avLst/>
                  <a:gdLst>
                    <a:gd name="T0" fmla="*/ 0 w 40"/>
                    <a:gd name="T1" fmla="*/ 20 h 40"/>
                    <a:gd name="T2" fmla="*/ 2 w 40"/>
                    <a:gd name="T3" fmla="*/ 27 h 40"/>
                    <a:gd name="T4" fmla="*/ 6 w 40"/>
                    <a:gd name="T5" fmla="*/ 34 h 40"/>
                    <a:gd name="T6" fmla="*/ 12 w 40"/>
                    <a:gd name="T7" fmla="*/ 38 h 40"/>
                    <a:gd name="T8" fmla="*/ 20 w 40"/>
                    <a:gd name="T9" fmla="*/ 40 h 40"/>
                    <a:gd name="T10" fmla="*/ 27 w 40"/>
                    <a:gd name="T11" fmla="*/ 38 h 40"/>
                    <a:gd name="T12" fmla="*/ 34 w 40"/>
                    <a:gd name="T13" fmla="*/ 34 h 40"/>
                    <a:gd name="T14" fmla="*/ 39 w 40"/>
                    <a:gd name="T15" fmla="*/ 27 h 40"/>
                    <a:gd name="T16" fmla="*/ 40 w 40"/>
                    <a:gd name="T17" fmla="*/ 20 h 40"/>
                    <a:gd name="T18" fmla="*/ 39 w 40"/>
                    <a:gd name="T19" fmla="*/ 12 h 40"/>
                    <a:gd name="T20" fmla="*/ 34 w 40"/>
                    <a:gd name="T21" fmla="*/ 6 h 40"/>
                    <a:gd name="T22" fmla="*/ 27 w 40"/>
                    <a:gd name="T23" fmla="*/ 2 h 40"/>
                    <a:gd name="T24" fmla="*/ 20 w 40"/>
                    <a:gd name="T25" fmla="*/ 0 h 40"/>
                    <a:gd name="T26" fmla="*/ 12 w 40"/>
                    <a:gd name="T27" fmla="*/ 2 h 40"/>
                    <a:gd name="T28" fmla="*/ 6 w 40"/>
                    <a:gd name="T29" fmla="*/ 6 h 40"/>
                    <a:gd name="T30" fmla="*/ 2 w 40"/>
                    <a:gd name="T31" fmla="*/ 12 h 40"/>
                    <a:gd name="T32" fmla="*/ 0 w 40"/>
                    <a:gd name="T33" fmla="*/ 20 h 40"/>
                    <a:gd name="T34" fmla="*/ 0 w 40"/>
                    <a:gd name="T35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" y="27"/>
                      </a:lnTo>
                      <a:lnTo>
                        <a:pt x="6" y="34"/>
                      </a:lnTo>
                      <a:lnTo>
                        <a:pt x="12" y="38"/>
                      </a:lnTo>
                      <a:lnTo>
                        <a:pt x="20" y="40"/>
                      </a:lnTo>
                      <a:lnTo>
                        <a:pt x="27" y="38"/>
                      </a:lnTo>
                      <a:lnTo>
                        <a:pt x="34" y="34"/>
                      </a:lnTo>
                      <a:lnTo>
                        <a:pt x="39" y="27"/>
                      </a:lnTo>
                      <a:lnTo>
                        <a:pt x="40" y="20"/>
                      </a:lnTo>
                      <a:lnTo>
                        <a:pt x="39" y="12"/>
                      </a:lnTo>
                      <a:lnTo>
                        <a:pt x="34" y="6"/>
                      </a:lnTo>
                      <a:lnTo>
                        <a:pt x="27" y="2"/>
                      </a:lnTo>
                      <a:lnTo>
                        <a:pt x="20" y="0"/>
                      </a:lnTo>
                      <a:lnTo>
                        <a:pt x="12" y="2"/>
                      </a:lnTo>
                      <a:lnTo>
                        <a:pt x="6" y="6"/>
                      </a:lnTo>
                      <a:lnTo>
                        <a:pt x="2" y="12"/>
                      </a:lnTo>
                      <a:lnTo>
                        <a:pt x="0" y="2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D6E5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21" name="Freeform 145"/>
                <p:cNvSpPr>
                  <a:spLocks/>
                </p:cNvSpPr>
                <p:nvPr/>
              </p:nvSpPr>
              <p:spPr bwMode="auto">
                <a:xfrm>
                  <a:off x="2169" y="3133"/>
                  <a:ext cx="20" cy="20"/>
                </a:xfrm>
                <a:custGeom>
                  <a:avLst/>
                  <a:gdLst>
                    <a:gd name="T0" fmla="*/ 20 w 39"/>
                    <a:gd name="T1" fmla="*/ 39 h 39"/>
                    <a:gd name="T2" fmla="*/ 27 w 39"/>
                    <a:gd name="T3" fmla="*/ 38 h 39"/>
                    <a:gd name="T4" fmla="*/ 34 w 39"/>
                    <a:gd name="T5" fmla="*/ 33 h 39"/>
                    <a:gd name="T6" fmla="*/ 38 w 39"/>
                    <a:gd name="T7" fmla="*/ 27 h 39"/>
                    <a:gd name="T8" fmla="*/ 39 w 39"/>
                    <a:gd name="T9" fmla="*/ 19 h 39"/>
                    <a:gd name="T10" fmla="*/ 38 w 39"/>
                    <a:gd name="T11" fmla="*/ 12 h 39"/>
                    <a:gd name="T12" fmla="*/ 34 w 39"/>
                    <a:gd name="T13" fmla="*/ 5 h 39"/>
                    <a:gd name="T14" fmla="*/ 27 w 39"/>
                    <a:gd name="T15" fmla="*/ 1 h 39"/>
                    <a:gd name="T16" fmla="*/ 20 w 39"/>
                    <a:gd name="T17" fmla="*/ 0 h 39"/>
                    <a:gd name="T18" fmla="*/ 12 w 39"/>
                    <a:gd name="T19" fmla="*/ 1 h 39"/>
                    <a:gd name="T20" fmla="*/ 6 w 39"/>
                    <a:gd name="T21" fmla="*/ 5 h 39"/>
                    <a:gd name="T22" fmla="*/ 1 w 39"/>
                    <a:gd name="T23" fmla="*/ 12 h 39"/>
                    <a:gd name="T24" fmla="*/ 0 w 39"/>
                    <a:gd name="T25" fmla="*/ 19 h 39"/>
                    <a:gd name="T26" fmla="*/ 1 w 39"/>
                    <a:gd name="T27" fmla="*/ 27 h 39"/>
                    <a:gd name="T28" fmla="*/ 6 w 39"/>
                    <a:gd name="T29" fmla="*/ 33 h 39"/>
                    <a:gd name="T30" fmla="*/ 12 w 39"/>
                    <a:gd name="T31" fmla="*/ 38 h 39"/>
                    <a:gd name="T32" fmla="*/ 20 w 39"/>
                    <a:gd name="T33" fmla="*/ 39 h 39"/>
                    <a:gd name="T34" fmla="*/ 20 w 39"/>
                    <a:gd name="T3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9" h="39">
                      <a:moveTo>
                        <a:pt x="20" y="39"/>
                      </a:moveTo>
                      <a:lnTo>
                        <a:pt x="27" y="38"/>
                      </a:lnTo>
                      <a:lnTo>
                        <a:pt x="34" y="33"/>
                      </a:lnTo>
                      <a:lnTo>
                        <a:pt x="38" y="27"/>
                      </a:lnTo>
                      <a:lnTo>
                        <a:pt x="39" y="19"/>
                      </a:lnTo>
                      <a:lnTo>
                        <a:pt x="38" y="12"/>
                      </a:lnTo>
                      <a:lnTo>
                        <a:pt x="34" y="5"/>
                      </a:lnTo>
                      <a:lnTo>
                        <a:pt x="27" y="1"/>
                      </a:lnTo>
                      <a:lnTo>
                        <a:pt x="20" y="0"/>
                      </a:lnTo>
                      <a:lnTo>
                        <a:pt x="12" y="1"/>
                      </a:lnTo>
                      <a:lnTo>
                        <a:pt x="6" y="5"/>
                      </a:lnTo>
                      <a:lnTo>
                        <a:pt x="1" y="12"/>
                      </a:lnTo>
                      <a:lnTo>
                        <a:pt x="0" y="19"/>
                      </a:lnTo>
                      <a:lnTo>
                        <a:pt x="1" y="27"/>
                      </a:lnTo>
                      <a:lnTo>
                        <a:pt x="6" y="33"/>
                      </a:lnTo>
                      <a:lnTo>
                        <a:pt x="12" y="38"/>
                      </a:lnTo>
                      <a:lnTo>
                        <a:pt x="20" y="39"/>
                      </a:lnTo>
                      <a:lnTo>
                        <a:pt x="20" y="39"/>
                      </a:lnTo>
                      <a:close/>
                    </a:path>
                  </a:pathLst>
                </a:custGeom>
                <a:solidFill>
                  <a:srgbClr val="D6E5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22" name="Freeform 146"/>
                <p:cNvSpPr>
                  <a:spLocks/>
                </p:cNvSpPr>
                <p:nvPr/>
              </p:nvSpPr>
              <p:spPr bwMode="auto">
                <a:xfrm>
                  <a:off x="2006" y="3029"/>
                  <a:ext cx="380" cy="149"/>
                </a:xfrm>
                <a:custGeom>
                  <a:avLst/>
                  <a:gdLst>
                    <a:gd name="T0" fmla="*/ 626 w 761"/>
                    <a:gd name="T1" fmla="*/ 29 h 298"/>
                    <a:gd name="T2" fmla="*/ 581 w 761"/>
                    <a:gd name="T3" fmla="*/ 0 h 298"/>
                    <a:gd name="T4" fmla="*/ 104 w 761"/>
                    <a:gd name="T5" fmla="*/ 60 h 298"/>
                    <a:gd name="T6" fmla="*/ 104 w 761"/>
                    <a:gd name="T7" fmla="*/ 61 h 298"/>
                    <a:gd name="T8" fmla="*/ 104 w 761"/>
                    <a:gd name="T9" fmla="*/ 61 h 298"/>
                    <a:gd name="T10" fmla="*/ 104 w 761"/>
                    <a:gd name="T11" fmla="*/ 61 h 298"/>
                    <a:gd name="T12" fmla="*/ 104 w 761"/>
                    <a:gd name="T13" fmla="*/ 61 h 298"/>
                    <a:gd name="T14" fmla="*/ 104 w 761"/>
                    <a:gd name="T15" fmla="*/ 61 h 298"/>
                    <a:gd name="T16" fmla="*/ 80 w 761"/>
                    <a:gd name="T17" fmla="*/ 67 h 298"/>
                    <a:gd name="T18" fmla="*/ 59 w 761"/>
                    <a:gd name="T19" fmla="*/ 76 h 298"/>
                    <a:gd name="T20" fmla="*/ 40 w 761"/>
                    <a:gd name="T21" fmla="*/ 90 h 298"/>
                    <a:gd name="T22" fmla="*/ 24 w 761"/>
                    <a:gd name="T23" fmla="*/ 106 h 298"/>
                    <a:gd name="T24" fmla="*/ 12 w 761"/>
                    <a:gd name="T25" fmla="*/ 126 h 298"/>
                    <a:gd name="T26" fmla="*/ 4 w 761"/>
                    <a:gd name="T27" fmla="*/ 148 h 298"/>
                    <a:gd name="T28" fmla="*/ 0 w 761"/>
                    <a:gd name="T29" fmla="*/ 171 h 298"/>
                    <a:gd name="T30" fmla="*/ 0 w 761"/>
                    <a:gd name="T31" fmla="*/ 195 h 298"/>
                    <a:gd name="T32" fmla="*/ 6 w 761"/>
                    <a:gd name="T33" fmla="*/ 219 h 298"/>
                    <a:gd name="T34" fmla="*/ 15 w 761"/>
                    <a:gd name="T35" fmla="*/ 240 h 298"/>
                    <a:gd name="T36" fmla="*/ 29 w 761"/>
                    <a:gd name="T37" fmla="*/ 258 h 298"/>
                    <a:gd name="T38" fmla="*/ 45 w 761"/>
                    <a:gd name="T39" fmla="*/ 274 h 298"/>
                    <a:gd name="T40" fmla="*/ 65 w 761"/>
                    <a:gd name="T41" fmla="*/ 287 h 298"/>
                    <a:gd name="T42" fmla="*/ 87 w 761"/>
                    <a:gd name="T43" fmla="*/ 295 h 298"/>
                    <a:gd name="T44" fmla="*/ 110 w 761"/>
                    <a:gd name="T45" fmla="*/ 298 h 298"/>
                    <a:gd name="T46" fmla="*/ 134 w 761"/>
                    <a:gd name="T47" fmla="*/ 298 h 298"/>
                    <a:gd name="T48" fmla="*/ 134 w 761"/>
                    <a:gd name="T49" fmla="*/ 298 h 298"/>
                    <a:gd name="T50" fmla="*/ 134 w 761"/>
                    <a:gd name="T51" fmla="*/ 298 h 298"/>
                    <a:gd name="T52" fmla="*/ 134 w 761"/>
                    <a:gd name="T53" fmla="*/ 298 h 298"/>
                    <a:gd name="T54" fmla="*/ 134 w 761"/>
                    <a:gd name="T55" fmla="*/ 298 h 298"/>
                    <a:gd name="T56" fmla="*/ 134 w 761"/>
                    <a:gd name="T57" fmla="*/ 298 h 298"/>
                    <a:gd name="T58" fmla="*/ 761 w 761"/>
                    <a:gd name="T59" fmla="*/ 237 h 298"/>
                    <a:gd name="T60" fmla="*/ 594 w 761"/>
                    <a:gd name="T61" fmla="*/ 73 h 298"/>
                    <a:gd name="T62" fmla="*/ 626 w 761"/>
                    <a:gd name="T63" fmla="*/ 2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1" h="298">
                      <a:moveTo>
                        <a:pt x="626" y="29"/>
                      </a:moveTo>
                      <a:lnTo>
                        <a:pt x="581" y="0"/>
                      </a:lnTo>
                      <a:lnTo>
                        <a:pt x="104" y="60"/>
                      </a:lnTo>
                      <a:lnTo>
                        <a:pt x="104" y="61"/>
                      </a:lnTo>
                      <a:lnTo>
                        <a:pt x="104" y="61"/>
                      </a:lnTo>
                      <a:lnTo>
                        <a:pt x="104" y="61"/>
                      </a:lnTo>
                      <a:lnTo>
                        <a:pt x="104" y="61"/>
                      </a:lnTo>
                      <a:lnTo>
                        <a:pt x="104" y="61"/>
                      </a:lnTo>
                      <a:lnTo>
                        <a:pt x="80" y="67"/>
                      </a:lnTo>
                      <a:lnTo>
                        <a:pt x="59" y="76"/>
                      </a:lnTo>
                      <a:lnTo>
                        <a:pt x="40" y="90"/>
                      </a:lnTo>
                      <a:lnTo>
                        <a:pt x="24" y="106"/>
                      </a:lnTo>
                      <a:lnTo>
                        <a:pt x="12" y="126"/>
                      </a:lnTo>
                      <a:lnTo>
                        <a:pt x="4" y="148"/>
                      </a:lnTo>
                      <a:lnTo>
                        <a:pt x="0" y="171"/>
                      </a:lnTo>
                      <a:lnTo>
                        <a:pt x="0" y="195"/>
                      </a:lnTo>
                      <a:lnTo>
                        <a:pt x="6" y="219"/>
                      </a:lnTo>
                      <a:lnTo>
                        <a:pt x="15" y="240"/>
                      </a:lnTo>
                      <a:lnTo>
                        <a:pt x="29" y="258"/>
                      </a:lnTo>
                      <a:lnTo>
                        <a:pt x="45" y="274"/>
                      </a:lnTo>
                      <a:lnTo>
                        <a:pt x="65" y="287"/>
                      </a:lnTo>
                      <a:lnTo>
                        <a:pt x="87" y="295"/>
                      </a:lnTo>
                      <a:lnTo>
                        <a:pt x="110" y="298"/>
                      </a:lnTo>
                      <a:lnTo>
                        <a:pt x="134" y="298"/>
                      </a:lnTo>
                      <a:lnTo>
                        <a:pt x="134" y="298"/>
                      </a:lnTo>
                      <a:lnTo>
                        <a:pt x="134" y="298"/>
                      </a:lnTo>
                      <a:lnTo>
                        <a:pt x="134" y="298"/>
                      </a:lnTo>
                      <a:lnTo>
                        <a:pt x="134" y="298"/>
                      </a:lnTo>
                      <a:lnTo>
                        <a:pt x="134" y="298"/>
                      </a:lnTo>
                      <a:lnTo>
                        <a:pt x="761" y="237"/>
                      </a:lnTo>
                      <a:lnTo>
                        <a:pt x="594" y="73"/>
                      </a:lnTo>
                      <a:lnTo>
                        <a:pt x="626" y="29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23" name="Freeform 147"/>
                <p:cNvSpPr>
                  <a:spLocks/>
                </p:cNvSpPr>
                <p:nvPr/>
              </p:nvSpPr>
              <p:spPr bwMode="auto">
                <a:xfrm>
                  <a:off x="2046" y="3099"/>
                  <a:ext cx="46" cy="45"/>
                </a:xfrm>
                <a:custGeom>
                  <a:avLst/>
                  <a:gdLst>
                    <a:gd name="T0" fmla="*/ 46 w 91"/>
                    <a:gd name="T1" fmla="*/ 91 h 91"/>
                    <a:gd name="T2" fmla="*/ 55 w 91"/>
                    <a:gd name="T3" fmla="*/ 90 h 91"/>
                    <a:gd name="T4" fmla="*/ 63 w 91"/>
                    <a:gd name="T5" fmla="*/ 88 h 91"/>
                    <a:gd name="T6" fmla="*/ 71 w 91"/>
                    <a:gd name="T7" fmla="*/ 83 h 91"/>
                    <a:gd name="T8" fmla="*/ 77 w 91"/>
                    <a:gd name="T9" fmla="*/ 78 h 91"/>
                    <a:gd name="T10" fmla="*/ 83 w 91"/>
                    <a:gd name="T11" fmla="*/ 72 h 91"/>
                    <a:gd name="T12" fmla="*/ 87 w 91"/>
                    <a:gd name="T13" fmla="*/ 64 h 91"/>
                    <a:gd name="T14" fmla="*/ 90 w 91"/>
                    <a:gd name="T15" fmla="*/ 56 h 91"/>
                    <a:gd name="T16" fmla="*/ 91 w 91"/>
                    <a:gd name="T17" fmla="*/ 47 h 91"/>
                    <a:gd name="T18" fmla="*/ 90 w 91"/>
                    <a:gd name="T19" fmla="*/ 37 h 91"/>
                    <a:gd name="T20" fmla="*/ 87 w 91"/>
                    <a:gd name="T21" fmla="*/ 28 h 91"/>
                    <a:gd name="T22" fmla="*/ 83 w 91"/>
                    <a:gd name="T23" fmla="*/ 21 h 91"/>
                    <a:gd name="T24" fmla="*/ 77 w 91"/>
                    <a:gd name="T25" fmla="*/ 14 h 91"/>
                    <a:gd name="T26" fmla="*/ 71 w 91"/>
                    <a:gd name="T27" fmla="*/ 9 h 91"/>
                    <a:gd name="T28" fmla="*/ 63 w 91"/>
                    <a:gd name="T29" fmla="*/ 4 h 91"/>
                    <a:gd name="T30" fmla="*/ 55 w 91"/>
                    <a:gd name="T31" fmla="*/ 2 h 91"/>
                    <a:gd name="T32" fmla="*/ 46 w 91"/>
                    <a:gd name="T33" fmla="*/ 0 h 91"/>
                    <a:gd name="T34" fmla="*/ 37 w 91"/>
                    <a:gd name="T35" fmla="*/ 2 h 91"/>
                    <a:gd name="T36" fmla="*/ 27 w 91"/>
                    <a:gd name="T37" fmla="*/ 4 h 91"/>
                    <a:gd name="T38" fmla="*/ 20 w 91"/>
                    <a:gd name="T39" fmla="*/ 9 h 91"/>
                    <a:gd name="T40" fmla="*/ 14 w 91"/>
                    <a:gd name="T41" fmla="*/ 14 h 91"/>
                    <a:gd name="T42" fmla="*/ 8 w 91"/>
                    <a:gd name="T43" fmla="*/ 21 h 91"/>
                    <a:gd name="T44" fmla="*/ 3 w 91"/>
                    <a:gd name="T45" fmla="*/ 28 h 91"/>
                    <a:gd name="T46" fmla="*/ 1 w 91"/>
                    <a:gd name="T47" fmla="*/ 37 h 91"/>
                    <a:gd name="T48" fmla="*/ 0 w 91"/>
                    <a:gd name="T49" fmla="*/ 47 h 91"/>
                    <a:gd name="T50" fmla="*/ 1 w 91"/>
                    <a:gd name="T51" fmla="*/ 56 h 91"/>
                    <a:gd name="T52" fmla="*/ 3 w 91"/>
                    <a:gd name="T53" fmla="*/ 64 h 91"/>
                    <a:gd name="T54" fmla="*/ 8 w 91"/>
                    <a:gd name="T55" fmla="*/ 72 h 91"/>
                    <a:gd name="T56" fmla="*/ 14 w 91"/>
                    <a:gd name="T57" fmla="*/ 78 h 91"/>
                    <a:gd name="T58" fmla="*/ 20 w 91"/>
                    <a:gd name="T59" fmla="*/ 83 h 91"/>
                    <a:gd name="T60" fmla="*/ 27 w 91"/>
                    <a:gd name="T61" fmla="*/ 88 h 91"/>
                    <a:gd name="T62" fmla="*/ 37 w 91"/>
                    <a:gd name="T63" fmla="*/ 90 h 91"/>
                    <a:gd name="T64" fmla="*/ 46 w 91"/>
                    <a:gd name="T65" fmla="*/ 9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1" h="91">
                      <a:moveTo>
                        <a:pt x="46" y="91"/>
                      </a:moveTo>
                      <a:lnTo>
                        <a:pt x="55" y="90"/>
                      </a:lnTo>
                      <a:lnTo>
                        <a:pt x="63" y="88"/>
                      </a:lnTo>
                      <a:lnTo>
                        <a:pt x="71" y="83"/>
                      </a:lnTo>
                      <a:lnTo>
                        <a:pt x="77" y="78"/>
                      </a:lnTo>
                      <a:lnTo>
                        <a:pt x="83" y="72"/>
                      </a:lnTo>
                      <a:lnTo>
                        <a:pt x="87" y="64"/>
                      </a:lnTo>
                      <a:lnTo>
                        <a:pt x="90" y="56"/>
                      </a:lnTo>
                      <a:lnTo>
                        <a:pt x="91" y="47"/>
                      </a:lnTo>
                      <a:lnTo>
                        <a:pt x="90" y="37"/>
                      </a:lnTo>
                      <a:lnTo>
                        <a:pt x="87" y="28"/>
                      </a:lnTo>
                      <a:lnTo>
                        <a:pt x="83" y="21"/>
                      </a:lnTo>
                      <a:lnTo>
                        <a:pt x="77" y="14"/>
                      </a:lnTo>
                      <a:lnTo>
                        <a:pt x="71" y="9"/>
                      </a:lnTo>
                      <a:lnTo>
                        <a:pt x="63" y="4"/>
                      </a:lnTo>
                      <a:lnTo>
                        <a:pt x="55" y="2"/>
                      </a:lnTo>
                      <a:lnTo>
                        <a:pt x="46" y="0"/>
                      </a:lnTo>
                      <a:lnTo>
                        <a:pt x="37" y="2"/>
                      </a:lnTo>
                      <a:lnTo>
                        <a:pt x="27" y="4"/>
                      </a:lnTo>
                      <a:lnTo>
                        <a:pt x="20" y="9"/>
                      </a:lnTo>
                      <a:lnTo>
                        <a:pt x="14" y="14"/>
                      </a:lnTo>
                      <a:lnTo>
                        <a:pt x="8" y="21"/>
                      </a:lnTo>
                      <a:lnTo>
                        <a:pt x="3" y="28"/>
                      </a:lnTo>
                      <a:lnTo>
                        <a:pt x="1" y="37"/>
                      </a:lnTo>
                      <a:lnTo>
                        <a:pt x="0" y="47"/>
                      </a:lnTo>
                      <a:lnTo>
                        <a:pt x="1" y="56"/>
                      </a:lnTo>
                      <a:lnTo>
                        <a:pt x="3" y="64"/>
                      </a:lnTo>
                      <a:lnTo>
                        <a:pt x="8" y="72"/>
                      </a:lnTo>
                      <a:lnTo>
                        <a:pt x="14" y="78"/>
                      </a:lnTo>
                      <a:lnTo>
                        <a:pt x="20" y="83"/>
                      </a:lnTo>
                      <a:lnTo>
                        <a:pt x="27" y="88"/>
                      </a:lnTo>
                      <a:lnTo>
                        <a:pt x="37" y="90"/>
                      </a:lnTo>
                      <a:lnTo>
                        <a:pt x="46" y="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24" name="Freeform 148"/>
                <p:cNvSpPr>
                  <a:spLocks/>
                </p:cNvSpPr>
                <p:nvPr/>
              </p:nvSpPr>
              <p:spPr bwMode="auto">
                <a:xfrm>
                  <a:off x="2125" y="3090"/>
                  <a:ext cx="21" cy="52"/>
                </a:xfrm>
                <a:custGeom>
                  <a:avLst/>
                  <a:gdLst>
                    <a:gd name="T0" fmla="*/ 9 w 43"/>
                    <a:gd name="T1" fmla="*/ 105 h 105"/>
                    <a:gd name="T2" fmla="*/ 0 w 43"/>
                    <a:gd name="T3" fmla="*/ 0 h 105"/>
                    <a:gd name="T4" fmla="*/ 43 w 43"/>
                    <a:gd name="T5" fmla="*/ 96 h 105"/>
                    <a:gd name="T6" fmla="*/ 9 w 43"/>
                    <a:gd name="T7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105">
                      <a:moveTo>
                        <a:pt x="9" y="105"/>
                      </a:moveTo>
                      <a:lnTo>
                        <a:pt x="0" y="0"/>
                      </a:lnTo>
                      <a:lnTo>
                        <a:pt x="43" y="96"/>
                      </a:lnTo>
                      <a:lnTo>
                        <a:pt x="9" y="105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25" name="Freeform 149"/>
                <p:cNvSpPr>
                  <a:spLocks/>
                </p:cNvSpPr>
                <p:nvPr/>
              </p:nvSpPr>
              <p:spPr bwMode="auto">
                <a:xfrm>
                  <a:off x="2148" y="3087"/>
                  <a:ext cx="21" cy="53"/>
                </a:xfrm>
                <a:custGeom>
                  <a:avLst/>
                  <a:gdLst>
                    <a:gd name="T0" fmla="*/ 8 w 42"/>
                    <a:gd name="T1" fmla="*/ 106 h 106"/>
                    <a:gd name="T2" fmla="*/ 0 w 42"/>
                    <a:gd name="T3" fmla="*/ 0 h 106"/>
                    <a:gd name="T4" fmla="*/ 42 w 42"/>
                    <a:gd name="T5" fmla="*/ 96 h 106"/>
                    <a:gd name="T6" fmla="*/ 8 w 42"/>
                    <a:gd name="T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" h="106">
                      <a:moveTo>
                        <a:pt x="8" y="106"/>
                      </a:moveTo>
                      <a:lnTo>
                        <a:pt x="0" y="0"/>
                      </a:lnTo>
                      <a:lnTo>
                        <a:pt x="42" y="96"/>
                      </a:lnTo>
                      <a:lnTo>
                        <a:pt x="8" y="106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26" name="Freeform 150"/>
                <p:cNvSpPr>
                  <a:spLocks/>
                </p:cNvSpPr>
                <p:nvPr/>
              </p:nvSpPr>
              <p:spPr bwMode="auto">
                <a:xfrm>
                  <a:off x="2171" y="3084"/>
                  <a:ext cx="22" cy="53"/>
                </a:xfrm>
                <a:custGeom>
                  <a:avLst/>
                  <a:gdLst>
                    <a:gd name="T0" fmla="*/ 8 w 42"/>
                    <a:gd name="T1" fmla="*/ 106 h 106"/>
                    <a:gd name="T2" fmla="*/ 0 w 42"/>
                    <a:gd name="T3" fmla="*/ 0 h 106"/>
                    <a:gd name="T4" fmla="*/ 42 w 42"/>
                    <a:gd name="T5" fmla="*/ 95 h 106"/>
                    <a:gd name="T6" fmla="*/ 8 w 42"/>
                    <a:gd name="T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" h="106">
                      <a:moveTo>
                        <a:pt x="8" y="106"/>
                      </a:moveTo>
                      <a:lnTo>
                        <a:pt x="0" y="0"/>
                      </a:lnTo>
                      <a:lnTo>
                        <a:pt x="42" y="95"/>
                      </a:lnTo>
                      <a:lnTo>
                        <a:pt x="8" y="106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27" name="Freeform 151"/>
                <p:cNvSpPr>
                  <a:spLocks/>
                </p:cNvSpPr>
                <p:nvPr/>
              </p:nvSpPr>
              <p:spPr bwMode="auto">
                <a:xfrm>
                  <a:off x="2194" y="3081"/>
                  <a:ext cx="22" cy="53"/>
                </a:xfrm>
                <a:custGeom>
                  <a:avLst/>
                  <a:gdLst>
                    <a:gd name="T0" fmla="*/ 8 w 43"/>
                    <a:gd name="T1" fmla="*/ 106 h 106"/>
                    <a:gd name="T2" fmla="*/ 0 w 43"/>
                    <a:gd name="T3" fmla="*/ 0 h 106"/>
                    <a:gd name="T4" fmla="*/ 43 w 43"/>
                    <a:gd name="T5" fmla="*/ 95 h 106"/>
                    <a:gd name="T6" fmla="*/ 8 w 43"/>
                    <a:gd name="T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106">
                      <a:moveTo>
                        <a:pt x="8" y="106"/>
                      </a:moveTo>
                      <a:lnTo>
                        <a:pt x="0" y="0"/>
                      </a:lnTo>
                      <a:lnTo>
                        <a:pt x="43" y="95"/>
                      </a:lnTo>
                      <a:lnTo>
                        <a:pt x="8" y="106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28" name="Freeform 152"/>
                <p:cNvSpPr>
                  <a:spLocks/>
                </p:cNvSpPr>
                <p:nvPr/>
              </p:nvSpPr>
              <p:spPr bwMode="auto">
                <a:xfrm>
                  <a:off x="2218" y="3078"/>
                  <a:ext cx="21" cy="53"/>
                </a:xfrm>
                <a:custGeom>
                  <a:avLst/>
                  <a:gdLst>
                    <a:gd name="T0" fmla="*/ 8 w 43"/>
                    <a:gd name="T1" fmla="*/ 106 h 106"/>
                    <a:gd name="T2" fmla="*/ 0 w 43"/>
                    <a:gd name="T3" fmla="*/ 0 h 106"/>
                    <a:gd name="T4" fmla="*/ 43 w 43"/>
                    <a:gd name="T5" fmla="*/ 97 h 106"/>
                    <a:gd name="T6" fmla="*/ 8 w 43"/>
                    <a:gd name="T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106">
                      <a:moveTo>
                        <a:pt x="8" y="106"/>
                      </a:moveTo>
                      <a:lnTo>
                        <a:pt x="0" y="0"/>
                      </a:lnTo>
                      <a:lnTo>
                        <a:pt x="43" y="97"/>
                      </a:lnTo>
                      <a:lnTo>
                        <a:pt x="8" y="106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29" name="Freeform 153"/>
                <p:cNvSpPr>
                  <a:spLocks/>
                </p:cNvSpPr>
                <p:nvPr/>
              </p:nvSpPr>
              <p:spPr bwMode="auto">
                <a:xfrm>
                  <a:off x="2241" y="3075"/>
                  <a:ext cx="21" cy="53"/>
                </a:xfrm>
                <a:custGeom>
                  <a:avLst/>
                  <a:gdLst>
                    <a:gd name="T0" fmla="*/ 8 w 43"/>
                    <a:gd name="T1" fmla="*/ 106 h 106"/>
                    <a:gd name="T2" fmla="*/ 0 w 43"/>
                    <a:gd name="T3" fmla="*/ 0 h 106"/>
                    <a:gd name="T4" fmla="*/ 43 w 43"/>
                    <a:gd name="T5" fmla="*/ 97 h 106"/>
                    <a:gd name="T6" fmla="*/ 8 w 43"/>
                    <a:gd name="T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106">
                      <a:moveTo>
                        <a:pt x="8" y="106"/>
                      </a:moveTo>
                      <a:lnTo>
                        <a:pt x="0" y="0"/>
                      </a:lnTo>
                      <a:lnTo>
                        <a:pt x="43" y="97"/>
                      </a:lnTo>
                      <a:lnTo>
                        <a:pt x="8" y="106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70330" name="Group 154"/>
            <p:cNvGrpSpPr>
              <a:grpSpLocks/>
            </p:cNvGrpSpPr>
            <p:nvPr/>
          </p:nvGrpSpPr>
          <p:grpSpPr bwMode="auto">
            <a:xfrm rot="1684350">
              <a:off x="2188" y="2817"/>
              <a:ext cx="380" cy="595"/>
              <a:chOff x="2190" y="2398"/>
              <a:chExt cx="434" cy="680"/>
            </a:xfrm>
          </p:grpSpPr>
          <p:sp>
            <p:nvSpPr>
              <p:cNvPr id="1970331" name="Freeform 155"/>
              <p:cNvSpPr>
                <a:spLocks/>
              </p:cNvSpPr>
              <p:nvPr/>
            </p:nvSpPr>
            <p:spPr bwMode="auto">
              <a:xfrm>
                <a:off x="2269" y="2398"/>
                <a:ext cx="355" cy="416"/>
              </a:xfrm>
              <a:custGeom>
                <a:avLst/>
                <a:gdLst>
                  <a:gd name="T0" fmla="*/ 673 w 711"/>
                  <a:gd name="T1" fmla="*/ 139 h 833"/>
                  <a:gd name="T2" fmla="*/ 598 w 711"/>
                  <a:gd name="T3" fmla="*/ 252 h 833"/>
                  <a:gd name="T4" fmla="*/ 498 w 711"/>
                  <a:gd name="T5" fmla="*/ 330 h 833"/>
                  <a:gd name="T6" fmla="*/ 375 w 711"/>
                  <a:gd name="T7" fmla="*/ 249 h 833"/>
                  <a:gd name="T8" fmla="*/ 409 w 711"/>
                  <a:gd name="T9" fmla="*/ 127 h 833"/>
                  <a:gd name="T10" fmla="*/ 477 w 711"/>
                  <a:gd name="T11" fmla="*/ 33 h 833"/>
                  <a:gd name="T12" fmla="*/ 471 w 711"/>
                  <a:gd name="T13" fmla="*/ 27 h 833"/>
                  <a:gd name="T14" fmla="*/ 466 w 711"/>
                  <a:gd name="T15" fmla="*/ 17 h 833"/>
                  <a:gd name="T16" fmla="*/ 461 w 711"/>
                  <a:gd name="T17" fmla="*/ 7 h 833"/>
                  <a:gd name="T18" fmla="*/ 455 w 711"/>
                  <a:gd name="T19" fmla="*/ 1 h 833"/>
                  <a:gd name="T20" fmla="*/ 436 w 711"/>
                  <a:gd name="T21" fmla="*/ 0 h 833"/>
                  <a:gd name="T22" fmla="*/ 418 w 711"/>
                  <a:gd name="T23" fmla="*/ 0 h 833"/>
                  <a:gd name="T24" fmla="*/ 401 w 711"/>
                  <a:gd name="T25" fmla="*/ 1 h 833"/>
                  <a:gd name="T26" fmla="*/ 382 w 711"/>
                  <a:gd name="T27" fmla="*/ 3 h 833"/>
                  <a:gd name="T28" fmla="*/ 365 w 711"/>
                  <a:gd name="T29" fmla="*/ 7 h 833"/>
                  <a:gd name="T30" fmla="*/ 348 w 711"/>
                  <a:gd name="T31" fmla="*/ 13 h 833"/>
                  <a:gd name="T32" fmla="*/ 332 w 711"/>
                  <a:gd name="T33" fmla="*/ 18 h 833"/>
                  <a:gd name="T34" fmla="*/ 315 w 711"/>
                  <a:gd name="T35" fmla="*/ 25 h 833"/>
                  <a:gd name="T36" fmla="*/ 299 w 711"/>
                  <a:gd name="T37" fmla="*/ 34 h 833"/>
                  <a:gd name="T38" fmla="*/ 284 w 711"/>
                  <a:gd name="T39" fmla="*/ 44 h 833"/>
                  <a:gd name="T40" fmla="*/ 269 w 711"/>
                  <a:gd name="T41" fmla="*/ 54 h 833"/>
                  <a:gd name="T42" fmla="*/ 255 w 711"/>
                  <a:gd name="T43" fmla="*/ 67 h 833"/>
                  <a:gd name="T44" fmla="*/ 243 w 711"/>
                  <a:gd name="T45" fmla="*/ 79 h 833"/>
                  <a:gd name="T46" fmla="*/ 229 w 711"/>
                  <a:gd name="T47" fmla="*/ 93 h 833"/>
                  <a:gd name="T48" fmla="*/ 217 w 711"/>
                  <a:gd name="T49" fmla="*/ 108 h 833"/>
                  <a:gd name="T50" fmla="*/ 206 w 711"/>
                  <a:gd name="T51" fmla="*/ 124 h 833"/>
                  <a:gd name="T52" fmla="*/ 185 w 711"/>
                  <a:gd name="T53" fmla="*/ 161 h 833"/>
                  <a:gd name="T54" fmla="*/ 170 w 711"/>
                  <a:gd name="T55" fmla="*/ 199 h 833"/>
                  <a:gd name="T56" fmla="*/ 162 w 711"/>
                  <a:gd name="T57" fmla="*/ 238 h 833"/>
                  <a:gd name="T58" fmla="*/ 160 w 711"/>
                  <a:gd name="T59" fmla="*/ 277 h 833"/>
                  <a:gd name="T60" fmla="*/ 162 w 711"/>
                  <a:gd name="T61" fmla="*/ 317 h 833"/>
                  <a:gd name="T62" fmla="*/ 170 w 711"/>
                  <a:gd name="T63" fmla="*/ 355 h 833"/>
                  <a:gd name="T64" fmla="*/ 184 w 711"/>
                  <a:gd name="T65" fmla="*/ 392 h 833"/>
                  <a:gd name="T66" fmla="*/ 204 w 711"/>
                  <a:gd name="T67" fmla="*/ 426 h 833"/>
                  <a:gd name="T68" fmla="*/ 0 w 711"/>
                  <a:gd name="T69" fmla="*/ 731 h 833"/>
                  <a:gd name="T70" fmla="*/ 35 w 711"/>
                  <a:gd name="T71" fmla="*/ 833 h 833"/>
                  <a:gd name="T72" fmla="*/ 238 w 711"/>
                  <a:gd name="T73" fmla="*/ 807 h 833"/>
                  <a:gd name="T74" fmla="*/ 410 w 711"/>
                  <a:gd name="T75" fmla="*/ 550 h 833"/>
                  <a:gd name="T76" fmla="*/ 428 w 711"/>
                  <a:gd name="T77" fmla="*/ 552 h 833"/>
                  <a:gd name="T78" fmla="*/ 447 w 711"/>
                  <a:gd name="T79" fmla="*/ 552 h 833"/>
                  <a:gd name="T80" fmla="*/ 464 w 711"/>
                  <a:gd name="T81" fmla="*/ 550 h 833"/>
                  <a:gd name="T82" fmla="*/ 483 w 711"/>
                  <a:gd name="T83" fmla="*/ 548 h 833"/>
                  <a:gd name="T84" fmla="*/ 500 w 711"/>
                  <a:gd name="T85" fmla="*/ 544 h 833"/>
                  <a:gd name="T86" fmla="*/ 517 w 711"/>
                  <a:gd name="T87" fmla="*/ 539 h 833"/>
                  <a:gd name="T88" fmla="*/ 534 w 711"/>
                  <a:gd name="T89" fmla="*/ 533 h 833"/>
                  <a:gd name="T90" fmla="*/ 552 w 711"/>
                  <a:gd name="T91" fmla="*/ 526 h 833"/>
                  <a:gd name="T92" fmla="*/ 568 w 711"/>
                  <a:gd name="T93" fmla="*/ 517 h 833"/>
                  <a:gd name="T94" fmla="*/ 584 w 711"/>
                  <a:gd name="T95" fmla="*/ 508 h 833"/>
                  <a:gd name="T96" fmla="*/ 599 w 711"/>
                  <a:gd name="T97" fmla="*/ 497 h 833"/>
                  <a:gd name="T98" fmla="*/ 614 w 711"/>
                  <a:gd name="T99" fmla="*/ 486 h 833"/>
                  <a:gd name="T100" fmla="*/ 628 w 711"/>
                  <a:gd name="T101" fmla="*/ 473 h 833"/>
                  <a:gd name="T102" fmla="*/ 640 w 711"/>
                  <a:gd name="T103" fmla="*/ 459 h 833"/>
                  <a:gd name="T104" fmla="*/ 653 w 711"/>
                  <a:gd name="T105" fmla="*/ 446 h 833"/>
                  <a:gd name="T106" fmla="*/ 665 w 711"/>
                  <a:gd name="T107" fmla="*/ 430 h 833"/>
                  <a:gd name="T108" fmla="*/ 684 w 711"/>
                  <a:gd name="T109" fmla="*/ 395 h 833"/>
                  <a:gd name="T110" fmla="*/ 698 w 711"/>
                  <a:gd name="T111" fmla="*/ 358 h 833"/>
                  <a:gd name="T112" fmla="*/ 707 w 711"/>
                  <a:gd name="T113" fmla="*/ 321 h 833"/>
                  <a:gd name="T114" fmla="*/ 711 w 711"/>
                  <a:gd name="T115" fmla="*/ 283 h 833"/>
                  <a:gd name="T116" fmla="*/ 708 w 711"/>
                  <a:gd name="T117" fmla="*/ 246 h 833"/>
                  <a:gd name="T118" fmla="*/ 702 w 711"/>
                  <a:gd name="T119" fmla="*/ 208 h 833"/>
                  <a:gd name="T120" fmla="*/ 689 w 711"/>
                  <a:gd name="T121" fmla="*/ 173 h 833"/>
                  <a:gd name="T122" fmla="*/ 673 w 711"/>
                  <a:gd name="T123" fmla="*/ 139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11" h="833">
                    <a:moveTo>
                      <a:pt x="673" y="139"/>
                    </a:moveTo>
                    <a:lnTo>
                      <a:pt x="598" y="252"/>
                    </a:lnTo>
                    <a:lnTo>
                      <a:pt x="498" y="330"/>
                    </a:lnTo>
                    <a:lnTo>
                      <a:pt x="375" y="249"/>
                    </a:lnTo>
                    <a:lnTo>
                      <a:pt x="409" y="127"/>
                    </a:lnTo>
                    <a:lnTo>
                      <a:pt x="477" y="33"/>
                    </a:lnTo>
                    <a:lnTo>
                      <a:pt x="471" y="27"/>
                    </a:lnTo>
                    <a:lnTo>
                      <a:pt x="466" y="17"/>
                    </a:lnTo>
                    <a:lnTo>
                      <a:pt x="461" y="7"/>
                    </a:lnTo>
                    <a:lnTo>
                      <a:pt x="455" y="1"/>
                    </a:lnTo>
                    <a:lnTo>
                      <a:pt x="436" y="0"/>
                    </a:lnTo>
                    <a:lnTo>
                      <a:pt x="418" y="0"/>
                    </a:lnTo>
                    <a:lnTo>
                      <a:pt x="401" y="1"/>
                    </a:lnTo>
                    <a:lnTo>
                      <a:pt x="382" y="3"/>
                    </a:lnTo>
                    <a:lnTo>
                      <a:pt x="365" y="7"/>
                    </a:lnTo>
                    <a:lnTo>
                      <a:pt x="348" y="13"/>
                    </a:lnTo>
                    <a:lnTo>
                      <a:pt x="332" y="18"/>
                    </a:lnTo>
                    <a:lnTo>
                      <a:pt x="315" y="25"/>
                    </a:lnTo>
                    <a:lnTo>
                      <a:pt x="299" y="34"/>
                    </a:lnTo>
                    <a:lnTo>
                      <a:pt x="284" y="44"/>
                    </a:lnTo>
                    <a:lnTo>
                      <a:pt x="269" y="54"/>
                    </a:lnTo>
                    <a:lnTo>
                      <a:pt x="255" y="67"/>
                    </a:lnTo>
                    <a:lnTo>
                      <a:pt x="243" y="79"/>
                    </a:lnTo>
                    <a:lnTo>
                      <a:pt x="229" y="93"/>
                    </a:lnTo>
                    <a:lnTo>
                      <a:pt x="217" y="108"/>
                    </a:lnTo>
                    <a:lnTo>
                      <a:pt x="206" y="124"/>
                    </a:lnTo>
                    <a:lnTo>
                      <a:pt x="185" y="161"/>
                    </a:lnTo>
                    <a:lnTo>
                      <a:pt x="170" y="199"/>
                    </a:lnTo>
                    <a:lnTo>
                      <a:pt x="162" y="238"/>
                    </a:lnTo>
                    <a:lnTo>
                      <a:pt x="160" y="277"/>
                    </a:lnTo>
                    <a:lnTo>
                      <a:pt x="162" y="317"/>
                    </a:lnTo>
                    <a:lnTo>
                      <a:pt x="170" y="355"/>
                    </a:lnTo>
                    <a:lnTo>
                      <a:pt x="184" y="392"/>
                    </a:lnTo>
                    <a:lnTo>
                      <a:pt x="204" y="426"/>
                    </a:lnTo>
                    <a:lnTo>
                      <a:pt x="0" y="731"/>
                    </a:lnTo>
                    <a:lnTo>
                      <a:pt x="35" y="833"/>
                    </a:lnTo>
                    <a:lnTo>
                      <a:pt x="238" y="807"/>
                    </a:lnTo>
                    <a:lnTo>
                      <a:pt x="410" y="550"/>
                    </a:lnTo>
                    <a:lnTo>
                      <a:pt x="428" y="552"/>
                    </a:lnTo>
                    <a:lnTo>
                      <a:pt x="447" y="552"/>
                    </a:lnTo>
                    <a:lnTo>
                      <a:pt x="464" y="550"/>
                    </a:lnTo>
                    <a:lnTo>
                      <a:pt x="483" y="548"/>
                    </a:lnTo>
                    <a:lnTo>
                      <a:pt x="500" y="544"/>
                    </a:lnTo>
                    <a:lnTo>
                      <a:pt x="517" y="539"/>
                    </a:lnTo>
                    <a:lnTo>
                      <a:pt x="534" y="533"/>
                    </a:lnTo>
                    <a:lnTo>
                      <a:pt x="552" y="526"/>
                    </a:lnTo>
                    <a:lnTo>
                      <a:pt x="568" y="517"/>
                    </a:lnTo>
                    <a:lnTo>
                      <a:pt x="584" y="508"/>
                    </a:lnTo>
                    <a:lnTo>
                      <a:pt x="599" y="497"/>
                    </a:lnTo>
                    <a:lnTo>
                      <a:pt x="614" y="486"/>
                    </a:lnTo>
                    <a:lnTo>
                      <a:pt x="628" y="473"/>
                    </a:lnTo>
                    <a:lnTo>
                      <a:pt x="640" y="459"/>
                    </a:lnTo>
                    <a:lnTo>
                      <a:pt x="653" y="446"/>
                    </a:lnTo>
                    <a:lnTo>
                      <a:pt x="665" y="430"/>
                    </a:lnTo>
                    <a:lnTo>
                      <a:pt x="684" y="395"/>
                    </a:lnTo>
                    <a:lnTo>
                      <a:pt x="698" y="358"/>
                    </a:lnTo>
                    <a:lnTo>
                      <a:pt x="707" y="321"/>
                    </a:lnTo>
                    <a:lnTo>
                      <a:pt x="711" y="283"/>
                    </a:lnTo>
                    <a:lnTo>
                      <a:pt x="708" y="246"/>
                    </a:lnTo>
                    <a:lnTo>
                      <a:pt x="702" y="208"/>
                    </a:lnTo>
                    <a:lnTo>
                      <a:pt x="689" y="173"/>
                    </a:lnTo>
                    <a:lnTo>
                      <a:pt x="673" y="139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332" name="Freeform 156"/>
              <p:cNvSpPr>
                <a:spLocks/>
              </p:cNvSpPr>
              <p:nvPr/>
            </p:nvSpPr>
            <p:spPr bwMode="auto">
              <a:xfrm>
                <a:off x="2379" y="2646"/>
                <a:ext cx="50" cy="32"/>
              </a:xfrm>
              <a:custGeom>
                <a:avLst/>
                <a:gdLst>
                  <a:gd name="T0" fmla="*/ 83 w 99"/>
                  <a:gd name="T1" fmla="*/ 65 h 65"/>
                  <a:gd name="T2" fmla="*/ 0 w 99"/>
                  <a:gd name="T3" fmla="*/ 0 h 65"/>
                  <a:gd name="T4" fmla="*/ 99 w 99"/>
                  <a:gd name="T5" fmla="*/ 32 h 65"/>
                  <a:gd name="T6" fmla="*/ 83 w 9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65">
                    <a:moveTo>
                      <a:pt x="83" y="65"/>
                    </a:moveTo>
                    <a:lnTo>
                      <a:pt x="0" y="0"/>
                    </a:lnTo>
                    <a:lnTo>
                      <a:pt x="99" y="32"/>
                    </a:lnTo>
                    <a:lnTo>
                      <a:pt x="83" y="65"/>
                    </a:lnTo>
                    <a:close/>
                  </a:path>
                </a:pathLst>
              </a:custGeom>
              <a:solidFill>
                <a:srgbClr val="213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333" name="Freeform 157"/>
              <p:cNvSpPr>
                <a:spLocks/>
              </p:cNvSpPr>
              <p:nvPr/>
            </p:nvSpPr>
            <p:spPr bwMode="auto">
              <a:xfrm>
                <a:off x="2379" y="2551"/>
                <a:ext cx="193" cy="85"/>
              </a:xfrm>
              <a:custGeom>
                <a:avLst/>
                <a:gdLst>
                  <a:gd name="T0" fmla="*/ 203 w 386"/>
                  <a:gd name="T1" fmla="*/ 133 h 172"/>
                  <a:gd name="T2" fmla="*/ 185 w 386"/>
                  <a:gd name="T3" fmla="*/ 131 h 172"/>
                  <a:gd name="T4" fmla="*/ 168 w 386"/>
                  <a:gd name="T5" fmla="*/ 130 h 172"/>
                  <a:gd name="T6" fmla="*/ 152 w 386"/>
                  <a:gd name="T7" fmla="*/ 127 h 172"/>
                  <a:gd name="T8" fmla="*/ 136 w 386"/>
                  <a:gd name="T9" fmla="*/ 122 h 172"/>
                  <a:gd name="T10" fmla="*/ 121 w 386"/>
                  <a:gd name="T11" fmla="*/ 118 h 172"/>
                  <a:gd name="T12" fmla="*/ 106 w 386"/>
                  <a:gd name="T13" fmla="*/ 111 h 172"/>
                  <a:gd name="T14" fmla="*/ 91 w 386"/>
                  <a:gd name="T15" fmla="*/ 104 h 172"/>
                  <a:gd name="T16" fmla="*/ 77 w 386"/>
                  <a:gd name="T17" fmla="*/ 96 h 172"/>
                  <a:gd name="T18" fmla="*/ 64 w 386"/>
                  <a:gd name="T19" fmla="*/ 87 h 172"/>
                  <a:gd name="T20" fmla="*/ 53 w 386"/>
                  <a:gd name="T21" fmla="*/ 76 h 172"/>
                  <a:gd name="T22" fmla="*/ 41 w 386"/>
                  <a:gd name="T23" fmla="*/ 65 h 172"/>
                  <a:gd name="T24" fmla="*/ 31 w 386"/>
                  <a:gd name="T25" fmla="*/ 53 h 172"/>
                  <a:gd name="T26" fmla="*/ 22 w 386"/>
                  <a:gd name="T27" fmla="*/ 40 h 172"/>
                  <a:gd name="T28" fmla="*/ 14 w 386"/>
                  <a:gd name="T29" fmla="*/ 28 h 172"/>
                  <a:gd name="T30" fmla="*/ 6 w 386"/>
                  <a:gd name="T31" fmla="*/ 14 h 172"/>
                  <a:gd name="T32" fmla="*/ 0 w 386"/>
                  <a:gd name="T33" fmla="*/ 0 h 172"/>
                  <a:gd name="T34" fmla="*/ 2 w 386"/>
                  <a:gd name="T35" fmla="*/ 17 h 172"/>
                  <a:gd name="T36" fmla="*/ 6 w 386"/>
                  <a:gd name="T37" fmla="*/ 35 h 172"/>
                  <a:gd name="T38" fmla="*/ 11 w 386"/>
                  <a:gd name="T39" fmla="*/ 52 h 172"/>
                  <a:gd name="T40" fmla="*/ 18 w 386"/>
                  <a:gd name="T41" fmla="*/ 67 h 172"/>
                  <a:gd name="T42" fmla="*/ 27 w 386"/>
                  <a:gd name="T43" fmla="*/ 82 h 172"/>
                  <a:gd name="T44" fmla="*/ 38 w 386"/>
                  <a:gd name="T45" fmla="*/ 97 h 172"/>
                  <a:gd name="T46" fmla="*/ 49 w 386"/>
                  <a:gd name="T47" fmla="*/ 110 h 172"/>
                  <a:gd name="T48" fmla="*/ 62 w 386"/>
                  <a:gd name="T49" fmla="*/ 122 h 172"/>
                  <a:gd name="T50" fmla="*/ 75 w 386"/>
                  <a:gd name="T51" fmla="*/ 133 h 172"/>
                  <a:gd name="T52" fmla="*/ 90 w 386"/>
                  <a:gd name="T53" fmla="*/ 143 h 172"/>
                  <a:gd name="T54" fmla="*/ 106 w 386"/>
                  <a:gd name="T55" fmla="*/ 151 h 172"/>
                  <a:gd name="T56" fmla="*/ 122 w 386"/>
                  <a:gd name="T57" fmla="*/ 158 h 172"/>
                  <a:gd name="T58" fmla="*/ 139 w 386"/>
                  <a:gd name="T59" fmla="*/ 164 h 172"/>
                  <a:gd name="T60" fmla="*/ 158 w 386"/>
                  <a:gd name="T61" fmla="*/ 168 h 172"/>
                  <a:gd name="T62" fmla="*/ 176 w 386"/>
                  <a:gd name="T63" fmla="*/ 171 h 172"/>
                  <a:gd name="T64" fmla="*/ 196 w 386"/>
                  <a:gd name="T65" fmla="*/ 172 h 172"/>
                  <a:gd name="T66" fmla="*/ 213 w 386"/>
                  <a:gd name="T67" fmla="*/ 171 h 172"/>
                  <a:gd name="T68" fmla="*/ 229 w 386"/>
                  <a:gd name="T69" fmla="*/ 169 h 172"/>
                  <a:gd name="T70" fmla="*/ 245 w 386"/>
                  <a:gd name="T71" fmla="*/ 166 h 172"/>
                  <a:gd name="T72" fmla="*/ 260 w 386"/>
                  <a:gd name="T73" fmla="*/ 161 h 172"/>
                  <a:gd name="T74" fmla="*/ 275 w 386"/>
                  <a:gd name="T75" fmla="*/ 157 h 172"/>
                  <a:gd name="T76" fmla="*/ 290 w 386"/>
                  <a:gd name="T77" fmla="*/ 150 h 172"/>
                  <a:gd name="T78" fmla="*/ 303 w 386"/>
                  <a:gd name="T79" fmla="*/ 142 h 172"/>
                  <a:gd name="T80" fmla="*/ 317 w 386"/>
                  <a:gd name="T81" fmla="*/ 134 h 172"/>
                  <a:gd name="T82" fmla="*/ 328 w 386"/>
                  <a:gd name="T83" fmla="*/ 125 h 172"/>
                  <a:gd name="T84" fmla="*/ 340 w 386"/>
                  <a:gd name="T85" fmla="*/ 114 h 172"/>
                  <a:gd name="T86" fmla="*/ 350 w 386"/>
                  <a:gd name="T87" fmla="*/ 103 h 172"/>
                  <a:gd name="T88" fmla="*/ 359 w 386"/>
                  <a:gd name="T89" fmla="*/ 91 h 172"/>
                  <a:gd name="T90" fmla="*/ 367 w 386"/>
                  <a:gd name="T91" fmla="*/ 78 h 172"/>
                  <a:gd name="T92" fmla="*/ 374 w 386"/>
                  <a:gd name="T93" fmla="*/ 66 h 172"/>
                  <a:gd name="T94" fmla="*/ 381 w 386"/>
                  <a:gd name="T95" fmla="*/ 52 h 172"/>
                  <a:gd name="T96" fmla="*/ 386 w 386"/>
                  <a:gd name="T97" fmla="*/ 37 h 172"/>
                  <a:gd name="T98" fmla="*/ 370 w 386"/>
                  <a:gd name="T99" fmla="*/ 58 h 172"/>
                  <a:gd name="T100" fmla="*/ 352 w 386"/>
                  <a:gd name="T101" fmla="*/ 76 h 172"/>
                  <a:gd name="T102" fmla="*/ 332 w 386"/>
                  <a:gd name="T103" fmla="*/ 92 h 172"/>
                  <a:gd name="T104" fmla="*/ 309 w 386"/>
                  <a:gd name="T105" fmla="*/ 106 h 172"/>
                  <a:gd name="T106" fmla="*/ 284 w 386"/>
                  <a:gd name="T107" fmla="*/ 118 h 172"/>
                  <a:gd name="T108" fmla="*/ 258 w 386"/>
                  <a:gd name="T109" fmla="*/ 126 h 172"/>
                  <a:gd name="T110" fmla="*/ 231 w 386"/>
                  <a:gd name="T111" fmla="*/ 130 h 172"/>
                  <a:gd name="T112" fmla="*/ 203 w 386"/>
                  <a:gd name="T113" fmla="*/ 13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86" h="172">
                    <a:moveTo>
                      <a:pt x="203" y="133"/>
                    </a:moveTo>
                    <a:lnTo>
                      <a:pt x="185" y="131"/>
                    </a:lnTo>
                    <a:lnTo>
                      <a:pt x="168" y="130"/>
                    </a:lnTo>
                    <a:lnTo>
                      <a:pt x="152" y="127"/>
                    </a:lnTo>
                    <a:lnTo>
                      <a:pt x="136" y="122"/>
                    </a:lnTo>
                    <a:lnTo>
                      <a:pt x="121" y="118"/>
                    </a:lnTo>
                    <a:lnTo>
                      <a:pt x="106" y="111"/>
                    </a:lnTo>
                    <a:lnTo>
                      <a:pt x="91" y="104"/>
                    </a:lnTo>
                    <a:lnTo>
                      <a:pt x="77" y="96"/>
                    </a:lnTo>
                    <a:lnTo>
                      <a:pt x="64" y="87"/>
                    </a:lnTo>
                    <a:lnTo>
                      <a:pt x="53" y="76"/>
                    </a:lnTo>
                    <a:lnTo>
                      <a:pt x="41" y="65"/>
                    </a:lnTo>
                    <a:lnTo>
                      <a:pt x="31" y="53"/>
                    </a:lnTo>
                    <a:lnTo>
                      <a:pt x="22" y="40"/>
                    </a:lnTo>
                    <a:lnTo>
                      <a:pt x="14" y="28"/>
                    </a:lnTo>
                    <a:lnTo>
                      <a:pt x="6" y="14"/>
                    </a:lnTo>
                    <a:lnTo>
                      <a:pt x="0" y="0"/>
                    </a:lnTo>
                    <a:lnTo>
                      <a:pt x="2" y="17"/>
                    </a:lnTo>
                    <a:lnTo>
                      <a:pt x="6" y="35"/>
                    </a:lnTo>
                    <a:lnTo>
                      <a:pt x="11" y="52"/>
                    </a:lnTo>
                    <a:lnTo>
                      <a:pt x="18" y="67"/>
                    </a:lnTo>
                    <a:lnTo>
                      <a:pt x="27" y="82"/>
                    </a:lnTo>
                    <a:lnTo>
                      <a:pt x="38" y="97"/>
                    </a:lnTo>
                    <a:lnTo>
                      <a:pt x="49" y="110"/>
                    </a:lnTo>
                    <a:lnTo>
                      <a:pt x="62" y="122"/>
                    </a:lnTo>
                    <a:lnTo>
                      <a:pt x="75" y="133"/>
                    </a:lnTo>
                    <a:lnTo>
                      <a:pt x="90" y="143"/>
                    </a:lnTo>
                    <a:lnTo>
                      <a:pt x="106" y="151"/>
                    </a:lnTo>
                    <a:lnTo>
                      <a:pt x="122" y="158"/>
                    </a:lnTo>
                    <a:lnTo>
                      <a:pt x="139" y="164"/>
                    </a:lnTo>
                    <a:lnTo>
                      <a:pt x="158" y="168"/>
                    </a:lnTo>
                    <a:lnTo>
                      <a:pt x="176" y="171"/>
                    </a:lnTo>
                    <a:lnTo>
                      <a:pt x="196" y="172"/>
                    </a:lnTo>
                    <a:lnTo>
                      <a:pt x="213" y="171"/>
                    </a:lnTo>
                    <a:lnTo>
                      <a:pt x="229" y="169"/>
                    </a:lnTo>
                    <a:lnTo>
                      <a:pt x="245" y="166"/>
                    </a:lnTo>
                    <a:lnTo>
                      <a:pt x="260" y="161"/>
                    </a:lnTo>
                    <a:lnTo>
                      <a:pt x="275" y="157"/>
                    </a:lnTo>
                    <a:lnTo>
                      <a:pt x="290" y="150"/>
                    </a:lnTo>
                    <a:lnTo>
                      <a:pt x="303" y="142"/>
                    </a:lnTo>
                    <a:lnTo>
                      <a:pt x="317" y="134"/>
                    </a:lnTo>
                    <a:lnTo>
                      <a:pt x="328" y="125"/>
                    </a:lnTo>
                    <a:lnTo>
                      <a:pt x="340" y="114"/>
                    </a:lnTo>
                    <a:lnTo>
                      <a:pt x="350" y="103"/>
                    </a:lnTo>
                    <a:lnTo>
                      <a:pt x="359" y="91"/>
                    </a:lnTo>
                    <a:lnTo>
                      <a:pt x="367" y="78"/>
                    </a:lnTo>
                    <a:lnTo>
                      <a:pt x="374" y="66"/>
                    </a:lnTo>
                    <a:lnTo>
                      <a:pt x="381" y="52"/>
                    </a:lnTo>
                    <a:lnTo>
                      <a:pt x="386" y="37"/>
                    </a:lnTo>
                    <a:lnTo>
                      <a:pt x="370" y="58"/>
                    </a:lnTo>
                    <a:lnTo>
                      <a:pt x="352" y="76"/>
                    </a:lnTo>
                    <a:lnTo>
                      <a:pt x="332" y="92"/>
                    </a:lnTo>
                    <a:lnTo>
                      <a:pt x="309" y="106"/>
                    </a:lnTo>
                    <a:lnTo>
                      <a:pt x="284" y="118"/>
                    </a:lnTo>
                    <a:lnTo>
                      <a:pt x="258" y="126"/>
                    </a:lnTo>
                    <a:lnTo>
                      <a:pt x="231" y="130"/>
                    </a:lnTo>
                    <a:lnTo>
                      <a:pt x="203" y="133"/>
                    </a:lnTo>
                    <a:close/>
                  </a:path>
                </a:pathLst>
              </a:custGeom>
              <a:solidFill>
                <a:srgbClr val="213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70334" name="Group 158"/>
              <p:cNvGrpSpPr>
                <a:grpSpLocks/>
              </p:cNvGrpSpPr>
              <p:nvPr/>
            </p:nvGrpSpPr>
            <p:grpSpPr bwMode="auto">
              <a:xfrm rot="-3087529">
                <a:off x="2075" y="2813"/>
                <a:ext cx="380" cy="149"/>
                <a:chOff x="2006" y="3029"/>
                <a:chExt cx="380" cy="149"/>
              </a:xfrm>
            </p:grpSpPr>
            <p:sp>
              <p:nvSpPr>
                <p:cNvPr id="1970335" name="Freeform 159"/>
                <p:cNvSpPr>
                  <a:spLocks/>
                </p:cNvSpPr>
                <p:nvPr/>
              </p:nvSpPr>
              <p:spPr bwMode="auto">
                <a:xfrm>
                  <a:off x="2234" y="3102"/>
                  <a:ext cx="20" cy="20"/>
                </a:xfrm>
                <a:custGeom>
                  <a:avLst/>
                  <a:gdLst>
                    <a:gd name="T0" fmla="*/ 0 w 40"/>
                    <a:gd name="T1" fmla="*/ 20 h 40"/>
                    <a:gd name="T2" fmla="*/ 2 w 40"/>
                    <a:gd name="T3" fmla="*/ 27 h 40"/>
                    <a:gd name="T4" fmla="*/ 6 w 40"/>
                    <a:gd name="T5" fmla="*/ 34 h 40"/>
                    <a:gd name="T6" fmla="*/ 12 w 40"/>
                    <a:gd name="T7" fmla="*/ 38 h 40"/>
                    <a:gd name="T8" fmla="*/ 20 w 40"/>
                    <a:gd name="T9" fmla="*/ 40 h 40"/>
                    <a:gd name="T10" fmla="*/ 27 w 40"/>
                    <a:gd name="T11" fmla="*/ 38 h 40"/>
                    <a:gd name="T12" fmla="*/ 34 w 40"/>
                    <a:gd name="T13" fmla="*/ 34 h 40"/>
                    <a:gd name="T14" fmla="*/ 39 w 40"/>
                    <a:gd name="T15" fmla="*/ 27 h 40"/>
                    <a:gd name="T16" fmla="*/ 40 w 40"/>
                    <a:gd name="T17" fmla="*/ 20 h 40"/>
                    <a:gd name="T18" fmla="*/ 39 w 40"/>
                    <a:gd name="T19" fmla="*/ 12 h 40"/>
                    <a:gd name="T20" fmla="*/ 34 w 40"/>
                    <a:gd name="T21" fmla="*/ 6 h 40"/>
                    <a:gd name="T22" fmla="*/ 27 w 40"/>
                    <a:gd name="T23" fmla="*/ 2 h 40"/>
                    <a:gd name="T24" fmla="*/ 20 w 40"/>
                    <a:gd name="T25" fmla="*/ 0 h 40"/>
                    <a:gd name="T26" fmla="*/ 12 w 40"/>
                    <a:gd name="T27" fmla="*/ 2 h 40"/>
                    <a:gd name="T28" fmla="*/ 6 w 40"/>
                    <a:gd name="T29" fmla="*/ 6 h 40"/>
                    <a:gd name="T30" fmla="*/ 2 w 40"/>
                    <a:gd name="T31" fmla="*/ 12 h 40"/>
                    <a:gd name="T32" fmla="*/ 0 w 40"/>
                    <a:gd name="T33" fmla="*/ 20 h 40"/>
                    <a:gd name="T34" fmla="*/ 0 w 40"/>
                    <a:gd name="T35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" y="27"/>
                      </a:lnTo>
                      <a:lnTo>
                        <a:pt x="6" y="34"/>
                      </a:lnTo>
                      <a:lnTo>
                        <a:pt x="12" y="38"/>
                      </a:lnTo>
                      <a:lnTo>
                        <a:pt x="20" y="40"/>
                      </a:lnTo>
                      <a:lnTo>
                        <a:pt x="27" y="38"/>
                      </a:lnTo>
                      <a:lnTo>
                        <a:pt x="34" y="34"/>
                      </a:lnTo>
                      <a:lnTo>
                        <a:pt x="39" y="27"/>
                      </a:lnTo>
                      <a:lnTo>
                        <a:pt x="40" y="20"/>
                      </a:lnTo>
                      <a:lnTo>
                        <a:pt x="39" y="12"/>
                      </a:lnTo>
                      <a:lnTo>
                        <a:pt x="34" y="6"/>
                      </a:lnTo>
                      <a:lnTo>
                        <a:pt x="27" y="2"/>
                      </a:lnTo>
                      <a:lnTo>
                        <a:pt x="20" y="0"/>
                      </a:lnTo>
                      <a:lnTo>
                        <a:pt x="12" y="2"/>
                      </a:lnTo>
                      <a:lnTo>
                        <a:pt x="6" y="6"/>
                      </a:lnTo>
                      <a:lnTo>
                        <a:pt x="2" y="12"/>
                      </a:lnTo>
                      <a:lnTo>
                        <a:pt x="0" y="2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D6E5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36" name="Freeform 160"/>
                <p:cNvSpPr>
                  <a:spLocks/>
                </p:cNvSpPr>
                <p:nvPr/>
              </p:nvSpPr>
              <p:spPr bwMode="auto">
                <a:xfrm>
                  <a:off x="2169" y="3133"/>
                  <a:ext cx="20" cy="20"/>
                </a:xfrm>
                <a:custGeom>
                  <a:avLst/>
                  <a:gdLst>
                    <a:gd name="T0" fmla="*/ 20 w 39"/>
                    <a:gd name="T1" fmla="*/ 39 h 39"/>
                    <a:gd name="T2" fmla="*/ 27 w 39"/>
                    <a:gd name="T3" fmla="*/ 38 h 39"/>
                    <a:gd name="T4" fmla="*/ 34 w 39"/>
                    <a:gd name="T5" fmla="*/ 33 h 39"/>
                    <a:gd name="T6" fmla="*/ 38 w 39"/>
                    <a:gd name="T7" fmla="*/ 27 h 39"/>
                    <a:gd name="T8" fmla="*/ 39 w 39"/>
                    <a:gd name="T9" fmla="*/ 19 h 39"/>
                    <a:gd name="T10" fmla="*/ 38 w 39"/>
                    <a:gd name="T11" fmla="*/ 12 h 39"/>
                    <a:gd name="T12" fmla="*/ 34 w 39"/>
                    <a:gd name="T13" fmla="*/ 5 h 39"/>
                    <a:gd name="T14" fmla="*/ 27 w 39"/>
                    <a:gd name="T15" fmla="*/ 1 h 39"/>
                    <a:gd name="T16" fmla="*/ 20 w 39"/>
                    <a:gd name="T17" fmla="*/ 0 h 39"/>
                    <a:gd name="T18" fmla="*/ 12 w 39"/>
                    <a:gd name="T19" fmla="*/ 1 h 39"/>
                    <a:gd name="T20" fmla="*/ 6 w 39"/>
                    <a:gd name="T21" fmla="*/ 5 h 39"/>
                    <a:gd name="T22" fmla="*/ 1 w 39"/>
                    <a:gd name="T23" fmla="*/ 12 h 39"/>
                    <a:gd name="T24" fmla="*/ 0 w 39"/>
                    <a:gd name="T25" fmla="*/ 19 h 39"/>
                    <a:gd name="T26" fmla="*/ 1 w 39"/>
                    <a:gd name="T27" fmla="*/ 27 h 39"/>
                    <a:gd name="T28" fmla="*/ 6 w 39"/>
                    <a:gd name="T29" fmla="*/ 33 h 39"/>
                    <a:gd name="T30" fmla="*/ 12 w 39"/>
                    <a:gd name="T31" fmla="*/ 38 h 39"/>
                    <a:gd name="T32" fmla="*/ 20 w 39"/>
                    <a:gd name="T33" fmla="*/ 39 h 39"/>
                    <a:gd name="T34" fmla="*/ 20 w 39"/>
                    <a:gd name="T3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9" h="39">
                      <a:moveTo>
                        <a:pt x="20" y="39"/>
                      </a:moveTo>
                      <a:lnTo>
                        <a:pt x="27" y="38"/>
                      </a:lnTo>
                      <a:lnTo>
                        <a:pt x="34" y="33"/>
                      </a:lnTo>
                      <a:lnTo>
                        <a:pt x="38" y="27"/>
                      </a:lnTo>
                      <a:lnTo>
                        <a:pt x="39" y="19"/>
                      </a:lnTo>
                      <a:lnTo>
                        <a:pt x="38" y="12"/>
                      </a:lnTo>
                      <a:lnTo>
                        <a:pt x="34" y="5"/>
                      </a:lnTo>
                      <a:lnTo>
                        <a:pt x="27" y="1"/>
                      </a:lnTo>
                      <a:lnTo>
                        <a:pt x="20" y="0"/>
                      </a:lnTo>
                      <a:lnTo>
                        <a:pt x="12" y="1"/>
                      </a:lnTo>
                      <a:lnTo>
                        <a:pt x="6" y="5"/>
                      </a:lnTo>
                      <a:lnTo>
                        <a:pt x="1" y="12"/>
                      </a:lnTo>
                      <a:lnTo>
                        <a:pt x="0" y="19"/>
                      </a:lnTo>
                      <a:lnTo>
                        <a:pt x="1" y="27"/>
                      </a:lnTo>
                      <a:lnTo>
                        <a:pt x="6" y="33"/>
                      </a:lnTo>
                      <a:lnTo>
                        <a:pt x="12" y="38"/>
                      </a:lnTo>
                      <a:lnTo>
                        <a:pt x="20" y="39"/>
                      </a:lnTo>
                      <a:lnTo>
                        <a:pt x="20" y="39"/>
                      </a:lnTo>
                      <a:close/>
                    </a:path>
                  </a:pathLst>
                </a:custGeom>
                <a:solidFill>
                  <a:srgbClr val="D6E5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37" name="Freeform 161"/>
                <p:cNvSpPr>
                  <a:spLocks/>
                </p:cNvSpPr>
                <p:nvPr/>
              </p:nvSpPr>
              <p:spPr bwMode="auto">
                <a:xfrm>
                  <a:off x="2006" y="3029"/>
                  <a:ext cx="380" cy="149"/>
                </a:xfrm>
                <a:custGeom>
                  <a:avLst/>
                  <a:gdLst>
                    <a:gd name="T0" fmla="*/ 626 w 761"/>
                    <a:gd name="T1" fmla="*/ 29 h 298"/>
                    <a:gd name="T2" fmla="*/ 581 w 761"/>
                    <a:gd name="T3" fmla="*/ 0 h 298"/>
                    <a:gd name="T4" fmla="*/ 104 w 761"/>
                    <a:gd name="T5" fmla="*/ 60 h 298"/>
                    <a:gd name="T6" fmla="*/ 104 w 761"/>
                    <a:gd name="T7" fmla="*/ 61 h 298"/>
                    <a:gd name="T8" fmla="*/ 104 w 761"/>
                    <a:gd name="T9" fmla="*/ 61 h 298"/>
                    <a:gd name="T10" fmla="*/ 104 w 761"/>
                    <a:gd name="T11" fmla="*/ 61 h 298"/>
                    <a:gd name="T12" fmla="*/ 104 w 761"/>
                    <a:gd name="T13" fmla="*/ 61 h 298"/>
                    <a:gd name="T14" fmla="*/ 104 w 761"/>
                    <a:gd name="T15" fmla="*/ 61 h 298"/>
                    <a:gd name="T16" fmla="*/ 80 w 761"/>
                    <a:gd name="T17" fmla="*/ 67 h 298"/>
                    <a:gd name="T18" fmla="*/ 59 w 761"/>
                    <a:gd name="T19" fmla="*/ 76 h 298"/>
                    <a:gd name="T20" fmla="*/ 40 w 761"/>
                    <a:gd name="T21" fmla="*/ 90 h 298"/>
                    <a:gd name="T22" fmla="*/ 24 w 761"/>
                    <a:gd name="T23" fmla="*/ 106 h 298"/>
                    <a:gd name="T24" fmla="*/ 12 w 761"/>
                    <a:gd name="T25" fmla="*/ 126 h 298"/>
                    <a:gd name="T26" fmla="*/ 4 w 761"/>
                    <a:gd name="T27" fmla="*/ 148 h 298"/>
                    <a:gd name="T28" fmla="*/ 0 w 761"/>
                    <a:gd name="T29" fmla="*/ 171 h 298"/>
                    <a:gd name="T30" fmla="*/ 0 w 761"/>
                    <a:gd name="T31" fmla="*/ 195 h 298"/>
                    <a:gd name="T32" fmla="*/ 6 w 761"/>
                    <a:gd name="T33" fmla="*/ 219 h 298"/>
                    <a:gd name="T34" fmla="*/ 15 w 761"/>
                    <a:gd name="T35" fmla="*/ 240 h 298"/>
                    <a:gd name="T36" fmla="*/ 29 w 761"/>
                    <a:gd name="T37" fmla="*/ 258 h 298"/>
                    <a:gd name="T38" fmla="*/ 45 w 761"/>
                    <a:gd name="T39" fmla="*/ 274 h 298"/>
                    <a:gd name="T40" fmla="*/ 65 w 761"/>
                    <a:gd name="T41" fmla="*/ 287 h 298"/>
                    <a:gd name="T42" fmla="*/ 87 w 761"/>
                    <a:gd name="T43" fmla="*/ 295 h 298"/>
                    <a:gd name="T44" fmla="*/ 110 w 761"/>
                    <a:gd name="T45" fmla="*/ 298 h 298"/>
                    <a:gd name="T46" fmla="*/ 134 w 761"/>
                    <a:gd name="T47" fmla="*/ 298 h 298"/>
                    <a:gd name="T48" fmla="*/ 134 w 761"/>
                    <a:gd name="T49" fmla="*/ 298 h 298"/>
                    <a:gd name="T50" fmla="*/ 134 w 761"/>
                    <a:gd name="T51" fmla="*/ 298 h 298"/>
                    <a:gd name="T52" fmla="*/ 134 w 761"/>
                    <a:gd name="T53" fmla="*/ 298 h 298"/>
                    <a:gd name="T54" fmla="*/ 134 w 761"/>
                    <a:gd name="T55" fmla="*/ 298 h 298"/>
                    <a:gd name="T56" fmla="*/ 134 w 761"/>
                    <a:gd name="T57" fmla="*/ 298 h 298"/>
                    <a:gd name="T58" fmla="*/ 761 w 761"/>
                    <a:gd name="T59" fmla="*/ 237 h 298"/>
                    <a:gd name="T60" fmla="*/ 594 w 761"/>
                    <a:gd name="T61" fmla="*/ 73 h 298"/>
                    <a:gd name="T62" fmla="*/ 626 w 761"/>
                    <a:gd name="T63" fmla="*/ 2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1" h="298">
                      <a:moveTo>
                        <a:pt x="626" y="29"/>
                      </a:moveTo>
                      <a:lnTo>
                        <a:pt x="581" y="0"/>
                      </a:lnTo>
                      <a:lnTo>
                        <a:pt x="104" y="60"/>
                      </a:lnTo>
                      <a:lnTo>
                        <a:pt x="104" y="61"/>
                      </a:lnTo>
                      <a:lnTo>
                        <a:pt x="104" y="61"/>
                      </a:lnTo>
                      <a:lnTo>
                        <a:pt x="104" y="61"/>
                      </a:lnTo>
                      <a:lnTo>
                        <a:pt x="104" y="61"/>
                      </a:lnTo>
                      <a:lnTo>
                        <a:pt x="104" y="61"/>
                      </a:lnTo>
                      <a:lnTo>
                        <a:pt x="80" y="67"/>
                      </a:lnTo>
                      <a:lnTo>
                        <a:pt x="59" y="76"/>
                      </a:lnTo>
                      <a:lnTo>
                        <a:pt x="40" y="90"/>
                      </a:lnTo>
                      <a:lnTo>
                        <a:pt x="24" y="106"/>
                      </a:lnTo>
                      <a:lnTo>
                        <a:pt x="12" y="126"/>
                      </a:lnTo>
                      <a:lnTo>
                        <a:pt x="4" y="148"/>
                      </a:lnTo>
                      <a:lnTo>
                        <a:pt x="0" y="171"/>
                      </a:lnTo>
                      <a:lnTo>
                        <a:pt x="0" y="195"/>
                      </a:lnTo>
                      <a:lnTo>
                        <a:pt x="6" y="219"/>
                      </a:lnTo>
                      <a:lnTo>
                        <a:pt x="15" y="240"/>
                      </a:lnTo>
                      <a:lnTo>
                        <a:pt x="29" y="258"/>
                      </a:lnTo>
                      <a:lnTo>
                        <a:pt x="45" y="274"/>
                      </a:lnTo>
                      <a:lnTo>
                        <a:pt x="65" y="287"/>
                      </a:lnTo>
                      <a:lnTo>
                        <a:pt x="87" y="295"/>
                      </a:lnTo>
                      <a:lnTo>
                        <a:pt x="110" y="298"/>
                      </a:lnTo>
                      <a:lnTo>
                        <a:pt x="134" y="298"/>
                      </a:lnTo>
                      <a:lnTo>
                        <a:pt x="134" y="298"/>
                      </a:lnTo>
                      <a:lnTo>
                        <a:pt x="134" y="298"/>
                      </a:lnTo>
                      <a:lnTo>
                        <a:pt x="134" y="298"/>
                      </a:lnTo>
                      <a:lnTo>
                        <a:pt x="134" y="298"/>
                      </a:lnTo>
                      <a:lnTo>
                        <a:pt x="134" y="298"/>
                      </a:lnTo>
                      <a:lnTo>
                        <a:pt x="761" y="237"/>
                      </a:lnTo>
                      <a:lnTo>
                        <a:pt x="594" y="73"/>
                      </a:lnTo>
                      <a:lnTo>
                        <a:pt x="626" y="29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38" name="Freeform 162"/>
                <p:cNvSpPr>
                  <a:spLocks/>
                </p:cNvSpPr>
                <p:nvPr/>
              </p:nvSpPr>
              <p:spPr bwMode="auto">
                <a:xfrm>
                  <a:off x="2046" y="3099"/>
                  <a:ext cx="46" cy="45"/>
                </a:xfrm>
                <a:custGeom>
                  <a:avLst/>
                  <a:gdLst>
                    <a:gd name="T0" fmla="*/ 46 w 91"/>
                    <a:gd name="T1" fmla="*/ 91 h 91"/>
                    <a:gd name="T2" fmla="*/ 55 w 91"/>
                    <a:gd name="T3" fmla="*/ 90 h 91"/>
                    <a:gd name="T4" fmla="*/ 63 w 91"/>
                    <a:gd name="T5" fmla="*/ 88 h 91"/>
                    <a:gd name="T6" fmla="*/ 71 w 91"/>
                    <a:gd name="T7" fmla="*/ 83 h 91"/>
                    <a:gd name="T8" fmla="*/ 77 w 91"/>
                    <a:gd name="T9" fmla="*/ 78 h 91"/>
                    <a:gd name="T10" fmla="*/ 83 w 91"/>
                    <a:gd name="T11" fmla="*/ 72 h 91"/>
                    <a:gd name="T12" fmla="*/ 87 w 91"/>
                    <a:gd name="T13" fmla="*/ 64 h 91"/>
                    <a:gd name="T14" fmla="*/ 90 w 91"/>
                    <a:gd name="T15" fmla="*/ 56 h 91"/>
                    <a:gd name="T16" fmla="*/ 91 w 91"/>
                    <a:gd name="T17" fmla="*/ 47 h 91"/>
                    <a:gd name="T18" fmla="*/ 90 w 91"/>
                    <a:gd name="T19" fmla="*/ 37 h 91"/>
                    <a:gd name="T20" fmla="*/ 87 w 91"/>
                    <a:gd name="T21" fmla="*/ 28 h 91"/>
                    <a:gd name="T22" fmla="*/ 83 w 91"/>
                    <a:gd name="T23" fmla="*/ 21 h 91"/>
                    <a:gd name="T24" fmla="*/ 77 w 91"/>
                    <a:gd name="T25" fmla="*/ 14 h 91"/>
                    <a:gd name="T26" fmla="*/ 71 w 91"/>
                    <a:gd name="T27" fmla="*/ 9 h 91"/>
                    <a:gd name="T28" fmla="*/ 63 w 91"/>
                    <a:gd name="T29" fmla="*/ 4 h 91"/>
                    <a:gd name="T30" fmla="*/ 55 w 91"/>
                    <a:gd name="T31" fmla="*/ 2 h 91"/>
                    <a:gd name="T32" fmla="*/ 46 w 91"/>
                    <a:gd name="T33" fmla="*/ 0 h 91"/>
                    <a:gd name="T34" fmla="*/ 37 w 91"/>
                    <a:gd name="T35" fmla="*/ 2 h 91"/>
                    <a:gd name="T36" fmla="*/ 27 w 91"/>
                    <a:gd name="T37" fmla="*/ 4 h 91"/>
                    <a:gd name="T38" fmla="*/ 20 w 91"/>
                    <a:gd name="T39" fmla="*/ 9 h 91"/>
                    <a:gd name="T40" fmla="*/ 14 w 91"/>
                    <a:gd name="T41" fmla="*/ 14 h 91"/>
                    <a:gd name="T42" fmla="*/ 8 w 91"/>
                    <a:gd name="T43" fmla="*/ 21 h 91"/>
                    <a:gd name="T44" fmla="*/ 3 w 91"/>
                    <a:gd name="T45" fmla="*/ 28 h 91"/>
                    <a:gd name="T46" fmla="*/ 1 w 91"/>
                    <a:gd name="T47" fmla="*/ 37 h 91"/>
                    <a:gd name="T48" fmla="*/ 0 w 91"/>
                    <a:gd name="T49" fmla="*/ 47 h 91"/>
                    <a:gd name="T50" fmla="*/ 1 w 91"/>
                    <a:gd name="T51" fmla="*/ 56 h 91"/>
                    <a:gd name="T52" fmla="*/ 3 w 91"/>
                    <a:gd name="T53" fmla="*/ 64 h 91"/>
                    <a:gd name="T54" fmla="*/ 8 w 91"/>
                    <a:gd name="T55" fmla="*/ 72 h 91"/>
                    <a:gd name="T56" fmla="*/ 14 w 91"/>
                    <a:gd name="T57" fmla="*/ 78 h 91"/>
                    <a:gd name="T58" fmla="*/ 20 w 91"/>
                    <a:gd name="T59" fmla="*/ 83 h 91"/>
                    <a:gd name="T60" fmla="*/ 27 w 91"/>
                    <a:gd name="T61" fmla="*/ 88 h 91"/>
                    <a:gd name="T62" fmla="*/ 37 w 91"/>
                    <a:gd name="T63" fmla="*/ 90 h 91"/>
                    <a:gd name="T64" fmla="*/ 46 w 91"/>
                    <a:gd name="T65" fmla="*/ 9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1" h="91">
                      <a:moveTo>
                        <a:pt x="46" y="91"/>
                      </a:moveTo>
                      <a:lnTo>
                        <a:pt x="55" y="90"/>
                      </a:lnTo>
                      <a:lnTo>
                        <a:pt x="63" y="88"/>
                      </a:lnTo>
                      <a:lnTo>
                        <a:pt x="71" y="83"/>
                      </a:lnTo>
                      <a:lnTo>
                        <a:pt x="77" y="78"/>
                      </a:lnTo>
                      <a:lnTo>
                        <a:pt x="83" y="72"/>
                      </a:lnTo>
                      <a:lnTo>
                        <a:pt x="87" y="64"/>
                      </a:lnTo>
                      <a:lnTo>
                        <a:pt x="90" y="56"/>
                      </a:lnTo>
                      <a:lnTo>
                        <a:pt x="91" y="47"/>
                      </a:lnTo>
                      <a:lnTo>
                        <a:pt x="90" y="37"/>
                      </a:lnTo>
                      <a:lnTo>
                        <a:pt x="87" y="28"/>
                      </a:lnTo>
                      <a:lnTo>
                        <a:pt x="83" y="21"/>
                      </a:lnTo>
                      <a:lnTo>
                        <a:pt x="77" y="14"/>
                      </a:lnTo>
                      <a:lnTo>
                        <a:pt x="71" y="9"/>
                      </a:lnTo>
                      <a:lnTo>
                        <a:pt x="63" y="4"/>
                      </a:lnTo>
                      <a:lnTo>
                        <a:pt x="55" y="2"/>
                      </a:lnTo>
                      <a:lnTo>
                        <a:pt x="46" y="0"/>
                      </a:lnTo>
                      <a:lnTo>
                        <a:pt x="37" y="2"/>
                      </a:lnTo>
                      <a:lnTo>
                        <a:pt x="27" y="4"/>
                      </a:lnTo>
                      <a:lnTo>
                        <a:pt x="20" y="9"/>
                      </a:lnTo>
                      <a:lnTo>
                        <a:pt x="14" y="14"/>
                      </a:lnTo>
                      <a:lnTo>
                        <a:pt x="8" y="21"/>
                      </a:lnTo>
                      <a:lnTo>
                        <a:pt x="3" y="28"/>
                      </a:lnTo>
                      <a:lnTo>
                        <a:pt x="1" y="37"/>
                      </a:lnTo>
                      <a:lnTo>
                        <a:pt x="0" y="47"/>
                      </a:lnTo>
                      <a:lnTo>
                        <a:pt x="1" y="56"/>
                      </a:lnTo>
                      <a:lnTo>
                        <a:pt x="3" y="64"/>
                      </a:lnTo>
                      <a:lnTo>
                        <a:pt x="8" y="72"/>
                      </a:lnTo>
                      <a:lnTo>
                        <a:pt x="14" y="78"/>
                      </a:lnTo>
                      <a:lnTo>
                        <a:pt x="20" y="83"/>
                      </a:lnTo>
                      <a:lnTo>
                        <a:pt x="27" y="88"/>
                      </a:lnTo>
                      <a:lnTo>
                        <a:pt x="37" y="90"/>
                      </a:lnTo>
                      <a:lnTo>
                        <a:pt x="46" y="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39" name="Freeform 163"/>
                <p:cNvSpPr>
                  <a:spLocks/>
                </p:cNvSpPr>
                <p:nvPr/>
              </p:nvSpPr>
              <p:spPr bwMode="auto">
                <a:xfrm>
                  <a:off x="2125" y="3090"/>
                  <a:ext cx="21" cy="52"/>
                </a:xfrm>
                <a:custGeom>
                  <a:avLst/>
                  <a:gdLst>
                    <a:gd name="T0" fmla="*/ 9 w 43"/>
                    <a:gd name="T1" fmla="*/ 105 h 105"/>
                    <a:gd name="T2" fmla="*/ 0 w 43"/>
                    <a:gd name="T3" fmla="*/ 0 h 105"/>
                    <a:gd name="T4" fmla="*/ 43 w 43"/>
                    <a:gd name="T5" fmla="*/ 96 h 105"/>
                    <a:gd name="T6" fmla="*/ 9 w 43"/>
                    <a:gd name="T7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105">
                      <a:moveTo>
                        <a:pt x="9" y="105"/>
                      </a:moveTo>
                      <a:lnTo>
                        <a:pt x="0" y="0"/>
                      </a:lnTo>
                      <a:lnTo>
                        <a:pt x="43" y="96"/>
                      </a:lnTo>
                      <a:lnTo>
                        <a:pt x="9" y="105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40" name="Freeform 164"/>
                <p:cNvSpPr>
                  <a:spLocks/>
                </p:cNvSpPr>
                <p:nvPr/>
              </p:nvSpPr>
              <p:spPr bwMode="auto">
                <a:xfrm>
                  <a:off x="2148" y="3087"/>
                  <a:ext cx="21" cy="53"/>
                </a:xfrm>
                <a:custGeom>
                  <a:avLst/>
                  <a:gdLst>
                    <a:gd name="T0" fmla="*/ 8 w 42"/>
                    <a:gd name="T1" fmla="*/ 106 h 106"/>
                    <a:gd name="T2" fmla="*/ 0 w 42"/>
                    <a:gd name="T3" fmla="*/ 0 h 106"/>
                    <a:gd name="T4" fmla="*/ 42 w 42"/>
                    <a:gd name="T5" fmla="*/ 96 h 106"/>
                    <a:gd name="T6" fmla="*/ 8 w 42"/>
                    <a:gd name="T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" h="106">
                      <a:moveTo>
                        <a:pt x="8" y="106"/>
                      </a:moveTo>
                      <a:lnTo>
                        <a:pt x="0" y="0"/>
                      </a:lnTo>
                      <a:lnTo>
                        <a:pt x="42" y="96"/>
                      </a:lnTo>
                      <a:lnTo>
                        <a:pt x="8" y="106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41" name="Freeform 165"/>
                <p:cNvSpPr>
                  <a:spLocks/>
                </p:cNvSpPr>
                <p:nvPr/>
              </p:nvSpPr>
              <p:spPr bwMode="auto">
                <a:xfrm>
                  <a:off x="2171" y="3084"/>
                  <a:ext cx="22" cy="53"/>
                </a:xfrm>
                <a:custGeom>
                  <a:avLst/>
                  <a:gdLst>
                    <a:gd name="T0" fmla="*/ 8 w 42"/>
                    <a:gd name="T1" fmla="*/ 106 h 106"/>
                    <a:gd name="T2" fmla="*/ 0 w 42"/>
                    <a:gd name="T3" fmla="*/ 0 h 106"/>
                    <a:gd name="T4" fmla="*/ 42 w 42"/>
                    <a:gd name="T5" fmla="*/ 95 h 106"/>
                    <a:gd name="T6" fmla="*/ 8 w 42"/>
                    <a:gd name="T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" h="106">
                      <a:moveTo>
                        <a:pt x="8" y="106"/>
                      </a:moveTo>
                      <a:lnTo>
                        <a:pt x="0" y="0"/>
                      </a:lnTo>
                      <a:lnTo>
                        <a:pt x="42" y="95"/>
                      </a:lnTo>
                      <a:lnTo>
                        <a:pt x="8" y="106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42" name="Freeform 166"/>
                <p:cNvSpPr>
                  <a:spLocks/>
                </p:cNvSpPr>
                <p:nvPr/>
              </p:nvSpPr>
              <p:spPr bwMode="auto">
                <a:xfrm>
                  <a:off x="2194" y="3081"/>
                  <a:ext cx="22" cy="53"/>
                </a:xfrm>
                <a:custGeom>
                  <a:avLst/>
                  <a:gdLst>
                    <a:gd name="T0" fmla="*/ 8 w 43"/>
                    <a:gd name="T1" fmla="*/ 106 h 106"/>
                    <a:gd name="T2" fmla="*/ 0 w 43"/>
                    <a:gd name="T3" fmla="*/ 0 h 106"/>
                    <a:gd name="T4" fmla="*/ 43 w 43"/>
                    <a:gd name="T5" fmla="*/ 95 h 106"/>
                    <a:gd name="T6" fmla="*/ 8 w 43"/>
                    <a:gd name="T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106">
                      <a:moveTo>
                        <a:pt x="8" y="106"/>
                      </a:moveTo>
                      <a:lnTo>
                        <a:pt x="0" y="0"/>
                      </a:lnTo>
                      <a:lnTo>
                        <a:pt x="43" y="95"/>
                      </a:lnTo>
                      <a:lnTo>
                        <a:pt x="8" y="106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43" name="Freeform 167"/>
                <p:cNvSpPr>
                  <a:spLocks/>
                </p:cNvSpPr>
                <p:nvPr/>
              </p:nvSpPr>
              <p:spPr bwMode="auto">
                <a:xfrm>
                  <a:off x="2218" y="3078"/>
                  <a:ext cx="21" cy="53"/>
                </a:xfrm>
                <a:custGeom>
                  <a:avLst/>
                  <a:gdLst>
                    <a:gd name="T0" fmla="*/ 8 w 43"/>
                    <a:gd name="T1" fmla="*/ 106 h 106"/>
                    <a:gd name="T2" fmla="*/ 0 w 43"/>
                    <a:gd name="T3" fmla="*/ 0 h 106"/>
                    <a:gd name="T4" fmla="*/ 43 w 43"/>
                    <a:gd name="T5" fmla="*/ 97 h 106"/>
                    <a:gd name="T6" fmla="*/ 8 w 43"/>
                    <a:gd name="T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106">
                      <a:moveTo>
                        <a:pt x="8" y="106"/>
                      </a:moveTo>
                      <a:lnTo>
                        <a:pt x="0" y="0"/>
                      </a:lnTo>
                      <a:lnTo>
                        <a:pt x="43" y="97"/>
                      </a:lnTo>
                      <a:lnTo>
                        <a:pt x="8" y="106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44" name="Freeform 168"/>
                <p:cNvSpPr>
                  <a:spLocks/>
                </p:cNvSpPr>
                <p:nvPr/>
              </p:nvSpPr>
              <p:spPr bwMode="auto">
                <a:xfrm>
                  <a:off x="2241" y="3075"/>
                  <a:ext cx="21" cy="53"/>
                </a:xfrm>
                <a:custGeom>
                  <a:avLst/>
                  <a:gdLst>
                    <a:gd name="T0" fmla="*/ 8 w 43"/>
                    <a:gd name="T1" fmla="*/ 106 h 106"/>
                    <a:gd name="T2" fmla="*/ 0 w 43"/>
                    <a:gd name="T3" fmla="*/ 0 h 106"/>
                    <a:gd name="T4" fmla="*/ 43 w 43"/>
                    <a:gd name="T5" fmla="*/ 97 h 106"/>
                    <a:gd name="T6" fmla="*/ 8 w 43"/>
                    <a:gd name="T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" h="106">
                      <a:moveTo>
                        <a:pt x="8" y="106"/>
                      </a:moveTo>
                      <a:lnTo>
                        <a:pt x="0" y="0"/>
                      </a:lnTo>
                      <a:lnTo>
                        <a:pt x="43" y="97"/>
                      </a:lnTo>
                      <a:lnTo>
                        <a:pt x="8" y="106"/>
                      </a:lnTo>
                      <a:close/>
                    </a:path>
                  </a:pathLst>
                </a:custGeom>
                <a:solidFill>
                  <a:srgbClr val="2130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970345" name="Picture 169" descr="j020025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7" y="4662489"/>
            <a:ext cx="867392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0346" name="Picture 17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90" y="1400175"/>
            <a:ext cx="3387061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0347" name="Line 171"/>
          <p:cNvSpPr>
            <a:spLocks noChangeShapeType="1"/>
          </p:cNvSpPr>
          <p:nvPr/>
        </p:nvSpPr>
        <p:spPr bwMode="auto">
          <a:xfrm>
            <a:off x="158759" y="1333500"/>
            <a:ext cx="114918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1970348" name="Picture 17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786" y="5060951"/>
            <a:ext cx="2018274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0350" name="AutoShape 174"/>
          <p:cNvSpPr>
            <a:spLocks noChangeArrowheads="1"/>
          </p:cNvSpPr>
          <p:nvPr/>
        </p:nvSpPr>
        <p:spPr bwMode="auto">
          <a:xfrm>
            <a:off x="8961736" y="5019676"/>
            <a:ext cx="2193867" cy="1236663"/>
          </a:xfrm>
          <a:prstGeom prst="foldedCorner">
            <a:avLst>
              <a:gd name="adj" fmla="val 80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70351" name="Picture 17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902" y="5189538"/>
            <a:ext cx="1984424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0352" name="Line 176"/>
          <p:cNvSpPr>
            <a:spLocks noChangeShapeType="1"/>
          </p:cNvSpPr>
          <p:nvPr/>
        </p:nvSpPr>
        <p:spPr bwMode="auto">
          <a:xfrm>
            <a:off x="158759" y="2998788"/>
            <a:ext cx="11491891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70353" name="Line 177"/>
          <p:cNvSpPr>
            <a:spLocks noChangeShapeType="1"/>
          </p:cNvSpPr>
          <p:nvPr/>
        </p:nvSpPr>
        <p:spPr bwMode="auto">
          <a:xfrm>
            <a:off x="158759" y="4495800"/>
            <a:ext cx="11491891" cy="0"/>
          </a:xfrm>
          <a:prstGeom prst="line">
            <a:avLst/>
          </a:prstGeom>
          <a:noFill/>
          <a:ln w="9525">
            <a:solidFill>
              <a:schemeClr val="accent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70354" name="5. Source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609600" indent="-60960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85813" indent="-14287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936625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073150" indent="-134938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223963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16811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1383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25955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0527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93713" indent="-493713">
              <a:buClrTx/>
            </a:pPr>
            <a:r>
              <a:rPr lang="en-US" altLang="zh-CN" sz="800">
                <a:solidFill>
                  <a:schemeClr val="accent6"/>
                </a:solidFill>
                <a:latin typeface="+mn-lt"/>
                <a:ea typeface="宋体" charset="-122"/>
              </a:rPr>
              <a:t>SOURCE: Disguised client analysis</a:t>
            </a:r>
          </a:p>
        </p:txBody>
      </p:sp>
      <p:sp>
        <p:nvSpPr>
          <p:cNvPr id="186" name="Rectangle 9"/>
          <p:cNvSpPr>
            <a:spLocks noChangeArrowheads="1"/>
          </p:cNvSpPr>
          <p:nvPr/>
        </p:nvSpPr>
        <p:spPr bwMode="auto">
          <a:xfrm>
            <a:off x="6780067" y="1041401"/>
            <a:ext cx="27016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KAM example</a:t>
            </a:r>
          </a:p>
        </p:txBody>
      </p:sp>
      <p:sp>
        <p:nvSpPr>
          <p:cNvPr id="189" name="Rectangle 9"/>
          <p:cNvSpPr>
            <a:spLocks noChangeArrowheads="1"/>
          </p:cNvSpPr>
          <p:nvPr/>
        </p:nvSpPr>
        <p:spPr bwMode="auto">
          <a:xfrm>
            <a:off x="6780067" y="4633914"/>
            <a:ext cx="45511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dirty="0"/>
              <a:t>Job description     Competency grid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4267" y="1417639"/>
            <a:ext cx="2701611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/>
              <a:t>End-to-end process for each capability and enabler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4267" y="3124201"/>
            <a:ext cx="2701611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/>
              <a:t>Complete toolkit to support the front line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4267" y="4633914"/>
            <a:ext cx="2701611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/>
              <a:t>Pivotal roles defined for each capability along with a common set of job descriptions and competencies</a:t>
            </a: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6780067" y="3124201"/>
            <a:ext cx="2701611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dirty="0"/>
              <a:t>Account plan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NBA analysis tool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Action tracking tool</a:t>
            </a:r>
          </a:p>
        </p:txBody>
      </p:sp>
    </p:spTree>
    <p:extLst>
      <p:ext uri="{BB962C8B-B14F-4D97-AF65-F5344CB8AC3E}">
        <p14:creationId xmlns:p14="http://schemas.microsoft.com/office/powerpoint/2010/main" val="105403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4034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4441809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34" name="think-cell Slide" r:id="rId32" imgW="0" imgH="0" progId="TCLayout.ActiveDocument.1">
                  <p:embed/>
                </p:oleObj>
              </mc:Choice>
              <mc:Fallback>
                <p:oleObj name="think-cell Slide" r:id="rId32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64042" name="Rectangle 10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altLang="zh-CN" dirty="0">
                <a:latin typeface="+mn-lt"/>
                <a:ea typeface="宋体" charset="-122"/>
              </a:rPr>
              <a:t>Drove roll-out in Asia with </a:t>
            </a:r>
            <a:r>
              <a:rPr lang="en-US" dirty="0">
                <a:latin typeface="+mn-lt"/>
              </a:rPr>
              <a:t>3 month project with workshops and hands-on coaching</a:t>
            </a:r>
          </a:p>
        </p:txBody>
      </p:sp>
      <p:sp>
        <p:nvSpPr>
          <p:cNvPr id="1964107" name="5. Source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609600" indent="-60960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85813" indent="-14287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936625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073150" indent="-134938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223963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16811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1383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25955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0527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93713" indent="-493713">
              <a:buClrTx/>
            </a:pPr>
            <a:r>
              <a:rPr lang="en-US" altLang="zh-CN" sz="800">
                <a:solidFill>
                  <a:schemeClr val="accent6"/>
                </a:solidFill>
                <a:latin typeface="+mn-lt"/>
                <a:ea typeface="宋体" charset="-122"/>
              </a:rPr>
              <a:t>SOURCE: Disguised client analysis</a:t>
            </a:r>
          </a:p>
        </p:txBody>
      </p:sp>
      <p:grpSp>
        <p:nvGrpSpPr>
          <p:cNvPr id="1964035" name="Group 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521730" y="1696927"/>
            <a:ext cx="764123" cy="494012"/>
            <a:chOff x="1762" y="498"/>
            <a:chExt cx="356" cy="267"/>
          </a:xfrm>
        </p:grpSpPr>
        <p:sp>
          <p:nvSpPr>
            <p:cNvPr id="1964036" name="Freeform 4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762" y="498"/>
              <a:ext cx="356" cy="267"/>
            </a:xfrm>
            <a:custGeom>
              <a:avLst/>
              <a:gdLst>
                <a:gd name="T0" fmla="*/ 0 w 356"/>
                <a:gd name="T1" fmla="*/ 0 h 267"/>
                <a:gd name="T2" fmla="*/ 308 w 356"/>
                <a:gd name="T3" fmla="*/ 0 h 267"/>
                <a:gd name="T4" fmla="*/ 356 w 356"/>
                <a:gd name="T5" fmla="*/ 134 h 267"/>
                <a:gd name="T6" fmla="*/ 308 w 356"/>
                <a:gd name="T7" fmla="*/ 267 h 267"/>
                <a:gd name="T8" fmla="*/ 0 w 356"/>
                <a:gd name="T9" fmla="*/ 267 h 267"/>
                <a:gd name="T10" fmla="*/ 0 w 356"/>
                <a:gd name="T11" fmla="*/ 134 h 267"/>
                <a:gd name="T12" fmla="*/ 0 w 356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67">
                  <a:moveTo>
                    <a:pt x="0" y="0"/>
                  </a:moveTo>
                  <a:lnTo>
                    <a:pt x="308" y="0"/>
                  </a:lnTo>
                  <a:lnTo>
                    <a:pt x="356" y="134"/>
                  </a:lnTo>
                  <a:lnTo>
                    <a:pt x="308" y="267"/>
                  </a:lnTo>
                  <a:lnTo>
                    <a:pt x="0" y="267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64037" name="Rectangle 5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794" y="513"/>
              <a:ext cx="276" cy="23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>
                  <a:solidFill>
                    <a:schemeClr val="bg1"/>
                  </a:solidFill>
                </a:rPr>
                <a:t>Prep.</a:t>
              </a:r>
            </a:p>
          </p:txBody>
        </p:sp>
      </p:grpSp>
      <p:grpSp>
        <p:nvGrpSpPr>
          <p:cNvPr id="1964038" name="Group 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597311" y="1696927"/>
            <a:ext cx="2331004" cy="494012"/>
            <a:chOff x="1762" y="1968"/>
            <a:chExt cx="1086" cy="267"/>
          </a:xfrm>
        </p:grpSpPr>
        <p:sp>
          <p:nvSpPr>
            <p:cNvPr id="1964039" name="Freeform 7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762" y="1968"/>
              <a:ext cx="1086" cy="267"/>
            </a:xfrm>
            <a:custGeom>
              <a:avLst/>
              <a:gdLst>
                <a:gd name="T0" fmla="*/ 0 w 1086"/>
                <a:gd name="T1" fmla="*/ 0 h 267"/>
                <a:gd name="T2" fmla="*/ 1038 w 1086"/>
                <a:gd name="T3" fmla="*/ 0 h 267"/>
                <a:gd name="T4" fmla="*/ 1086 w 1086"/>
                <a:gd name="T5" fmla="*/ 134 h 267"/>
                <a:gd name="T6" fmla="*/ 1038 w 1086"/>
                <a:gd name="T7" fmla="*/ 267 h 267"/>
                <a:gd name="T8" fmla="*/ 0 w 1086"/>
                <a:gd name="T9" fmla="*/ 267 h 267"/>
                <a:gd name="T10" fmla="*/ 0 w 1086"/>
                <a:gd name="T11" fmla="*/ 134 h 267"/>
                <a:gd name="T12" fmla="*/ 0 w 1086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267">
                  <a:moveTo>
                    <a:pt x="0" y="0"/>
                  </a:moveTo>
                  <a:lnTo>
                    <a:pt x="1038" y="0"/>
                  </a:lnTo>
                  <a:lnTo>
                    <a:pt x="1086" y="134"/>
                  </a:lnTo>
                  <a:lnTo>
                    <a:pt x="1038" y="267"/>
                  </a:lnTo>
                  <a:lnTo>
                    <a:pt x="0" y="267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64040" name="Rectangle 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794" y="1983"/>
              <a:ext cx="1006" cy="23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10" tIns="0" rIns="3810" bIns="0" anchor="ctr"/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>
                  <a:solidFill>
                    <a:schemeClr val="bg1"/>
                  </a:solidFill>
                </a:rPr>
                <a:t>Ongoing coaching </a:t>
              </a:r>
              <a:br>
                <a:rPr lang="en-US" b="1">
                  <a:solidFill>
                    <a:schemeClr val="bg1"/>
                  </a:solidFill>
                </a:rPr>
              </a:br>
              <a:r>
                <a:rPr lang="en-US" b="1">
                  <a:solidFill>
                    <a:schemeClr val="bg1"/>
                  </a:solidFill>
                </a:rPr>
                <a:t>to core trainers</a:t>
              </a:r>
            </a:p>
          </p:txBody>
        </p:sp>
      </p:grpSp>
      <p:sp>
        <p:nvSpPr>
          <p:cNvPr id="1964041" name="AutoShape 9"/>
          <p:cNvSpPr>
            <a:spLocks noChangeArrowheads="1"/>
          </p:cNvSpPr>
          <p:nvPr/>
        </p:nvSpPr>
        <p:spPr bwMode="gray">
          <a:xfrm>
            <a:off x="6117198" y="1696927"/>
            <a:ext cx="583824" cy="494012"/>
          </a:xfrm>
          <a:prstGeom prst="chevron">
            <a:avLst>
              <a:gd name="adj" fmla="val 1820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64043" name="Rectangle 11"/>
          <p:cNvSpPr>
            <a:spLocks noChangeArrowheads="1"/>
          </p:cNvSpPr>
          <p:nvPr/>
        </p:nvSpPr>
        <p:spPr bwMode="gray">
          <a:xfrm>
            <a:off x="3648825" y="1334141"/>
            <a:ext cx="1798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</a:rPr>
              <a:t>October</a:t>
            </a:r>
          </a:p>
        </p:txBody>
      </p:sp>
      <p:sp>
        <p:nvSpPr>
          <p:cNvPr id="1964044" name="Rectangle 12"/>
          <p:cNvSpPr>
            <a:spLocks noChangeArrowheads="1"/>
          </p:cNvSpPr>
          <p:nvPr/>
        </p:nvSpPr>
        <p:spPr bwMode="gray">
          <a:xfrm>
            <a:off x="5675038" y="1334141"/>
            <a:ext cx="1798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</a:rPr>
              <a:t>November</a:t>
            </a:r>
          </a:p>
        </p:txBody>
      </p:sp>
      <p:sp>
        <p:nvSpPr>
          <p:cNvPr id="1964045" name="Rectangle 13"/>
          <p:cNvSpPr>
            <a:spLocks noChangeArrowheads="1"/>
          </p:cNvSpPr>
          <p:nvPr/>
        </p:nvSpPr>
        <p:spPr bwMode="gray">
          <a:xfrm>
            <a:off x="7752765" y="1334141"/>
            <a:ext cx="1798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</a:rPr>
              <a:t>December</a:t>
            </a:r>
          </a:p>
        </p:txBody>
      </p:sp>
      <p:sp>
        <p:nvSpPr>
          <p:cNvPr id="1964046" name="Rectangle 14"/>
          <p:cNvSpPr>
            <a:spLocks noChangeArrowheads="1"/>
          </p:cNvSpPr>
          <p:nvPr/>
        </p:nvSpPr>
        <p:spPr bwMode="gray">
          <a:xfrm>
            <a:off x="9830492" y="1334141"/>
            <a:ext cx="1798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2011 January</a:t>
            </a:r>
          </a:p>
        </p:txBody>
      </p:sp>
      <p:sp>
        <p:nvSpPr>
          <p:cNvPr id="1964047" name="Rectangle 15"/>
          <p:cNvSpPr>
            <a:spLocks noChangeArrowheads="1"/>
          </p:cNvSpPr>
          <p:nvPr/>
        </p:nvSpPr>
        <p:spPr bwMode="gray">
          <a:xfrm>
            <a:off x="1521731" y="1334141"/>
            <a:ext cx="175486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2010 September</a:t>
            </a:r>
          </a:p>
        </p:txBody>
      </p:sp>
      <p:sp>
        <p:nvSpPr>
          <p:cNvPr id="1964048" name="Line 16"/>
          <p:cNvSpPr>
            <a:spLocks noChangeShapeType="1"/>
          </p:cNvSpPr>
          <p:nvPr/>
        </p:nvSpPr>
        <p:spPr bwMode="gray">
          <a:xfrm>
            <a:off x="1521731" y="1624767"/>
            <a:ext cx="101074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64049" name="Line 17"/>
          <p:cNvSpPr>
            <a:spLocks noChangeShapeType="1"/>
          </p:cNvSpPr>
          <p:nvPr/>
        </p:nvSpPr>
        <p:spPr bwMode="gray">
          <a:xfrm>
            <a:off x="1543196" y="2925477"/>
            <a:ext cx="10107454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964050" name="Rectangle 18"/>
          <p:cNvSpPr>
            <a:spLocks noChangeArrowheads="1"/>
          </p:cNvSpPr>
          <p:nvPr/>
        </p:nvSpPr>
        <p:spPr bwMode="gray">
          <a:xfrm>
            <a:off x="184516" y="1800540"/>
            <a:ext cx="1249212" cy="1056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72009" rIns="72009" bIns="72009" anchor="ctr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Build coaching capability</a:t>
            </a:r>
          </a:p>
        </p:txBody>
      </p:sp>
      <p:sp>
        <p:nvSpPr>
          <p:cNvPr id="1964051" name="AutoShape 19"/>
          <p:cNvSpPr>
            <a:spLocks noChangeArrowheads="1"/>
          </p:cNvSpPr>
          <p:nvPr/>
        </p:nvSpPr>
        <p:spPr bwMode="gray">
          <a:xfrm>
            <a:off x="2567034" y="1826442"/>
            <a:ext cx="236105" cy="177622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Tx/>
            </a:pPr>
            <a:endParaRPr lang="en-US"/>
          </a:p>
        </p:txBody>
      </p:sp>
      <p:sp>
        <p:nvSpPr>
          <p:cNvPr id="1964052" name="AutoShape 20"/>
          <p:cNvSpPr>
            <a:spLocks noChangeArrowheads="1"/>
          </p:cNvSpPr>
          <p:nvPr/>
        </p:nvSpPr>
        <p:spPr bwMode="gray">
          <a:xfrm>
            <a:off x="3084320" y="1826442"/>
            <a:ext cx="236105" cy="177622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64053" name="Rectangle 21"/>
          <p:cNvSpPr>
            <a:spLocks noChangeArrowheads="1"/>
          </p:cNvSpPr>
          <p:nvPr/>
        </p:nvSpPr>
        <p:spPr bwMode="gray">
          <a:xfrm>
            <a:off x="1787887" y="2327854"/>
            <a:ext cx="101525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“Train </a:t>
            </a:r>
            <a:br>
              <a:rPr lang="en-US"/>
            </a:br>
            <a:r>
              <a:rPr lang="en-US"/>
              <a:t>the trainer”</a:t>
            </a:r>
          </a:p>
        </p:txBody>
      </p:sp>
      <p:sp>
        <p:nvSpPr>
          <p:cNvPr id="1964054" name="Rectangle 22"/>
          <p:cNvSpPr>
            <a:spLocks noChangeArrowheads="1"/>
          </p:cNvSpPr>
          <p:nvPr/>
        </p:nvSpPr>
        <p:spPr bwMode="gray">
          <a:xfrm>
            <a:off x="3084318" y="2327854"/>
            <a:ext cx="14144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Leadership bootcamp</a:t>
            </a:r>
          </a:p>
        </p:txBody>
      </p:sp>
      <p:sp>
        <p:nvSpPr>
          <p:cNvPr id="1964055" name="Line 23"/>
          <p:cNvSpPr>
            <a:spLocks noChangeShapeType="1"/>
          </p:cNvSpPr>
          <p:nvPr/>
        </p:nvSpPr>
        <p:spPr bwMode="gray">
          <a:xfrm>
            <a:off x="1787887" y="2296400"/>
            <a:ext cx="101525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964056" name="Line 24"/>
          <p:cNvSpPr>
            <a:spLocks noChangeShapeType="1"/>
          </p:cNvSpPr>
          <p:nvPr/>
        </p:nvSpPr>
        <p:spPr bwMode="gray">
          <a:xfrm>
            <a:off x="3084320" y="2296400"/>
            <a:ext cx="101525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964057" name="Line 25"/>
          <p:cNvSpPr>
            <a:spLocks noChangeShapeType="1"/>
          </p:cNvSpPr>
          <p:nvPr/>
        </p:nvSpPr>
        <p:spPr bwMode="gray">
          <a:xfrm flipV="1">
            <a:off x="2685086" y="2018867"/>
            <a:ext cx="0" cy="27753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964058" name="Line 26"/>
          <p:cNvSpPr>
            <a:spLocks noChangeShapeType="1"/>
          </p:cNvSpPr>
          <p:nvPr/>
        </p:nvSpPr>
        <p:spPr bwMode="gray">
          <a:xfrm flipV="1">
            <a:off x="3202370" y="2018867"/>
            <a:ext cx="0" cy="27753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964059" name="Rectangle 27"/>
          <p:cNvSpPr>
            <a:spLocks noChangeArrowheads="1"/>
          </p:cNvSpPr>
          <p:nvPr/>
        </p:nvSpPr>
        <p:spPr bwMode="gray">
          <a:xfrm>
            <a:off x="158759" y="4736853"/>
            <a:ext cx="1249212" cy="160044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72009" rIns="72009" bIns="72009" anchor="ctr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solidFill>
                  <a:schemeClr val="bg1"/>
                </a:solidFill>
              </a:rPr>
              <a:t>Account manager coaching</a:t>
            </a:r>
          </a:p>
        </p:txBody>
      </p:sp>
      <p:sp>
        <p:nvSpPr>
          <p:cNvPr id="1964063" name="AutoShape 31"/>
          <p:cNvSpPr>
            <a:spLocks noChangeArrowheads="1"/>
          </p:cNvSpPr>
          <p:nvPr/>
        </p:nvSpPr>
        <p:spPr bwMode="gray">
          <a:xfrm>
            <a:off x="4498804" y="5371481"/>
            <a:ext cx="4797232" cy="329341"/>
          </a:xfrm>
          <a:prstGeom prst="homePlate">
            <a:avLst>
              <a:gd name="adj" fmla="val 1174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64064" name="Line 32"/>
          <p:cNvSpPr>
            <a:spLocks noChangeShapeType="1"/>
          </p:cNvSpPr>
          <p:nvPr/>
        </p:nvSpPr>
        <p:spPr bwMode="gray">
          <a:xfrm>
            <a:off x="1543196" y="4659142"/>
            <a:ext cx="10107454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964065" name="AutoShape 33"/>
          <p:cNvSpPr>
            <a:spLocks noChangeArrowheads="1"/>
          </p:cNvSpPr>
          <p:nvPr/>
        </p:nvSpPr>
        <p:spPr bwMode="gray">
          <a:xfrm>
            <a:off x="6889906" y="1696927"/>
            <a:ext cx="583824" cy="494012"/>
          </a:xfrm>
          <a:prstGeom prst="chevron">
            <a:avLst>
              <a:gd name="adj" fmla="val 1820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1964066" name="Group 34"/>
          <p:cNvGrpSpPr>
            <a:grpSpLocks/>
          </p:cNvGrpSpPr>
          <p:nvPr/>
        </p:nvGrpSpPr>
        <p:grpSpPr bwMode="auto">
          <a:xfrm>
            <a:off x="2946949" y="4899673"/>
            <a:ext cx="4526783" cy="329341"/>
            <a:chOff x="1459" y="2553"/>
            <a:chExt cx="2109" cy="115"/>
          </a:xfrm>
        </p:grpSpPr>
        <p:sp>
          <p:nvSpPr>
            <p:cNvPr id="1964067" name="AutoShape 3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1459" y="2553"/>
              <a:ext cx="2109" cy="115"/>
            </a:xfrm>
            <a:prstGeom prst="homePlate">
              <a:avLst>
                <a:gd name="adj" fmla="val 18169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64068" name="AutoShape 3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2810" y="2556"/>
              <a:ext cx="754" cy="108"/>
            </a:xfrm>
            <a:prstGeom prst="homePlate">
              <a:avLst>
                <a:gd name="adj" fmla="val 1819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1964069" name="AutoShape 37"/>
          <p:cNvSpPr>
            <a:spLocks noChangeArrowheads="1"/>
          </p:cNvSpPr>
          <p:nvPr/>
        </p:nvSpPr>
        <p:spPr bwMode="gray">
          <a:xfrm>
            <a:off x="7752765" y="3166007"/>
            <a:ext cx="236105" cy="177622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64070" name="Rectangle 38"/>
          <p:cNvSpPr>
            <a:spLocks noChangeArrowheads="1"/>
          </p:cNvSpPr>
          <p:nvPr/>
        </p:nvSpPr>
        <p:spPr bwMode="gray">
          <a:xfrm>
            <a:off x="8046825" y="3149356"/>
            <a:ext cx="6804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WS4</a:t>
            </a:r>
          </a:p>
        </p:txBody>
      </p:sp>
      <p:sp>
        <p:nvSpPr>
          <p:cNvPr id="1964071" name="Rectangle 39"/>
          <p:cNvSpPr>
            <a:spLocks noChangeArrowheads="1"/>
          </p:cNvSpPr>
          <p:nvPr/>
        </p:nvSpPr>
        <p:spPr bwMode="gray">
          <a:xfrm>
            <a:off x="158759" y="2943981"/>
            <a:ext cx="1249212" cy="166890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72009" rIns="72009" bIns="72009" anchor="ctr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solidFill>
                  <a:schemeClr val="bg1"/>
                </a:solidFill>
              </a:rPr>
              <a:t>Work-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shop delivery</a:t>
            </a:r>
          </a:p>
        </p:txBody>
      </p:sp>
      <p:grpSp>
        <p:nvGrpSpPr>
          <p:cNvPr id="1964075" name="Group 43"/>
          <p:cNvGrpSpPr>
            <a:grpSpLocks/>
          </p:cNvGrpSpPr>
          <p:nvPr/>
        </p:nvGrpSpPr>
        <p:grpSpPr bwMode="auto">
          <a:xfrm>
            <a:off x="2824603" y="3149340"/>
            <a:ext cx="719049" cy="246079"/>
            <a:chOff x="1402" y="2009"/>
            <a:chExt cx="335" cy="133"/>
          </a:xfrm>
        </p:grpSpPr>
        <p:sp>
          <p:nvSpPr>
            <p:cNvPr id="1964076" name="AutoShape 4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1402" y="2018"/>
              <a:ext cx="110" cy="96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64077" name="Rectangle 4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1529" y="2009"/>
              <a:ext cx="208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WS1</a:t>
              </a:r>
            </a:p>
          </p:txBody>
        </p:sp>
      </p:grpSp>
      <p:grpSp>
        <p:nvGrpSpPr>
          <p:cNvPr id="1964078" name="Group 46"/>
          <p:cNvGrpSpPr>
            <a:grpSpLocks/>
          </p:cNvGrpSpPr>
          <p:nvPr/>
        </p:nvGrpSpPr>
        <p:grpSpPr bwMode="auto">
          <a:xfrm>
            <a:off x="4410802" y="3149340"/>
            <a:ext cx="740512" cy="246079"/>
            <a:chOff x="2027" y="2009"/>
            <a:chExt cx="345" cy="133"/>
          </a:xfrm>
        </p:grpSpPr>
        <p:sp>
          <p:nvSpPr>
            <p:cNvPr id="1964079" name="AutoShape 4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2027" y="2018"/>
              <a:ext cx="110" cy="96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64080" name="Rectangle 4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2164" y="2009"/>
              <a:ext cx="208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WS2</a:t>
              </a:r>
            </a:p>
          </p:txBody>
        </p:sp>
      </p:grpSp>
      <p:sp>
        <p:nvSpPr>
          <p:cNvPr id="1964081" name="AutoShape 49"/>
          <p:cNvSpPr>
            <a:spLocks noChangeArrowheads="1"/>
          </p:cNvSpPr>
          <p:nvPr/>
        </p:nvSpPr>
        <p:spPr bwMode="gray">
          <a:xfrm>
            <a:off x="4775692" y="3756231"/>
            <a:ext cx="236105" cy="177622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64082" name="Rectangle 50"/>
          <p:cNvSpPr>
            <a:spLocks noChangeArrowheads="1"/>
          </p:cNvSpPr>
          <p:nvPr/>
        </p:nvSpPr>
        <p:spPr bwMode="gray">
          <a:xfrm>
            <a:off x="5069749" y="3739578"/>
            <a:ext cx="4464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WS1</a:t>
            </a:r>
          </a:p>
        </p:txBody>
      </p:sp>
      <p:grpSp>
        <p:nvGrpSpPr>
          <p:cNvPr id="1964083" name="Group 51"/>
          <p:cNvGrpSpPr>
            <a:grpSpLocks/>
          </p:cNvGrpSpPr>
          <p:nvPr/>
        </p:nvGrpSpPr>
        <p:grpSpPr bwMode="auto">
          <a:xfrm>
            <a:off x="6117198" y="3149340"/>
            <a:ext cx="740513" cy="246079"/>
            <a:chOff x="2730" y="2009"/>
            <a:chExt cx="345" cy="133"/>
          </a:xfrm>
        </p:grpSpPr>
        <p:sp>
          <p:nvSpPr>
            <p:cNvPr id="1964084" name="AutoShape 5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2730" y="2018"/>
              <a:ext cx="110" cy="96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64085" name="Rectangle 5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2867" y="2009"/>
              <a:ext cx="208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WS3</a:t>
              </a:r>
            </a:p>
          </p:txBody>
        </p:sp>
      </p:grpSp>
      <p:grpSp>
        <p:nvGrpSpPr>
          <p:cNvPr id="1964086" name="Group 54"/>
          <p:cNvGrpSpPr>
            <a:grpSpLocks/>
          </p:cNvGrpSpPr>
          <p:nvPr/>
        </p:nvGrpSpPr>
        <p:grpSpPr bwMode="auto">
          <a:xfrm>
            <a:off x="6426281" y="3739597"/>
            <a:ext cx="740513" cy="246082"/>
            <a:chOff x="2996" y="2172"/>
            <a:chExt cx="345" cy="133"/>
          </a:xfrm>
        </p:grpSpPr>
        <p:sp>
          <p:nvSpPr>
            <p:cNvPr id="1964087" name="AutoShape 5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2996" y="2181"/>
              <a:ext cx="110" cy="96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64088" name="Rectangle 5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3133" y="2172"/>
              <a:ext cx="208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WS2</a:t>
              </a:r>
            </a:p>
          </p:txBody>
        </p:sp>
      </p:grpSp>
      <p:grpSp>
        <p:nvGrpSpPr>
          <p:cNvPr id="1964089" name="Group 57"/>
          <p:cNvGrpSpPr>
            <a:grpSpLocks/>
          </p:cNvGrpSpPr>
          <p:nvPr/>
        </p:nvGrpSpPr>
        <p:grpSpPr bwMode="auto">
          <a:xfrm>
            <a:off x="6733220" y="4152162"/>
            <a:ext cx="740512" cy="246079"/>
            <a:chOff x="3261" y="2335"/>
            <a:chExt cx="345" cy="133"/>
          </a:xfrm>
        </p:grpSpPr>
        <p:sp>
          <p:nvSpPr>
            <p:cNvPr id="1964090" name="AutoShape 5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3261" y="2344"/>
              <a:ext cx="110" cy="96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64091" name="Rectangle 5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3398" y="2335"/>
              <a:ext cx="208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WS1</a:t>
              </a:r>
            </a:p>
          </p:txBody>
        </p:sp>
      </p:grpSp>
      <p:grpSp>
        <p:nvGrpSpPr>
          <p:cNvPr id="1964092" name="Group 60"/>
          <p:cNvGrpSpPr>
            <a:grpSpLocks/>
          </p:cNvGrpSpPr>
          <p:nvPr/>
        </p:nvGrpSpPr>
        <p:grpSpPr bwMode="auto">
          <a:xfrm>
            <a:off x="9830491" y="3739597"/>
            <a:ext cx="740513" cy="246082"/>
            <a:chOff x="4666" y="2172"/>
            <a:chExt cx="345" cy="133"/>
          </a:xfrm>
        </p:grpSpPr>
        <p:sp>
          <p:nvSpPr>
            <p:cNvPr id="1964093" name="AutoShape 6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4666" y="2181"/>
              <a:ext cx="110" cy="96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64094" name="Rectangle 6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4803" y="2172"/>
              <a:ext cx="208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WS4</a:t>
              </a:r>
            </a:p>
          </p:txBody>
        </p:sp>
      </p:grpSp>
      <p:sp>
        <p:nvSpPr>
          <p:cNvPr id="1964095" name="AutoShape 63"/>
          <p:cNvSpPr>
            <a:spLocks noChangeArrowheads="1"/>
          </p:cNvSpPr>
          <p:nvPr/>
        </p:nvSpPr>
        <p:spPr bwMode="gray">
          <a:xfrm>
            <a:off x="10075183" y="4168831"/>
            <a:ext cx="236105" cy="177622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64096" name="Rectangle 64"/>
          <p:cNvSpPr>
            <a:spLocks noChangeArrowheads="1"/>
          </p:cNvSpPr>
          <p:nvPr/>
        </p:nvSpPr>
        <p:spPr bwMode="gray">
          <a:xfrm>
            <a:off x="10369241" y="4152180"/>
            <a:ext cx="4464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WS3</a:t>
            </a:r>
          </a:p>
        </p:txBody>
      </p:sp>
      <p:sp>
        <p:nvSpPr>
          <p:cNvPr id="1964097" name="AutoShape 65"/>
          <p:cNvSpPr>
            <a:spLocks noChangeArrowheads="1"/>
          </p:cNvSpPr>
          <p:nvPr/>
        </p:nvSpPr>
        <p:spPr bwMode="gray">
          <a:xfrm>
            <a:off x="11287907" y="4168831"/>
            <a:ext cx="236105" cy="177622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64098" name="Rectangle 66"/>
          <p:cNvSpPr>
            <a:spLocks noChangeArrowheads="1"/>
          </p:cNvSpPr>
          <p:nvPr/>
        </p:nvSpPr>
        <p:spPr bwMode="gray">
          <a:xfrm>
            <a:off x="11182731" y="3930152"/>
            <a:ext cx="4464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WS4</a:t>
            </a:r>
          </a:p>
        </p:txBody>
      </p:sp>
      <p:grpSp>
        <p:nvGrpSpPr>
          <p:cNvPr id="1964099" name="Group 67"/>
          <p:cNvGrpSpPr>
            <a:grpSpLocks/>
          </p:cNvGrpSpPr>
          <p:nvPr/>
        </p:nvGrpSpPr>
        <p:grpSpPr bwMode="auto">
          <a:xfrm>
            <a:off x="8121947" y="3739597"/>
            <a:ext cx="740513" cy="246082"/>
            <a:chOff x="3978" y="2172"/>
            <a:chExt cx="345" cy="133"/>
          </a:xfrm>
        </p:grpSpPr>
        <p:sp>
          <p:nvSpPr>
            <p:cNvPr id="1964100" name="AutoShape 6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3978" y="2181"/>
              <a:ext cx="110" cy="96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64101" name="Rectangle 6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4115" y="2172"/>
              <a:ext cx="208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WS3</a:t>
              </a:r>
            </a:p>
          </p:txBody>
        </p:sp>
      </p:grpSp>
      <p:sp>
        <p:nvSpPr>
          <p:cNvPr id="1964102" name="AutoShape 70"/>
          <p:cNvSpPr>
            <a:spLocks noChangeArrowheads="1"/>
          </p:cNvSpPr>
          <p:nvPr/>
        </p:nvSpPr>
        <p:spPr bwMode="gray">
          <a:xfrm>
            <a:off x="7010105" y="5869193"/>
            <a:ext cx="4327167" cy="329341"/>
          </a:xfrm>
          <a:prstGeom prst="homePlate">
            <a:avLst>
              <a:gd name="adj" fmla="val 11745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1964103" name="Group 71"/>
          <p:cNvGrpSpPr>
            <a:grpSpLocks/>
          </p:cNvGrpSpPr>
          <p:nvPr/>
        </p:nvGrpSpPr>
        <p:grpSpPr bwMode="auto">
          <a:xfrm>
            <a:off x="8488985" y="4152162"/>
            <a:ext cx="740512" cy="246079"/>
            <a:chOff x="4229" y="2335"/>
            <a:chExt cx="345" cy="133"/>
          </a:xfrm>
        </p:grpSpPr>
        <p:sp>
          <p:nvSpPr>
            <p:cNvPr id="1964104" name="AutoShape 7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4229" y="2344"/>
              <a:ext cx="110" cy="96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64105" name="Rectangle 7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4366" y="2335"/>
              <a:ext cx="208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WS2</a:t>
              </a:r>
            </a:p>
          </p:txBody>
        </p:sp>
      </p:grpSp>
      <p:sp>
        <p:nvSpPr>
          <p:cNvPr id="1964108" name="Rectangle 76"/>
          <p:cNvSpPr>
            <a:spLocks noChangeArrowheads="1"/>
          </p:cNvSpPr>
          <p:nvPr/>
        </p:nvSpPr>
        <p:spPr bwMode="auto">
          <a:xfrm>
            <a:off x="5572011" y="1630317"/>
            <a:ext cx="1815865" cy="4706983"/>
          </a:xfrm>
          <a:prstGeom prst="rect">
            <a:avLst/>
          </a:prstGeom>
          <a:noFill/>
          <a:ln w="19050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3" name="Group 2"/>
          <p:cNvGrpSpPr/>
          <p:nvPr/>
        </p:nvGrpSpPr>
        <p:grpSpPr>
          <a:xfrm>
            <a:off x="9227300" y="790676"/>
            <a:ext cx="2228849" cy="214312"/>
            <a:chOff x="8226426" y="668338"/>
            <a:chExt cx="2228849" cy="214312"/>
          </a:xfrm>
        </p:grpSpPr>
        <p:sp>
          <p:nvSpPr>
            <p:cNvPr id="1964109" name="Rectangle 77"/>
            <p:cNvSpPr>
              <a:spLocks noChangeArrowheads="1"/>
            </p:cNvSpPr>
            <p:nvPr/>
          </p:nvSpPr>
          <p:spPr bwMode="auto">
            <a:xfrm>
              <a:off x="8226426" y="668338"/>
              <a:ext cx="295275" cy="214312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4110" name="Rectangle 78"/>
            <p:cNvSpPr>
              <a:spLocks noChangeArrowheads="1"/>
            </p:cNvSpPr>
            <p:nvPr/>
          </p:nvSpPr>
          <p:spPr bwMode="gray">
            <a:xfrm>
              <a:off x="8601075" y="677863"/>
              <a:ext cx="185420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1200" dirty="0">
                  <a:ea typeface="宋体" charset="-122"/>
                </a:rPr>
                <a:t>Detailed subsequently</a:t>
              </a:r>
              <a:endParaRPr lang="en-US" sz="12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21731" y="4957028"/>
            <a:ext cx="1015252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/>
              <a:t>Plant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1731" y="3149356"/>
            <a:ext cx="1015252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/>
              <a:t>Plant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1730" y="3628564"/>
            <a:ext cx="1302872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/>
              <a:t>Plant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1731" y="4152180"/>
            <a:ext cx="1015252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/>
              <a:t>Plant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1730" y="5428837"/>
            <a:ext cx="1302872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/>
              <a:t>Plant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1731" y="5926548"/>
            <a:ext cx="1015252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>
                <a:ea typeface="宋体" panose="02010600030101010101" pitchFamily="2" charset="-122"/>
              </a:rPr>
              <a:t>Plant 3</a:t>
            </a:r>
          </a:p>
        </p:txBody>
      </p:sp>
    </p:spTree>
    <p:extLst>
      <p:ext uri="{BB962C8B-B14F-4D97-AF65-F5344CB8AC3E}">
        <p14:creationId xmlns:p14="http://schemas.microsoft.com/office/powerpoint/2010/main" val="319478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22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9345118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61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76323" name="Rectangle 3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>
                <a:latin typeface="+mn-lt"/>
              </a:rPr>
              <a:t>Monthly timeline: Active cycle of performance reviews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9454" y="734281"/>
            <a:ext cx="2228849" cy="214312"/>
            <a:chOff x="8226426" y="668338"/>
            <a:chExt cx="2228849" cy="214312"/>
          </a:xfrm>
        </p:grpSpPr>
        <p:sp>
          <p:nvSpPr>
            <p:cNvPr id="1976352" name="Rectangle 32"/>
            <p:cNvSpPr>
              <a:spLocks noChangeArrowheads="1"/>
            </p:cNvSpPr>
            <p:nvPr/>
          </p:nvSpPr>
          <p:spPr bwMode="auto">
            <a:xfrm>
              <a:off x="8226426" y="668338"/>
              <a:ext cx="295275" cy="214312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353" name="Rectangle 33"/>
            <p:cNvSpPr>
              <a:spLocks noChangeArrowheads="1"/>
            </p:cNvSpPr>
            <p:nvPr/>
          </p:nvSpPr>
          <p:spPr bwMode="gray">
            <a:xfrm>
              <a:off x="8601075" y="677863"/>
              <a:ext cx="185420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 defTabSz="89535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algn="l" defTabSz="895350"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algn="l" defTabSz="895350"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algn="l" defTabSz="895350"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algn="l" defTabSz="895350"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1200" dirty="0">
                  <a:ea typeface="宋体" charset="-122"/>
                </a:rPr>
                <a:t>Detailed subsequently</a:t>
              </a:r>
              <a:endParaRPr lang="en-US" sz="1200" dirty="0"/>
            </a:p>
          </p:txBody>
        </p:sp>
      </p:grpSp>
      <p:sp>
        <p:nvSpPr>
          <p:cNvPr id="1976373" name="5. Source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609600" indent="-60960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85813" indent="-14287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936625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073150" indent="-134938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223963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16811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1383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25955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0527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93713" indent="-493713">
              <a:buClrTx/>
            </a:pPr>
            <a:r>
              <a:rPr lang="en-US" altLang="zh-CN" sz="800">
                <a:solidFill>
                  <a:schemeClr val="accent6"/>
                </a:solidFill>
                <a:latin typeface="+mn-lt"/>
                <a:ea typeface="宋体" charset="-122"/>
              </a:rPr>
              <a:t>SOURCE: Disguised client analysis</a:t>
            </a:r>
          </a:p>
        </p:txBody>
      </p:sp>
      <p:sp>
        <p:nvSpPr>
          <p:cNvPr id="1976324" name="Rectangle 4"/>
          <p:cNvSpPr>
            <a:spLocks noChangeArrowheads="1"/>
          </p:cNvSpPr>
          <p:nvPr/>
        </p:nvSpPr>
        <p:spPr bwMode="gray">
          <a:xfrm>
            <a:off x="158759" y="1336676"/>
            <a:ext cx="134725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tx2"/>
                </a:solidFill>
              </a:rPr>
              <a:t>Workstreams</a:t>
            </a:r>
          </a:p>
        </p:txBody>
      </p:sp>
      <p:sp>
        <p:nvSpPr>
          <p:cNvPr id="1976325" name="Rectangle 5"/>
          <p:cNvSpPr>
            <a:spLocks noChangeArrowheads="1"/>
          </p:cNvSpPr>
          <p:nvPr/>
        </p:nvSpPr>
        <p:spPr bwMode="gray">
          <a:xfrm>
            <a:off x="3243207" y="1334572"/>
            <a:ext cx="172894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b="1">
                <a:solidFill>
                  <a:schemeClr val="tx2"/>
                </a:solidFill>
                <a:ea typeface="宋体" charset="-122"/>
              </a:rPr>
              <a:t>Week 1</a:t>
            </a:r>
          </a:p>
        </p:txBody>
      </p:sp>
      <p:sp>
        <p:nvSpPr>
          <p:cNvPr id="1976326" name="Rectangle 6"/>
          <p:cNvSpPr>
            <a:spLocks noChangeArrowheads="1"/>
          </p:cNvSpPr>
          <p:nvPr/>
        </p:nvSpPr>
        <p:spPr bwMode="gray">
          <a:xfrm>
            <a:off x="4968022" y="1334572"/>
            <a:ext cx="172894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b="1">
                <a:solidFill>
                  <a:schemeClr val="tx2"/>
                </a:solidFill>
                <a:ea typeface="宋体" charset="-122"/>
              </a:rPr>
              <a:t>Week 2</a:t>
            </a:r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1976327" name="Rectangle 7"/>
          <p:cNvSpPr>
            <a:spLocks noChangeArrowheads="1"/>
          </p:cNvSpPr>
          <p:nvPr/>
        </p:nvSpPr>
        <p:spPr bwMode="gray">
          <a:xfrm>
            <a:off x="6965176" y="1334572"/>
            <a:ext cx="172894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b="1">
                <a:solidFill>
                  <a:schemeClr val="tx2"/>
                </a:solidFill>
                <a:ea typeface="宋体" charset="-122"/>
              </a:rPr>
              <a:t>Week 3</a:t>
            </a:r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1976328" name="Rectangle 8"/>
          <p:cNvSpPr>
            <a:spLocks noChangeArrowheads="1"/>
          </p:cNvSpPr>
          <p:nvPr/>
        </p:nvSpPr>
        <p:spPr bwMode="gray">
          <a:xfrm>
            <a:off x="8962331" y="1334572"/>
            <a:ext cx="172894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b="1">
                <a:solidFill>
                  <a:schemeClr val="tx2"/>
                </a:solidFill>
                <a:ea typeface="宋体" charset="-122"/>
              </a:rPr>
              <a:t>Week 4</a:t>
            </a:r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1976331" name="Rectangle 11"/>
          <p:cNvSpPr>
            <a:spLocks noChangeArrowheads="1"/>
          </p:cNvSpPr>
          <p:nvPr/>
        </p:nvSpPr>
        <p:spPr bwMode="gray">
          <a:xfrm>
            <a:off x="334128" y="1619251"/>
            <a:ext cx="1200769" cy="90646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72009" rIns="72009" bIns="72009" anchor="ctr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7160"/>
            <a:r>
              <a:rPr lang="en-US" sz="1200" b="1" dirty="0">
                <a:solidFill>
                  <a:schemeClr val="bg1"/>
                </a:solidFill>
              </a:rPr>
              <a:t>Build coaching capability</a:t>
            </a:r>
          </a:p>
        </p:txBody>
      </p:sp>
      <p:sp>
        <p:nvSpPr>
          <p:cNvPr id="1976333" name="Rectangle 13"/>
          <p:cNvSpPr>
            <a:spLocks noChangeArrowheads="1"/>
          </p:cNvSpPr>
          <p:nvPr/>
        </p:nvSpPr>
        <p:spPr bwMode="gray">
          <a:xfrm>
            <a:off x="334128" y="4262439"/>
            <a:ext cx="1200769" cy="18430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72009" rIns="72009" bIns="72009" anchor="ctr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7160"/>
            <a:r>
              <a:rPr lang="en-US" sz="1200" b="1" dirty="0">
                <a:solidFill>
                  <a:schemeClr val="bg1"/>
                </a:solidFill>
              </a:rPr>
              <a:t>Account manager coaching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54562" y="1557338"/>
            <a:ext cx="9996072" cy="2603500"/>
            <a:chOff x="1654562" y="1557338"/>
            <a:chExt cx="9715496" cy="2603500"/>
          </a:xfrm>
        </p:grpSpPr>
        <p:sp>
          <p:nvSpPr>
            <p:cNvPr id="1976329" name="Line 9"/>
            <p:cNvSpPr>
              <a:spLocks noChangeShapeType="1"/>
            </p:cNvSpPr>
            <p:nvPr/>
          </p:nvSpPr>
          <p:spPr bwMode="gray">
            <a:xfrm>
              <a:off x="1654562" y="1557338"/>
              <a:ext cx="97154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976330" name="Line 10"/>
            <p:cNvSpPr>
              <a:spLocks noChangeShapeType="1"/>
            </p:cNvSpPr>
            <p:nvPr/>
          </p:nvSpPr>
          <p:spPr bwMode="gray">
            <a:xfrm>
              <a:off x="1654562" y="2606675"/>
              <a:ext cx="971549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US"/>
            </a:p>
          </p:txBody>
        </p:sp>
        <p:sp>
          <p:nvSpPr>
            <p:cNvPr id="1976337" name="Line 17"/>
            <p:cNvSpPr>
              <a:spLocks noChangeShapeType="1"/>
            </p:cNvSpPr>
            <p:nvPr/>
          </p:nvSpPr>
          <p:spPr bwMode="gray">
            <a:xfrm>
              <a:off x="1654562" y="4160838"/>
              <a:ext cx="971549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US"/>
            </a:p>
          </p:txBody>
        </p:sp>
      </p:grpSp>
      <p:sp>
        <p:nvSpPr>
          <p:cNvPr id="1976338" name="Rectangle 18"/>
          <p:cNvSpPr>
            <a:spLocks noChangeArrowheads="1"/>
          </p:cNvSpPr>
          <p:nvPr/>
        </p:nvSpPr>
        <p:spPr bwMode="gray">
          <a:xfrm>
            <a:off x="334128" y="2689225"/>
            <a:ext cx="1200769" cy="13906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72009" rIns="72009" bIns="72009" anchor="ctr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7160"/>
            <a:r>
              <a:rPr lang="en-US" sz="1200" b="1">
                <a:solidFill>
                  <a:schemeClr val="bg1"/>
                </a:solidFill>
              </a:rPr>
              <a:t>Work-</a:t>
            </a:r>
            <a:br>
              <a:rPr lang="en-US" sz="1200" b="1">
                <a:solidFill>
                  <a:schemeClr val="bg1"/>
                </a:solidFill>
              </a:rPr>
            </a:br>
            <a:r>
              <a:rPr lang="en-US" sz="1200" b="1">
                <a:solidFill>
                  <a:schemeClr val="bg1"/>
                </a:solidFill>
              </a:rPr>
              <a:t>shop delivery</a:t>
            </a:r>
          </a:p>
        </p:txBody>
      </p:sp>
      <p:sp>
        <p:nvSpPr>
          <p:cNvPr id="1976342" name="AutoShape 22"/>
          <p:cNvSpPr>
            <a:spLocks noChangeArrowheads="1"/>
          </p:cNvSpPr>
          <p:nvPr/>
        </p:nvSpPr>
        <p:spPr bwMode="gray">
          <a:xfrm>
            <a:off x="3253523" y="2867025"/>
            <a:ext cx="226949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43" name="Rectangle 23"/>
          <p:cNvSpPr>
            <a:spLocks noChangeArrowheads="1"/>
          </p:cNvSpPr>
          <p:nvPr/>
        </p:nvSpPr>
        <p:spPr bwMode="gray">
          <a:xfrm>
            <a:off x="3536176" y="2852738"/>
            <a:ext cx="538076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Workshop 3 on Key Account Management</a:t>
            </a:r>
            <a:endParaRPr lang="zh-CN" altLang="en-US" sz="1200">
              <a:ea typeface="宋体" charset="-122"/>
            </a:endParaRPr>
          </a:p>
        </p:txBody>
      </p:sp>
      <p:sp>
        <p:nvSpPr>
          <p:cNvPr id="1976344" name="AutoShape 24"/>
          <p:cNvSpPr>
            <a:spLocks noChangeArrowheads="1"/>
          </p:cNvSpPr>
          <p:nvPr/>
        </p:nvSpPr>
        <p:spPr bwMode="gray">
          <a:xfrm>
            <a:off x="5027855" y="3592513"/>
            <a:ext cx="226949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45" name="Rectangle 25"/>
          <p:cNvSpPr>
            <a:spLocks noChangeArrowheads="1"/>
          </p:cNvSpPr>
          <p:nvPr/>
        </p:nvSpPr>
        <p:spPr bwMode="gray">
          <a:xfrm>
            <a:off x="5310508" y="3578225"/>
            <a:ext cx="538076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Workshop 2 on Key Account Management</a:t>
            </a:r>
          </a:p>
        </p:txBody>
      </p:sp>
      <p:sp>
        <p:nvSpPr>
          <p:cNvPr id="1976346" name="AutoShape 26"/>
          <p:cNvSpPr>
            <a:spLocks noChangeArrowheads="1"/>
          </p:cNvSpPr>
          <p:nvPr/>
        </p:nvSpPr>
        <p:spPr bwMode="gray">
          <a:xfrm>
            <a:off x="3020382" y="1944689"/>
            <a:ext cx="7379982" cy="268287"/>
          </a:xfrm>
          <a:prstGeom prst="homePlate">
            <a:avLst>
              <a:gd name="adj" fmla="val 20970"/>
            </a:avLst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47" name="Rectangle 27"/>
          <p:cNvSpPr>
            <a:spLocks noChangeArrowheads="1"/>
          </p:cNvSpPr>
          <p:nvPr/>
        </p:nvSpPr>
        <p:spPr bwMode="gray">
          <a:xfrm>
            <a:off x="3371122" y="1992313"/>
            <a:ext cx="605129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1200">
                <a:ea typeface="宋体" charset="-122"/>
              </a:rPr>
              <a:t>Ongoing coaching / reflection with client trainers</a:t>
            </a:r>
          </a:p>
        </p:txBody>
      </p:sp>
      <p:sp>
        <p:nvSpPr>
          <p:cNvPr id="1976348" name="AutoShape 28"/>
          <p:cNvSpPr>
            <a:spLocks noChangeArrowheads="1"/>
          </p:cNvSpPr>
          <p:nvPr/>
        </p:nvSpPr>
        <p:spPr bwMode="gray">
          <a:xfrm>
            <a:off x="3544430" y="3090863"/>
            <a:ext cx="226949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49" name="Rectangle 29"/>
          <p:cNvSpPr>
            <a:spLocks noChangeArrowheads="1"/>
          </p:cNvSpPr>
          <p:nvPr/>
        </p:nvSpPr>
        <p:spPr bwMode="gray">
          <a:xfrm>
            <a:off x="3827085" y="3076575"/>
            <a:ext cx="538076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Workshop 3 on Sales Force Effectiveness</a:t>
            </a:r>
          </a:p>
        </p:txBody>
      </p:sp>
      <p:sp>
        <p:nvSpPr>
          <p:cNvPr id="1976350" name="AutoShape 30"/>
          <p:cNvSpPr>
            <a:spLocks noChangeArrowheads="1"/>
          </p:cNvSpPr>
          <p:nvPr/>
        </p:nvSpPr>
        <p:spPr bwMode="gray">
          <a:xfrm>
            <a:off x="5318762" y="3816350"/>
            <a:ext cx="226949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51" name="Rectangle 31"/>
          <p:cNvSpPr>
            <a:spLocks noChangeArrowheads="1"/>
          </p:cNvSpPr>
          <p:nvPr/>
        </p:nvSpPr>
        <p:spPr bwMode="gray">
          <a:xfrm>
            <a:off x="5601416" y="3802063"/>
            <a:ext cx="538076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Workshop 2 on Sales Force Effectiveness</a:t>
            </a:r>
          </a:p>
        </p:txBody>
      </p:sp>
      <p:sp>
        <p:nvSpPr>
          <p:cNvPr id="1976354" name="Rectangle 34"/>
          <p:cNvSpPr>
            <a:spLocks noChangeArrowheads="1"/>
          </p:cNvSpPr>
          <p:nvPr/>
        </p:nvSpPr>
        <p:spPr bwMode="auto">
          <a:xfrm>
            <a:off x="3022447" y="1571625"/>
            <a:ext cx="1745447" cy="4584700"/>
          </a:xfrm>
          <a:prstGeom prst="rect">
            <a:avLst/>
          </a:prstGeom>
          <a:noFill/>
          <a:ln w="19050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58" name="AutoShape 38"/>
          <p:cNvSpPr>
            <a:spLocks noChangeArrowheads="1"/>
          </p:cNvSpPr>
          <p:nvPr/>
        </p:nvSpPr>
        <p:spPr bwMode="gray">
          <a:xfrm>
            <a:off x="3924055" y="4284663"/>
            <a:ext cx="226949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59" name="Rectangle 39"/>
          <p:cNvSpPr>
            <a:spLocks noChangeArrowheads="1"/>
          </p:cNvSpPr>
          <p:nvPr/>
        </p:nvSpPr>
        <p:spPr bwMode="gray">
          <a:xfrm>
            <a:off x="4206709" y="4268788"/>
            <a:ext cx="172481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Coaching sessions led mainly by McKinsey with client trainer participation (12 x 2 hours)</a:t>
            </a:r>
          </a:p>
        </p:txBody>
      </p:sp>
      <p:sp>
        <p:nvSpPr>
          <p:cNvPr id="1976360" name="AutoShape 40"/>
          <p:cNvSpPr>
            <a:spLocks noChangeArrowheads="1"/>
          </p:cNvSpPr>
          <p:nvPr/>
        </p:nvSpPr>
        <p:spPr bwMode="gray">
          <a:xfrm>
            <a:off x="5512700" y="5553075"/>
            <a:ext cx="226949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61" name="Rectangle 41"/>
          <p:cNvSpPr>
            <a:spLocks noChangeArrowheads="1"/>
          </p:cNvSpPr>
          <p:nvPr/>
        </p:nvSpPr>
        <p:spPr bwMode="gray">
          <a:xfrm>
            <a:off x="5795356" y="5489575"/>
            <a:ext cx="147929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Coaching sessions led by McKinsey (10 x 2 hours)</a:t>
            </a:r>
          </a:p>
          <a:p>
            <a:endParaRPr lang="en-US" sz="1200"/>
          </a:p>
        </p:txBody>
      </p:sp>
      <p:sp>
        <p:nvSpPr>
          <p:cNvPr id="1976362" name="AutoShape 42"/>
          <p:cNvSpPr>
            <a:spLocks noChangeArrowheads="1"/>
          </p:cNvSpPr>
          <p:nvPr/>
        </p:nvSpPr>
        <p:spPr bwMode="gray">
          <a:xfrm>
            <a:off x="6319403" y="4284663"/>
            <a:ext cx="226949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63" name="Rectangle 43"/>
          <p:cNvSpPr>
            <a:spLocks noChangeArrowheads="1"/>
          </p:cNvSpPr>
          <p:nvPr/>
        </p:nvSpPr>
        <p:spPr bwMode="gray">
          <a:xfrm>
            <a:off x="6602056" y="4252913"/>
            <a:ext cx="172481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Coaching sessions led mainly by McKinsey with client trainer participation (12 x 2 hours)</a:t>
            </a:r>
          </a:p>
        </p:txBody>
      </p:sp>
      <p:sp>
        <p:nvSpPr>
          <p:cNvPr id="1976364" name="AutoShape 44"/>
          <p:cNvSpPr>
            <a:spLocks noChangeArrowheads="1"/>
          </p:cNvSpPr>
          <p:nvPr/>
        </p:nvSpPr>
        <p:spPr bwMode="gray">
          <a:xfrm>
            <a:off x="7784258" y="5553075"/>
            <a:ext cx="226949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65" name="Rectangle 45"/>
          <p:cNvSpPr>
            <a:spLocks noChangeArrowheads="1"/>
          </p:cNvSpPr>
          <p:nvPr/>
        </p:nvSpPr>
        <p:spPr bwMode="gray">
          <a:xfrm>
            <a:off x="8066911" y="5473700"/>
            <a:ext cx="14792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Coaching sessions led by McKinsey (10 x 2 hours)</a:t>
            </a:r>
          </a:p>
          <a:p>
            <a:endParaRPr lang="en-US" sz="1200"/>
          </a:p>
        </p:txBody>
      </p:sp>
      <p:sp>
        <p:nvSpPr>
          <p:cNvPr id="1976366" name="AutoShape 46"/>
          <p:cNvSpPr>
            <a:spLocks noChangeArrowheads="1"/>
          </p:cNvSpPr>
          <p:nvPr/>
        </p:nvSpPr>
        <p:spPr bwMode="gray">
          <a:xfrm>
            <a:off x="10140405" y="4284663"/>
            <a:ext cx="226949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67" name="Rectangle 47"/>
          <p:cNvSpPr>
            <a:spLocks noChangeArrowheads="1"/>
          </p:cNvSpPr>
          <p:nvPr/>
        </p:nvSpPr>
        <p:spPr bwMode="gray">
          <a:xfrm>
            <a:off x="10402426" y="4252913"/>
            <a:ext cx="124822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Presentation to business leadership on key account plan (12 x 1 hour)</a:t>
            </a:r>
            <a:endParaRPr lang="en-US" sz="1200"/>
          </a:p>
        </p:txBody>
      </p:sp>
      <p:sp>
        <p:nvSpPr>
          <p:cNvPr id="1976368" name="AutoShape 48"/>
          <p:cNvSpPr>
            <a:spLocks noChangeArrowheads="1"/>
          </p:cNvSpPr>
          <p:nvPr/>
        </p:nvSpPr>
        <p:spPr bwMode="gray">
          <a:xfrm>
            <a:off x="8527001" y="4284663"/>
            <a:ext cx="226949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69" name="Rectangle 49"/>
          <p:cNvSpPr>
            <a:spLocks noChangeArrowheads="1"/>
          </p:cNvSpPr>
          <p:nvPr/>
        </p:nvSpPr>
        <p:spPr bwMode="gray">
          <a:xfrm>
            <a:off x="8809655" y="4252913"/>
            <a:ext cx="1182201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Rehearsal for presentation to business leadership (6 x 1.5 hours) </a:t>
            </a:r>
          </a:p>
        </p:txBody>
      </p:sp>
      <p:sp>
        <p:nvSpPr>
          <p:cNvPr id="1976370" name="AutoShape 50"/>
          <p:cNvSpPr>
            <a:spLocks noChangeArrowheads="1"/>
          </p:cNvSpPr>
          <p:nvPr/>
        </p:nvSpPr>
        <p:spPr bwMode="gray">
          <a:xfrm>
            <a:off x="10404492" y="5553075"/>
            <a:ext cx="226949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71" name="Rectangle 51"/>
          <p:cNvSpPr>
            <a:spLocks noChangeArrowheads="1"/>
          </p:cNvSpPr>
          <p:nvPr/>
        </p:nvSpPr>
        <p:spPr bwMode="gray">
          <a:xfrm>
            <a:off x="10703652" y="5473700"/>
            <a:ext cx="94699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Rehearsal (5 x 1.5 hours**) </a:t>
            </a:r>
          </a:p>
        </p:txBody>
      </p:sp>
      <p:sp>
        <p:nvSpPr>
          <p:cNvPr id="1976332" name="Oval 12"/>
          <p:cNvSpPr>
            <a:spLocks noChangeArrowheads="1"/>
          </p:cNvSpPr>
          <p:nvPr/>
        </p:nvSpPr>
        <p:spPr bwMode="gray">
          <a:xfrm>
            <a:off x="187643" y="1930750"/>
            <a:ext cx="284718" cy="283464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76334" name="Oval 14"/>
          <p:cNvSpPr>
            <a:spLocks noChangeArrowheads="1"/>
          </p:cNvSpPr>
          <p:nvPr/>
        </p:nvSpPr>
        <p:spPr bwMode="gray">
          <a:xfrm>
            <a:off x="187643" y="5042250"/>
            <a:ext cx="284718" cy="283464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76339" name="Oval 19"/>
          <p:cNvSpPr>
            <a:spLocks noChangeArrowheads="1"/>
          </p:cNvSpPr>
          <p:nvPr/>
        </p:nvSpPr>
        <p:spPr bwMode="gray">
          <a:xfrm>
            <a:off x="187643" y="3242818"/>
            <a:ext cx="284718" cy="283464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4246" y="2865438"/>
            <a:ext cx="975882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200"/>
              <a:t>Plant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4245" y="3552825"/>
            <a:ext cx="125234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200"/>
              <a:t>Plant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4246" y="4330700"/>
            <a:ext cx="975882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200"/>
              <a:t>Plant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4245" y="5448300"/>
            <a:ext cx="125234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200"/>
              <a:t>Plant 2</a:t>
            </a:r>
          </a:p>
        </p:txBody>
      </p:sp>
    </p:spTree>
    <p:extLst>
      <p:ext uri="{BB962C8B-B14F-4D97-AF65-F5344CB8AC3E}">
        <p14:creationId xmlns:p14="http://schemas.microsoft.com/office/powerpoint/2010/main" val="230311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8370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997807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4" name="think-cell Slide" r:id="rId9" imgW="0" imgH="0" progId="TCLayout.ActiveDocument.1">
                  <p:embed/>
                </p:oleObj>
              </mc:Choice>
              <mc:Fallback>
                <p:oleObj name="think-cell Slide" r:id="rId9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78371" name="Rectangle 3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altLang="zh-CN" dirty="0">
                <a:latin typeface="+mn-lt"/>
                <a:ea typeface="宋体" charset="-122"/>
              </a:rPr>
              <a:t>Weekly </a:t>
            </a:r>
            <a:r>
              <a:rPr lang="en-US" dirty="0">
                <a:latin typeface="+mn-lt"/>
              </a:rPr>
              <a:t>timeline: Hands-on coaching</a:t>
            </a:r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53850" y="6435725"/>
            <a:ext cx="195263" cy="152400"/>
          </a:xfrm>
          <a:prstGeom prst="rect">
            <a:avLst/>
          </a:prstGeom>
        </p:spPr>
        <p:txBody>
          <a:bodyPr/>
          <a:lstStyle/>
          <a:p>
            <a:fld id="{169E4976-6E97-4B62-9A5E-F6C91B884392}" type="slidenum">
              <a:rPr lang="en-US"/>
              <a:pPr/>
              <a:t>8</a:t>
            </a:fld>
            <a:r>
              <a:rPr lang="en-US"/>
              <a:t> </a:t>
            </a:r>
          </a:p>
        </p:txBody>
      </p:sp>
      <p:sp>
        <p:nvSpPr>
          <p:cNvPr id="1978405" name="Rectangle 37"/>
          <p:cNvSpPr>
            <a:spLocks noChangeArrowheads="1"/>
          </p:cNvSpPr>
          <p:nvPr/>
        </p:nvSpPr>
        <p:spPr bwMode="auto">
          <a:xfrm>
            <a:off x="8671712" y="657225"/>
            <a:ext cx="355600" cy="228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06" name="Rectangle 38"/>
          <p:cNvSpPr>
            <a:spLocks noChangeArrowheads="1"/>
          </p:cNvSpPr>
          <p:nvPr/>
        </p:nvSpPr>
        <p:spPr bwMode="gray">
          <a:xfrm>
            <a:off x="9117800" y="639763"/>
            <a:ext cx="185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Background analysis and preparation activities</a:t>
            </a:r>
            <a:endParaRPr lang="en-US" sz="1200"/>
          </a:p>
        </p:txBody>
      </p:sp>
      <p:sp>
        <p:nvSpPr>
          <p:cNvPr id="1978372" name="Rectangle 4"/>
          <p:cNvSpPr>
            <a:spLocks noChangeArrowheads="1"/>
          </p:cNvSpPr>
          <p:nvPr/>
        </p:nvSpPr>
        <p:spPr bwMode="gray">
          <a:xfrm>
            <a:off x="158759" y="1336676"/>
            <a:ext cx="137970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tx2"/>
                </a:solidFill>
              </a:rPr>
              <a:t>Workstreams</a:t>
            </a:r>
          </a:p>
        </p:txBody>
      </p:sp>
      <p:sp>
        <p:nvSpPr>
          <p:cNvPr id="1978373" name="Rectangle 5"/>
          <p:cNvSpPr>
            <a:spLocks noChangeArrowheads="1"/>
          </p:cNvSpPr>
          <p:nvPr/>
        </p:nvSpPr>
        <p:spPr bwMode="gray">
          <a:xfrm>
            <a:off x="2848440" y="1334572"/>
            <a:ext cx="12973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b="1">
                <a:solidFill>
                  <a:schemeClr val="tx2"/>
                </a:solidFill>
                <a:ea typeface="宋体" charset="-122"/>
              </a:rPr>
              <a:t>Monday </a:t>
            </a:r>
          </a:p>
        </p:txBody>
      </p:sp>
      <p:sp>
        <p:nvSpPr>
          <p:cNvPr id="1978374" name="Rectangle 6"/>
          <p:cNvSpPr>
            <a:spLocks noChangeArrowheads="1"/>
          </p:cNvSpPr>
          <p:nvPr/>
        </p:nvSpPr>
        <p:spPr bwMode="gray">
          <a:xfrm>
            <a:off x="4593669" y="1336676"/>
            <a:ext cx="1297301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b="1">
                <a:solidFill>
                  <a:schemeClr val="tx2"/>
                </a:solidFill>
                <a:ea typeface="宋体" charset="-122"/>
              </a:rPr>
              <a:t>Tuesday</a:t>
            </a:r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1978375" name="Rectangle 7"/>
          <p:cNvSpPr>
            <a:spLocks noChangeArrowheads="1"/>
          </p:cNvSpPr>
          <p:nvPr/>
        </p:nvSpPr>
        <p:spPr bwMode="gray">
          <a:xfrm>
            <a:off x="8086242" y="1336676"/>
            <a:ext cx="1297301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b="1">
                <a:solidFill>
                  <a:schemeClr val="tx2"/>
                </a:solidFill>
                <a:ea typeface="宋体" charset="-122"/>
              </a:rPr>
              <a:t>Thursday</a:t>
            </a:r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1978376" name="Rectangle 8"/>
          <p:cNvSpPr>
            <a:spLocks noChangeArrowheads="1"/>
          </p:cNvSpPr>
          <p:nvPr/>
        </p:nvSpPr>
        <p:spPr bwMode="gray">
          <a:xfrm>
            <a:off x="9833583" y="1336676"/>
            <a:ext cx="1297301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b="1">
                <a:solidFill>
                  <a:schemeClr val="tx2"/>
                </a:solidFill>
                <a:ea typeface="宋体" charset="-122"/>
              </a:rPr>
              <a:t>Friday</a:t>
            </a:r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1978377" name="Line 9"/>
          <p:cNvSpPr>
            <a:spLocks noChangeShapeType="1"/>
          </p:cNvSpPr>
          <p:nvPr/>
        </p:nvSpPr>
        <p:spPr bwMode="gray">
          <a:xfrm>
            <a:off x="1680024" y="1557338"/>
            <a:ext cx="994949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79" name="Rectangle 11"/>
          <p:cNvSpPr>
            <a:spLocks noChangeArrowheads="1"/>
          </p:cNvSpPr>
          <p:nvPr/>
        </p:nvSpPr>
        <p:spPr bwMode="gray">
          <a:xfrm>
            <a:off x="338352" y="1619251"/>
            <a:ext cx="1229689" cy="13446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72009" rIns="72009" bIns="72009" anchor="ctr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7160"/>
            <a:r>
              <a:rPr lang="en-US" sz="1200" b="1" dirty="0">
                <a:solidFill>
                  <a:schemeClr val="bg1"/>
                </a:solidFill>
              </a:rPr>
              <a:t>Build coaching capability</a:t>
            </a:r>
          </a:p>
        </p:txBody>
      </p:sp>
      <p:sp>
        <p:nvSpPr>
          <p:cNvPr id="1978381" name="Rectangle 13"/>
          <p:cNvSpPr>
            <a:spLocks noChangeArrowheads="1"/>
          </p:cNvSpPr>
          <p:nvPr/>
        </p:nvSpPr>
        <p:spPr bwMode="gray">
          <a:xfrm>
            <a:off x="338352" y="4786313"/>
            <a:ext cx="1229689" cy="134461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72009" rIns="72009" bIns="72009" anchor="ctr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7160"/>
            <a:r>
              <a:rPr lang="en-US" sz="1200" b="1">
                <a:solidFill>
                  <a:schemeClr val="bg1"/>
                </a:solidFill>
              </a:rPr>
              <a:t>Account manager coaching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28775" y="3149600"/>
            <a:ext cx="10021875" cy="1554163"/>
            <a:chOff x="1701153" y="3149600"/>
            <a:chExt cx="9949497" cy="1554163"/>
          </a:xfrm>
        </p:grpSpPr>
        <p:sp>
          <p:nvSpPr>
            <p:cNvPr id="1978378" name="Line 10"/>
            <p:cNvSpPr>
              <a:spLocks noChangeShapeType="1"/>
            </p:cNvSpPr>
            <p:nvPr/>
          </p:nvSpPr>
          <p:spPr bwMode="gray">
            <a:xfrm>
              <a:off x="1701153" y="3149600"/>
              <a:ext cx="9949497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US"/>
            </a:p>
          </p:txBody>
        </p:sp>
        <p:sp>
          <p:nvSpPr>
            <p:cNvPr id="1978383" name="Line 15"/>
            <p:cNvSpPr>
              <a:spLocks noChangeShapeType="1"/>
            </p:cNvSpPr>
            <p:nvPr/>
          </p:nvSpPr>
          <p:spPr bwMode="gray">
            <a:xfrm>
              <a:off x="1701153" y="4703763"/>
              <a:ext cx="9949497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endParaRPr lang="en-US"/>
            </a:p>
          </p:txBody>
        </p:sp>
      </p:grpSp>
      <p:sp>
        <p:nvSpPr>
          <p:cNvPr id="1978384" name="Rectangle 16"/>
          <p:cNvSpPr>
            <a:spLocks noChangeArrowheads="1"/>
          </p:cNvSpPr>
          <p:nvPr/>
        </p:nvSpPr>
        <p:spPr bwMode="gray">
          <a:xfrm>
            <a:off x="338352" y="3232151"/>
            <a:ext cx="1229689" cy="13446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72009" rIns="72009" bIns="72009" anchor="ctr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7160"/>
            <a:r>
              <a:rPr lang="en-US" sz="1200" b="1">
                <a:solidFill>
                  <a:schemeClr val="bg1"/>
                </a:solidFill>
              </a:rPr>
              <a:t>Work-</a:t>
            </a:r>
            <a:br>
              <a:rPr lang="en-US" sz="1200" b="1">
                <a:solidFill>
                  <a:schemeClr val="bg1"/>
                </a:solidFill>
              </a:rPr>
            </a:br>
            <a:r>
              <a:rPr lang="en-US" sz="1200" b="1">
                <a:solidFill>
                  <a:schemeClr val="bg1"/>
                </a:solidFill>
              </a:rPr>
              <a:t>shop delivery</a:t>
            </a:r>
          </a:p>
        </p:txBody>
      </p:sp>
      <p:sp>
        <p:nvSpPr>
          <p:cNvPr id="1978386" name="Rectangle 18"/>
          <p:cNvSpPr>
            <a:spLocks noChangeArrowheads="1"/>
          </p:cNvSpPr>
          <p:nvPr/>
        </p:nvSpPr>
        <p:spPr bwMode="gray">
          <a:xfrm>
            <a:off x="6341012" y="1336676"/>
            <a:ext cx="1297301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b="1">
                <a:solidFill>
                  <a:schemeClr val="tx2"/>
                </a:solidFill>
                <a:ea typeface="宋体" charset="-122"/>
              </a:rPr>
              <a:t>Wednesday</a:t>
            </a:r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1978393" name="Rectangle 25"/>
          <p:cNvSpPr>
            <a:spLocks noChangeArrowheads="1"/>
          </p:cNvSpPr>
          <p:nvPr/>
        </p:nvSpPr>
        <p:spPr bwMode="auto">
          <a:xfrm>
            <a:off x="2747021" y="3200400"/>
            <a:ext cx="1607894" cy="1392238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978394" name="Rectangle 26"/>
          <p:cNvSpPr>
            <a:spLocks noChangeArrowheads="1"/>
          </p:cNvSpPr>
          <p:nvPr/>
        </p:nvSpPr>
        <p:spPr bwMode="gray">
          <a:xfrm>
            <a:off x="2928729" y="3544888"/>
            <a:ext cx="118954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Workshop on Key Account Management</a:t>
            </a:r>
            <a:endParaRPr lang="zh-CN" altLang="en-US" sz="1200">
              <a:ea typeface="宋体" charset="-122"/>
            </a:endParaRPr>
          </a:p>
        </p:txBody>
      </p:sp>
      <p:sp>
        <p:nvSpPr>
          <p:cNvPr id="1978395" name="Rectangle 27"/>
          <p:cNvSpPr>
            <a:spLocks noChangeArrowheads="1"/>
          </p:cNvSpPr>
          <p:nvPr/>
        </p:nvSpPr>
        <p:spPr bwMode="gray">
          <a:xfrm>
            <a:off x="4891584" y="3379788"/>
            <a:ext cx="2074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Workshop on Sales Force Effectiveness</a:t>
            </a:r>
          </a:p>
        </p:txBody>
      </p:sp>
      <p:sp>
        <p:nvSpPr>
          <p:cNvPr id="1978396" name="Rectangle 28"/>
          <p:cNvSpPr>
            <a:spLocks noChangeArrowheads="1"/>
          </p:cNvSpPr>
          <p:nvPr/>
        </p:nvSpPr>
        <p:spPr bwMode="gray">
          <a:xfrm>
            <a:off x="6197601" y="5534025"/>
            <a:ext cx="317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 dirty="0">
                <a:ea typeface="宋体" charset="-122"/>
              </a:rPr>
              <a:t>Coaching sessions with 12 members @ 2 hours per individual (2 sessions in parallel at each moment)</a:t>
            </a:r>
            <a:endParaRPr lang="zh-CN" altLang="en-US" sz="1200" dirty="0">
              <a:ea typeface="宋体" charset="-122"/>
            </a:endParaRPr>
          </a:p>
        </p:txBody>
      </p:sp>
      <p:sp>
        <p:nvSpPr>
          <p:cNvPr id="1978397" name="Rectangle 29"/>
          <p:cNvSpPr>
            <a:spLocks noChangeArrowheads="1"/>
          </p:cNvSpPr>
          <p:nvPr/>
        </p:nvSpPr>
        <p:spPr bwMode="auto">
          <a:xfrm>
            <a:off x="9664552" y="1630363"/>
            <a:ext cx="1648037" cy="71755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98" name="Rectangle 30"/>
          <p:cNvSpPr>
            <a:spLocks noChangeArrowheads="1"/>
          </p:cNvSpPr>
          <p:nvPr/>
        </p:nvSpPr>
        <p:spPr bwMode="gray">
          <a:xfrm>
            <a:off x="9793438" y="1760539"/>
            <a:ext cx="1352236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Post coaching session reviews with client trainers</a:t>
            </a:r>
            <a:endParaRPr lang="zh-CN" altLang="en-US" sz="1200" dirty="0">
              <a:ea typeface="宋体" charset="-122"/>
            </a:endParaRPr>
          </a:p>
        </p:txBody>
      </p:sp>
      <p:sp>
        <p:nvSpPr>
          <p:cNvPr id="1978399" name="Rectangle 31"/>
          <p:cNvSpPr>
            <a:spLocks noChangeArrowheads="1"/>
          </p:cNvSpPr>
          <p:nvPr/>
        </p:nvSpPr>
        <p:spPr bwMode="auto">
          <a:xfrm>
            <a:off x="7923550" y="3205163"/>
            <a:ext cx="1662828" cy="6651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00" name="Rectangle 32"/>
          <p:cNvSpPr>
            <a:spLocks noChangeArrowheads="1"/>
          </p:cNvSpPr>
          <p:nvPr/>
        </p:nvSpPr>
        <p:spPr bwMode="gray">
          <a:xfrm>
            <a:off x="7970032" y="3910013"/>
            <a:ext cx="3272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200">
                <a:ea typeface="宋体" charset="-122"/>
              </a:rPr>
              <a:t>Preparation of China-based cases for discussion in workshops (~ 2-3 days per monthly session)</a:t>
            </a:r>
            <a:endParaRPr lang="zh-CN" altLang="en-US" sz="1200">
              <a:ea typeface="宋体" charset="-122"/>
            </a:endParaRPr>
          </a:p>
        </p:txBody>
      </p:sp>
      <p:sp>
        <p:nvSpPr>
          <p:cNvPr id="1978401" name="Rectangle 33"/>
          <p:cNvSpPr>
            <a:spLocks noChangeArrowheads="1"/>
          </p:cNvSpPr>
          <p:nvPr/>
        </p:nvSpPr>
        <p:spPr bwMode="auto">
          <a:xfrm>
            <a:off x="9533556" y="4759326"/>
            <a:ext cx="1812841" cy="6651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02" name="Rectangle 34"/>
          <p:cNvSpPr>
            <a:spLocks noChangeArrowheads="1"/>
          </p:cNvSpPr>
          <p:nvPr/>
        </p:nvSpPr>
        <p:spPr bwMode="gray">
          <a:xfrm>
            <a:off x="9630746" y="4879976"/>
            <a:ext cx="1664940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Recap of cross-cutting themes post coaching session</a:t>
            </a:r>
            <a:endParaRPr lang="zh-CN" altLang="en-US" sz="1200" dirty="0">
              <a:ea typeface="宋体" charset="-122"/>
            </a:endParaRPr>
          </a:p>
        </p:txBody>
      </p:sp>
      <p:sp>
        <p:nvSpPr>
          <p:cNvPr id="1978403" name="Rectangle 35"/>
          <p:cNvSpPr>
            <a:spLocks noChangeArrowheads="1"/>
          </p:cNvSpPr>
          <p:nvPr/>
        </p:nvSpPr>
        <p:spPr bwMode="auto">
          <a:xfrm>
            <a:off x="9535669" y="5502276"/>
            <a:ext cx="1812841" cy="6651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04" name="Rectangle 36"/>
          <p:cNvSpPr>
            <a:spLocks noChangeArrowheads="1"/>
          </p:cNvSpPr>
          <p:nvPr/>
        </p:nvSpPr>
        <p:spPr bwMode="gray">
          <a:xfrm>
            <a:off x="9632860" y="5635625"/>
            <a:ext cx="1664940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Impact analysis and overall gap to opportunity </a:t>
            </a:r>
            <a:endParaRPr lang="zh-CN" altLang="en-US" sz="1200" dirty="0">
              <a:ea typeface="宋体" charset="-122"/>
            </a:endParaRPr>
          </a:p>
        </p:txBody>
      </p:sp>
      <p:sp>
        <p:nvSpPr>
          <p:cNvPr id="1978407" name="Rectangle 39"/>
          <p:cNvSpPr>
            <a:spLocks noChangeArrowheads="1"/>
          </p:cNvSpPr>
          <p:nvPr/>
        </p:nvSpPr>
        <p:spPr bwMode="auto">
          <a:xfrm>
            <a:off x="2715329" y="4749800"/>
            <a:ext cx="3353122" cy="13858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09" name="Freeform 41"/>
          <p:cNvSpPr>
            <a:spLocks/>
          </p:cNvSpPr>
          <p:nvPr/>
        </p:nvSpPr>
        <p:spPr bwMode="auto">
          <a:xfrm>
            <a:off x="4435205" y="3200400"/>
            <a:ext cx="3367912" cy="1392238"/>
          </a:xfrm>
          <a:custGeom>
            <a:avLst/>
            <a:gdLst>
              <a:gd name="T0" fmla="*/ 0 w 1594"/>
              <a:gd name="T1" fmla="*/ 0 h 877"/>
              <a:gd name="T2" fmla="*/ 0 w 1594"/>
              <a:gd name="T3" fmla="*/ 877 h 877"/>
              <a:gd name="T4" fmla="*/ 775 w 1594"/>
              <a:gd name="T5" fmla="*/ 877 h 877"/>
              <a:gd name="T6" fmla="*/ 775 w 1594"/>
              <a:gd name="T7" fmla="*/ 422 h 877"/>
              <a:gd name="T8" fmla="*/ 1594 w 1594"/>
              <a:gd name="T9" fmla="*/ 422 h 877"/>
              <a:gd name="T10" fmla="*/ 1594 w 1594"/>
              <a:gd name="T11" fmla="*/ 0 h 877"/>
              <a:gd name="T12" fmla="*/ 0 w 1594"/>
              <a:gd name="T13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4" h="877">
                <a:moveTo>
                  <a:pt x="0" y="0"/>
                </a:moveTo>
                <a:lnTo>
                  <a:pt x="0" y="877"/>
                </a:lnTo>
                <a:lnTo>
                  <a:pt x="775" y="877"/>
                </a:lnTo>
                <a:lnTo>
                  <a:pt x="775" y="422"/>
                </a:lnTo>
                <a:lnTo>
                  <a:pt x="1594" y="422"/>
                </a:lnTo>
                <a:lnTo>
                  <a:pt x="1594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78410" name="Rectangle 42"/>
          <p:cNvSpPr>
            <a:spLocks noChangeArrowheads="1"/>
          </p:cNvSpPr>
          <p:nvPr/>
        </p:nvSpPr>
        <p:spPr bwMode="auto">
          <a:xfrm>
            <a:off x="6157191" y="2320925"/>
            <a:ext cx="1648037" cy="71755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411" name="Rectangle 43"/>
          <p:cNvSpPr>
            <a:spLocks noChangeArrowheads="1"/>
          </p:cNvSpPr>
          <p:nvPr/>
        </p:nvSpPr>
        <p:spPr bwMode="gray">
          <a:xfrm>
            <a:off x="6262835" y="2476501"/>
            <a:ext cx="1364913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Post workshop session review with client trainers </a:t>
            </a:r>
            <a:endParaRPr lang="zh-CN" altLang="en-US" sz="1200" dirty="0">
              <a:ea typeface="宋体" charset="-122"/>
            </a:endParaRPr>
          </a:p>
        </p:txBody>
      </p:sp>
      <p:sp>
        <p:nvSpPr>
          <p:cNvPr id="1978412" name="Line 44"/>
          <p:cNvSpPr>
            <a:spLocks noChangeShapeType="1"/>
          </p:cNvSpPr>
          <p:nvPr/>
        </p:nvSpPr>
        <p:spPr bwMode="auto">
          <a:xfrm flipH="1" flipV="1">
            <a:off x="8992660" y="3719514"/>
            <a:ext cx="255658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8413" name="Freeform 45"/>
          <p:cNvSpPr>
            <a:spLocks/>
          </p:cNvSpPr>
          <p:nvPr/>
        </p:nvSpPr>
        <p:spPr bwMode="auto">
          <a:xfrm rot="10800000">
            <a:off x="6117048" y="4757739"/>
            <a:ext cx="3367912" cy="1392237"/>
          </a:xfrm>
          <a:custGeom>
            <a:avLst/>
            <a:gdLst>
              <a:gd name="T0" fmla="*/ 0 w 1594"/>
              <a:gd name="T1" fmla="*/ 0 h 877"/>
              <a:gd name="T2" fmla="*/ 0 w 1594"/>
              <a:gd name="T3" fmla="*/ 877 h 877"/>
              <a:gd name="T4" fmla="*/ 775 w 1594"/>
              <a:gd name="T5" fmla="*/ 877 h 877"/>
              <a:gd name="T6" fmla="*/ 775 w 1594"/>
              <a:gd name="T7" fmla="*/ 422 h 877"/>
              <a:gd name="T8" fmla="*/ 1594 w 1594"/>
              <a:gd name="T9" fmla="*/ 422 h 877"/>
              <a:gd name="T10" fmla="*/ 1594 w 1594"/>
              <a:gd name="T11" fmla="*/ 0 h 877"/>
              <a:gd name="T12" fmla="*/ 0 w 1594"/>
              <a:gd name="T13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4" h="877">
                <a:moveTo>
                  <a:pt x="0" y="0"/>
                </a:moveTo>
                <a:lnTo>
                  <a:pt x="0" y="877"/>
                </a:lnTo>
                <a:lnTo>
                  <a:pt x="775" y="877"/>
                </a:lnTo>
                <a:lnTo>
                  <a:pt x="775" y="422"/>
                </a:lnTo>
                <a:lnTo>
                  <a:pt x="1594" y="422"/>
                </a:lnTo>
                <a:lnTo>
                  <a:pt x="1594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8414" name="AutoShape 46"/>
          <p:cNvSpPr>
            <a:spLocks noChangeArrowheads="1"/>
          </p:cNvSpPr>
          <p:nvPr/>
        </p:nvSpPr>
        <p:spPr bwMode="auto">
          <a:xfrm>
            <a:off x="9117800" y="111545"/>
            <a:ext cx="1093504" cy="21236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" tIns="0" rIns="0" bIns="27432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GB" sz="1200">
                <a:solidFill>
                  <a:srgbClr val="808080"/>
                </a:solidFill>
              </a:rPr>
              <a:t>ILLUSTRATIVE</a:t>
            </a:r>
          </a:p>
        </p:txBody>
      </p:sp>
      <p:cxnSp>
        <p:nvCxnSpPr>
          <p:cNvPr id="1978415" name="AutoShape 47"/>
          <p:cNvCxnSpPr>
            <a:cxnSpLocks noChangeShapeType="1"/>
            <a:stCxn id="1978414" idx="2"/>
            <a:endCxn id="1978414" idx="4"/>
          </p:cNvCxnSpPr>
          <p:nvPr/>
        </p:nvCxnSpPr>
        <p:spPr bwMode="auto">
          <a:xfrm>
            <a:off x="9117800" y="111545"/>
            <a:ext cx="0" cy="212366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8416" name="AutoShape 48"/>
          <p:cNvCxnSpPr>
            <a:cxnSpLocks noChangeShapeType="1"/>
            <a:stCxn id="1978414" idx="4"/>
            <a:endCxn id="1978414" idx="6"/>
          </p:cNvCxnSpPr>
          <p:nvPr/>
        </p:nvCxnSpPr>
        <p:spPr bwMode="auto">
          <a:xfrm>
            <a:off x="9117800" y="323911"/>
            <a:ext cx="1093504" cy="0"/>
          </a:xfrm>
          <a:prstGeom prst="straightConnector1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78418" name="5. Source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609600" indent="-60960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85813" indent="-14287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936625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073150" indent="-134938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223963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16811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1383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25955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0527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93713" indent="-493713">
              <a:buClrTx/>
            </a:pPr>
            <a:r>
              <a:rPr lang="en-US" altLang="zh-CN" sz="800">
                <a:solidFill>
                  <a:schemeClr val="accent6"/>
                </a:solidFill>
                <a:latin typeface="+mn-lt"/>
                <a:ea typeface="宋体" charset="-122"/>
              </a:rPr>
              <a:t>SOURCE: Disguised client analysis</a:t>
            </a: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gray">
          <a:xfrm>
            <a:off x="187643" y="2149825"/>
            <a:ext cx="284718" cy="283464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gray">
          <a:xfrm>
            <a:off x="187643" y="5316887"/>
            <a:ext cx="284718" cy="283464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gray">
          <a:xfrm>
            <a:off x="187643" y="3762725"/>
            <a:ext cx="284718" cy="283464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4670" y="1874838"/>
            <a:ext cx="99938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200">
                <a:ea typeface="宋体" panose="02010600030101010101" pitchFamily="2" charset="-122"/>
              </a:rPr>
              <a:t>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4670" y="2540000"/>
            <a:ext cx="99938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200">
                <a:ea typeface="宋体" panose="02010600030101010101" pitchFamily="2" charset="-122"/>
              </a:rPr>
              <a:t>PM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4670" y="3433763"/>
            <a:ext cx="99938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200">
                <a:ea typeface="宋体" panose="02010600030101010101" pitchFamily="2" charset="-122"/>
              </a:rPr>
              <a:t>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4670" y="4146550"/>
            <a:ext cx="99938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200">
                <a:ea typeface="宋体" panose="02010600030101010101" pitchFamily="2" charset="-122"/>
              </a:rPr>
              <a:t>PM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4670" y="5121275"/>
            <a:ext cx="99938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200">
                <a:ea typeface="宋体" panose="02010600030101010101" pitchFamily="2" charset="-122"/>
              </a:rPr>
              <a:t>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4670" y="5691188"/>
            <a:ext cx="999386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200">
                <a:ea typeface="宋体" panose="02010600030101010101" pitchFamily="2" charset="-122"/>
              </a:rPr>
              <a:t>PM</a:t>
            </a:r>
          </a:p>
        </p:txBody>
      </p: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2854778" y="4926013"/>
            <a:ext cx="3110142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1200">
                <a:ea typeface="宋体" panose="02010600030101010101" pitchFamily="2" charset="-122"/>
              </a:rPr>
              <a:t>Preparation for coaching session:</a:t>
            </a:r>
          </a:p>
          <a:p>
            <a:pPr lvl="1">
              <a:spcBef>
                <a:spcPct val="50000"/>
              </a:spcBef>
            </a:pPr>
            <a:r>
              <a:rPr lang="en-US" sz="1200">
                <a:ea typeface="宋体" panose="02010600030101010101" pitchFamily="2" charset="-122"/>
              </a:rPr>
              <a:t>Review of PMDB to identify potential for improvement </a:t>
            </a:r>
          </a:p>
          <a:p>
            <a:pPr lvl="1">
              <a:spcBef>
                <a:spcPct val="50000"/>
              </a:spcBef>
            </a:pPr>
            <a:r>
              <a:rPr lang="en-US" sz="1200">
                <a:ea typeface="宋体" panose="02010600030101010101" pitchFamily="2" charset="-122"/>
              </a:rPr>
              <a:t>Recap of cross-cutting themes post coaching session</a:t>
            </a:r>
          </a:p>
        </p:txBody>
      </p:sp>
    </p:spTree>
    <p:extLst>
      <p:ext uri="{BB962C8B-B14F-4D97-AF65-F5344CB8AC3E}">
        <p14:creationId xmlns:p14="http://schemas.microsoft.com/office/powerpoint/2010/main" val="15072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3173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2" name="think-cell Slide" r:id="rId15" imgW="353" imgH="353" progId="TCLayout.ActiveDocument.1">
                  <p:embed/>
                </p:oleObj>
              </mc:Choice>
              <mc:Fallback>
                <p:oleObj name="think-cell Slide" r:id="rId1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50690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gray"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 dirty="0">
                <a:latin typeface="+mn-lt"/>
              </a:rPr>
              <a:t>Imparted critical skills in quantitative transactional pricing analysis</a:t>
            </a:r>
          </a:p>
        </p:txBody>
      </p:sp>
      <p:sp>
        <p:nvSpPr>
          <p:cNvPr id="6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53850" y="6435725"/>
            <a:ext cx="195263" cy="152400"/>
          </a:xfrm>
          <a:prstGeom prst="rect">
            <a:avLst/>
          </a:prstGeom>
        </p:spPr>
        <p:txBody>
          <a:bodyPr/>
          <a:lstStyle/>
          <a:p>
            <a:fld id="{11F0E667-FB2A-4546-9D5F-A0D0A831E57A}" type="slidenum">
              <a:rPr lang="en-US"/>
              <a:pPr/>
              <a:t>9</a:t>
            </a:fld>
            <a:r>
              <a:rPr lang="en-US"/>
              <a:t> </a:t>
            </a:r>
          </a:p>
        </p:txBody>
      </p:sp>
      <p:sp>
        <p:nvSpPr>
          <p:cNvPr id="1650691" name="Rectangle 3"/>
          <p:cNvSpPr>
            <a:spLocks noChangeArrowheads="1"/>
          </p:cNvSpPr>
          <p:nvPr/>
        </p:nvSpPr>
        <p:spPr bwMode="gray">
          <a:xfrm>
            <a:off x="6062674" y="673142"/>
            <a:ext cx="5587975" cy="32814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1" tIns="45700" rIns="91401" bIns="45700" anchor="ctr"/>
          <a:lstStyle/>
          <a:p>
            <a:pPr>
              <a:buClrTx/>
            </a:pPr>
            <a:endParaRPr lang="en-US"/>
          </a:p>
        </p:txBody>
      </p:sp>
      <p:sp>
        <p:nvSpPr>
          <p:cNvPr id="1650692" name="Rectangle 4"/>
          <p:cNvSpPr>
            <a:spLocks noChangeArrowheads="1"/>
          </p:cNvSpPr>
          <p:nvPr/>
        </p:nvSpPr>
        <p:spPr bwMode="gray">
          <a:xfrm>
            <a:off x="165078" y="673142"/>
            <a:ext cx="5817559" cy="32814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1" tIns="45700" rIns="91401" bIns="45700" anchor="ctr"/>
          <a:lstStyle/>
          <a:p>
            <a:pPr>
              <a:buClrTx/>
            </a:pPr>
            <a:endParaRPr lang="en-US"/>
          </a:p>
        </p:txBody>
      </p:sp>
      <p:graphicFrame>
        <p:nvGraphicFramePr>
          <p:cNvPr id="165069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723090"/>
              </p:ext>
            </p:extLst>
          </p:nvPr>
        </p:nvGraphicFramePr>
        <p:xfrm>
          <a:off x="6446020" y="1942321"/>
          <a:ext cx="4831818" cy="306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3" name="Chart" r:id="rId17" imgW="3657600" imgH="2819400" progId="MSGraph.Chart.8">
                  <p:embed followColorScheme="full"/>
                </p:oleObj>
              </mc:Choice>
              <mc:Fallback>
                <p:oleObj name="Chart" r:id="rId17" imgW="3657600" imgH="281940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446020" y="1942321"/>
                        <a:ext cx="4831818" cy="306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0694" name="Rectangle 6"/>
          <p:cNvSpPr>
            <a:spLocks noChangeArrowheads="1"/>
          </p:cNvSpPr>
          <p:nvPr/>
        </p:nvSpPr>
        <p:spPr bwMode="gray">
          <a:xfrm>
            <a:off x="165078" y="673142"/>
            <a:ext cx="5817559" cy="57035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91" tIns="45695" rIns="91391" bIns="45695" anchor="ctr"/>
          <a:lstStyle/>
          <a:p>
            <a:pPr>
              <a:buClrTx/>
            </a:pPr>
            <a:endParaRPr lang="en-US"/>
          </a:p>
        </p:txBody>
      </p:sp>
      <p:graphicFrame>
        <p:nvGraphicFramePr>
          <p:cNvPr id="1650695" name="Object 7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51112675"/>
              </p:ext>
            </p:extLst>
          </p:nvPr>
        </p:nvGraphicFramePr>
        <p:xfrm>
          <a:off x="445213" y="2303456"/>
          <a:ext cx="5425790" cy="266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4" name="Chart" r:id="rId19" imgW="4086203" imgH="2438400" progId="MSGraph.Chart.8">
                  <p:embed followColorScheme="full"/>
                </p:oleObj>
              </mc:Choice>
              <mc:Fallback>
                <p:oleObj name="Chart" r:id="rId19" imgW="4086203" imgH="243840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45213" y="2303456"/>
                        <a:ext cx="5425790" cy="2668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0696" name="Rectangle 8"/>
          <p:cNvSpPr>
            <a:spLocks noChangeArrowheads="1"/>
          </p:cNvSpPr>
          <p:nvPr/>
        </p:nvSpPr>
        <p:spPr bwMode="gray">
          <a:xfrm>
            <a:off x="310412" y="726811"/>
            <a:ext cx="300242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Understand where leakages exist…</a:t>
            </a:r>
          </a:p>
        </p:txBody>
      </p:sp>
      <p:sp>
        <p:nvSpPr>
          <p:cNvPr id="1650697" name="Rectangle 9"/>
          <p:cNvSpPr>
            <a:spLocks noChangeArrowheads="1"/>
          </p:cNvSpPr>
          <p:nvPr/>
        </p:nvSpPr>
        <p:spPr bwMode="gray">
          <a:xfrm>
            <a:off x="685331" y="5735975"/>
            <a:ext cx="4857093" cy="47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Analysis of performance by account and by product requires transaction-level database</a:t>
            </a:r>
          </a:p>
        </p:txBody>
      </p:sp>
      <p:sp>
        <p:nvSpPr>
          <p:cNvPr id="1650698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10800000">
            <a:off x="1266666" y="5446024"/>
            <a:ext cx="3509071" cy="305576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buClrTx/>
            </a:pPr>
            <a:endParaRPr lang="en-US"/>
          </a:p>
        </p:txBody>
      </p:sp>
      <p:sp>
        <p:nvSpPr>
          <p:cNvPr id="1650699" name="Rectangle 11"/>
          <p:cNvSpPr>
            <a:spLocks noChangeArrowheads="1"/>
          </p:cNvSpPr>
          <p:nvPr/>
        </p:nvSpPr>
        <p:spPr bwMode="gray">
          <a:xfrm>
            <a:off x="548421" y="4808830"/>
            <a:ext cx="303305" cy="53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To-</a:t>
            </a:r>
            <a:br>
              <a:rPr lang="en-US" altLang="en-US" sz="800"/>
            </a:br>
            <a:r>
              <a:rPr lang="en-US" altLang="en-US" sz="800"/>
              <a:t>tal</a:t>
            </a:r>
          </a:p>
          <a:p>
            <a:pPr fontAlgn="b"/>
            <a:r>
              <a:rPr lang="en-US" altLang="en-US" sz="800"/>
              <a:t>rev-</a:t>
            </a:r>
            <a:br>
              <a:rPr lang="en-US" altLang="en-US" sz="800"/>
            </a:br>
            <a:r>
              <a:rPr lang="en-US" altLang="en-US" sz="800"/>
              <a:t>enue</a:t>
            </a:r>
          </a:p>
        </p:txBody>
      </p:sp>
      <p:sp>
        <p:nvSpPr>
          <p:cNvPr id="1650700" name="Lines 9"/>
          <p:cNvSpPr>
            <a:spLocks noChangeShapeType="1"/>
          </p:cNvSpPr>
          <p:nvPr/>
        </p:nvSpPr>
        <p:spPr bwMode="gray">
          <a:xfrm>
            <a:off x="849620" y="2871202"/>
            <a:ext cx="109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701" name="Lines 10"/>
          <p:cNvSpPr>
            <a:spLocks noChangeShapeType="1"/>
          </p:cNvSpPr>
          <p:nvPr/>
        </p:nvSpPr>
        <p:spPr bwMode="gray">
          <a:xfrm>
            <a:off x="1262452" y="2888565"/>
            <a:ext cx="1011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702" name="Lines 11"/>
          <p:cNvSpPr>
            <a:spLocks noChangeShapeType="1"/>
          </p:cNvSpPr>
          <p:nvPr/>
        </p:nvSpPr>
        <p:spPr bwMode="gray">
          <a:xfrm>
            <a:off x="1666858" y="2930234"/>
            <a:ext cx="117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703" name="Lines 12"/>
          <p:cNvSpPr>
            <a:spLocks noChangeShapeType="1"/>
          </p:cNvSpPr>
          <p:nvPr/>
        </p:nvSpPr>
        <p:spPr bwMode="gray">
          <a:xfrm>
            <a:off x="2075478" y="2985793"/>
            <a:ext cx="117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704" name="Lines 13"/>
          <p:cNvSpPr>
            <a:spLocks noChangeShapeType="1"/>
          </p:cNvSpPr>
          <p:nvPr/>
        </p:nvSpPr>
        <p:spPr bwMode="gray">
          <a:xfrm>
            <a:off x="2475673" y="3013573"/>
            <a:ext cx="1284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705" name="Lines 14"/>
          <p:cNvSpPr>
            <a:spLocks noChangeShapeType="1"/>
          </p:cNvSpPr>
          <p:nvPr/>
        </p:nvSpPr>
        <p:spPr bwMode="gray">
          <a:xfrm>
            <a:off x="2880079" y="3173306"/>
            <a:ext cx="117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706" name="Lines 15"/>
          <p:cNvSpPr>
            <a:spLocks noChangeShapeType="1"/>
          </p:cNvSpPr>
          <p:nvPr/>
        </p:nvSpPr>
        <p:spPr bwMode="gray">
          <a:xfrm>
            <a:off x="3301336" y="3169833"/>
            <a:ext cx="117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707" name="Lines 16"/>
          <p:cNvSpPr>
            <a:spLocks noChangeShapeType="1"/>
          </p:cNvSpPr>
          <p:nvPr/>
        </p:nvSpPr>
        <p:spPr bwMode="gray">
          <a:xfrm>
            <a:off x="3705742" y="3225392"/>
            <a:ext cx="117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708" name="Lines 17"/>
          <p:cNvSpPr>
            <a:spLocks noChangeShapeType="1"/>
          </p:cNvSpPr>
          <p:nvPr/>
        </p:nvSpPr>
        <p:spPr bwMode="gray">
          <a:xfrm>
            <a:off x="4110149" y="3232337"/>
            <a:ext cx="117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709" name="Lines 18"/>
          <p:cNvSpPr>
            <a:spLocks noChangeShapeType="1"/>
          </p:cNvSpPr>
          <p:nvPr/>
        </p:nvSpPr>
        <p:spPr bwMode="gray">
          <a:xfrm>
            <a:off x="4514556" y="4062253"/>
            <a:ext cx="1179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710" name="Lines 19"/>
          <p:cNvSpPr>
            <a:spLocks noChangeShapeType="1"/>
          </p:cNvSpPr>
          <p:nvPr/>
        </p:nvSpPr>
        <p:spPr bwMode="gray">
          <a:xfrm>
            <a:off x="4935813" y="4173371"/>
            <a:ext cx="1011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711" name="Lines 20"/>
          <p:cNvSpPr>
            <a:spLocks noChangeShapeType="1"/>
          </p:cNvSpPr>
          <p:nvPr/>
        </p:nvSpPr>
        <p:spPr bwMode="gray">
          <a:xfrm>
            <a:off x="5331796" y="4565758"/>
            <a:ext cx="1221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0712" name="Line 24"/>
          <p:cNvSpPr>
            <a:spLocks noChangeShapeType="1"/>
          </p:cNvSpPr>
          <p:nvPr/>
        </p:nvSpPr>
        <p:spPr bwMode="gray">
          <a:xfrm>
            <a:off x="5047445" y="4531034"/>
            <a:ext cx="27803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713" name="Rectangle 25"/>
          <p:cNvSpPr>
            <a:spLocks noChangeArrowheads="1"/>
          </p:cNvSpPr>
          <p:nvPr/>
        </p:nvSpPr>
        <p:spPr bwMode="gray">
          <a:xfrm>
            <a:off x="957041" y="4808830"/>
            <a:ext cx="216948" cy="4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Re-</a:t>
            </a:r>
            <a:br>
              <a:rPr lang="en-US" altLang="en-US" sz="800"/>
            </a:br>
            <a:r>
              <a:rPr lang="en-US" altLang="en-US" sz="800"/>
              <a:t>ba-</a:t>
            </a:r>
            <a:br>
              <a:rPr lang="en-US" altLang="en-US" sz="800"/>
            </a:br>
            <a:r>
              <a:rPr lang="en-US" altLang="en-US" sz="800"/>
              <a:t>tes</a:t>
            </a:r>
          </a:p>
        </p:txBody>
      </p:sp>
      <p:sp>
        <p:nvSpPr>
          <p:cNvPr id="1650714" name="Rectangle 26"/>
          <p:cNvSpPr>
            <a:spLocks noChangeArrowheads="1"/>
          </p:cNvSpPr>
          <p:nvPr/>
        </p:nvSpPr>
        <p:spPr bwMode="gray">
          <a:xfrm>
            <a:off x="1355128" y="4808831"/>
            <a:ext cx="345431" cy="26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Early </a:t>
            </a:r>
            <a:br>
              <a:rPr lang="en-US" altLang="en-US" sz="800"/>
            </a:br>
            <a:r>
              <a:rPr lang="en-US" altLang="en-US" sz="800"/>
              <a:t>pay</a:t>
            </a:r>
          </a:p>
        </p:txBody>
      </p:sp>
      <p:sp>
        <p:nvSpPr>
          <p:cNvPr id="1650715" name="Rectangle 27"/>
          <p:cNvSpPr>
            <a:spLocks noChangeArrowheads="1"/>
          </p:cNvSpPr>
          <p:nvPr/>
        </p:nvSpPr>
        <p:spPr bwMode="gray">
          <a:xfrm>
            <a:off x="1772173" y="4808831"/>
            <a:ext cx="303305" cy="26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Late </a:t>
            </a:r>
            <a:br>
              <a:rPr lang="en-US" altLang="en-US" sz="800"/>
            </a:br>
            <a:r>
              <a:rPr lang="en-US" altLang="en-US" sz="800"/>
              <a:t>pay</a:t>
            </a:r>
          </a:p>
        </p:txBody>
      </p:sp>
      <p:sp>
        <p:nvSpPr>
          <p:cNvPr id="1650716" name="Rectangle 28"/>
          <p:cNvSpPr>
            <a:spLocks noChangeArrowheads="1"/>
          </p:cNvSpPr>
          <p:nvPr/>
        </p:nvSpPr>
        <p:spPr bwMode="gray">
          <a:xfrm>
            <a:off x="2170260" y="4808830"/>
            <a:ext cx="362281" cy="53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Pay-</a:t>
            </a:r>
            <a:br>
              <a:rPr lang="en-US" altLang="en-US" sz="800"/>
            </a:br>
            <a:r>
              <a:rPr lang="en-US" altLang="en-US" sz="800"/>
              <a:t>ment </a:t>
            </a:r>
            <a:br>
              <a:rPr lang="en-US" altLang="en-US" sz="800"/>
            </a:br>
            <a:r>
              <a:rPr lang="en-US" altLang="en-US" sz="800"/>
              <a:t>differ-</a:t>
            </a:r>
            <a:br>
              <a:rPr lang="en-US" altLang="en-US" sz="800"/>
            </a:br>
            <a:r>
              <a:rPr lang="en-US" altLang="en-US" sz="800"/>
              <a:t>ences</a:t>
            </a:r>
          </a:p>
        </p:txBody>
      </p:sp>
      <p:sp>
        <p:nvSpPr>
          <p:cNvPr id="1650717" name="Rectangle 29"/>
          <p:cNvSpPr>
            <a:spLocks noChangeArrowheads="1"/>
          </p:cNvSpPr>
          <p:nvPr/>
        </p:nvSpPr>
        <p:spPr bwMode="gray">
          <a:xfrm>
            <a:off x="2987500" y="4808830"/>
            <a:ext cx="292774" cy="4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Poc-</a:t>
            </a:r>
            <a:br>
              <a:rPr lang="en-US" altLang="en-US" sz="800"/>
            </a:br>
            <a:r>
              <a:rPr lang="en-US" altLang="en-US" sz="800"/>
              <a:t>ket </a:t>
            </a:r>
            <a:br>
              <a:rPr lang="en-US" altLang="en-US" sz="800"/>
            </a:br>
            <a:r>
              <a:rPr lang="en-US" altLang="en-US" sz="800"/>
              <a:t>price</a:t>
            </a:r>
          </a:p>
        </p:txBody>
      </p:sp>
      <p:sp>
        <p:nvSpPr>
          <p:cNvPr id="1650718" name="Rectangle 30"/>
          <p:cNvSpPr>
            <a:spLocks noChangeArrowheads="1"/>
          </p:cNvSpPr>
          <p:nvPr/>
        </p:nvSpPr>
        <p:spPr bwMode="gray">
          <a:xfrm>
            <a:off x="2583092" y="4808830"/>
            <a:ext cx="389663" cy="4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Trans-</a:t>
            </a:r>
            <a:br>
              <a:rPr lang="en-US" altLang="en-US" sz="800"/>
            </a:br>
            <a:r>
              <a:rPr lang="en-US" altLang="en-US" sz="800"/>
              <a:t>por-</a:t>
            </a:r>
            <a:br>
              <a:rPr lang="en-US" altLang="en-US" sz="800"/>
            </a:br>
            <a:r>
              <a:rPr lang="en-US" altLang="en-US" sz="800"/>
              <a:t>tation</a:t>
            </a:r>
          </a:p>
        </p:txBody>
      </p:sp>
      <p:sp>
        <p:nvSpPr>
          <p:cNvPr id="1650719" name="Rectangle 31"/>
          <p:cNvSpPr>
            <a:spLocks noChangeArrowheads="1"/>
          </p:cNvSpPr>
          <p:nvPr/>
        </p:nvSpPr>
        <p:spPr bwMode="gray">
          <a:xfrm>
            <a:off x="3402437" y="4808830"/>
            <a:ext cx="372200" cy="40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Gen-</a:t>
            </a:r>
            <a:br>
              <a:rPr lang="en-US" altLang="en-US" sz="800"/>
            </a:br>
            <a:r>
              <a:rPr lang="en-US" altLang="en-US" sz="800"/>
              <a:t>eral </a:t>
            </a:r>
            <a:br>
              <a:rPr lang="en-US" altLang="en-US" sz="800"/>
            </a:br>
            <a:r>
              <a:rPr lang="en-US" altLang="en-US" sz="800"/>
              <a:t>admin</a:t>
            </a:r>
          </a:p>
        </p:txBody>
      </p:sp>
      <p:sp>
        <p:nvSpPr>
          <p:cNvPr id="1650720" name="Rectangle 32"/>
          <p:cNvSpPr>
            <a:spLocks noChangeArrowheads="1"/>
          </p:cNvSpPr>
          <p:nvPr/>
        </p:nvSpPr>
        <p:spPr bwMode="gray">
          <a:xfrm>
            <a:off x="3806844" y="4808830"/>
            <a:ext cx="370706" cy="53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Sell-</a:t>
            </a:r>
            <a:br>
              <a:rPr lang="en-US" altLang="en-US" sz="800"/>
            </a:br>
            <a:r>
              <a:rPr lang="en-US" altLang="en-US" sz="800"/>
              <a:t>ing </a:t>
            </a:r>
            <a:br>
              <a:rPr lang="en-US" altLang="en-US" sz="800"/>
            </a:br>
            <a:r>
              <a:rPr lang="en-US" altLang="en-US" sz="800"/>
              <a:t>ex-</a:t>
            </a:r>
            <a:br>
              <a:rPr lang="en-US" altLang="en-US" sz="800"/>
            </a:br>
            <a:r>
              <a:rPr lang="en-US" altLang="en-US" sz="800"/>
              <a:t>pense</a:t>
            </a:r>
          </a:p>
        </p:txBody>
      </p:sp>
      <p:sp>
        <p:nvSpPr>
          <p:cNvPr id="1650721" name="Rectangle 33"/>
          <p:cNvSpPr>
            <a:spLocks noChangeArrowheads="1"/>
          </p:cNvSpPr>
          <p:nvPr/>
        </p:nvSpPr>
        <p:spPr bwMode="gray">
          <a:xfrm>
            <a:off x="4211251" y="4808831"/>
            <a:ext cx="295634" cy="26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Ma-</a:t>
            </a:r>
            <a:br>
              <a:rPr lang="en-US" altLang="en-US" sz="800"/>
            </a:br>
            <a:r>
              <a:rPr lang="en-US" altLang="en-US" sz="800"/>
              <a:t>terial</a:t>
            </a:r>
          </a:p>
        </p:txBody>
      </p:sp>
      <p:sp>
        <p:nvSpPr>
          <p:cNvPr id="1650722" name="Rectangle 34"/>
          <p:cNvSpPr>
            <a:spLocks noChangeArrowheads="1"/>
          </p:cNvSpPr>
          <p:nvPr/>
        </p:nvSpPr>
        <p:spPr bwMode="gray">
          <a:xfrm>
            <a:off x="4615659" y="4808830"/>
            <a:ext cx="400194" cy="4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Prod-</a:t>
            </a:r>
            <a:br>
              <a:rPr lang="en-US" altLang="en-US" sz="800"/>
            </a:br>
            <a:r>
              <a:rPr lang="en-US" altLang="en-US" sz="800"/>
              <a:t>uction </a:t>
            </a:r>
            <a:br>
              <a:rPr lang="en-US" altLang="en-US" sz="800"/>
            </a:br>
            <a:r>
              <a:rPr lang="en-US" altLang="en-US" sz="800"/>
              <a:t>labor</a:t>
            </a:r>
          </a:p>
        </p:txBody>
      </p:sp>
      <p:sp>
        <p:nvSpPr>
          <p:cNvPr id="1650723" name="Rectangle 35"/>
          <p:cNvSpPr>
            <a:spLocks noChangeArrowheads="1"/>
          </p:cNvSpPr>
          <p:nvPr/>
        </p:nvSpPr>
        <p:spPr bwMode="gray">
          <a:xfrm>
            <a:off x="5028491" y="4808830"/>
            <a:ext cx="400194" cy="53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Other </a:t>
            </a:r>
            <a:br>
              <a:rPr lang="en-US" altLang="en-US" sz="800"/>
            </a:br>
            <a:r>
              <a:rPr lang="en-US" altLang="en-US" sz="800"/>
              <a:t>prod-</a:t>
            </a:r>
            <a:br>
              <a:rPr lang="en-US" altLang="en-US" sz="800"/>
            </a:br>
            <a:r>
              <a:rPr lang="en-US" altLang="en-US" sz="800"/>
              <a:t>uction </a:t>
            </a:r>
            <a:br>
              <a:rPr lang="en-US" altLang="en-US" sz="800"/>
            </a:br>
            <a:r>
              <a:rPr lang="en-US" altLang="en-US" sz="800"/>
              <a:t>costs</a:t>
            </a:r>
          </a:p>
        </p:txBody>
      </p:sp>
      <p:sp>
        <p:nvSpPr>
          <p:cNvPr id="1650724" name="Rectangle 36"/>
          <p:cNvSpPr>
            <a:spLocks noChangeArrowheads="1"/>
          </p:cNvSpPr>
          <p:nvPr/>
        </p:nvSpPr>
        <p:spPr bwMode="gray">
          <a:xfrm>
            <a:off x="5439214" y="4808830"/>
            <a:ext cx="412832" cy="4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595438" indent="-223838" algn="l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"/>
            <a:r>
              <a:rPr lang="en-US" altLang="en-US" sz="800"/>
              <a:t>Poc-</a:t>
            </a:r>
            <a:br>
              <a:rPr lang="en-US" altLang="en-US" sz="800"/>
            </a:br>
            <a:r>
              <a:rPr lang="en-US" altLang="en-US" sz="800"/>
              <a:t>ket </a:t>
            </a:r>
            <a:br>
              <a:rPr lang="en-US" altLang="en-US" sz="800"/>
            </a:br>
            <a:r>
              <a:rPr lang="en-US" altLang="en-US" sz="800"/>
              <a:t>margin</a:t>
            </a:r>
          </a:p>
        </p:txBody>
      </p:sp>
      <p:sp>
        <p:nvSpPr>
          <p:cNvPr id="1650725" name="AutoShape 37"/>
          <p:cNvSpPr>
            <a:spLocks noChangeArrowheads="1"/>
          </p:cNvSpPr>
          <p:nvPr/>
        </p:nvSpPr>
        <p:spPr bwMode="gray">
          <a:xfrm>
            <a:off x="596866" y="2105526"/>
            <a:ext cx="1278514" cy="486143"/>
          </a:xfrm>
          <a:prstGeom prst="wedgeRectCallout">
            <a:avLst>
              <a:gd name="adj1" fmla="val -9310"/>
              <a:gd name="adj2" fmla="val 93213"/>
            </a:avLst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1" tIns="45691" rIns="91381" bIns="45691"/>
          <a:lstStyle/>
          <a:p>
            <a:pPr>
              <a:buClrTx/>
            </a:pPr>
            <a:endParaRPr lang="en-US" altLang="en-US"/>
          </a:p>
        </p:txBody>
      </p:sp>
      <p:sp>
        <p:nvSpPr>
          <p:cNvPr id="1650726" name="Measure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76905" y="2141988"/>
            <a:ext cx="1143712" cy="4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</a:pPr>
            <a:r>
              <a:rPr lang="en-US" altLang="en-US" sz="800" dirty="0"/>
              <a:t>Customer rebates are not tied to any incentives</a:t>
            </a:r>
          </a:p>
        </p:txBody>
      </p:sp>
      <p:sp>
        <p:nvSpPr>
          <p:cNvPr id="1650727" name="AutoShape 39"/>
          <p:cNvSpPr>
            <a:spLocks noChangeArrowheads="1"/>
          </p:cNvSpPr>
          <p:nvPr/>
        </p:nvSpPr>
        <p:spPr bwMode="gray">
          <a:xfrm>
            <a:off x="2317701" y="1983991"/>
            <a:ext cx="1461762" cy="472253"/>
          </a:xfrm>
          <a:prstGeom prst="wedgeRectCallout">
            <a:avLst>
              <a:gd name="adj1" fmla="val -77088"/>
              <a:gd name="adj2" fmla="val 133454"/>
            </a:avLst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1" tIns="45691" rIns="91381" bIns="45691"/>
          <a:lstStyle/>
          <a:p>
            <a:pPr>
              <a:buClrTx/>
            </a:pPr>
            <a:endParaRPr lang="en-US" altLang="en-US"/>
          </a:p>
        </p:txBody>
      </p:sp>
      <p:sp>
        <p:nvSpPr>
          <p:cNvPr id="1650728" name="Measure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2397740" y="2020452"/>
            <a:ext cx="1301684" cy="4010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</a:pPr>
            <a:r>
              <a:rPr lang="en-US" altLang="en-US" sz="800"/>
              <a:t>Sometimes customer takes discount for </a:t>
            </a:r>
            <a:br>
              <a:rPr lang="en-US" altLang="en-US" sz="800"/>
            </a:br>
            <a:r>
              <a:rPr lang="en-US" altLang="en-US" sz="800"/>
              <a:t>early payment…</a:t>
            </a:r>
          </a:p>
        </p:txBody>
      </p:sp>
      <p:sp>
        <p:nvSpPr>
          <p:cNvPr id="1650729" name="AutoShape 41"/>
          <p:cNvSpPr>
            <a:spLocks noChangeArrowheads="1"/>
          </p:cNvSpPr>
          <p:nvPr/>
        </p:nvSpPr>
        <p:spPr bwMode="gray">
          <a:xfrm>
            <a:off x="1028655" y="3496245"/>
            <a:ext cx="1312216" cy="585107"/>
          </a:xfrm>
          <a:prstGeom prst="wedgeRectCallout">
            <a:avLst>
              <a:gd name="adj1" fmla="val 71991"/>
              <a:gd name="adj2" fmla="val -113796"/>
            </a:avLst>
          </a:prstGeom>
          <a:solidFill>
            <a:schemeClr val="accent1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1" tIns="45691" rIns="91381" bIns="45691"/>
          <a:lstStyle/>
          <a:p>
            <a:pPr>
              <a:buClrTx/>
            </a:pPr>
            <a:endParaRPr lang="en-US" altLang="en-US"/>
          </a:p>
        </p:txBody>
      </p:sp>
      <p:sp>
        <p:nvSpPr>
          <p:cNvPr id="1650730" name="Measure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1100269" y="3529231"/>
            <a:ext cx="1143713" cy="53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27000" indent="-125413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</a:pPr>
            <a:r>
              <a:rPr lang="en-US" altLang="en-US" sz="800"/>
              <a:t>Transport costs are greater than freight revenue – another leakage</a:t>
            </a:r>
          </a:p>
        </p:txBody>
      </p:sp>
      <p:sp>
        <p:nvSpPr>
          <p:cNvPr id="1650731" name="AutoShape 43"/>
          <p:cNvSpPr>
            <a:spLocks noChangeArrowheads="1"/>
          </p:cNvSpPr>
          <p:nvPr/>
        </p:nvSpPr>
        <p:spPr bwMode="gray">
          <a:xfrm>
            <a:off x="4011154" y="2121154"/>
            <a:ext cx="1548120" cy="918463"/>
          </a:xfrm>
          <a:prstGeom prst="wedgeRectCallout">
            <a:avLst>
              <a:gd name="adj1" fmla="val -52449"/>
              <a:gd name="adj2" fmla="val 61153"/>
            </a:avLst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1" tIns="45691" rIns="91381" bIns="45691"/>
          <a:lstStyle/>
          <a:p>
            <a:pPr>
              <a:buClrTx/>
            </a:pPr>
            <a:endParaRPr lang="en-US" altLang="en-US"/>
          </a:p>
        </p:txBody>
      </p:sp>
      <p:sp>
        <p:nvSpPr>
          <p:cNvPr id="1650732" name="Measure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4091193" y="2178448"/>
            <a:ext cx="1385935" cy="66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algn="l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algn="l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algn="l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algn="l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</a:pPr>
            <a:r>
              <a:rPr lang="en-US" altLang="en-US" sz="800"/>
              <a:t>Other costs such as EDI, VMI, special rush shipments, joint consulting, etc. need to be factored in</a:t>
            </a:r>
          </a:p>
        </p:txBody>
      </p:sp>
      <p:sp>
        <p:nvSpPr>
          <p:cNvPr id="1650734" name="Rectangle 46"/>
          <p:cNvSpPr>
            <a:spLocks noChangeArrowheads="1"/>
          </p:cNvSpPr>
          <p:nvPr/>
        </p:nvSpPr>
        <p:spPr bwMode="gray">
          <a:xfrm>
            <a:off x="6062674" y="673142"/>
            <a:ext cx="5587975" cy="57035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91" tIns="45695" rIns="91391" bIns="45695" anchor="ctr"/>
          <a:lstStyle/>
          <a:p>
            <a:pPr>
              <a:buClrTx/>
            </a:pPr>
            <a:endParaRPr lang="en-US"/>
          </a:p>
        </p:txBody>
      </p:sp>
      <p:sp>
        <p:nvSpPr>
          <p:cNvPr id="1650735" name="Rectangle 47"/>
          <p:cNvSpPr>
            <a:spLocks noChangeArrowheads="1"/>
          </p:cNvSpPr>
          <p:nvPr/>
        </p:nvSpPr>
        <p:spPr bwMode="gray">
          <a:xfrm>
            <a:off x="6157459" y="726811"/>
            <a:ext cx="3584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…and the profitability of specific products</a:t>
            </a:r>
          </a:p>
        </p:txBody>
      </p:sp>
      <p:sp>
        <p:nvSpPr>
          <p:cNvPr id="1650736" name="Rectangle 48"/>
          <p:cNvSpPr>
            <a:spLocks noChangeArrowheads="1"/>
          </p:cNvSpPr>
          <p:nvPr/>
        </p:nvSpPr>
        <p:spPr bwMode="gray">
          <a:xfrm>
            <a:off x="6504996" y="5735975"/>
            <a:ext cx="4857093" cy="69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Opportunity frequently exists to boost profitability on specific loss-making SKUs</a:t>
            </a:r>
          </a:p>
        </p:txBody>
      </p:sp>
      <p:sp>
        <p:nvSpPr>
          <p:cNvPr id="1650737" name="AutoShape 4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10800000">
            <a:off x="6968378" y="5446024"/>
            <a:ext cx="3509071" cy="305576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buClrTx/>
            </a:pPr>
            <a:endParaRPr lang="en-US"/>
          </a:p>
        </p:txBody>
      </p:sp>
      <p:sp>
        <p:nvSpPr>
          <p:cNvPr id="1650739" name="Oval 51"/>
          <p:cNvSpPr>
            <a:spLocks noChangeArrowheads="1"/>
          </p:cNvSpPr>
          <p:nvPr/>
        </p:nvSpPr>
        <p:spPr bwMode="gray">
          <a:xfrm>
            <a:off x="7730853" y="3669866"/>
            <a:ext cx="2011503" cy="1097294"/>
          </a:xfrm>
          <a:prstGeom prst="ellipse">
            <a:avLst/>
          </a:prstGeom>
          <a:solidFill>
            <a:srgbClr val="C7E0FB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1" tIns="45700" rIns="91401" bIns="45700" anchor="ctr"/>
          <a:lstStyle/>
          <a:p>
            <a:pPr>
              <a:buClrTx/>
            </a:pPr>
            <a:endParaRPr lang="en-US"/>
          </a:p>
        </p:txBody>
      </p:sp>
      <p:sp>
        <p:nvSpPr>
          <p:cNvPr id="1650740" name="Line 52"/>
          <p:cNvSpPr>
            <a:spLocks noChangeShapeType="1"/>
          </p:cNvSpPr>
          <p:nvPr/>
        </p:nvSpPr>
        <p:spPr bwMode="gray">
          <a:xfrm flipV="1">
            <a:off x="8963029" y="3265325"/>
            <a:ext cx="0" cy="41669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741" name="Rectangle 53"/>
          <p:cNvSpPr>
            <a:spLocks noChangeArrowheads="1"/>
          </p:cNvSpPr>
          <p:nvPr/>
        </p:nvSpPr>
        <p:spPr bwMode="gray">
          <a:xfrm>
            <a:off x="6239602" y="1450818"/>
            <a:ext cx="13545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chemeClr val="accent6"/>
                </a:solidFill>
              </a:rPr>
              <a:t>Pocket margin %</a:t>
            </a:r>
          </a:p>
        </p:txBody>
      </p:sp>
      <p:sp>
        <p:nvSpPr>
          <p:cNvPr id="1650742" name="Rectangle 54"/>
          <p:cNvSpPr>
            <a:spLocks noChangeArrowheads="1"/>
          </p:cNvSpPr>
          <p:nvPr/>
        </p:nvSpPr>
        <p:spPr bwMode="gray">
          <a:xfrm>
            <a:off x="10041449" y="4854971"/>
            <a:ext cx="1388836" cy="47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Revenue </a:t>
            </a:r>
          </a:p>
          <a:p>
            <a:r>
              <a:rPr lang="en-US" sz="1400">
                <a:solidFill>
                  <a:srgbClr val="808080"/>
                </a:solidFill>
              </a:rPr>
              <a:t>RMB Millions</a:t>
            </a:r>
          </a:p>
        </p:txBody>
      </p:sp>
      <p:sp>
        <p:nvSpPr>
          <p:cNvPr id="1650743" name="Rectangle 55"/>
          <p:cNvSpPr>
            <a:spLocks noChangeArrowheads="1"/>
          </p:cNvSpPr>
          <p:nvPr/>
        </p:nvSpPr>
        <p:spPr bwMode="gray">
          <a:xfrm>
            <a:off x="337792" y="1450818"/>
            <a:ext cx="11253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solidFill>
                  <a:schemeClr val="accent6"/>
                </a:solidFill>
              </a:rPr>
              <a:t>% of Revenue</a:t>
            </a:r>
          </a:p>
        </p:txBody>
      </p:sp>
      <p:sp>
        <p:nvSpPr>
          <p:cNvPr id="1650744" name="Rectangle 56"/>
          <p:cNvSpPr>
            <a:spLocks noChangeArrowheads="1"/>
          </p:cNvSpPr>
          <p:nvPr/>
        </p:nvSpPr>
        <p:spPr bwMode="gray">
          <a:xfrm>
            <a:off x="6239602" y="1125597"/>
            <a:ext cx="21945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solidFill>
                  <a:schemeClr val="tx2"/>
                </a:solidFill>
              </a:rPr>
              <a:t>Product by plant location</a:t>
            </a:r>
          </a:p>
        </p:txBody>
      </p:sp>
      <p:sp>
        <p:nvSpPr>
          <p:cNvPr id="1650745" name="Rectangle 57"/>
          <p:cNvSpPr>
            <a:spLocks noChangeArrowheads="1"/>
          </p:cNvSpPr>
          <p:nvPr/>
        </p:nvSpPr>
        <p:spPr bwMode="gray">
          <a:xfrm>
            <a:off x="318837" y="1125597"/>
            <a:ext cx="408829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solidFill>
                  <a:schemeClr val="tx2"/>
                </a:solidFill>
              </a:rPr>
              <a:t>Customer leakages analysis</a:t>
            </a:r>
          </a:p>
        </p:txBody>
      </p:sp>
      <p:sp>
        <p:nvSpPr>
          <p:cNvPr id="1650746" name="AutoShape 58"/>
          <p:cNvSpPr>
            <a:spLocks noChangeArrowheads="1"/>
          </p:cNvSpPr>
          <p:nvPr/>
        </p:nvSpPr>
        <p:spPr bwMode="gray">
          <a:xfrm>
            <a:off x="6810406" y="4843554"/>
            <a:ext cx="1819830" cy="500033"/>
          </a:xfrm>
          <a:prstGeom prst="wedgeRectCallout">
            <a:avLst>
              <a:gd name="adj1" fmla="val 57755"/>
              <a:gd name="adj2" fmla="val -116319"/>
            </a:avLst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1" tIns="45700" rIns="91401" bIns="45700"/>
          <a:lstStyle/>
          <a:p>
            <a:pPr>
              <a:buClrTx/>
            </a:pPr>
            <a:r>
              <a:rPr lang="en-US" sz="1200"/>
              <a:t>Address low-performing SKUs</a:t>
            </a:r>
          </a:p>
        </p:txBody>
      </p:sp>
      <p:grpSp>
        <p:nvGrpSpPr>
          <p:cNvPr id="1650747" name="Group 59"/>
          <p:cNvGrpSpPr>
            <a:grpSpLocks/>
          </p:cNvGrpSpPr>
          <p:nvPr/>
        </p:nvGrpSpPr>
        <p:grpSpPr bwMode="auto">
          <a:xfrm>
            <a:off x="10197314" y="1855511"/>
            <a:ext cx="1249026" cy="519132"/>
            <a:chOff x="4849" y="1153"/>
            <a:chExt cx="593" cy="299"/>
          </a:xfrm>
        </p:grpSpPr>
        <p:sp>
          <p:nvSpPr>
            <p:cNvPr id="1650748" name="AutoShape 60"/>
            <p:cNvSpPr>
              <a:spLocks noChangeArrowheads="1"/>
            </p:cNvSpPr>
            <p:nvPr/>
          </p:nvSpPr>
          <p:spPr bwMode="gray">
            <a:xfrm>
              <a:off x="4849" y="1153"/>
              <a:ext cx="593" cy="288"/>
            </a:xfrm>
            <a:prstGeom prst="wedgeRectCallout">
              <a:avLst>
                <a:gd name="adj1" fmla="val -46963"/>
                <a:gd name="adj2" fmla="val 106250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1" tIns="45700" rIns="91401" bIns="45700"/>
            <a:lstStyle/>
            <a:p>
              <a:pPr>
                <a:buClrTx/>
              </a:pPr>
              <a:r>
                <a:rPr lang="en-US" sz="1200"/>
                <a:t>Increase share</a:t>
              </a:r>
            </a:p>
          </p:txBody>
        </p:sp>
        <p:sp>
          <p:nvSpPr>
            <p:cNvPr id="1650749" name="AutoShape 61"/>
            <p:cNvSpPr>
              <a:spLocks noChangeArrowheads="1"/>
            </p:cNvSpPr>
            <p:nvPr/>
          </p:nvSpPr>
          <p:spPr bwMode="gray">
            <a:xfrm>
              <a:off x="4849" y="1154"/>
              <a:ext cx="593" cy="288"/>
            </a:xfrm>
            <a:prstGeom prst="wedgeRectCallout">
              <a:avLst>
                <a:gd name="adj1" fmla="val -120824"/>
                <a:gd name="adj2" fmla="val 96875"/>
              </a:avLst>
            </a:prstGeom>
            <a:solidFill>
              <a:schemeClr val="bg1"/>
            </a:solidFill>
            <a:ln w="9525">
              <a:solidFill>
                <a:schemeClr val="accent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1" tIns="45700" rIns="91401" bIns="45700"/>
            <a:lstStyle/>
            <a:p>
              <a:pPr>
                <a:buClrTx/>
              </a:pPr>
              <a:r>
                <a:rPr lang="en-US" sz="1200"/>
                <a:t>Increase share</a:t>
              </a:r>
            </a:p>
          </p:txBody>
        </p:sp>
        <p:sp>
          <p:nvSpPr>
            <p:cNvPr id="1650750" name="Rectangle 62"/>
            <p:cNvSpPr>
              <a:spLocks noChangeArrowheads="1"/>
            </p:cNvSpPr>
            <p:nvPr/>
          </p:nvSpPr>
          <p:spPr bwMode="gray">
            <a:xfrm>
              <a:off x="4955" y="1423"/>
              <a:ext cx="130" cy="2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01" tIns="45700" rIns="91401" bIns="45700" anchor="ctr"/>
            <a:lstStyle/>
            <a:p>
              <a:pPr>
                <a:buClrTx/>
              </a:pPr>
              <a:endParaRPr lang="en-US"/>
            </a:p>
          </p:txBody>
        </p:sp>
      </p:grpSp>
      <p:sp>
        <p:nvSpPr>
          <p:cNvPr id="1650760" name="5. Source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609600" indent="-609600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85813" indent="-14287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936625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073150" indent="-134938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223963" indent="-149225" algn="l" defTabSz="895350"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16811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1383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25955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052763" indent="-149225" defTabSz="895350" fontAlgn="base">
              <a:spcBef>
                <a:spcPct val="0"/>
              </a:spcBef>
              <a:spcAft>
                <a:spcPct val="0"/>
              </a:spcAft>
              <a:tabLst>
                <a:tab pos="6127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93713" indent="-493713">
              <a:buClrTx/>
            </a:pPr>
            <a:r>
              <a:rPr lang="en-US" sz="800">
                <a:solidFill>
                  <a:schemeClr val="accent6"/>
                </a:solidFill>
                <a:latin typeface="+mn-lt"/>
              </a:rPr>
              <a:t>SOURCE: Disguised client analysis</a:t>
            </a:r>
          </a:p>
        </p:txBody>
      </p:sp>
    </p:spTree>
    <p:extLst>
      <p:ext uri="{BB962C8B-B14F-4D97-AF65-F5344CB8AC3E}">
        <p14:creationId xmlns:p14="http://schemas.microsoft.com/office/powerpoint/2010/main" val="2386412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"/>
  <p:tag name="THINKCELLUNDODONOTDELETE" val="0"/>
  <p:tag name="PREVIOUSNAME" val="C:\Users\Krishnakumar Thangar\Desktop\26-Nov-2018\1810-1110744\B series\BAS018_Sales team transformation for industrial packaging player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P5u4imRZS8XtGa8CB_Ww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.8"/>
  <p:tag name="2LEVEL" val="0.9"/>
  <p:tag name="3LEVEL" val="0.45"/>
  <p:tag name="4LEVEL" val="0.23"/>
  <p:tag name="5LEVEL" val="0.1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.8"/>
  <p:tag name="2LEVEL" val="0.9"/>
  <p:tag name="3LEVEL" val="0.45"/>
  <p:tag name="4LEVEL" val="0.23"/>
  <p:tag name="5LEVEL" val="0.1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.8"/>
  <p:tag name="2LEVEL" val="0.9"/>
  <p:tag name="3LEVEL" val="0.45"/>
  <p:tag name="4LEVEL" val="0.23"/>
  <p:tag name="5LEVEL" val="0.1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IDDONOTDELETE" val="q6hR40Fqo0qYgqBrN4887g"/>
  <p:tag name="THINKCELLSTATEDONOTDELETE" val="heLiStg.3E6fgFZwNWFE0Q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WlMZ9.QLWiHzcjBKRFx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7"/>
  <p:tag name="2LEVEL" val="0.35"/>
  <p:tag name="3LEVEL" val="0.17"/>
  <p:tag name="4LEVEL" val="0.09"/>
  <p:tag name="5LEVEL" val="0.04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7"/>
  <p:tag name="2LEVEL" val="0.35"/>
  <p:tag name="3LEVEL" val="0.17"/>
  <p:tag name="4LEVEL" val="0.09"/>
  <p:tag name="5LEVEL" val="0.04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5zo8mcSyyJ2xI7BTuJgw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gekawRFkiJoWMMlLrOfw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gekawRFkiJoWMMlLrOfw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gekawRFkiJoWMMlLrOfw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gekawRFkiJoWMMlLrO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gekawRFkiJoWMMlLrOfw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gekawRFkiJoWMMlLrOfw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gekawRFkiJoWMMlLrOfw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gekawRFkiJoWMMlLrOfw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92mBjPaTBabnifjZU13ew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3"/>
  <p:tag name="2LEVEL" val="0.15"/>
  <p:tag name="3LEVEL" val="0.08"/>
  <p:tag name="4LEVEL" val="0.04"/>
  <p:tag name="5LEVEL" val="0.02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3"/>
  <p:tag name="2LEVEL" val="0.15"/>
  <p:tag name="3LEVEL" val="0.08"/>
  <p:tag name="4LEVEL" val="0.04"/>
  <p:tag name="5LEVEL" val="0.0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3"/>
  <p:tag name="2LEVEL" val="0.15"/>
  <p:tag name="3LEVEL" val="0.08"/>
  <p:tag name="4LEVEL" val="0.04"/>
  <p:tag name="5LEVEL" val="0.02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STATEDONOTDELETE" val="_XBj.2JFJEmbB1KJb5WV5g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WR4KSUSAiy_JePa6_MJ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JA7BSzR96YjsDflTicBg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UYGzdKAU6y7MquvC7eLg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PkgXRri.kWYq8N5SuLY5g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YMbcjODUyfW6_7lbunS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ckVoVbAFka8KwJw2pnXGw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8B.zJt_kkK0G4Drd3o2Dw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WCFK7CY0m1zV69LAy_Vw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jHbPXIKUagfozMAAR5Rw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a4bInwGEKMDEt3ZPlfpw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UapPJAOEmdp_MFy39w2Q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JUxibrT80mwRuerz7zB7w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4mEp_..2kOKKB0oy48Dog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.0fY2q7E.hH5G8xfEAHA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sJhltoREiu8_GTJXlGI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641PJMQkyLXKogsiZrfg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p8akQg202EdHMlUHqCVg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MjLkq3.NEuBwCbMu1F4EA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UgVFiYt2Eq0LI49y1V76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3b8LqlOEenoUyfyS6jpQ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pgHxuCQI2GjgZEw7PXgg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cAYHwiRWuV9iX0XCL37g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u5MVcNQSqhxItDQ7s2t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70.25"/>
  <p:tag name="LLEFT" val=" 185.625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EEzcvK7x8kG5UpJfLUt8gQ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5PqqEIT3yBZU2xbXzWEg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PK_yXrvUi6xxBFxCNfNg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LposEjqUmlW.xNkklLMQ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oIXDh1SjS0SbdC16S_kg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2AUD9kQbmkHr10imqQ1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ZB1ri1QWKIEABpydzetA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uhP7siSrmp8r2385jYiQ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otceNiR.KSiv5SBNJkGA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r94HZ8QhKDUqy3EHczGg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CoJ8.cRk.vg7wfXr.CAg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Z.1gT9Qf2XkJHs8vFFNw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.4FT7i20eBp4lbpEZkdg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3GsjTHSQfGqg0VhWmCM2w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aVcLzRRnCvxLBmGvnMIA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baNt6wSlCATnMgdmB0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0c5TYU6RE2uOtMVf_IKIw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9q9XkzRveKDKrwTVZflA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tRPr7jiEek24w4WtCUeA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3Ftv4qTe22htJbp.z2DA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FMw2JVUECaC0CQd8IPsw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MX_F8HSdyLxf47s3iA5w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9RqfxDRKKMHWHPmnFKQw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hDokWcgkemcSctWMT22Q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pMpow.kZUa9clwQxrDc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pMpow.kZUa9clwQxrDcYA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pMpow.kZUa9clwQxrDcYA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pMpow.kZUa9clwQxrDcYA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pMpow.kZUa9clwQxrDcYA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pMpow.kZUa9clwQxrDcYA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pMpow.kZUa9clwQxrDcYA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pMpow.kZUa9clwQxrDcYA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h4L4mVqkinUY63wHDK_w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SrwaaSekC4Z5WwcO8o.w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kRu9sxAf0mjnI_Qr4hLWw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xr9HpC0aChdqhGhiHtw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0MWnuIHB0GFlR4YF8XleA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ufnsLuR1Ge5TmsQhyFeQ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9bUepq5kUiI5aCBvFIcTg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UsWdWmf0.rUsRFU2JQcw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pOnUOcOUS7bYMDIBHTGw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I3BHnegakG7M2jS3bNmQQ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nGdh37Q0O_kXakwu9zs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SkGNUZa0adpnSYcsWiGA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irArrow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"/>
  <p:tag name="2LEVEL" val="0.5"/>
  <p:tag name="3LEVEL" val="0.25"/>
  <p:tag name="4LEVEL" val="0.12"/>
  <p:tag name="5LEVEL" val="0.0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1816</Words>
  <Application>Microsoft Macintosh PowerPoint</Application>
  <PresentationFormat>Custom</PresentationFormat>
  <Paragraphs>501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42" baseType="lpstr">
      <vt:lpstr>Georgia</vt:lpstr>
      <vt:lpstr>Times New Roman</vt:lpstr>
      <vt:lpstr>Whitney HTF Book</vt:lpstr>
      <vt:lpstr>华文楷体</vt:lpstr>
      <vt:lpstr>宋体</vt:lpstr>
      <vt:lpstr>Arial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Chart</vt:lpstr>
      <vt:lpstr>Sales team transformation for industrial packaging player</vt:lpstr>
      <vt:lpstr>Articulated coherent and tailored commercial operating system…</vt:lpstr>
      <vt:lpstr>… with benefits of key modules…</vt:lpstr>
      <vt:lpstr>…And a clear picture of overall shift</vt:lpstr>
      <vt:lpstr>Supported by clear roll-out framework covering process, tools and required capabilities</vt:lpstr>
      <vt:lpstr>Drove roll-out in Asia with 3 month project with workshops and hands-on coaching</vt:lpstr>
      <vt:lpstr>Monthly timeline: Active cycle of performance reviews</vt:lpstr>
      <vt:lpstr>Weekly timeline: Hands-on coaching</vt:lpstr>
      <vt:lpstr>Imparted critical skills in quantitative transactional pricing analysis</vt:lpstr>
      <vt:lpstr>Identified opportunities for sales team to increase customer-facing time by 20%</vt:lpstr>
      <vt:lpstr>Work with account managers to drive detailed account by account action plan</vt:lpstr>
      <vt:lpstr>Supported account managers in driving for deeper customer insight</vt:lpstr>
      <vt:lpstr>Impact – drove a doubling in gross margin in 18 months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2019-05-21T14:13:49Z</dcterms:modified>
  <cp:category/>
  <cp:contentStatus/>
  <dc:language/>
  <cp:version/>
</cp:coreProperties>
</file>