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665" r:id="rId2"/>
  </p:sldMasterIdLst>
  <p:notesMasterIdLst>
    <p:notesMasterId r:id="rId4"/>
  </p:notesMasterIdLst>
  <p:handoutMasterIdLst>
    <p:handoutMasterId r:id="rId5"/>
  </p:handoutMasterIdLst>
  <p:sldIdLst>
    <p:sldId id="268" r:id="rId3"/>
  </p:sldIdLst>
  <p:sldSz cx="8961438" cy="6721475"/>
  <p:notesSz cx="6743700" cy="99060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65CC"/>
    <a:srgbClr val="808080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108" autoAdjust="0"/>
    <p:restoredTop sz="94684" autoAdjust="0"/>
  </p:normalViewPr>
  <p:slideViewPr>
    <p:cSldViewPr snapToGrid="0" snapToObjects="1">
      <p:cViewPr varScale="1">
        <p:scale>
          <a:sx n="127" d="100"/>
          <a:sy n="127" d="100"/>
        </p:scale>
        <p:origin x="2168" y="176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08" y="-114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6072"/>
            <a:ext cx="53498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553135" y="110252"/>
            <a:ext cx="6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D29B9-0276-4D9A-B439-F6C480F02A9F}" type="slidenum">
              <a:rPr lang="ja-JP" altLang="en-US">
                <a:solidFill>
                  <a:prstClr val="black"/>
                </a:solidFill>
              </a:rPr>
              <a:pPr/>
              <a:t>0</a:t>
            </a:fld>
            <a:endParaRPr lang="en-US" altLang="ja-JP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1104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slideMaster" Target="../slideMasters/slideMaster2.xml"/><Relationship Id="rId18" Type="http://schemas.openxmlformats.org/officeDocument/2006/relationships/image" Target="../media/image3.emf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image" Target="../media/image2.emf"/><Relationship Id="rId2" Type="http://schemas.openxmlformats.org/officeDocument/2006/relationships/tags" Target="../tags/tag27.xml"/><Relationship Id="rId16" Type="http://schemas.openxmlformats.org/officeDocument/2006/relationships/image" Target="../media/image5.jpg"/><Relationship Id="rId1" Type="http://schemas.openxmlformats.org/officeDocument/2006/relationships/vmlDrawing" Target="../drawings/vmlDrawing3.v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image" Target="../media/image4.emf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 Text"/>
          <p:cNvSpPr txBox="1">
            <a:spLocks noChangeArrowheads="1"/>
          </p:cNvSpPr>
          <p:nvPr/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 noProof="0" dirty="0">
                <a:latin typeface="+mn-lt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/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baseline="0" noProof="0" dirty="0">
              <a:latin typeface="+mn-lt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/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>
                <a:latin typeface="+mn-lt"/>
              </a:rPr>
              <a:t>Last Modified 2/6/2019 2:12 PM Eastern Standard Time</a:t>
            </a:r>
            <a:endParaRPr lang="en-US" sz="900" baseline="0" noProof="0" dirty="0">
              <a:latin typeface="+mn-lt"/>
            </a:endParaRPr>
          </a:p>
        </p:txBody>
      </p:sp>
      <p:sp>
        <p:nvSpPr>
          <p:cNvPr id="7" name="Printed"/>
          <p:cNvSpPr txBox="1">
            <a:spLocks noChangeArrowheads="1"/>
          </p:cNvSpPr>
          <p:nvPr/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 noProof="0" dirty="0">
                <a:latin typeface="+mn-lt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latin typeface="+mn-lt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baseline="0" noProof="0" dirty="0"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baseline="0" noProof="0" dirty="0">
                <a:latin typeface="+mn-lt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</a:endParaRPr>
          </a:p>
        </p:txBody>
      </p:sp>
      <p:grpSp>
        <p:nvGrpSpPr>
          <p:cNvPr id="15" name="TitleBottomBar"/>
          <p:cNvGrpSpPr>
            <a:grpSpLocks/>
          </p:cNvGrpSpPr>
          <p:nvPr/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aseline="0" noProof="0" dirty="0">
                <a:latin typeface="+mn-lt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n-lt"/>
                <a:ea typeface="+mn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4981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23743201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" y="0"/>
            <a:ext cx="8955874" cy="6721475"/>
          </a:xfrm>
          <a:prstGeom prst="rect">
            <a:avLst/>
          </a:prstGeom>
        </p:spPr>
      </p:pic>
      <p:sp>
        <p:nvSpPr>
          <p:cNvPr id="4" name="Working Draft Text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40013" y="342900"/>
            <a:ext cx="99386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000000"/>
                </a:solidFill>
                <a:latin typeface="Arial"/>
              </a:rPr>
              <a:t>WORKING DRAFT</a:t>
            </a:r>
          </a:p>
        </p:txBody>
      </p:sp>
      <p:sp>
        <p:nvSpPr>
          <p:cNvPr id="5" name="doc id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2325" y="36513"/>
            <a:ext cx="29527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Working Draft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0013" y="498475"/>
            <a:ext cx="284693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  <a:latin typeface="Arial"/>
              </a:rPr>
              <a:t>Last Modified 2/6/2019 2:12 PM Eastern Standard Time</a:t>
            </a:r>
            <a:endParaRPr lang="en-US" sz="9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rinted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40013" y="655638"/>
            <a:ext cx="36548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solidFill>
                  <a:srgbClr val="000000"/>
                </a:solidFill>
                <a:latin typeface="Arial"/>
              </a:rPr>
              <a:t>Printed</a:t>
            </a:r>
          </a:p>
        </p:txBody>
      </p:sp>
      <p:sp>
        <p:nvSpPr>
          <p:cNvPr id="9" name="Document type"/>
          <p:cNvSpPr txBox="1">
            <a:spLocks noChangeArrowheads="1"/>
          </p:cNvSpPr>
          <p:nvPr/>
        </p:nvSpPr>
        <p:spPr bwMode="auto">
          <a:xfrm>
            <a:off x="2640013" y="4930775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Document type</a:t>
            </a:r>
          </a:p>
        </p:txBody>
      </p:sp>
      <p:sp>
        <p:nvSpPr>
          <p:cNvPr id="10" name="Date"/>
          <p:cNvSpPr txBox="1">
            <a:spLocks noChangeArrowheads="1"/>
          </p:cNvSpPr>
          <p:nvPr/>
        </p:nvSpPr>
        <p:spPr bwMode="auto">
          <a:xfrm>
            <a:off x="2640013" y="5199063"/>
            <a:ext cx="493553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Date</a:t>
            </a:r>
          </a:p>
        </p:txBody>
      </p:sp>
      <p:sp>
        <p:nvSpPr>
          <p:cNvPr id="11" name="Disclaimer-English (US)"/>
          <p:cNvSpPr>
            <a:spLocks noChangeArrowheads="1"/>
          </p:cNvSpPr>
          <p:nvPr/>
        </p:nvSpPr>
        <p:spPr bwMode="auto">
          <a:xfrm>
            <a:off x="2640013" y="5895975"/>
            <a:ext cx="51212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rgbClr val="000000"/>
                </a:solidFill>
                <a:latin typeface="Arial"/>
              </a:rPr>
              <a:t>Any use of this material without specific permission of McKinsey &amp; Company is strictly prohibited</a:t>
            </a:r>
          </a:p>
        </p:txBody>
      </p:sp>
      <p:sp>
        <p:nvSpPr>
          <p:cNvPr id="12" name="TitleBottomPlaceholder"/>
          <p:cNvSpPr>
            <a:spLocks noChangeArrowheads="1"/>
          </p:cNvSpPr>
          <p:nvPr/>
        </p:nvSpPr>
        <p:spPr bwMode="auto">
          <a:xfrm>
            <a:off x="0" y="2238375"/>
            <a:ext cx="2193925" cy="4484688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TitleTopPlaceholder"/>
          <p:cNvSpPr>
            <a:spLocks noChangeArrowheads="1"/>
          </p:cNvSpPr>
          <p:nvPr/>
        </p:nvSpPr>
        <p:spPr bwMode="auto">
          <a:xfrm>
            <a:off x="0" y="0"/>
            <a:ext cx="2193925" cy="2238375"/>
          </a:xfrm>
          <a:prstGeom prst="rect">
            <a:avLst/>
          </a:prstGeom>
          <a:solidFill>
            <a:srgbClr val="91A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Rectangle 1189"/>
          <p:cNvSpPr>
            <a:spLocks noChangeArrowheads="1"/>
          </p:cNvSpPr>
          <p:nvPr/>
        </p:nvSpPr>
        <p:spPr bwMode="auto">
          <a:xfrm>
            <a:off x="0" y="0"/>
            <a:ext cx="8958263" cy="672147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" name="TitleBottomBar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2192338" y="6305550"/>
            <a:ext cx="6767512" cy="420688"/>
            <a:chOff x="1382" y="3969"/>
            <a:chExt cx="4263" cy="265"/>
          </a:xfrm>
        </p:grpSpPr>
        <p:sp>
          <p:nvSpPr>
            <p:cNvPr id="16" name="Rectangle 113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1382" y="3969"/>
              <a:ext cx="4263" cy="265"/>
            </a:xfrm>
            <a:prstGeom prst="rect">
              <a:avLst/>
            </a:prstGeom>
            <a:solidFill>
              <a:srgbClr val="0029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" name="Picture 119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" y="4059"/>
              <a:ext cx="1023" cy="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  <p:custDataLst>
              <p:tags r:id="rId10"/>
            </p:custDataLst>
          </p:nvPr>
        </p:nvSpPr>
        <p:spPr>
          <a:xfrm>
            <a:off x="2640013" y="2133600"/>
            <a:ext cx="4935537" cy="984885"/>
          </a:xfrm>
          <a:prstGeom prst="rect">
            <a:avLst/>
          </a:prstGeom>
        </p:spPr>
        <p:txBody>
          <a:bodyPr/>
          <a:lstStyle>
            <a:lvl1pPr>
              <a:defRPr sz="3200" b="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2640013" y="3867150"/>
            <a:ext cx="4935537" cy="215444"/>
          </a:xfrm>
        </p:spPr>
        <p:txBody>
          <a:bodyPr>
            <a:spAutoFit/>
          </a:bodyPr>
          <a:lstStyle>
            <a:lvl1pPr>
              <a:defRPr sz="1400" baseline="0">
                <a:latin typeface="+mj-lt"/>
                <a:ea typeface="+mj-e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377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"/>
          <p:cNvSpPr txBox="1">
            <a:spLocks/>
          </p:cNvSpPr>
          <p:nvPr userDrawn="1"/>
        </p:nvSpPr>
        <p:spPr>
          <a:xfrm>
            <a:off x="8545513" y="6435725"/>
            <a:ext cx="208756" cy="1524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58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image" Target="../media/image1.emf"/><Relationship Id="rId3" Type="http://schemas.openxmlformats.org/officeDocument/2006/relationships/theme" Target="../theme/theme2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6" Type="http://schemas.openxmlformats.org/officeDocument/2006/relationships/tags" Target="../tags/tag26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4" Type="http://schemas.openxmlformats.org/officeDocument/2006/relationships/vmlDrawing" Target="../drawings/vmlDrawing2.v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939403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latin typeface="+mn-lt"/>
                <a:ea typeface="+mn-ea"/>
              </a:rPr>
              <a:t>Last Modified 2/6/2019 2:12 PM Eastern Standard Time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 dirty="0">
                <a:latin typeface="+mn-lt"/>
                <a:ea typeface="+mn-ea"/>
              </a:rPr>
              <a:t>Printed</a:t>
            </a:r>
            <a:endParaRPr lang="en-US" baseline="0" noProof="0" dirty="0"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baseline="0" noProof="0" dirty="0">
                <a:solidFill>
                  <a:srgbClr val="808080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baseline="0" noProof="0" dirty="0">
                <a:latin typeface="+mn-lt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baseline="0" noProof="0" dirty="0">
                <a:solidFill>
                  <a:schemeClr val="tx1"/>
                </a:solidFill>
                <a:latin typeface="+mn-lt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baseline="0" noProof="0" dirty="0">
                <a:latin typeface="+mn-lt"/>
                <a:ea typeface="+mn-ea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baseline="0" noProof="0" dirty="0">
                <a:latin typeface="+mn-lt"/>
                <a:ea typeface="+mn-ea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44855579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SlideBottomBar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doc id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Working Draft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7939404" y="1940591"/>
            <a:ext cx="190436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>
                <a:solidFill>
                  <a:srgbClr val="000000"/>
                </a:solidFill>
                <a:latin typeface="Arial"/>
              </a:rPr>
              <a:t>Last Modified 2/6/2019 2:12 PM Eastern Standard Time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 rot="5400000">
            <a:off x="8768958" y="4114417"/>
            <a:ext cx="24526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Printed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1452563" y="195103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119063" y="230188"/>
            <a:ext cx="8618537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063" y="26988"/>
            <a:ext cx="8592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Arial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062" y="531813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119063" y="6080125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119063" y="6435725"/>
            <a:ext cx="6862762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marL="609600" indent="-609600" defTabSz="895350">
              <a:tabLst>
                <a:tab pos="612775" algn="l"/>
              </a:tabLst>
            </a:pPr>
            <a:r>
              <a:rPr lang="en-US" sz="1000" dirty="0">
                <a:solidFill>
                  <a:srgbClr val="000000"/>
                </a:solidFill>
                <a:latin typeface="Arial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000000"/>
                  </a:solidFill>
                  <a:latin typeface="Arial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Arial"/>
                </a:rPr>
                <a:t>Unit of measure</a:t>
              </a:r>
            </a:p>
          </p:txBody>
        </p:sp>
      </p:grpSp>
      <p:sp>
        <p:nvSpPr>
          <p:cNvPr id="20" name="SlideLogoText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895350"/>
            <a:r>
              <a:rPr lang="en-US" sz="1000" dirty="0">
                <a:solidFill>
                  <a:srgbClr val="000000"/>
                </a:solidFill>
                <a:latin typeface="Arial"/>
              </a:rPr>
              <a:t>McKinsey &amp; Company</a:t>
            </a:r>
          </a:p>
        </p:txBody>
      </p:sp>
      <p:sp>
        <p:nvSpPr>
          <p:cNvPr id="21" name="SlideLogoSeparator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419112" y="6403975"/>
            <a:ext cx="40076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noAutofit/>
          </a:bodyPr>
          <a:lstStyle/>
          <a:p>
            <a:pPr algn="r" defTabSz="895350"/>
            <a:r>
              <a:rPr lang="en-US" sz="1200" dirty="0">
                <a:solidFill>
                  <a:srgbClr val="000000"/>
                </a:solidFill>
                <a:latin typeface="Arial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63075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image" Target="../media/image8.jpeg"/><Relationship Id="rId18" Type="http://schemas.openxmlformats.org/officeDocument/2006/relationships/image" Target="../media/image13.jp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7.jpeg"/><Relationship Id="rId17" Type="http://schemas.openxmlformats.org/officeDocument/2006/relationships/image" Target="../media/image12.jpg"/><Relationship Id="rId2" Type="http://schemas.openxmlformats.org/officeDocument/2006/relationships/tags" Target="../tags/tag38.xml"/><Relationship Id="rId16" Type="http://schemas.openxmlformats.org/officeDocument/2006/relationships/image" Target="../media/image11.jpeg"/><Relationship Id="rId1" Type="http://schemas.openxmlformats.org/officeDocument/2006/relationships/vmlDrawing" Target="../drawings/vmlDrawing4.vml"/><Relationship Id="rId6" Type="http://schemas.openxmlformats.org/officeDocument/2006/relationships/tags" Target="../tags/tag42.xml"/><Relationship Id="rId11" Type="http://schemas.openxmlformats.org/officeDocument/2006/relationships/image" Target="../media/image6.emf"/><Relationship Id="rId5" Type="http://schemas.openxmlformats.org/officeDocument/2006/relationships/tags" Target="../tags/tag41.xml"/><Relationship Id="rId15" Type="http://schemas.openxmlformats.org/officeDocument/2006/relationships/image" Target="../media/image10.jpg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4.emf"/><Relationship Id="rId4" Type="http://schemas.openxmlformats.org/officeDocument/2006/relationships/tags" Target="../tags/tag40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54" name="Object 8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2517225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45" name="Rectangle 77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endParaRPr lang="ja-JP" alt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62" y="230188"/>
            <a:ext cx="8964648" cy="877163"/>
          </a:xfrm>
        </p:spPr>
        <p:txBody>
          <a:bodyPr/>
          <a:lstStyle/>
          <a:p>
            <a:r>
              <a:rPr lang="en-US" altLang="ja-JP" dirty="0">
                <a:solidFill>
                  <a:schemeClr val="accent4"/>
                </a:solidFill>
                <a:ea typeface="MS PGothic" pitchFamily="34" charset="-128"/>
              </a:rPr>
              <a:t>World’s leading packaging company – we identified opportunities of ~90MM local currency and built clients’ capabilities for sustainable growth</a:t>
            </a:r>
            <a:r>
              <a:rPr lang="en-US" altLang="ja-JP" baseline="30000" dirty="0">
                <a:solidFill>
                  <a:schemeClr val="accent4"/>
                </a:solidFill>
                <a:ea typeface="MS PGothic" pitchFamily="34" charset="-128"/>
              </a:rPr>
              <a:t>1</a:t>
            </a:r>
            <a:endParaRPr lang="en-US" altLang="ja-JP" dirty="0">
              <a:solidFill>
                <a:schemeClr val="accent4"/>
              </a:solidFill>
              <a:ea typeface="MS PGothic" pitchFamily="34" charset="-128"/>
            </a:endParaRP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gray">
          <a:xfrm>
            <a:off x="5754688" y="919163"/>
            <a:ext cx="2911475" cy="53975"/>
          </a:xfrm>
          <a:prstGeom prst="rect">
            <a:avLst/>
          </a:prstGeom>
          <a:solidFill>
            <a:schemeClr val="hlink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10" name="Rectangle 42"/>
          <p:cNvSpPr>
            <a:spLocks noChangeArrowheads="1"/>
          </p:cNvSpPr>
          <p:nvPr/>
        </p:nvSpPr>
        <p:spPr bwMode="gray">
          <a:xfrm>
            <a:off x="5754688" y="1008063"/>
            <a:ext cx="2911475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12" name="Rectangle 44"/>
          <p:cNvSpPr>
            <a:spLocks noChangeArrowheads="1"/>
          </p:cNvSpPr>
          <p:nvPr/>
        </p:nvSpPr>
        <p:spPr bwMode="gray">
          <a:xfrm>
            <a:off x="2135187" y="1008063"/>
            <a:ext cx="35829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84013" name="Group 45"/>
          <p:cNvGrpSpPr>
            <a:grpSpLocks/>
          </p:cNvGrpSpPr>
          <p:nvPr/>
        </p:nvGrpSpPr>
        <p:grpSpPr bwMode="auto">
          <a:xfrm>
            <a:off x="2122487" y="817563"/>
            <a:ext cx="3595688" cy="142875"/>
            <a:chOff x="1642" y="743"/>
            <a:chExt cx="2608" cy="98"/>
          </a:xfrm>
        </p:grpSpPr>
        <p:sp>
          <p:nvSpPr>
            <p:cNvPr id="84014" name="Rectangle 4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1642" y="807"/>
              <a:ext cx="2534" cy="3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015" name="AutoShape 4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4102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4017" name="Rectangle 49"/>
          <p:cNvSpPr>
            <a:spLocks noChangeArrowheads="1"/>
          </p:cNvSpPr>
          <p:nvPr/>
        </p:nvSpPr>
        <p:spPr bwMode="gray">
          <a:xfrm>
            <a:off x="5830887" y="1055688"/>
            <a:ext cx="2674938" cy="3460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18" name="Rectangle 50"/>
          <p:cNvSpPr>
            <a:spLocks noChangeArrowheads="1"/>
          </p:cNvSpPr>
          <p:nvPr/>
        </p:nvSpPr>
        <p:spPr bwMode="gray">
          <a:xfrm>
            <a:off x="5905500" y="1122363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FFFFFF"/>
                </a:solidFill>
              </a:rPr>
              <a:t>Impact</a:t>
            </a:r>
          </a:p>
        </p:txBody>
      </p:sp>
      <p:sp>
        <p:nvSpPr>
          <p:cNvPr id="84019" name="Rectangle 51"/>
          <p:cNvSpPr>
            <a:spLocks noChangeArrowheads="1"/>
          </p:cNvSpPr>
          <p:nvPr/>
        </p:nvSpPr>
        <p:spPr bwMode="gray">
          <a:xfrm>
            <a:off x="2117725" y="1362075"/>
            <a:ext cx="3559175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20" name="Rectangle 52"/>
          <p:cNvSpPr>
            <a:spLocks noChangeArrowheads="1"/>
          </p:cNvSpPr>
          <p:nvPr/>
        </p:nvSpPr>
        <p:spPr bwMode="gray">
          <a:xfrm>
            <a:off x="2128838" y="1055688"/>
            <a:ext cx="3548063" cy="346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21" name="Rectangle 53"/>
          <p:cNvSpPr>
            <a:spLocks noChangeArrowheads="1"/>
          </p:cNvSpPr>
          <p:nvPr/>
        </p:nvSpPr>
        <p:spPr bwMode="gray">
          <a:xfrm>
            <a:off x="2251075" y="1122363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000000"/>
                </a:solidFill>
              </a:rPr>
              <a:t>What we did</a:t>
            </a:r>
          </a:p>
        </p:txBody>
      </p:sp>
      <p:grpSp>
        <p:nvGrpSpPr>
          <p:cNvPr id="84022" name="Group 54"/>
          <p:cNvGrpSpPr>
            <a:grpSpLocks/>
          </p:cNvGrpSpPr>
          <p:nvPr/>
        </p:nvGrpSpPr>
        <p:grpSpPr bwMode="auto">
          <a:xfrm>
            <a:off x="127000" y="817563"/>
            <a:ext cx="1957388" cy="155575"/>
            <a:chOff x="360" y="743"/>
            <a:chExt cx="1228" cy="98"/>
          </a:xfrm>
        </p:grpSpPr>
        <p:sp>
          <p:nvSpPr>
            <p:cNvPr id="84023" name="Rectangle 5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360" y="807"/>
              <a:ext cx="1130" cy="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024" name="AutoShape 5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440" y="743"/>
              <a:ext cx="148" cy="98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4025" name="Rectangle 57"/>
          <p:cNvSpPr>
            <a:spLocks noChangeArrowheads="1"/>
          </p:cNvSpPr>
          <p:nvPr/>
        </p:nvSpPr>
        <p:spPr bwMode="gray">
          <a:xfrm>
            <a:off x="127000" y="5889625"/>
            <a:ext cx="1874838" cy="8731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26" name="Rectangle 58"/>
          <p:cNvSpPr>
            <a:spLocks noChangeArrowheads="1"/>
          </p:cNvSpPr>
          <p:nvPr/>
        </p:nvSpPr>
        <p:spPr bwMode="gray">
          <a:xfrm>
            <a:off x="127000" y="1008063"/>
            <a:ext cx="1957388" cy="5240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28" name="Rectangle 60"/>
          <p:cNvSpPr>
            <a:spLocks noChangeArrowheads="1"/>
          </p:cNvSpPr>
          <p:nvPr/>
        </p:nvSpPr>
        <p:spPr bwMode="gray">
          <a:xfrm>
            <a:off x="203200" y="1362075"/>
            <a:ext cx="1722438" cy="10160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4029" name="Rectangle 61"/>
          <p:cNvSpPr>
            <a:spLocks noChangeArrowheads="1"/>
          </p:cNvSpPr>
          <p:nvPr/>
        </p:nvSpPr>
        <p:spPr bwMode="gray">
          <a:xfrm>
            <a:off x="203200" y="1055688"/>
            <a:ext cx="1798638" cy="3460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4030" name="Rectangle 62"/>
          <p:cNvSpPr>
            <a:spLocks noChangeArrowheads="1"/>
          </p:cNvSpPr>
          <p:nvPr/>
        </p:nvSpPr>
        <p:spPr bwMode="gray">
          <a:xfrm>
            <a:off x="277812" y="1122363"/>
            <a:ext cx="757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000000"/>
                </a:solidFill>
              </a:rPr>
              <a:t>Situation</a:t>
            </a:r>
          </a:p>
        </p:txBody>
      </p:sp>
      <p:sp>
        <p:nvSpPr>
          <p:cNvPr id="84062" name="Rectangle 94"/>
          <p:cNvSpPr>
            <a:spLocks noChangeArrowheads="1"/>
          </p:cNvSpPr>
          <p:nvPr/>
        </p:nvSpPr>
        <p:spPr bwMode="gray">
          <a:xfrm>
            <a:off x="203200" y="1479550"/>
            <a:ext cx="1722438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</a:rPr>
              <a:t>World’s leading packaging company </a:t>
            </a:r>
            <a:r>
              <a:rPr lang="en-US" altLang="ja-JP" sz="1400" dirty="0">
                <a:solidFill>
                  <a:srgbClr val="000000"/>
                </a:solidFill>
              </a:rPr>
              <a:t>with ~2.6bn local currency expected Asia sales in FY15 </a:t>
            </a:r>
          </a:p>
        </p:txBody>
      </p:sp>
      <p:sp>
        <p:nvSpPr>
          <p:cNvPr id="84068" name="Rectangle 100"/>
          <p:cNvSpPr>
            <a:spLocks noChangeArrowheads="1"/>
          </p:cNvSpPr>
          <p:nvPr/>
        </p:nvSpPr>
        <p:spPr bwMode="gray">
          <a:xfrm>
            <a:off x="2251075" y="4191636"/>
            <a:ext cx="2090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en-US" altLang="ja-JP" sz="1400" b="1">
                <a:solidFill>
                  <a:srgbClr val="000000"/>
                </a:solidFill>
              </a:rPr>
              <a:t>M&amp;S Expertise</a:t>
            </a:r>
          </a:p>
        </p:txBody>
      </p:sp>
      <p:sp>
        <p:nvSpPr>
          <p:cNvPr id="84069" name="Line 101"/>
          <p:cNvSpPr>
            <a:spLocks noChangeShapeType="1"/>
          </p:cNvSpPr>
          <p:nvPr/>
        </p:nvSpPr>
        <p:spPr bwMode="auto">
          <a:xfrm>
            <a:off x="2251075" y="4417061"/>
            <a:ext cx="3365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Rectangle 94"/>
          <p:cNvSpPr>
            <a:spLocks noChangeArrowheads="1"/>
          </p:cNvSpPr>
          <p:nvPr/>
        </p:nvSpPr>
        <p:spPr bwMode="gray">
          <a:xfrm>
            <a:off x="203200" y="3034993"/>
            <a:ext cx="1722438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</a:rPr>
              <a:t>Recognized the need to enhance commercial excellence hence achieving margin improvement </a:t>
            </a:r>
            <a:r>
              <a:rPr lang="en-US" altLang="ja-JP" sz="1400" dirty="0">
                <a:solidFill>
                  <a:srgbClr val="000000"/>
                </a:solidFill>
              </a:rPr>
              <a:t>given increasing competition and high inflow of new talents</a:t>
            </a:r>
          </a:p>
        </p:txBody>
      </p:sp>
      <p:pic>
        <p:nvPicPr>
          <p:cNvPr id="19483" name="Picture 27" descr="http://webassets.intranet.mckinsey.com/person/85000411150/images/medium.jpg?143315346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438" y="4490884"/>
            <a:ext cx="273522" cy="3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75" y="5356931"/>
            <a:ext cx="607274" cy="809699"/>
          </a:xfrm>
          <a:prstGeom prst="rect">
            <a:avLst/>
          </a:prstGeom>
        </p:spPr>
      </p:pic>
      <p:pic>
        <p:nvPicPr>
          <p:cNvPr id="3" name="Picture 2"/>
          <p:cNvPicPr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20" y="4483246"/>
            <a:ext cx="607274" cy="809699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20" y="5356931"/>
            <a:ext cx="607274" cy="809699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807" y="5356931"/>
            <a:ext cx="607274" cy="809699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279" y="4483246"/>
            <a:ext cx="607274" cy="809699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75" y="4483246"/>
            <a:ext cx="607274" cy="809699"/>
          </a:xfrm>
          <a:prstGeom prst="rect">
            <a:avLst/>
          </a:prstGeom>
        </p:spPr>
      </p:pic>
      <p:grpSp>
        <p:nvGrpSpPr>
          <p:cNvPr id="38" name="Group 37"/>
          <p:cNvGrpSpPr>
            <a:grpSpLocks/>
          </p:cNvGrpSpPr>
          <p:nvPr/>
        </p:nvGrpSpPr>
        <p:grpSpPr>
          <a:xfrm>
            <a:off x="4598128" y="3747388"/>
            <a:ext cx="897025" cy="614239"/>
            <a:chOff x="3175000" y="2582863"/>
            <a:chExt cx="1296988" cy="1135062"/>
          </a:xfrm>
        </p:grpSpPr>
        <p:sp>
          <p:nvSpPr>
            <p:cNvPr id="39" name="AutoShape 14"/>
            <p:cNvSpPr>
              <a:spLocks noChangeArrowheads="1"/>
            </p:cNvSpPr>
            <p:nvPr/>
          </p:nvSpPr>
          <p:spPr bwMode="gray">
            <a:xfrm>
              <a:off x="3175000" y="2582863"/>
              <a:ext cx="1296988" cy="1135062"/>
            </a:xfrm>
            <a:prstGeom prst="roundRect">
              <a:avLst>
                <a:gd name="adj" fmla="val 0"/>
              </a:avLst>
            </a:prstGeom>
            <a:noFill/>
            <a:ln w="952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AutoShape 16"/>
            <p:cNvSpPr>
              <a:spLocks noChangeArrowheads="1"/>
            </p:cNvSpPr>
            <p:nvPr/>
          </p:nvSpPr>
          <p:spPr bwMode="gray">
            <a:xfrm>
              <a:off x="4016375" y="2959100"/>
              <a:ext cx="141288" cy="28575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63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AutoShape 17"/>
            <p:cNvSpPr>
              <a:spLocks noChangeArrowheads="1"/>
            </p:cNvSpPr>
            <p:nvPr/>
          </p:nvSpPr>
          <p:spPr bwMode="gray">
            <a:xfrm>
              <a:off x="3311525" y="2676525"/>
              <a:ext cx="139700" cy="944563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63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2" name="AutoShape 18"/>
            <p:cNvSpPr>
              <a:spLocks noChangeArrowheads="1"/>
            </p:cNvSpPr>
            <p:nvPr/>
          </p:nvSpPr>
          <p:spPr bwMode="gray">
            <a:xfrm>
              <a:off x="3835400" y="2960688"/>
              <a:ext cx="141288" cy="660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63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gray">
            <a:xfrm>
              <a:off x="4191000" y="3248025"/>
              <a:ext cx="138113" cy="373063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63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4" name="AutoShape 20"/>
            <p:cNvSpPr>
              <a:spLocks noChangeArrowheads="1"/>
            </p:cNvSpPr>
            <p:nvPr/>
          </p:nvSpPr>
          <p:spPr bwMode="gray">
            <a:xfrm>
              <a:off x="3667125" y="2801938"/>
              <a:ext cx="138113" cy="163512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63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5" name="AutoShape 21"/>
            <p:cNvSpPr>
              <a:spLocks noChangeArrowheads="1"/>
            </p:cNvSpPr>
            <p:nvPr/>
          </p:nvSpPr>
          <p:spPr bwMode="gray">
            <a:xfrm>
              <a:off x="3487738" y="2678113"/>
              <a:ext cx="139700" cy="138112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 w="63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gray">
            <a:xfrm>
              <a:off x="3311525" y="3606800"/>
              <a:ext cx="1022350" cy="0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7" name="Rectangle 96"/>
          <p:cNvSpPr>
            <a:spLocks noChangeArrowheads="1"/>
          </p:cNvSpPr>
          <p:nvPr/>
        </p:nvSpPr>
        <p:spPr bwMode="gray">
          <a:xfrm>
            <a:off x="2178367" y="1479550"/>
            <a:ext cx="346868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  <a:latin typeface="Arial"/>
              </a:rPr>
              <a:t>Key account management (KAM)</a:t>
            </a:r>
            <a:r>
              <a:rPr lang="en-US" altLang="ja-JP" sz="1400" dirty="0">
                <a:solidFill>
                  <a:srgbClr val="000000"/>
                </a:solidFill>
                <a:latin typeface="Arial"/>
              </a:rPr>
              <a:t> – conducted 4 days of training re-introducing basic principles in KAM and held series of coaching sessions for 16 key account managers</a:t>
            </a:r>
          </a:p>
        </p:txBody>
      </p:sp>
      <p:sp>
        <p:nvSpPr>
          <p:cNvPr id="48" name="Rectangle 96"/>
          <p:cNvSpPr>
            <a:spLocks noChangeArrowheads="1"/>
          </p:cNvSpPr>
          <p:nvPr/>
        </p:nvSpPr>
        <p:spPr bwMode="gray">
          <a:xfrm>
            <a:off x="2178367" y="3053654"/>
            <a:ext cx="34686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000000"/>
              </a:buClr>
            </a:pPr>
            <a:r>
              <a:rPr lang="en-US" altLang="ja-JP" sz="1400" b="1" dirty="0">
                <a:solidFill>
                  <a:srgbClr val="000000"/>
                </a:solidFill>
                <a:latin typeface="Arial"/>
              </a:rPr>
              <a:t>Plant review </a:t>
            </a:r>
            <a:r>
              <a:rPr lang="en-US" altLang="ja-JP" sz="1400" dirty="0">
                <a:solidFill>
                  <a:srgbClr val="000000"/>
                </a:solidFill>
                <a:latin typeface="Arial"/>
              </a:rPr>
              <a:t>– introduced holistic and systematic approach in plant analysis and review including transactional pricing</a:t>
            </a:r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4613437" y="2368949"/>
            <a:ext cx="897025" cy="671530"/>
          </a:xfrm>
          <a:prstGeom prst="rect">
            <a:avLst/>
          </a:prstGeom>
        </p:spPr>
      </p:pic>
      <p:sp>
        <p:nvSpPr>
          <p:cNvPr id="55" name="Rectangle 43"/>
          <p:cNvSpPr>
            <a:spLocks noChangeArrowheads="1"/>
          </p:cNvSpPr>
          <p:nvPr/>
        </p:nvSpPr>
        <p:spPr bwMode="gray">
          <a:xfrm>
            <a:off x="5830887" y="1479550"/>
            <a:ext cx="267493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ts val="2400"/>
              </a:spcBef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10-week effort has been </a:t>
            </a:r>
            <a:r>
              <a:rPr lang="en-US" sz="1400" b="1" dirty="0">
                <a:solidFill>
                  <a:srgbClr val="000000"/>
                </a:solidFill>
                <a:latin typeface="Arial"/>
              </a:rPr>
              <a:t>completed with 94MM local currency opportunities identified</a:t>
            </a:r>
          </a:p>
        </p:txBody>
      </p:sp>
      <p:sp>
        <p:nvSpPr>
          <p:cNvPr id="56" name="Rectangle 43"/>
          <p:cNvSpPr>
            <a:spLocks noChangeArrowheads="1"/>
          </p:cNvSpPr>
          <p:nvPr/>
        </p:nvSpPr>
        <p:spPr bwMode="gray">
          <a:xfrm>
            <a:off x="5830887" y="3334849"/>
            <a:ext cx="267493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>
              <a:spcBef>
                <a:spcPts val="2400"/>
              </a:spcBef>
              <a:buClr>
                <a:srgbClr val="000000"/>
              </a:buClr>
            </a:pPr>
            <a:r>
              <a:rPr lang="en-US" sz="1400" b="1" dirty="0">
                <a:solidFill>
                  <a:srgbClr val="000000"/>
                </a:solidFill>
                <a:latin typeface="Arial"/>
              </a:rPr>
              <a:t>Solid roll-out plan in place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 for remaining </a:t>
            </a:r>
            <a:r>
              <a:rPr lang="en-US" sz="1400" dirty="0" err="1">
                <a:solidFill>
                  <a:srgbClr val="000000"/>
                </a:solidFill>
                <a:latin typeface="Arial"/>
              </a:rPr>
              <a:t>KAMs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/ plants (constituting ~30% of total FY15 budget sales)</a:t>
            </a:r>
            <a:endParaRPr lang="en-US" sz="1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Rectangle 43"/>
          <p:cNvSpPr>
            <a:spLocks noChangeArrowheads="1"/>
          </p:cNvSpPr>
          <p:nvPr/>
        </p:nvSpPr>
        <p:spPr bwMode="gray">
          <a:xfrm rot="20610049">
            <a:off x="7099374" y="2543395"/>
            <a:ext cx="1006793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7" lvl="1" indent="0" algn="ctr">
              <a:spcBef>
                <a:spcPts val="2400"/>
              </a:spcBef>
              <a:buClr>
                <a:srgbClr val="000000"/>
              </a:buClr>
              <a:buFont typeface="Arial" charset="0"/>
              <a:buNone/>
            </a:pPr>
            <a:r>
              <a:rPr lang="en-US" altLang="zh-TW" sz="2500" b="1" dirty="0">
                <a:solidFill>
                  <a:srgbClr val="000000"/>
                </a:solidFill>
                <a:latin typeface="Arial"/>
              </a:rPr>
              <a:t>$$$</a:t>
            </a:r>
            <a:endParaRPr lang="en-US" sz="25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Rectangle 43"/>
          <p:cNvSpPr>
            <a:spLocks noChangeArrowheads="1"/>
          </p:cNvSpPr>
          <p:nvPr/>
        </p:nvSpPr>
        <p:spPr bwMode="gray">
          <a:xfrm rot="20610049">
            <a:off x="6200727" y="4657218"/>
            <a:ext cx="2193244" cy="3847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wrap="square" lIns="0" tIns="0" rIns="0" bIns="0" anchor="t" anchorCtr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7" lvl="1" indent="0" algn="ctr">
              <a:spcBef>
                <a:spcPts val="2400"/>
              </a:spcBef>
              <a:buClr>
                <a:srgbClr val="000000"/>
              </a:buClr>
              <a:buFont typeface="Arial" charset="0"/>
              <a:buNone/>
            </a:pPr>
            <a:r>
              <a:rPr lang="en-US" sz="2500" b="1" dirty="0">
                <a:solidFill>
                  <a:srgbClr val="000000"/>
                </a:solidFill>
                <a:latin typeface="Arial"/>
              </a:rPr>
              <a:t>Sustainable</a:t>
            </a:r>
          </a:p>
        </p:txBody>
      </p:sp>
      <p:sp>
        <p:nvSpPr>
          <p:cNvPr id="61" name="4. Footnote"/>
          <p:cNvSpPr txBox="1">
            <a:spLocks noChangeArrowheads="1"/>
          </p:cNvSpPr>
          <p:nvPr/>
        </p:nvSpPr>
        <p:spPr bwMode="auto">
          <a:xfrm>
            <a:off x="119063" y="6344443"/>
            <a:ext cx="854868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104775" indent="-104775" defTabSz="895350">
              <a:defRPr sz="1000" baseline="0">
                <a:latin typeface="+mn-lt"/>
              </a:defRPr>
            </a:lvl1pPr>
            <a:lvl2pPr marL="1031875" defTabSz="895350">
              <a:defRPr sz="2400"/>
            </a:lvl2pPr>
            <a:lvl3pPr marL="1217613" defTabSz="895350">
              <a:defRPr sz="2400"/>
            </a:lvl3pPr>
            <a:lvl4pPr marL="1404938" defTabSz="895350">
              <a:defRPr sz="2400"/>
            </a:lvl4pPr>
            <a:lvl5pPr marL="1792288" defTabSz="895350">
              <a:defRPr sz="2400"/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/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/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/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/>
            </a:lvl9pPr>
          </a:lstStyle>
          <a:p>
            <a:r>
              <a:rPr lang="en-US" dirty="0">
                <a:solidFill>
                  <a:srgbClr val="000000"/>
                </a:solidFill>
              </a:rPr>
              <a:t>1 Please contact Florian for any further details :)</a:t>
            </a:r>
          </a:p>
        </p:txBody>
      </p:sp>
      <p:sp>
        <p:nvSpPr>
          <p:cNvPr id="57" name="Rectangle 13">
            <a:extLst>
              <a:ext uri="{FF2B5EF4-FFF2-40B4-BE49-F238E27FC236}">
                <a16:creationId xmlns:a16="http://schemas.microsoft.com/office/drawing/2014/main" id="{AC5B7268-7976-7C49-AFC2-C2DC2E0457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6" y="0"/>
            <a:ext cx="3670008" cy="145663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Basic Materials (GEM) | Asia-Pacific</a:t>
            </a:r>
            <a:endParaRPr lang="en-US" sz="1000" b="1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58" name="Rectangle 13">
            <a:extLst>
              <a:ext uri="{FF2B5EF4-FFF2-40B4-BE49-F238E27FC236}">
                <a16:creationId xmlns:a16="http://schemas.microsoft.com/office/drawing/2014/main" id="{3254F0C7-095A-5840-9DD9-11EC489A63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80657" y="0"/>
            <a:ext cx="667512" cy="145664"/>
          </a:xfrm>
          <a:prstGeom prst="rect">
            <a:avLst/>
          </a:prstGeom>
          <a:solidFill>
            <a:srgbClr val="0065CC"/>
          </a:solidFill>
          <a:ln>
            <a:noFill/>
          </a:ln>
          <a:effectLst/>
          <a:extLst/>
        </p:spPr>
        <p:txBody>
          <a:bodyPr wrap="none" anchor="ctr"/>
          <a:lstStyle/>
          <a:p>
            <a:r>
              <a:rPr lang="pl-PL" sz="1000" b="1" dirty="0">
                <a:solidFill>
                  <a:srgbClr val="FFFFFF"/>
                </a:solidFill>
                <a:latin typeface="Arial" pitchFamily="34" charset="0"/>
              </a:rPr>
              <a:t>BAS019</a:t>
            </a:r>
          </a:p>
        </p:txBody>
      </p:sp>
    </p:spTree>
    <p:extLst>
      <p:ext uri="{BB962C8B-B14F-4D97-AF65-F5344CB8AC3E}">
        <p14:creationId xmlns:p14="http://schemas.microsoft.com/office/powerpoint/2010/main" val="1621309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180"/>
  <p:tag name="PREVIOUSNAME" val="C:\Users\Najah Mushatt\Downloads\Single Page\Single Page\BAS019_Identified opportunities of ~RMB90MM and built clients’ capabilities for sustainable growth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WrF.fdh7p0an3deMgPZF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  <p:tag name="THINKCELLSHAPEDONOTDELETE" val="pE8iHgkA6AEu_FumrDOoSD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y_KxZKL1E.GTQ05Rtha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LdL9H4RAUi1sx7.V3uuY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LGfWqOe0CBmm3barZWJ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1pTlWFgB0OWH0RZD_wkd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ollzT0e0KF2N3YRcG.h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8oE0bgHeUKRe31eWN2EQ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Dr0ecGjAkuRPvuaLEBV9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rge8S81USIqD7ufQiP5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4tkUccAqUOnSm4Mm6j2w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ABrEzO406T1sIdnMSpn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4RTaAjHyEygaBEjBnBUj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Z7Lurv302SgxeuvB4qJ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rvS_jmUi0e_N0c5sO7bw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ZxcaWi8VkulbGToAn1eP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abdKh3XRUmbplJhCLboK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rCNcEB80i5l71.e5BW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hECp61o0yjJDxWXjQG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MyuXXSc0GwUXTIE7hO1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6_AW2014">
  <a:themeElements>
    <a:clrScheme name="AW201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AD6DD"/>
      </a:accent1>
      <a:accent2>
        <a:srgbClr val="00ADEF"/>
      </a:accent2>
      <a:accent3>
        <a:srgbClr val="7D9AAA"/>
      </a:accent3>
      <a:accent4>
        <a:srgbClr val="002960"/>
      </a:accent4>
      <a:accent5>
        <a:srgbClr val="666666"/>
      </a:accent5>
      <a:accent6>
        <a:srgbClr val="0070C0"/>
      </a:accent6>
      <a:hlink>
        <a:srgbClr val="00ADEF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27</TotalTime>
  <Words>160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Firm Format - English (US)</vt:lpstr>
      <vt:lpstr>16_AW2014</vt:lpstr>
      <vt:lpstr>think-cell Slide</vt:lpstr>
      <vt:lpstr>World’s leading packaging company – we identified opportunities of ~90MM local currency and built clients’ capabilities for sustainable growth1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World’s leading packaging company – we identified opportunities of ~RMB90MM and built clients’ capabilities for sustainable growth1</dc:title>
  <dc:creator>Michelle Chua</dc:creator>
  <cp:lastModifiedBy>Petra Vincent</cp:lastModifiedBy>
  <cp:revision>6</cp:revision>
  <cp:lastPrinted>2008-09-19T11:06:26Z</cp:lastPrinted>
  <dcterms:created xsi:type="dcterms:W3CDTF">2015-06-24T03:02:08Z</dcterms:created>
  <dcterms:modified xsi:type="dcterms:W3CDTF">2019-03-18T12:30:58Z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docid">
    <vt:lpwstr/>
  </property>
  <property fmtid="{D5CDD505-2E9C-101B-9397-08002B2CF9AE}" pid="7" name="Office2010EditCount">
    <vt:lpwstr>1</vt:lpwstr>
  </property>
  <property fmtid="{D5CDD505-2E9C-101B-9397-08002B2CF9AE}" pid="8" name="Office2003EditCount">
    <vt:lpwstr>0</vt:lpwstr>
  </property>
  <property fmtid="{D5CDD505-2E9C-101B-9397-08002B2CF9AE}" pid="9" name="LastEditedOfficeVersion">
    <vt:lpwstr>Office2010</vt:lpwstr>
  </property>
  <property fmtid="{D5CDD505-2E9C-101B-9397-08002B2CF9AE}" pid="10" name="Office2010WasSaved">
    <vt:lpwstr>1</vt:lpwstr>
  </property>
</Properties>
</file>