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9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000000"/>
    <a:srgbClr val="808080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8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70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2:14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8958264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640013" y="3867150"/>
            <a:ext cx="4935537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3398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900" b="1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</a:rPr>
              <a:t>Last Modified 2/6/2019 2:14 PM Eastern Standard Time</a:t>
            </a:r>
            <a:endParaRPr lang="en-AU" sz="900" dirty="0">
              <a:solidFill>
                <a:srgbClr val="000000"/>
              </a:solidFill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28597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000000"/>
                </a:solidFill>
              </a:rPr>
              <a:t>Printed 1/02/2016 8:13 AM AUS Eastern Standard Time</a:t>
            </a:r>
            <a:endParaRPr lang="en-AU" sz="900" dirty="0">
              <a:solidFill>
                <a:srgbClr val="000000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  <p:pic>
        <p:nvPicPr>
          <p:cNvPr id="19" name="Picture 1196" descr="PP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2206625" cy="67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Document type" hidden="1"/>
          <p:cNvSpPr txBox="1">
            <a:spLocks noChangeArrowheads="1"/>
          </p:cNvSpPr>
          <p:nvPr userDrawn="1"/>
        </p:nvSpPr>
        <p:spPr bwMode="auto">
          <a:xfrm>
            <a:off x="2640013" y="4933950"/>
            <a:ext cx="4935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r>
              <a:rPr lang="en-AU" sz="1400" dirty="0">
                <a:solidFill>
                  <a:srgbClr val="000000"/>
                </a:solidFill>
              </a:rPr>
              <a:t>Document type</a:t>
            </a:r>
          </a:p>
        </p:txBody>
      </p:sp>
      <p:sp>
        <p:nvSpPr>
          <p:cNvPr id="22" name="Date" hidden="1"/>
          <p:cNvSpPr txBox="1">
            <a:spLocks noChangeArrowheads="1"/>
          </p:cNvSpPr>
          <p:nvPr userDrawn="1"/>
        </p:nvSpPr>
        <p:spPr bwMode="auto">
          <a:xfrm>
            <a:off x="2640013" y="5199063"/>
            <a:ext cx="4935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AU" sz="1400" dirty="0">
                <a:solidFill>
                  <a:srgbClr val="000000"/>
                </a:solidFill>
              </a:rPr>
              <a:t>Date</a:t>
            </a:r>
          </a:p>
        </p:txBody>
      </p:sp>
      <p:sp>
        <p:nvSpPr>
          <p:cNvPr id="23" name="Disclaimer-English (US)" hidden="1"/>
          <p:cNvSpPr>
            <a:spLocks noChangeArrowheads="1"/>
          </p:cNvSpPr>
          <p:nvPr userDrawn="1"/>
        </p:nvSpPr>
        <p:spPr bwMode="auto">
          <a:xfrm>
            <a:off x="2640013" y="5895975"/>
            <a:ext cx="44084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</a:rPr>
              <a:t>Any use of this material without specific permission of McKinsey &amp; Company is strictly prohibited</a:t>
            </a:r>
          </a:p>
        </p:txBody>
      </p:sp>
      <p:sp>
        <p:nvSpPr>
          <p:cNvPr id="24" name="Text Box 1199"/>
          <p:cNvSpPr txBox="1">
            <a:spLocks noChangeArrowheads="1"/>
          </p:cNvSpPr>
          <p:nvPr userDrawn="1"/>
        </p:nvSpPr>
        <p:spPr bwMode="auto">
          <a:xfrm>
            <a:off x="2646362" y="1876425"/>
            <a:ext cx="4937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AU" sz="1800" kern="0" dirty="0">
                <a:solidFill>
                  <a:srgbClr val="00ADEF"/>
                </a:solidFill>
              </a:rPr>
              <a:t>McKinsey </a:t>
            </a:r>
            <a:r>
              <a:rPr lang="en-AU" kern="0" dirty="0">
                <a:solidFill>
                  <a:srgbClr val="00ADEF"/>
                </a:solidFill>
                <a:latin typeface="Arial"/>
              </a:rPr>
              <a:t>Implementation</a:t>
            </a:r>
            <a:endParaRPr lang="en-US" kern="0" dirty="0">
              <a:solidFill>
                <a:srgbClr val="00ADE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5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4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2396067" y="230188"/>
            <a:ext cx="6341533" cy="2923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132" descr="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2206625" cy="673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oleObject" Target="../embeddings/oleObject3.bin"/><Relationship Id="rId5" Type="http://schemas.openxmlformats.org/officeDocument/2006/relationships/vmlDrawing" Target="../drawings/vmlDrawing3.v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heme" Target="../theme/theme2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3670955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2:14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Subtitle</a:t>
            </a:r>
            <a:endParaRPr lang="en-US" sz="1600" baseline="0" noProof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452564" y="1951380"/>
            <a:ext cx="4302125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SlideBottomBar"/>
          <p:cNvSpPr>
            <a:spLocks noChangeArrowheads="1"/>
          </p:cNvSpPr>
          <p:nvPr/>
        </p:nvSpPr>
        <p:spPr bwMode="auto">
          <a:xfrm>
            <a:off x="0" y="6299200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AU" dirty="0">
              <a:solidFill>
                <a:srgbClr val="000000"/>
              </a:solidFill>
            </a:endParaRPr>
          </a:p>
        </p:txBody>
      </p:sp>
      <p:grpSp>
        <p:nvGrpSpPr>
          <p:cNvPr id="23" name="LegendBoxes" hidden="1"/>
          <p:cNvGrpSpPr>
            <a:grpSpLocks/>
          </p:cNvGrpSpPr>
          <p:nvPr/>
        </p:nvGrpSpPr>
        <p:grpSpPr bwMode="auto">
          <a:xfrm>
            <a:off x="7962106" y="291387"/>
            <a:ext cx="763588" cy="996951"/>
            <a:chOff x="4936" y="176"/>
            <a:chExt cx="481" cy="628"/>
          </a:xfrm>
        </p:grpSpPr>
        <p:sp>
          <p:nvSpPr>
            <p:cNvPr id="2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2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" name="LegendLines" hidden="1"/>
          <p:cNvGrpSpPr>
            <a:grpSpLocks/>
          </p:cNvGrpSpPr>
          <p:nvPr/>
        </p:nvGrpSpPr>
        <p:grpSpPr bwMode="auto">
          <a:xfrm>
            <a:off x="7654131" y="291387"/>
            <a:ext cx="1071563" cy="730251"/>
            <a:chOff x="4750" y="176"/>
            <a:chExt cx="675" cy="460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</p:grpSp>
      <p:grpSp>
        <p:nvGrpSpPr>
          <p:cNvPr id="39" name="Sticker" hidden="1"/>
          <p:cNvGrpSpPr/>
          <p:nvPr/>
        </p:nvGrpSpPr>
        <p:grpSpPr bwMode="auto">
          <a:xfrm>
            <a:off x="7658799" y="291387"/>
            <a:ext cx="1066895" cy="212366"/>
            <a:chOff x="7673880" y="285750"/>
            <a:chExt cx="1066895" cy="212366"/>
          </a:xfrm>
        </p:grpSpPr>
        <p:sp>
          <p:nvSpPr>
            <p:cNvPr id="40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808080"/>
                  </a:solidFill>
                  <a:latin typeface="Arial"/>
                </a:rPr>
                <a:t>PRELIMINARY</a:t>
              </a:r>
            </a:p>
          </p:txBody>
        </p:sp>
        <p:cxnSp>
          <p:nvCxnSpPr>
            <p:cNvPr id="41" name="AutoShape 31"/>
            <p:cNvCxnSpPr>
              <a:cxnSpLocks noChangeShapeType="1"/>
              <a:stCxn id="40" idx="2"/>
              <a:endCxn id="40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2"/>
            <p:cNvCxnSpPr>
              <a:cxnSpLocks noChangeShapeType="1"/>
              <a:stCxn id="40" idx="4"/>
              <a:endCxn id="40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" name="LegendMoons" hidden="1"/>
          <p:cNvGrpSpPr/>
          <p:nvPr/>
        </p:nvGrpSpPr>
        <p:grpSpPr bwMode="auto">
          <a:xfrm>
            <a:off x="7895264" y="291387"/>
            <a:ext cx="830430" cy="1306516"/>
            <a:chOff x="6655594" y="273840"/>
            <a:chExt cx="830430" cy="1306516"/>
          </a:xfrm>
        </p:grpSpPr>
        <p:grpSp>
          <p:nvGrpSpPr>
            <p:cNvPr id="44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2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0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6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8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6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dirty="0">
                  <a:solidFill>
                    <a:srgbClr val="000000"/>
                  </a:solidFill>
                  <a:latin typeface="Arial"/>
                </a:rPr>
                <a:t>Legend</a:t>
              </a:r>
            </a:p>
          </p:txBody>
        </p:sp>
        <p:grpSp>
          <p:nvGrpSpPr>
            <p:cNvPr id="53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AU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</a:rPr>
              <a:t>Last Modified 2/6/2019 2:14 PM Eastern Standard Time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auto">
          <a:xfrm rot="5400000">
            <a:off x="7935397" y="4114417"/>
            <a:ext cx="191238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>
                <a:solidFill>
                  <a:srgbClr val="000000"/>
                </a:solidFill>
              </a:rPr>
              <a:t>Printed 1/02/2016 8:13 AM AUS Eastern Standard Time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AU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2" name="3. Unit of measure" hidden="1"/>
          <p:cNvSpPr txBox="1">
            <a:spLocks noChangeArrowheads="1"/>
          </p:cNvSpPr>
          <p:nvPr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1600">
                <a:solidFill>
                  <a:srgbClr val="808080"/>
                </a:solidFill>
              </a:rPr>
              <a:t>Subtitle</a:t>
            </a:r>
            <a:endParaRPr lang="en-AU" sz="1600" dirty="0">
              <a:solidFill>
                <a:srgbClr val="808080"/>
              </a:solidFill>
            </a:endParaRPr>
          </a:p>
        </p:txBody>
      </p:sp>
      <p:sp>
        <p:nvSpPr>
          <p:cNvPr id="14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AU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5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AU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6" name="ACET" hidden="1"/>
          <p:cNvGrpSpPr>
            <a:grpSpLocks/>
          </p:cNvGrpSpPr>
          <p:nvPr/>
        </p:nvGrpSpPr>
        <p:grpSpPr bwMode="auto">
          <a:xfrm>
            <a:off x="1452563" y="1313933"/>
            <a:ext cx="4264025" cy="508000"/>
            <a:chOff x="915" y="710"/>
            <a:chExt cx="2686" cy="320"/>
          </a:xfrm>
        </p:grpSpPr>
        <p:cxnSp>
          <p:nvCxnSpPr>
            <p:cNvPr id="17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AU" b="1" dirty="0">
                  <a:solidFill>
                    <a:srgbClr val="000000"/>
                  </a:solidFill>
                </a:rPr>
                <a:t>Title</a:t>
              </a:r>
            </a:p>
            <a:p>
              <a:r>
                <a:rPr lang="en-AU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1165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35718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image" Target="../media/image8.jpe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6.emf"/><Relationship Id="rId2" Type="http://schemas.openxmlformats.org/officeDocument/2006/relationships/tags" Target="../tags/tag26.xml"/><Relationship Id="rId16" Type="http://schemas.openxmlformats.org/officeDocument/2006/relationships/oleObject" Target="../embeddings/oleObject4.bin"/><Relationship Id="rId20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34.xml"/><Relationship Id="rId19" Type="http://schemas.openxmlformats.org/officeDocument/2006/relationships/oleObject" Target="../embeddings/oleObject5.bin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37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1200" dirty="0" err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584775"/>
          </a:xfrm>
        </p:spPr>
        <p:txBody>
          <a:bodyPr/>
          <a:lstStyle/>
          <a:p>
            <a:r>
              <a:rPr lang="en-GB" dirty="0"/>
              <a:t>Long term support ensured sustainable implementation </a:t>
            </a:r>
            <a:br>
              <a:rPr lang="en-GB" dirty="0"/>
            </a:br>
            <a:r>
              <a:rPr lang="en-GB" dirty="0"/>
              <a:t>and ~8% increase in sales volumes</a:t>
            </a:r>
            <a:endParaRPr lang="en-US" dirty="0"/>
          </a:p>
        </p:txBody>
      </p:sp>
      <p:sp>
        <p:nvSpPr>
          <p:cNvPr id="14" name="TextBox 7"/>
          <p:cNvSpPr txBox="1"/>
          <p:nvPr>
            <p:custDataLst>
              <p:tags r:id="rId5"/>
            </p:custDataLst>
          </p:nvPr>
        </p:nvSpPr>
        <p:spPr>
          <a:xfrm>
            <a:off x="4529459" y="1119188"/>
            <a:ext cx="4092170" cy="516040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76200" tIns="76200" rIns="76200" bIns="7620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01895" y="1119188"/>
            <a:ext cx="497115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7"/>
          <p:cNvSpPr txBox="1">
            <a:spLocks/>
          </p:cNvSpPr>
          <p:nvPr/>
        </p:nvSpPr>
        <p:spPr bwMode="auto">
          <a:xfrm>
            <a:off x="211365" y="827973"/>
            <a:ext cx="38973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95350" eaLnBrk="1" hangingPunct="1">
              <a:tabLst>
                <a:tab pos="357188" algn="l"/>
              </a:tabLst>
              <a:defRPr sz="1400" b="0" i="1">
                <a:solidFill>
                  <a:schemeClr val="accent3"/>
                </a:solidFill>
                <a:latin typeface="Georgia" pitchFamily="18" charset="0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FF6600"/>
                </a:solidFill>
              </a:rPr>
              <a:t>The client</a:t>
            </a: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01895" y="2598646"/>
            <a:ext cx="49711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7"/>
          <p:cNvSpPr txBox="1">
            <a:spLocks/>
          </p:cNvSpPr>
          <p:nvPr/>
        </p:nvSpPr>
        <p:spPr bwMode="auto">
          <a:xfrm>
            <a:off x="211365" y="3399120"/>
            <a:ext cx="43449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95350" eaLnBrk="1" hangingPunct="1">
              <a:tabLst>
                <a:tab pos="357188" algn="l"/>
              </a:tabLst>
              <a:defRPr sz="1400" b="0" i="1">
                <a:solidFill>
                  <a:schemeClr val="accent3"/>
                </a:solidFill>
                <a:latin typeface="Georgia" pitchFamily="18" charset="0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2960"/>
                </a:solidFill>
              </a:rPr>
              <a:t>What we did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01895" y="3710270"/>
            <a:ext cx="497115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 txBox="1"/>
          <p:nvPr/>
        </p:nvSpPr>
        <p:spPr>
          <a:xfrm>
            <a:off x="233452" y="2701834"/>
            <a:ext cx="50560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Experienced in B2B marketing and sales</a:t>
            </a:r>
          </a:p>
          <a:p>
            <a:pPr lvl="1">
              <a:spcBef>
                <a:spcPct val="500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Provide long-term support to ensure each initiative is 100% implemented and tracked throughout the whole cycle</a:t>
            </a:r>
          </a:p>
        </p:txBody>
      </p:sp>
      <p:sp>
        <p:nvSpPr>
          <p:cNvPr id="26" name="Rectangle 3"/>
          <p:cNvSpPr txBox="1"/>
          <p:nvPr/>
        </p:nvSpPr>
        <p:spPr>
          <a:xfrm>
            <a:off x="233451" y="1201738"/>
            <a:ext cx="5107107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CA" sz="1200" dirty="0">
                <a:solidFill>
                  <a:srgbClr val="000000"/>
                </a:solidFill>
              </a:rPr>
              <a:t>Subsidiary of  one of world largest paper manufacturers with significant market share in Asia culture paper</a:t>
            </a:r>
          </a:p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Trend of decreasing market share: lack of quick responding mechanism to market new trends and customer needs shifting to low-end product. </a:t>
            </a:r>
          </a:p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CA" sz="1200" dirty="0">
                <a:solidFill>
                  <a:srgbClr val="000000"/>
                </a:solidFill>
              </a:rPr>
              <a:t>Plan to regain market leading position through 2-year transformation</a:t>
            </a:r>
          </a:p>
        </p:txBody>
      </p:sp>
      <p:sp>
        <p:nvSpPr>
          <p:cNvPr id="34" name="Rectangle 8"/>
          <p:cNvSpPr txBox="1"/>
          <p:nvPr/>
        </p:nvSpPr>
        <p:spPr bwMode="gray">
          <a:xfrm>
            <a:off x="233451" y="3857908"/>
            <a:ext cx="510710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Created and managed 26 initiatives in total, to increase market share of </a:t>
            </a:r>
            <a:r>
              <a:rPr lang="en-US" sz="1200" dirty="0" err="1">
                <a:solidFill>
                  <a:srgbClr val="000000"/>
                </a:solidFill>
              </a:rPr>
              <a:t>HVP</a:t>
            </a:r>
            <a:r>
              <a:rPr lang="en-US" sz="1200" dirty="0">
                <a:solidFill>
                  <a:srgbClr val="000000"/>
                </a:solidFill>
              </a:rPr>
              <a:t> (High value Product) and monitor the mid-and-low end product</a:t>
            </a:r>
          </a:p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Designed solutions to adjust product position and optimize cost/price performance</a:t>
            </a:r>
          </a:p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US" sz="1200" dirty="0">
                <a:solidFill>
                  <a:srgbClr val="000000"/>
                </a:solidFill>
              </a:rPr>
              <a:t>Provided 3-month systematic and on-job training for change agents, covering the 3 largest plants</a:t>
            </a:r>
          </a:p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US" altLang="zh-CN" sz="1200" dirty="0">
                <a:solidFill>
                  <a:srgbClr val="000000"/>
                </a:solidFill>
              </a:rPr>
              <a:t>Brought up regional deal room meeting mechanism, to enhance communication efficiency and transparency between plant and regional branches</a:t>
            </a:r>
          </a:p>
          <a:p>
            <a:pPr lvl="1">
              <a:spcBef>
                <a:spcPts val="300"/>
              </a:spcBef>
              <a:buClr>
                <a:srgbClr val="002960"/>
              </a:buClr>
            </a:pPr>
            <a:r>
              <a:rPr lang="en-GB" altLang="zh-CN" sz="1200" dirty="0">
                <a:solidFill>
                  <a:srgbClr val="000000"/>
                </a:solidFill>
              </a:rPr>
              <a:t>Introduced quality close-loop meeting, to ensure quality issue gets tracked well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 bwMode="gray">
          <a:xfrm flipH="1">
            <a:off x="5340560" y="1201738"/>
            <a:ext cx="28274" cy="4841384"/>
          </a:xfrm>
          <a:prstGeom prst="line">
            <a:avLst/>
          </a:prstGeom>
          <a:ln w="63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 bwMode="gray">
          <a:xfrm>
            <a:off x="5520529" y="1131888"/>
            <a:ext cx="321707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7"/>
          <p:cNvSpPr txBox="1">
            <a:spLocks/>
          </p:cNvSpPr>
          <p:nvPr/>
        </p:nvSpPr>
        <p:spPr bwMode="gray">
          <a:xfrm>
            <a:off x="5530277" y="827973"/>
            <a:ext cx="321707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95350" eaLnBrk="1" hangingPunct="1">
              <a:tabLst>
                <a:tab pos="357188" algn="l"/>
              </a:tabLst>
              <a:defRPr sz="1400" b="0" i="1">
                <a:solidFill>
                  <a:schemeClr val="accent3"/>
                </a:solidFill>
                <a:latin typeface="Georgia" pitchFamily="18" charset="0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FF6600"/>
                </a:solidFill>
              </a:rPr>
              <a:t>Impact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565955" y="4477187"/>
            <a:ext cx="3205756" cy="1565935"/>
            <a:chOff x="5565955" y="4477187"/>
            <a:chExt cx="3205756" cy="1565935"/>
          </a:xfrm>
        </p:grpSpPr>
        <p:sp>
          <p:nvSpPr>
            <p:cNvPr id="24" name="Rounded Rectangular Callout 23"/>
            <p:cNvSpPr/>
            <p:nvPr/>
          </p:nvSpPr>
          <p:spPr bwMode="gray">
            <a:xfrm>
              <a:off x="5565955" y="4477187"/>
              <a:ext cx="3205756" cy="1565935"/>
            </a:xfrm>
            <a:prstGeom prst="wedgeRoundRectCallout">
              <a:avLst>
                <a:gd name="adj1" fmla="val -35537"/>
                <a:gd name="adj2" fmla="val 62144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5622883" y="4613823"/>
              <a:ext cx="314882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" lvl="1">
                <a:spcBef>
                  <a:spcPct val="25000"/>
                </a:spcBef>
              </a:pPr>
              <a:r>
                <a:rPr lang="en-CA" sz="1200" i="1" dirty="0">
                  <a:solidFill>
                    <a:srgbClr val="002960"/>
                  </a:solidFill>
                  <a:latin typeface="Arial"/>
                </a:rPr>
                <a:t>“McKinsey team is with us step by step, to deeply analyse market and push transformation forward.” </a:t>
              </a:r>
              <a:r>
                <a:rPr lang="en-US" sz="1200" i="1" dirty="0">
                  <a:solidFill>
                    <a:srgbClr val="002960"/>
                  </a:solidFill>
                  <a:latin typeface="Arial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sz="1200" i="1" dirty="0">
                  <a:solidFill>
                    <a:srgbClr val="002960"/>
                  </a:solidFill>
                  <a:latin typeface="Arial"/>
                </a:rPr>
                <a:t>“Objective third-party angle is absolutely valuable, bringing new knowledge and mindset to our daily work.”</a:t>
              </a:r>
            </a:p>
          </p:txBody>
        </p:sp>
      </p:grpSp>
      <p:cxnSp>
        <p:nvCxnSpPr>
          <p:cNvPr id="40" name="AutoShape 249"/>
          <p:cNvCxnSpPr>
            <a:cxnSpLocks noChangeShapeType="1"/>
          </p:cNvCxnSpPr>
          <p:nvPr/>
        </p:nvCxnSpPr>
        <p:spPr bwMode="auto">
          <a:xfrm>
            <a:off x="5551916" y="2044700"/>
            <a:ext cx="3133157" cy="0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250"/>
          <p:cNvSpPr>
            <a:spLocks noChangeArrowheads="1"/>
          </p:cNvSpPr>
          <p:nvPr/>
        </p:nvSpPr>
        <p:spPr bwMode="auto">
          <a:xfrm>
            <a:off x="5564978" y="1471613"/>
            <a:ext cx="3133157" cy="572464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US" sz="1200" b="1" dirty="0">
                <a:solidFill>
                  <a:srgbClr val="002960"/>
                </a:solidFill>
                <a:latin typeface="Arial"/>
              </a:rPr>
              <a:t>Total sales volume of Domestic </a:t>
            </a:r>
            <a:r>
              <a:rPr lang="en-US" sz="1200" b="1" dirty="0" err="1">
                <a:solidFill>
                  <a:srgbClr val="002960"/>
                </a:solidFill>
                <a:latin typeface="Arial"/>
              </a:rPr>
              <a:t>SDA</a:t>
            </a:r>
            <a:r>
              <a:rPr lang="en-US" sz="1200" b="1" dirty="0">
                <a:solidFill>
                  <a:srgbClr val="002960"/>
                </a:solidFill>
                <a:latin typeface="Arial"/>
              </a:rPr>
              <a:t> product increased 7.4% over 4 months since engagement started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43" y="259894"/>
            <a:ext cx="1531642" cy="774700"/>
          </a:xfrm>
          <a:prstGeom prst="rect">
            <a:avLst/>
          </a:prstGeom>
        </p:spPr>
      </p:pic>
      <p:sp>
        <p:nvSpPr>
          <p:cNvPr id="33" name="Rectangle 24"/>
          <p:cNvSpPr txBox="1">
            <a:spLocks noChangeArrowheads="1"/>
          </p:cNvSpPr>
          <p:nvPr/>
        </p:nvSpPr>
        <p:spPr bwMode="gray">
          <a:xfrm>
            <a:off x="5572903" y="2130425"/>
            <a:ext cx="321367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Arial" charset="0"/>
              <a:buChar char="̶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002960"/>
              </a:buClr>
            </a:pPr>
            <a:r>
              <a:rPr lang="en-US" altLang="zh-CN" sz="1200" dirty="0">
                <a:solidFill>
                  <a:srgbClr val="FFFFFF">
                    <a:lumMod val="65000"/>
                  </a:srgbClr>
                </a:solidFill>
              </a:rPr>
              <a:t>Unit: ton/10000</a:t>
            </a:r>
            <a:endParaRPr lang="en-CA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graphicFrame>
        <p:nvGraphicFramePr>
          <p:cNvPr id="36" name="Object 35"/>
          <p:cNvGraphicFramePr>
            <a:graphicFrameLocks/>
          </p:cNvGraphicFramePr>
          <p:nvPr>
            <p:custDataLst>
              <p:tags r:id="rId6"/>
            </p:custDataLst>
            <p:extLst/>
          </p:nvPr>
        </p:nvGraphicFramePr>
        <p:xfrm>
          <a:off x="6172201" y="2400300"/>
          <a:ext cx="1848035" cy="101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Chart" r:id="rId19" imgW="1848035" imgH="1019339" progId="MSGraph.Chart.8">
                  <p:embed followColorScheme="full"/>
                </p:oleObj>
              </mc:Choice>
              <mc:Fallback>
                <p:oleObj name="Chart" r:id="rId19" imgW="1848035" imgH="1019339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72201" y="2400300"/>
                        <a:ext cx="1848035" cy="1019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Freeform 8"/>
          <p:cNvSpPr/>
          <p:nvPr>
            <p:custDataLst>
              <p:tags r:id="rId7"/>
            </p:custDataLst>
          </p:nvPr>
        </p:nvSpPr>
        <p:spPr bwMode="auto">
          <a:xfrm>
            <a:off x="7178675" y="3057525"/>
            <a:ext cx="677864" cy="239714"/>
          </a:xfrm>
          <a:custGeom>
            <a:avLst/>
            <a:gdLst/>
            <a:ahLst/>
            <a:cxnLst/>
            <a:rect l="0" t="0" r="0" b="0"/>
            <a:pathLst>
              <a:path w="677864" h="239714">
                <a:moveTo>
                  <a:pt x="0" y="182563"/>
                </a:moveTo>
                <a:lnTo>
                  <a:pt x="677863" y="0"/>
                </a:lnTo>
                <a:lnTo>
                  <a:pt x="677863" y="57150"/>
                </a:lnTo>
                <a:lnTo>
                  <a:pt x="0" y="239713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000000"/>
              </a:solidFill>
            </a:endParaRPr>
          </a:p>
        </p:txBody>
      </p:sp>
      <p:sp useBgFill="1">
        <p:nvSpPr>
          <p:cNvPr id="6" name="Freeform 5"/>
          <p:cNvSpPr/>
          <p:nvPr>
            <p:custDataLst>
              <p:tags r:id="rId8"/>
            </p:custDataLst>
          </p:nvPr>
        </p:nvSpPr>
        <p:spPr bwMode="auto">
          <a:xfrm>
            <a:off x="6365875" y="3057525"/>
            <a:ext cx="679451" cy="239714"/>
          </a:xfrm>
          <a:custGeom>
            <a:avLst/>
            <a:gdLst/>
            <a:ahLst/>
            <a:cxnLst/>
            <a:rect l="0" t="0" r="0" b="0"/>
            <a:pathLst>
              <a:path w="679451" h="239714">
                <a:moveTo>
                  <a:pt x="0" y="182563"/>
                </a:moveTo>
                <a:lnTo>
                  <a:pt x="679450" y="0"/>
                </a:lnTo>
                <a:lnTo>
                  <a:pt x="679450" y="57150"/>
                </a:lnTo>
                <a:lnTo>
                  <a:pt x="0" y="239713"/>
                </a:lnTo>
                <a:close/>
              </a:path>
            </a:pathLst>
          </a:custGeom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000000"/>
              </a:solidFill>
            </a:endParaRPr>
          </a:p>
        </p:txBody>
      </p:sp>
      <p:sp>
        <p:nvSpPr>
          <p:cNvPr id="7" name="Freeform 6"/>
          <p:cNvSpPr/>
          <p:nvPr>
            <p:custDataLst>
              <p:tags r:id="rId9"/>
            </p:custDataLst>
          </p:nvPr>
        </p:nvSpPr>
        <p:spPr bwMode="auto">
          <a:xfrm>
            <a:off x="7178675" y="3057525"/>
            <a:ext cx="677864" cy="182564"/>
          </a:xfrm>
          <a:custGeom>
            <a:avLst/>
            <a:gdLst/>
            <a:ahLst/>
            <a:cxnLst/>
            <a:rect l="0" t="0" r="0" b="0"/>
            <a:pathLst>
              <a:path w="677864" h="182564">
                <a:moveTo>
                  <a:pt x="0" y="182563"/>
                </a:moveTo>
                <a:lnTo>
                  <a:pt x="677863" y="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reeform 3"/>
          <p:cNvSpPr/>
          <p:nvPr>
            <p:custDataLst>
              <p:tags r:id="rId10"/>
            </p:custDataLst>
          </p:nvPr>
        </p:nvSpPr>
        <p:spPr bwMode="auto">
          <a:xfrm>
            <a:off x="6365875" y="3057525"/>
            <a:ext cx="679451" cy="182564"/>
          </a:xfrm>
          <a:custGeom>
            <a:avLst/>
            <a:gdLst/>
            <a:ahLst/>
            <a:cxnLst/>
            <a:rect l="0" t="0" r="0" b="0"/>
            <a:pathLst>
              <a:path w="679451" h="182564">
                <a:moveTo>
                  <a:pt x="0" y="182563"/>
                </a:moveTo>
                <a:lnTo>
                  <a:pt x="679450" y="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reeform 4"/>
          <p:cNvSpPr/>
          <p:nvPr>
            <p:custDataLst>
              <p:tags r:id="rId11"/>
            </p:custDataLst>
          </p:nvPr>
        </p:nvSpPr>
        <p:spPr bwMode="auto">
          <a:xfrm>
            <a:off x="6365875" y="3114675"/>
            <a:ext cx="679451" cy="182564"/>
          </a:xfrm>
          <a:custGeom>
            <a:avLst/>
            <a:gdLst/>
            <a:ahLst/>
            <a:cxnLst/>
            <a:rect l="0" t="0" r="0" b="0"/>
            <a:pathLst>
              <a:path w="679451" h="182564">
                <a:moveTo>
                  <a:pt x="0" y="182563"/>
                </a:moveTo>
                <a:lnTo>
                  <a:pt x="679450" y="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reeform 7"/>
          <p:cNvSpPr/>
          <p:nvPr>
            <p:custDataLst>
              <p:tags r:id="rId12"/>
            </p:custDataLst>
          </p:nvPr>
        </p:nvSpPr>
        <p:spPr bwMode="auto">
          <a:xfrm>
            <a:off x="7178675" y="3114675"/>
            <a:ext cx="677864" cy="182564"/>
          </a:xfrm>
          <a:custGeom>
            <a:avLst/>
            <a:gdLst/>
            <a:ahLst/>
            <a:cxnLst/>
            <a:rect l="0" t="0" r="0" b="0"/>
            <a:pathLst>
              <a:path w="677864" h="182564">
                <a:moveTo>
                  <a:pt x="0" y="182563"/>
                </a:moveTo>
                <a:lnTo>
                  <a:pt x="677863" y="0"/>
                </a:lnTo>
              </a:path>
            </a:pathLst>
          </a:cu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Text Placeholder 37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410325" y="3463925"/>
            <a:ext cx="569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610319C0-33EC-4B78-A27A-7F43CC7757A5}" type="datetime'''''''''20''''14'' A''''pr''''''''''''''''''''''''-J''u''ly'">
              <a:rPr lang="en-US" sz="12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2014 Apr-July</a:t>
            </a:fld>
            <a:endParaRPr lang="en-US" sz="12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56" name="Text Placeholder 44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229475" y="3463925"/>
            <a:ext cx="5699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002960"/>
              </a:buClr>
            </a:pPr>
            <a:fld id="{BD7A805B-B60C-4C8C-AFE5-0C9B45B36B2F}" type="datetime'2''01''''''5 ''''''''''''Apr''-''J''''''''''u''''''''ly'">
              <a:rPr lang="en-US" sz="1200">
                <a:solidFill>
                  <a:srgbClr val="000000"/>
                </a:solidFill>
                <a:sym typeface="+mn-lt"/>
              </a:rPr>
              <a:pPr>
                <a:buClr>
                  <a:srgbClr val="002960"/>
                </a:buClr>
              </a:pPr>
              <a:t>2015 Apr-July</a:t>
            </a:fld>
            <a:endParaRPr lang="en-US" sz="12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2" name="Title 7"/>
          <p:cNvSpPr txBox="1">
            <a:spLocks/>
          </p:cNvSpPr>
          <p:nvPr/>
        </p:nvSpPr>
        <p:spPr bwMode="auto">
          <a:xfrm>
            <a:off x="184471" y="2315091"/>
            <a:ext cx="43449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95350" eaLnBrk="1" hangingPunct="1">
              <a:tabLst>
                <a:tab pos="357188" algn="l"/>
              </a:tabLst>
              <a:defRPr sz="1400" b="0" i="1">
                <a:solidFill>
                  <a:schemeClr val="accent3"/>
                </a:solidFill>
                <a:latin typeface="Georgia" pitchFamily="18" charset="0"/>
                <a:ea typeface="+mj-ea"/>
                <a:cs typeface="+mj-cs"/>
              </a:defRPr>
            </a:lvl1pPr>
            <a:lvl2pPr defTabSz="895350" eaLnBrk="1" hangingPunct="1">
              <a:defRPr sz="1900" b="1">
                <a:solidFill>
                  <a:schemeClr val="tx2"/>
                </a:solidFill>
              </a:defRPr>
            </a:lvl2pPr>
            <a:lvl3pPr defTabSz="895350" eaLnBrk="1" hangingPunct="1">
              <a:defRPr sz="1900" b="1">
                <a:solidFill>
                  <a:schemeClr val="tx2"/>
                </a:solidFill>
              </a:defRPr>
            </a:lvl3pPr>
            <a:lvl4pPr defTabSz="895350" eaLnBrk="1" hangingPunct="1">
              <a:defRPr sz="1900" b="1">
                <a:solidFill>
                  <a:schemeClr val="tx2"/>
                </a:solidFill>
              </a:defRPr>
            </a:lvl4pPr>
            <a:lvl5pPr defTabSz="895350" eaLnBrk="1" hangingPunct="1">
              <a:defRPr sz="1900" b="1">
                <a:solidFill>
                  <a:schemeClr val="tx2"/>
                </a:solidFill>
              </a:defRPr>
            </a:lvl5pPr>
            <a:lvl6pPr marL="4572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6pPr>
            <a:lvl7pPr marL="9144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7pPr>
            <a:lvl8pPr marL="13716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8pPr>
            <a:lvl9pPr marL="1828800" defTabSz="89535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ADEF"/>
                </a:solidFill>
              </a:rPr>
              <a:t>Why McKinsey Implementation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7FA8024F-5921-0E43-AE23-030563119A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A0F54C6F-1EC6-5E42-9908-A27CBAEF11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BAS020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3388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ISNEWSLIDENUMBER" val="True"/>
  <p:tag name="PREVIOUSNAME" val="C:\Users\Najah Mushatt\Downloads\Single Page\Single Page\BAS020_Long term support ensured sustainable implementation  and ~8% increase in sales volumes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bPitt_7UG8UpMpwMKuB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TxfGKRuA0Kc9HgsY3.dF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9sk4rQKE6.6ufTHmDAr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AarTVMyUOM8TpacVK87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eOupBmT0.262t4OinU_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aHZpSMEUGq8yuu8NZfa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3md4PKV06lDRdvNaoom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OTheh5sEKgh0JNHmcIH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gEwWVG9kaOyWNt9RM5k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1cq.oXCE22YRwMBcns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2.xml><?xml version="1.0" encoding="utf-8"?>
<a:theme xmlns:a="http://schemas.openxmlformats.org/drawingml/2006/main" name="ZZO838_FFC">
  <a:themeElements>
    <a:clrScheme name="Current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DDDDDD"/>
      </a:accent1>
      <a:accent2>
        <a:srgbClr val="00ADEF"/>
      </a:accent2>
      <a:accent3>
        <a:srgbClr val="A2AD00"/>
      </a:accent3>
      <a:accent4>
        <a:srgbClr val="8B9590"/>
      </a:accent4>
      <a:accent5>
        <a:srgbClr val="FF6600"/>
      </a:accent5>
      <a:accent6>
        <a:srgbClr val="808080"/>
      </a:accent6>
      <a:hlink>
        <a:srgbClr val="A2AD00"/>
      </a:hlink>
      <a:folHlink>
        <a:srgbClr val="8B959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DDDDDD"/>
        </a:accent1>
        <a:accent2>
          <a:srgbClr val="00ADEF"/>
        </a:accent2>
        <a:accent3>
          <a:srgbClr val="A2AD00"/>
        </a:accent3>
        <a:accent4>
          <a:srgbClr val="8B9590"/>
        </a:accent4>
        <a:accent5>
          <a:srgbClr val="FF6600"/>
        </a:accent5>
        <a:accent6>
          <a:srgbClr val="808080"/>
        </a:accent6>
        <a:hlink>
          <a:srgbClr val="A2AD00"/>
        </a:hlink>
        <a:folHlink>
          <a:srgbClr val="8B95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76</TotalTime>
  <Words>237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Georgia</vt:lpstr>
      <vt:lpstr>Firm Format - English (US)</vt:lpstr>
      <vt:lpstr>ZZO838_FFC</vt:lpstr>
      <vt:lpstr>think-cell Slide</vt:lpstr>
      <vt:lpstr>Chart</vt:lpstr>
      <vt:lpstr>Long term support ensured sustainable implementation  and ~8% increase in sales volumes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term support ensured sustainable implementation  and ~8% increase in sales volumes</dc:title>
  <dc:creator>Michelle Chua</dc:creator>
  <cp:lastModifiedBy>Petra Vincent</cp:lastModifiedBy>
  <cp:revision>5</cp:revision>
  <cp:lastPrinted>2008-09-19T11:06:26Z</cp:lastPrinted>
  <dcterms:created xsi:type="dcterms:W3CDTF">2016-02-01T07:34:57Z</dcterms:created>
  <dcterms:modified xsi:type="dcterms:W3CDTF">2019-03-18T12:29:03Z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