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</p:sldMasterIdLst>
  <p:notesMasterIdLst>
    <p:notesMasterId r:id="rId4"/>
  </p:notesMasterIdLst>
  <p:handoutMasterIdLst>
    <p:handoutMasterId r:id="rId5"/>
  </p:handoutMasterIdLst>
  <p:sldIdLst>
    <p:sldId id="268" r:id="rId3"/>
  </p:sldIdLst>
  <p:sldSz cx="8961438" cy="6721475"/>
  <p:notesSz cx="6743700" cy="99060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7" autoAdjust="0"/>
    <p:restoredTop sz="94684" autoAdjust="0"/>
  </p:normalViewPr>
  <p:slideViewPr>
    <p:cSldViewPr snapToGrid="0" snapToObjects="1">
      <p:cViewPr varScale="1">
        <p:scale>
          <a:sx n="127" d="100"/>
          <a:sy n="127" d="100"/>
        </p:scale>
        <p:origin x="1496" y="176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341760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8/28/2018 8:49 AM Central European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2640013" y="498475"/>
            <a:ext cx="342401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8/28/2018 8:49 AM Central European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2640013" y="655638"/>
            <a:ext cx="236603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 2015/06/04 9:51 Tokyo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442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421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Box 3"/>
          <p:cNvSpPr txBox="1"/>
          <p:nvPr userDrawn="1"/>
        </p:nvSpPr>
        <p:spPr>
          <a:xfrm>
            <a:off x="8545514" y="6434981"/>
            <a:ext cx="157094" cy="153888"/>
          </a:xfrm>
          <a:prstGeom prst="rect">
            <a:avLst/>
          </a:prstGeom>
          <a:extLst/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1000" baseline="0">
                <a:solidFill>
                  <a:schemeClr val="accent6"/>
                </a:solidFill>
                <a:latin typeface="+mn-lt"/>
                <a:cs typeface="+mn-cs"/>
              </a:defRPr>
            </a:lvl1pPr>
          </a:lstStyle>
          <a:p>
            <a:fld id="{6B669D8D-8363-44B1-A596-06B002C58D57}" type="slidenum">
              <a:rPr lang="en-US" smtClean="0">
                <a:solidFill>
                  <a:srgbClr val="808080"/>
                </a:solidFill>
              </a:rPr>
              <a:pPr/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70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8612188" y="6450013"/>
            <a:ext cx="195262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A1D7EF8-7EE1-4A39-9003-4CAFEC4C0941}" type="slidenum">
              <a:rPr lang="en-US">
                <a:solidFill>
                  <a:srgbClr val="000000"/>
                </a:solidFill>
              </a:rPr>
              <a:pPr/>
              <a:t>‹#›</a:t>
            </a:fld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915F248C-7EDF-4C62-9144-F6D05ACB7AA7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74A606E8-08C1-4B65-9E00-5AEF174A82EA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00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10" Type="http://schemas.openxmlformats.org/officeDocument/2006/relationships/tags" Target="../tags/tag7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slideLayout" Target="../slideLayouts/slideLayout5.xml"/><Relationship Id="rId7" Type="http://schemas.openxmlformats.org/officeDocument/2006/relationships/vmlDrawing" Target="../drawings/vmlDrawing2.v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11" Type="http://schemas.openxmlformats.org/officeDocument/2006/relationships/oleObject" Target="../embeddings/oleObject2.bin"/><Relationship Id="rId5" Type="http://schemas.openxmlformats.org/officeDocument/2006/relationships/slideLayout" Target="../slideLayouts/slideLayout7.xml"/><Relationship Id="rId10" Type="http://schemas.openxmlformats.org/officeDocument/2006/relationships/tags" Target="../tags/tag17.xml"/><Relationship Id="rId4" Type="http://schemas.openxmlformats.org/officeDocument/2006/relationships/slideLayout" Target="../slideLayouts/slideLayout6.xml"/><Relationship Id="rId9" Type="http://schemas.openxmlformats.org/officeDocument/2006/relationships/tags" Target="../tags/tag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2757688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7747043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8/28/2018 8:49 AM Central European Standard Time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48128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44639" y="1940591"/>
            <a:ext cx="229389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8/28/2018 8:49 AM Central European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99705" y="4114417"/>
            <a:ext cx="15837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 2015/06/04 9:51 Tokyo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65444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1.xml"/><Relationship Id="rId7" Type="http://schemas.openxmlformats.org/officeDocument/2006/relationships/image" Target="../media/image4.emf"/><Relationship Id="rId2" Type="http://schemas.openxmlformats.org/officeDocument/2006/relationships/tags" Target="../tags/tag20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tif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7.jpeg"/><Relationship Id="rId4" Type="http://schemas.openxmlformats.org/officeDocument/2006/relationships/tags" Target="../tags/tag22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200" dirty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64" y="230188"/>
            <a:ext cx="8618537" cy="2923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fr-FR" b="0" dirty="0"/>
              <a:t>Commercial transformation for a leading global metals company</a:t>
            </a:r>
            <a:endParaRPr lang="en-CA" b="0" dirty="0"/>
          </a:p>
        </p:txBody>
      </p:sp>
      <p:grpSp>
        <p:nvGrpSpPr>
          <p:cNvPr id="43" name="Group 42"/>
          <p:cNvGrpSpPr>
            <a:grpSpLocks/>
          </p:cNvGrpSpPr>
          <p:nvPr/>
        </p:nvGrpSpPr>
        <p:grpSpPr>
          <a:xfrm>
            <a:off x="6376122" y="945307"/>
            <a:ext cx="2520743" cy="5179268"/>
            <a:chOff x="6376122" y="879740"/>
            <a:chExt cx="2361479" cy="5387710"/>
          </a:xfrm>
        </p:grpSpPr>
        <p:pic>
          <p:nvPicPr>
            <p:cNvPr id="72" name="Picture 6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29"/>
            <a:stretch/>
          </p:blipFill>
          <p:spPr bwMode="auto">
            <a:xfrm>
              <a:off x="6376122" y="3547274"/>
              <a:ext cx="1956655" cy="2707104"/>
            </a:xfrm>
            <a:prstGeom prst="trapezoid">
              <a:avLst>
                <a:gd name="adj" fmla="val 0"/>
              </a:avLst>
            </a:prstGeom>
            <a:blipFill>
              <a:blip r:embed="rId9"/>
              <a:stretch>
                <a:fillRect t="-2888" b="1"/>
              </a:stretch>
            </a:blipFill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4" descr="http://www.commodityonline.com/images/16483770211387619258.jpg"/>
            <p:cNvPicPr>
              <a:picLocks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20" r="9651"/>
            <a:stretch/>
          </p:blipFill>
          <p:spPr bwMode="auto">
            <a:xfrm>
              <a:off x="7466341" y="897032"/>
              <a:ext cx="1271260" cy="2867396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Freeform 73"/>
            <p:cNvSpPr>
              <a:spLocks noChangeAspect="1"/>
            </p:cNvSpPr>
            <p:nvPr/>
          </p:nvSpPr>
          <p:spPr>
            <a:xfrm>
              <a:off x="6376122" y="879740"/>
              <a:ext cx="1425147" cy="2667534"/>
            </a:xfrm>
            <a:custGeom>
              <a:avLst/>
              <a:gdLst>
                <a:gd name="connsiteX0" fmla="*/ 2669721 w 2669721"/>
                <a:gd name="connsiteY0" fmla="*/ 0 h 3371850"/>
                <a:gd name="connsiteX1" fmla="*/ 1983921 w 2669721"/>
                <a:gd name="connsiteY1" fmla="*/ 3371850 h 3371850"/>
                <a:gd name="connsiteX2" fmla="*/ 0 w 2669721"/>
                <a:gd name="connsiteY2" fmla="*/ 3371850 h 3371850"/>
                <a:gd name="connsiteX3" fmla="*/ 0 w 2669721"/>
                <a:gd name="connsiteY3" fmla="*/ 16328 h 3371850"/>
                <a:gd name="connsiteX4" fmla="*/ 2669721 w 2669721"/>
                <a:gd name="connsiteY4" fmla="*/ 0 h 3371850"/>
                <a:gd name="connsiteX0" fmla="*/ 2669721 w 2669721"/>
                <a:gd name="connsiteY0" fmla="*/ 2722 h 3374572"/>
                <a:gd name="connsiteX1" fmla="*/ 1983921 w 2669721"/>
                <a:gd name="connsiteY1" fmla="*/ 3374572 h 3374572"/>
                <a:gd name="connsiteX2" fmla="*/ 0 w 2669721"/>
                <a:gd name="connsiteY2" fmla="*/ 3374572 h 3374572"/>
                <a:gd name="connsiteX3" fmla="*/ 0 w 2669721"/>
                <a:gd name="connsiteY3" fmla="*/ 0 h 3374572"/>
                <a:gd name="connsiteX4" fmla="*/ 2669721 w 2669721"/>
                <a:gd name="connsiteY4" fmla="*/ 2722 h 3374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9721" h="3374572">
                  <a:moveTo>
                    <a:pt x="2669721" y="2722"/>
                  </a:moveTo>
                  <a:lnTo>
                    <a:pt x="1983921" y="3374572"/>
                  </a:lnTo>
                  <a:lnTo>
                    <a:pt x="0" y="3374572"/>
                  </a:lnTo>
                  <a:lnTo>
                    <a:pt x="0" y="0"/>
                  </a:lnTo>
                  <a:lnTo>
                    <a:pt x="2669721" y="2722"/>
                  </a:lnTo>
                  <a:close/>
                </a:path>
              </a:pathLst>
            </a:custGeom>
            <a:blipFill>
              <a:blip r:embed="rId9"/>
              <a:stretch>
                <a:fillRect t="-2888" b="1"/>
              </a:stretch>
            </a:blip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es-ES_tradnl" sz="1250" dirty="0">
                <a:solidFill>
                  <a:srgbClr val="000000"/>
                </a:solidFill>
              </a:endParaRPr>
            </a:p>
          </p:txBody>
        </p:sp>
        <p:sp>
          <p:nvSpPr>
            <p:cNvPr id="75" name="Freeform 74"/>
            <p:cNvSpPr/>
            <p:nvPr/>
          </p:nvSpPr>
          <p:spPr>
            <a:xfrm>
              <a:off x="7412807" y="3541800"/>
              <a:ext cx="1324794" cy="2725650"/>
            </a:xfrm>
            <a:custGeom>
              <a:avLst/>
              <a:gdLst>
                <a:gd name="connsiteX0" fmla="*/ 555171 w 2555421"/>
                <a:gd name="connsiteY0" fmla="*/ 3355521 h 3355521"/>
                <a:gd name="connsiteX1" fmla="*/ 2555421 w 2555421"/>
                <a:gd name="connsiteY1" fmla="*/ 3355521 h 3355521"/>
                <a:gd name="connsiteX2" fmla="*/ 2555421 w 2555421"/>
                <a:gd name="connsiteY2" fmla="*/ 0 h 3355521"/>
                <a:gd name="connsiteX3" fmla="*/ 0 w 2555421"/>
                <a:gd name="connsiteY3" fmla="*/ 0 h 3355521"/>
                <a:gd name="connsiteX4" fmla="*/ 555171 w 2555421"/>
                <a:gd name="connsiteY4" fmla="*/ 3355521 h 3355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5421" h="3355521">
                  <a:moveTo>
                    <a:pt x="555171" y="3355521"/>
                  </a:moveTo>
                  <a:lnTo>
                    <a:pt x="2555421" y="3355521"/>
                  </a:lnTo>
                  <a:lnTo>
                    <a:pt x="2555421" y="0"/>
                  </a:lnTo>
                  <a:lnTo>
                    <a:pt x="0" y="0"/>
                  </a:lnTo>
                  <a:lnTo>
                    <a:pt x="555171" y="3355521"/>
                  </a:lnTo>
                  <a:close/>
                </a:path>
              </a:pathLst>
            </a:custGeom>
            <a:blipFill>
              <a:blip r:embed="rId11"/>
              <a:stretch>
                <a:fillRect t="-2888" b="1"/>
              </a:stretch>
            </a:blip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es-ES_tradnl" sz="1250" dirty="0">
                <a:solidFill>
                  <a:srgbClr val="000000"/>
                </a:solidFill>
              </a:endParaRPr>
            </a:p>
          </p:txBody>
        </p:sp>
      </p:grpSp>
      <p:sp>
        <p:nvSpPr>
          <p:cNvPr id="8" name="AutoShape 22"/>
          <p:cNvSpPr>
            <a:spLocks noChangeArrowheads="1"/>
          </p:cNvSpPr>
          <p:nvPr/>
        </p:nvSpPr>
        <p:spPr bwMode="gray">
          <a:xfrm>
            <a:off x="6376122" y="945307"/>
            <a:ext cx="2585316" cy="5179268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wrap="none" anchor="ctr">
            <a:noAutofit/>
          </a:bodyPr>
          <a:lstStyle/>
          <a:p>
            <a:endParaRPr lang="en-US" sz="125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3"/>
          <p:cNvSpPr txBox="1"/>
          <p:nvPr/>
        </p:nvSpPr>
        <p:spPr>
          <a:xfrm>
            <a:off x="6465835" y="1012539"/>
            <a:ext cx="2182055" cy="457817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buFontTx/>
              <a:buNone/>
              <a:defRPr lang="en-US" baseline="0" dirty="0" smtClean="0">
                <a:latin typeface="+mn-lt"/>
                <a:cs typeface="+mn-cs"/>
              </a:defRPr>
            </a:lvl1pPr>
            <a:lvl2pPr marL="209550" indent="-209550" defTabSz="895350" eaLnBrk="1" hangingPunct="1">
              <a:buClr>
                <a:schemeClr val="tx2"/>
              </a:buClr>
              <a:buSzPct val="125000"/>
              <a:buFont typeface="Arial" pitchFamily="34" charset="0"/>
              <a:buChar char="▪"/>
              <a:defRPr lang="en-US" baseline="0" dirty="0" smtClean="0">
                <a:latin typeface="+mn-lt"/>
                <a:cs typeface="+mn-cs"/>
              </a:defRPr>
            </a:lvl2pPr>
            <a:lvl3pPr marL="479425" indent="-266700" defTabSz="895350" eaLnBrk="1" hangingPunct="1">
              <a:buClr>
                <a:schemeClr val="tx2"/>
              </a:buClr>
              <a:buSzPct val="120000"/>
              <a:buFont typeface="Arial" pitchFamily="34" charset="0"/>
              <a:buChar char="–"/>
              <a:defRPr lang="en-US" baseline="0" dirty="0" smtClean="0">
                <a:latin typeface="+mn-lt"/>
                <a:cs typeface="+mn-cs"/>
              </a:defRPr>
            </a:lvl3pPr>
            <a:lvl4pPr marL="657225" indent="-184150" defTabSz="895350" eaLnBrk="1" hangingPunct="1">
              <a:buClr>
                <a:schemeClr val="tx2"/>
              </a:buClr>
              <a:buSzPct val="120000"/>
              <a:buFont typeface="Arial" pitchFamily="34" charset="0"/>
              <a:buChar char="▫"/>
              <a:defRPr lang="en-US" baseline="0" dirty="0" smtClean="0">
                <a:latin typeface="+mn-lt"/>
                <a:cs typeface="+mn-cs"/>
              </a:defRPr>
            </a:lvl4pPr>
            <a:lvl5pPr marL="847725" indent="-177800" defTabSz="895350" eaLnBrk="1" hangingPunct="1">
              <a:buClr>
                <a:schemeClr val="tx2"/>
              </a:buClr>
              <a:buSzPct val="89000"/>
              <a:buFont typeface="Arial" pitchFamily="34" charset="0"/>
              <a:buChar char="-"/>
              <a:defRPr lang="en-US" baseline="0" dirty="0" smtClean="0">
                <a:latin typeface="+mn-lt"/>
                <a:cs typeface="+mn-cs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r>
              <a:rPr sz="1250" b="1">
                <a:solidFill>
                  <a:srgbClr val="002960"/>
                </a:solidFill>
              </a:rPr>
              <a:t>Bottom line impact:</a:t>
            </a:r>
          </a:p>
          <a:p>
            <a:pPr lvl="1">
              <a:spcAft>
                <a:spcPts val="600"/>
              </a:spcAft>
              <a:buClr>
                <a:srgbClr val="002960"/>
              </a:buClr>
            </a:pPr>
            <a:r>
              <a:rPr sz="1250">
                <a:solidFill>
                  <a:srgbClr val="000000"/>
                </a:solidFill>
              </a:rPr>
              <a:t>Identified and implemented actions totaling 3-4 p.p. improvement to clients bottom-line, turning around declining results and beating the market through price, volume, leakage and mix initiatives</a:t>
            </a:r>
          </a:p>
          <a:p>
            <a:pPr>
              <a:buClr>
                <a:srgbClr val="002960"/>
              </a:buClr>
            </a:pPr>
            <a:r>
              <a:rPr sz="1250" b="1">
                <a:solidFill>
                  <a:srgbClr val="002960"/>
                </a:solidFill>
              </a:rPr>
              <a:t>New commercial capabilities</a:t>
            </a:r>
          </a:p>
          <a:p>
            <a:pPr lvl="1">
              <a:buClr>
                <a:srgbClr val="002960"/>
              </a:buClr>
            </a:pPr>
            <a:r>
              <a:rPr sz="1250">
                <a:solidFill>
                  <a:srgbClr val="000000"/>
                </a:solidFill>
              </a:rPr>
              <a:t>Trained ~ 200 people, including multipliers in each office to ensure continuity;</a:t>
            </a:r>
          </a:p>
          <a:p>
            <a:pPr lvl="1">
              <a:buClr>
                <a:srgbClr val="002960"/>
              </a:buClr>
            </a:pPr>
            <a:r>
              <a:rPr sz="1250">
                <a:solidFill>
                  <a:srgbClr val="000000"/>
                </a:solidFill>
              </a:rPr>
              <a:t>Performance management processes and </a:t>
            </a:r>
            <a:r>
              <a:rPr sz="1250" err="1">
                <a:solidFill>
                  <a:srgbClr val="000000"/>
                </a:solidFill>
              </a:rPr>
              <a:t>KPIs</a:t>
            </a:r>
            <a:r>
              <a:rPr sz="1250">
                <a:solidFill>
                  <a:srgbClr val="000000"/>
                </a:solidFill>
              </a:rPr>
              <a:t>;</a:t>
            </a:r>
          </a:p>
          <a:p>
            <a:pPr lvl="1">
              <a:spcAft>
                <a:spcPts val="600"/>
              </a:spcAft>
              <a:buClr>
                <a:srgbClr val="002960"/>
              </a:buClr>
            </a:pPr>
            <a:r>
              <a:rPr sz="1250">
                <a:solidFill>
                  <a:srgbClr val="000000"/>
                </a:solidFill>
              </a:rPr>
              <a:t>Pricing office to give pricing guidelines per business unit</a:t>
            </a:r>
          </a:p>
          <a:p>
            <a:pPr>
              <a:buClr>
                <a:srgbClr val="002960"/>
              </a:buClr>
            </a:pPr>
            <a:r>
              <a:rPr sz="1250" b="1">
                <a:solidFill>
                  <a:srgbClr val="002960"/>
                </a:solidFill>
              </a:rPr>
              <a:t>Mindset change</a:t>
            </a:r>
          </a:p>
          <a:p>
            <a:pPr lvl="1">
              <a:buClr>
                <a:srgbClr val="002960"/>
              </a:buClr>
            </a:pPr>
            <a:r>
              <a:rPr sz="1250">
                <a:solidFill>
                  <a:srgbClr val="000000"/>
                </a:solidFill>
              </a:rPr>
              <a:t>From  “volume-only ” to “value creation / margin”</a:t>
            </a:r>
          </a:p>
          <a:p>
            <a:pPr lvl="1">
              <a:buClr>
                <a:srgbClr val="002960"/>
              </a:buClr>
            </a:pPr>
            <a:r>
              <a:rPr sz="1250">
                <a:solidFill>
                  <a:srgbClr val="000000"/>
                </a:solidFill>
              </a:rPr>
              <a:t>Constant search for improvement and specially implementation of ideas</a:t>
            </a:r>
          </a:p>
        </p:txBody>
      </p:sp>
      <p:sp>
        <p:nvSpPr>
          <p:cNvPr id="68" name="AutoShape 22"/>
          <p:cNvSpPr>
            <a:spLocks noChangeArrowheads="1"/>
          </p:cNvSpPr>
          <p:nvPr/>
        </p:nvSpPr>
        <p:spPr bwMode="gray">
          <a:xfrm>
            <a:off x="2670693" y="945307"/>
            <a:ext cx="3641346" cy="517926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wrap="none" anchor="ctr">
            <a:noAutofit/>
          </a:bodyPr>
          <a:lstStyle/>
          <a:p>
            <a:endParaRPr lang="en-US" sz="125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Rectangle 17"/>
          <p:cNvSpPr txBox="1"/>
          <p:nvPr/>
        </p:nvSpPr>
        <p:spPr>
          <a:xfrm>
            <a:off x="2778092" y="1012540"/>
            <a:ext cx="3426549" cy="512960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buFontTx/>
              <a:buNone/>
              <a:defRPr lang="en-US" baseline="0" dirty="0" smtClean="0">
                <a:latin typeface="+mn-lt"/>
                <a:cs typeface="+mn-cs"/>
              </a:defRPr>
            </a:lvl1pPr>
            <a:lvl2pPr marL="209550" indent="-209550" defTabSz="895350" eaLnBrk="1" hangingPunct="1">
              <a:buClr>
                <a:schemeClr val="tx2"/>
              </a:buClr>
              <a:buSzPct val="125000"/>
              <a:buFont typeface="Arial" pitchFamily="34" charset="0"/>
              <a:buChar char="▪"/>
              <a:defRPr lang="en-US" baseline="0" dirty="0" smtClean="0">
                <a:latin typeface="+mn-lt"/>
                <a:cs typeface="+mn-cs"/>
              </a:defRPr>
            </a:lvl2pPr>
            <a:lvl3pPr marL="479425" indent="-266700" defTabSz="895350" eaLnBrk="1" hangingPunct="1">
              <a:buClr>
                <a:schemeClr val="tx2"/>
              </a:buClr>
              <a:buSzPct val="120000"/>
              <a:buFont typeface="Arial" pitchFamily="34" charset="0"/>
              <a:buChar char="–"/>
              <a:defRPr lang="en-US" baseline="0" dirty="0" smtClean="0">
                <a:latin typeface="+mn-lt"/>
                <a:cs typeface="+mn-cs"/>
              </a:defRPr>
            </a:lvl3pPr>
            <a:lvl4pPr marL="657225" indent="-184150" defTabSz="895350" eaLnBrk="1" hangingPunct="1">
              <a:buClr>
                <a:schemeClr val="tx2"/>
              </a:buClr>
              <a:buSzPct val="120000"/>
              <a:buFont typeface="Arial" pitchFamily="34" charset="0"/>
              <a:buChar char="▫"/>
              <a:defRPr lang="en-US" baseline="0" dirty="0" smtClean="0">
                <a:latin typeface="+mn-lt"/>
                <a:cs typeface="+mn-cs"/>
              </a:defRPr>
            </a:lvl4pPr>
            <a:lvl5pPr marL="847725" indent="-177800" defTabSz="895350" eaLnBrk="1" hangingPunct="1">
              <a:buClr>
                <a:schemeClr val="tx2"/>
              </a:buClr>
              <a:buSzPct val="89000"/>
              <a:buFont typeface="Arial" pitchFamily="34" charset="0"/>
              <a:buChar char="-"/>
              <a:defRPr lang="en-US" baseline="0" dirty="0" smtClean="0">
                <a:latin typeface="+mn-lt"/>
                <a:cs typeface="+mn-cs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>
              <a:lnSpc>
                <a:spcPts val="1400"/>
              </a:lnSpc>
              <a:spcAft>
                <a:spcPts val="600"/>
              </a:spcAft>
              <a:buClr>
                <a:srgbClr val="002960"/>
              </a:buClr>
            </a:pPr>
            <a:r>
              <a:rPr sz="1250" b="1">
                <a:solidFill>
                  <a:srgbClr val="002960"/>
                </a:solidFill>
              </a:rPr>
              <a:t>Holistic transformation across the organization, with the focus of the commercial effort on improving margins while building capabilities. </a:t>
            </a:r>
          </a:p>
          <a:p>
            <a:pPr>
              <a:lnSpc>
                <a:spcPts val="1400"/>
              </a:lnSpc>
              <a:spcAft>
                <a:spcPts val="600"/>
              </a:spcAft>
              <a:buClr>
                <a:srgbClr val="002960"/>
              </a:buClr>
            </a:pPr>
            <a:r>
              <a:rPr sz="1250" b="1">
                <a:solidFill>
                  <a:srgbClr val="002960"/>
                </a:solidFill>
              </a:rPr>
              <a:t>1) Pricing tools (Periscope): </a:t>
            </a:r>
            <a:r>
              <a:rPr sz="1250">
                <a:solidFill>
                  <a:srgbClr val="000000"/>
                </a:solidFill>
              </a:rPr>
              <a:t>Graphic interface using historic data to show customers’ real profitability to help identify opportunities</a:t>
            </a:r>
          </a:p>
          <a:p>
            <a:pPr>
              <a:lnSpc>
                <a:spcPts val="1400"/>
              </a:lnSpc>
              <a:spcAft>
                <a:spcPts val="600"/>
              </a:spcAft>
              <a:buClr>
                <a:srgbClr val="002960"/>
              </a:buClr>
            </a:pPr>
            <a:r>
              <a:rPr sz="1250" b="1">
                <a:solidFill>
                  <a:srgbClr val="002960"/>
                </a:solidFill>
              </a:rPr>
              <a:t>2) Field &amp; Forums methodology: </a:t>
            </a:r>
            <a:r>
              <a:rPr sz="1250">
                <a:solidFill>
                  <a:srgbClr val="000000"/>
                </a:solidFill>
              </a:rPr>
              <a:t>trainings during 4 Forums to build capabilities &amp; joint work with the sales team between Forums to identify and implement opportunities</a:t>
            </a:r>
          </a:p>
          <a:p>
            <a:pPr>
              <a:lnSpc>
                <a:spcPts val="1400"/>
              </a:lnSpc>
              <a:spcAft>
                <a:spcPts val="600"/>
              </a:spcAft>
              <a:buClr>
                <a:srgbClr val="002960"/>
              </a:buClr>
            </a:pPr>
            <a:r>
              <a:rPr sz="1250" b="1">
                <a:solidFill>
                  <a:srgbClr val="002960"/>
                </a:solidFill>
              </a:rPr>
              <a:t>3) Performance dialogues: </a:t>
            </a:r>
            <a:r>
              <a:rPr sz="1250">
                <a:solidFill>
                  <a:srgbClr val="000000"/>
                </a:solidFill>
              </a:rPr>
              <a:t>bi-weekly and monthly meetings at different hierarchy levels based on performance reports &amp; impact tracking</a:t>
            </a:r>
          </a:p>
          <a:p>
            <a:pPr>
              <a:lnSpc>
                <a:spcPts val="1400"/>
              </a:lnSpc>
              <a:spcAft>
                <a:spcPts val="600"/>
              </a:spcAft>
              <a:buClr>
                <a:srgbClr val="002960"/>
              </a:buClr>
            </a:pPr>
            <a:r>
              <a:rPr sz="1250" b="1">
                <a:solidFill>
                  <a:srgbClr val="002960"/>
                </a:solidFill>
              </a:rPr>
              <a:t>4) KA approach and contracts: </a:t>
            </a:r>
            <a:r>
              <a:rPr sz="1250">
                <a:solidFill>
                  <a:srgbClr val="000000"/>
                </a:solidFill>
              </a:rPr>
              <a:t>holistic Key Account assessment &amp; detailed toolbox  covering key aspects to help manage relationships; targeted approach to key contracts &amp; Playbook to support preparation for negotiations</a:t>
            </a:r>
          </a:p>
          <a:p>
            <a:pPr>
              <a:lnSpc>
                <a:spcPts val="1400"/>
              </a:lnSpc>
              <a:spcAft>
                <a:spcPts val="600"/>
              </a:spcAft>
              <a:buClr>
                <a:srgbClr val="002960"/>
              </a:buClr>
            </a:pPr>
            <a:r>
              <a:rPr sz="1250" b="1">
                <a:solidFill>
                  <a:srgbClr val="002960"/>
                </a:solidFill>
              </a:rPr>
              <a:t>5) Pricing Process / War Room: </a:t>
            </a:r>
            <a:r>
              <a:rPr sz="1250">
                <a:solidFill>
                  <a:srgbClr val="000000"/>
                </a:solidFill>
              </a:rPr>
              <a:t>cross-commercial effort to support pricing decision making and ensure compliance</a:t>
            </a:r>
          </a:p>
          <a:p>
            <a:pPr>
              <a:lnSpc>
                <a:spcPts val="1400"/>
              </a:lnSpc>
              <a:spcAft>
                <a:spcPts val="600"/>
              </a:spcAft>
              <a:buClr>
                <a:srgbClr val="002960"/>
              </a:buClr>
            </a:pPr>
            <a:r>
              <a:rPr sz="1250" b="1">
                <a:solidFill>
                  <a:srgbClr val="002960"/>
                </a:solidFill>
              </a:rPr>
              <a:t>6) Innovation : </a:t>
            </a:r>
            <a:r>
              <a:rPr sz="1250">
                <a:solidFill>
                  <a:srgbClr val="000000"/>
                </a:solidFill>
              </a:rPr>
              <a:t>innovation process with stage gates to ensure continued success with focus on value added products</a:t>
            </a: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gray">
          <a:xfrm flipH="1">
            <a:off x="0" y="945307"/>
            <a:ext cx="2606608" cy="5179268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wrap="square" lIns="137160" tIns="137160" rIns="72009" bIns="72009" anchor="t" anchorCtr="0">
            <a:noAutofit/>
          </a:bodyPr>
          <a:lstStyle/>
          <a:p>
            <a:pPr defTabSz="895350">
              <a:buClr>
                <a:srgbClr val="002960"/>
              </a:buClr>
            </a:pPr>
            <a:endParaRPr lang="en-US" sz="125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Rectangle 11"/>
          <p:cNvSpPr txBox="1">
            <a:spLocks/>
          </p:cNvSpPr>
          <p:nvPr/>
        </p:nvSpPr>
        <p:spPr>
          <a:xfrm>
            <a:off x="153522" y="1271850"/>
            <a:ext cx="2253872" cy="161582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buFontTx/>
              <a:buNone/>
              <a:defRPr lang="en-US" baseline="0" dirty="0" smtClean="0">
                <a:latin typeface="+mn-lt"/>
                <a:cs typeface="+mn-cs"/>
              </a:defRPr>
            </a:lvl1pPr>
            <a:lvl2pPr marL="209550" indent="-209550" defTabSz="895350" eaLnBrk="1" hangingPunct="1">
              <a:buClr>
                <a:schemeClr val="tx2"/>
              </a:buClr>
              <a:buSzPct val="125000"/>
              <a:buFont typeface="Arial" pitchFamily="34" charset="0"/>
              <a:buChar char="▪"/>
              <a:defRPr lang="en-US" baseline="0" dirty="0" smtClean="0">
                <a:latin typeface="+mn-lt"/>
                <a:cs typeface="+mn-cs"/>
              </a:defRPr>
            </a:lvl2pPr>
            <a:lvl3pPr marL="479425" indent="-266700" defTabSz="895350" eaLnBrk="1" hangingPunct="1">
              <a:buClr>
                <a:schemeClr val="tx2"/>
              </a:buClr>
              <a:buSzPct val="120000"/>
              <a:buFont typeface="Arial" pitchFamily="34" charset="0"/>
              <a:buChar char="–"/>
              <a:defRPr lang="en-US" baseline="0" dirty="0" smtClean="0">
                <a:latin typeface="+mn-lt"/>
                <a:cs typeface="+mn-cs"/>
              </a:defRPr>
            </a:lvl3pPr>
            <a:lvl4pPr marL="657225" indent="-184150" defTabSz="895350" eaLnBrk="1" hangingPunct="1">
              <a:buClr>
                <a:schemeClr val="tx2"/>
              </a:buClr>
              <a:buSzPct val="120000"/>
              <a:buFont typeface="Arial" pitchFamily="34" charset="0"/>
              <a:buChar char="▫"/>
              <a:defRPr lang="en-US" baseline="0" dirty="0" smtClean="0">
                <a:latin typeface="+mn-lt"/>
                <a:cs typeface="+mn-cs"/>
              </a:defRPr>
            </a:lvl4pPr>
            <a:lvl5pPr marL="847725" indent="-177800" defTabSz="895350" eaLnBrk="1" hangingPunct="1">
              <a:buClr>
                <a:schemeClr val="tx2"/>
              </a:buClr>
              <a:buSzPct val="89000"/>
              <a:buFont typeface="Arial" pitchFamily="34" charset="0"/>
              <a:buChar char="-"/>
              <a:defRPr lang="en-US" baseline="0" dirty="0" smtClean="0">
                <a:latin typeface="+mn-lt"/>
                <a:cs typeface="+mn-cs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lvl="1">
              <a:spcAft>
                <a:spcPts val="600"/>
              </a:spcAft>
              <a:buClr>
                <a:srgbClr val="002960"/>
              </a:buClr>
            </a:pPr>
            <a:r>
              <a:rPr sz="1250" b="1">
                <a:solidFill>
                  <a:srgbClr val="002960"/>
                </a:solidFill>
              </a:rPr>
              <a:t>$20B leading global commodity metals producer </a:t>
            </a:r>
            <a:r>
              <a:rPr sz="1250">
                <a:solidFill>
                  <a:srgbClr val="000000"/>
                </a:solidFill>
              </a:rPr>
              <a:t>with 15+ facilities spread across multiple countries</a:t>
            </a:r>
          </a:p>
          <a:p>
            <a:pPr lvl="1">
              <a:spcAft>
                <a:spcPts val="600"/>
              </a:spcAft>
              <a:buClr>
                <a:srgbClr val="002960"/>
              </a:buClr>
            </a:pPr>
            <a:r>
              <a:rPr sz="1250" b="1">
                <a:solidFill>
                  <a:srgbClr val="002960"/>
                </a:solidFill>
              </a:rPr>
              <a:t>Over 125,000</a:t>
            </a:r>
            <a:r>
              <a:rPr sz="1250" b="1">
                <a:solidFill>
                  <a:srgbClr val="000000"/>
                </a:solidFill>
              </a:rPr>
              <a:t> </a:t>
            </a:r>
            <a:r>
              <a:rPr sz="1250">
                <a:solidFill>
                  <a:srgbClr val="000000"/>
                </a:solidFill>
              </a:rPr>
              <a:t>employees, retirees, and pension beneficiaries</a:t>
            </a:r>
          </a:p>
        </p:txBody>
      </p:sp>
      <p:grpSp>
        <p:nvGrpSpPr>
          <p:cNvPr id="35" name="ACET"/>
          <p:cNvGrpSpPr>
            <a:grpSpLocks/>
          </p:cNvGrpSpPr>
          <p:nvPr/>
        </p:nvGrpSpPr>
        <p:grpSpPr bwMode="auto">
          <a:xfrm>
            <a:off x="153522" y="1012539"/>
            <a:ext cx="2253872" cy="219075"/>
            <a:chOff x="915" y="892"/>
            <a:chExt cx="2686" cy="138"/>
          </a:xfrm>
        </p:grpSpPr>
        <p:cxnSp>
          <p:nvCxnSpPr>
            <p:cNvPr id="36" name="AutoShape 70"/>
            <p:cNvCxnSpPr>
              <a:cxnSpLocks noChangeShapeType="1"/>
              <a:stCxn id="37" idx="4"/>
              <a:endCxn id="3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AutoShape 71"/>
            <p:cNvSpPr>
              <a:spLocks noChangeArrowheads="1"/>
            </p:cNvSpPr>
            <p:nvPr/>
          </p:nvSpPr>
          <p:spPr bwMode="auto">
            <a:xfrm>
              <a:off x="915" y="892"/>
              <a:ext cx="2686" cy="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18288" anchor="b">
              <a:spAutoFit/>
            </a:bodyPr>
            <a:lstStyle/>
            <a:p>
              <a:r>
                <a:rPr lang="en-US" sz="1250" b="1" dirty="0">
                  <a:solidFill>
                    <a:srgbClr val="002960"/>
                  </a:solidFill>
                </a:rPr>
                <a:t>The client</a:t>
              </a:r>
            </a:p>
          </p:txBody>
        </p:sp>
      </p:grpSp>
      <p:sp>
        <p:nvSpPr>
          <p:cNvPr id="38" name="Rectangle 11"/>
          <p:cNvSpPr txBox="1">
            <a:spLocks/>
          </p:cNvSpPr>
          <p:nvPr/>
        </p:nvSpPr>
        <p:spPr>
          <a:xfrm>
            <a:off x="153522" y="3181744"/>
            <a:ext cx="2253872" cy="29238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buFontTx/>
              <a:buNone/>
              <a:defRPr lang="en-US" baseline="0" dirty="0" smtClean="0">
                <a:latin typeface="+mn-lt"/>
                <a:cs typeface="+mn-cs"/>
              </a:defRPr>
            </a:lvl1pPr>
            <a:lvl2pPr marL="209550" indent="-209550" defTabSz="895350" eaLnBrk="1" hangingPunct="1">
              <a:buClr>
                <a:schemeClr val="tx2"/>
              </a:buClr>
              <a:buSzPct val="125000"/>
              <a:buFont typeface="Arial" pitchFamily="34" charset="0"/>
              <a:buChar char="▪"/>
              <a:defRPr lang="en-US" baseline="0" dirty="0" smtClean="0">
                <a:latin typeface="+mn-lt"/>
                <a:cs typeface="+mn-cs"/>
              </a:defRPr>
            </a:lvl2pPr>
            <a:lvl3pPr marL="479425" indent="-266700" defTabSz="895350" eaLnBrk="1" hangingPunct="1">
              <a:buClr>
                <a:schemeClr val="tx2"/>
              </a:buClr>
              <a:buSzPct val="120000"/>
              <a:buFont typeface="Arial" pitchFamily="34" charset="0"/>
              <a:buChar char="–"/>
              <a:defRPr lang="en-US" baseline="0" dirty="0" smtClean="0">
                <a:latin typeface="+mn-lt"/>
                <a:cs typeface="+mn-cs"/>
              </a:defRPr>
            </a:lvl3pPr>
            <a:lvl4pPr marL="657225" indent="-184150" defTabSz="895350" eaLnBrk="1" hangingPunct="1">
              <a:buClr>
                <a:schemeClr val="tx2"/>
              </a:buClr>
              <a:buSzPct val="120000"/>
              <a:buFont typeface="Arial" pitchFamily="34" charset="0"/>
              <a:buChar char="▫"/>
              <a:defRPr lang="en-US" baseline="0" dirty="0" smtClean="0">
                <a:latin typeface="+mn-lt"/>
                <a:cs typeface="+mn-cs"/>
              </a:defRPr>
            </a:lvl4pPr>
            <a:lvl5pPr marL="847725" indent="-177800" defTabSz="895350" eaLnBrk="1" hangingPunct="1">
              <a:buClr>
                <a:schemeClr val="tx2"/>
              </a:buClr>
              <a:buSzPct val="89000"/>
              <a:buFont typeface="Arial" pitchFamily="34" charset="0"/>
              <a:buChar char="-"/>
              <a:defRPr lang="en-US" baseline="0" dirty="0" smtClean="0">
                <a:latin typeface="+mn-lt"/>
                <a:cs typeface="+mn-cs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lvl="1">
              <a:spcAft>
                <a:spcPts val="600"/>
              </a:spcAft>
              <a:buClr>
                <a:srgbClr val="002960"/>
              </a:buClr>
            </a:pPr>
            <a:r>
              <a:rPr sz="1250" b="1">
                <a:solidFill>
                  <a:srgbClr val="002960"/>
                </a:solidFill>
              </a:rPr>
              <a:t>Five years without a profit: </a:t>
            </a:r>
            <a:r>
              <a:rPr sz="1250">
                <a:solidFill>
                  <a:srgbClr val="000000"/>
                </a:solidFill>
              </a:rPr>
              <a:t>losing on average $2M/day</a:t>
            </a:r>
          </a:p>
          <a:p>
            <a:pPr lvl="1">
              <a:spcAft>
                <a:spcPts val="600"/>
              </a:spcAft>
              <a:buClr>
                <a:srgbClr val="002960"/>
              </a:buClr>
            </a:pPr>
            <a:r>
              <a:rPr sz="1250" b="1">
                <a:solidFill>
                  <a:srgbClr val="002960"/>
                </a:solidFill>
              </a:rPr>
              <a:t>Organization and operator focus: </a:t>
            </a:r>
            <a:r>
              <a:rPr sz="1250">
                <a:solidFill>
                  <a:srgbClr val="000000"/>
                </a:solidFill>
              </a:rPr>
              <a:t>maximizing "tons" rather than profitability on commercial</a:t>
            </a:r>
          </a:p>
          <a:p>
            <a:pPr lvl="1">
              <a:spcAft>
                <a:spcPts val="600"/>
              </a:spcAft>
              <a:buClr>
                <a:srgbClr val="002960"/>
              </a:buClr>
            </a:pPr>
            <a:r>
              <a:rPr sz="1250" b="1">
                <a:solidFill>
                  <a:srgbClr val="002960"/>
                </a:solidFill>
              </a:rPr>
              <a:t>New management team: </a:t>
            </a:r>
            <a:r>
              <a:rPr sz="1250">
                <a:solidFill>
                  <a:srgbClr val="000000"/>
                </a:solidFill>
              </a:rPr>
              <a:t>mandate to turn around the company</a:t>
            </a:r>
          </a:p>
          <a:p>
            <a:pPr lvl="1">
              <a:spcAft>
                <a:spcPts val="600"/>
              </a:spcAft>
              <a:buClr>
                <a:srgbClr val="002960"/>
              </a:buClr>
            </a:pPr>
            <a:r>
              <a:rPr sz="1250" b="1">
                <a:solidFill>
                  <a:srgbClr val="002960"/>
                </a:solidFill>
              </a:rPr>
              <a:t>Limited data and transparency: </a:t>
            </a:r>
            <a:r>
              <a:rPr sz="1250">
                <a:solidFill>
                  <a:srgbClr val="000000"/>
                </a:solidFill>
              </a:rPr>
              <a:t>limited visibility over customers and products profitability to inform commercial decisions</a:t>
            </a:r>
          </a:p>
        </p:txBody>
      </p:sp>
      <p:grpSp>
        <p:nvGrpSpPr>
          <p:cNvPr id="39" name="ACET"/>
          <p:cNvGrpSpPr>
            <a:grpSpLocks/>
          </p:cNvGrpSpPr>
          <p:nvPr/>
        </p:nvGrpSpPr>
        <p:grpSpPr bwMode="auto">
          <a:xfrm>
            <a:off x="153522" y="2947147"/>
            <a:ext cx="2253872" cy="219075"/>
            <a:chOff x="915" y="892"/>
            <a:chExt cx="2686" cy="138"/>
          </a:xfrm>
        </p:grpSpPr>
        <p:cxnSp>
          <p:nvCxnSpPr>
            <p:cNvPr id="40" name="AutoShape 70"/>
            <p:cNvCxnSpPr>
              <a:cxnSpLocks noChangeShapeType="1"/>
              <a:stCxn id="41" idx="4"/>
              <a:endCxn id="41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AutoShape 71"/>
            <p:cNvSpPr>
              <a:spLocks noChangeArrowheads="1"/>
            </p:cNvSpPr>
            <p:nvPr/>
          </p:nvSpPr>
          <p:spPr bwMode="auto">
            <a:xfrm>
              <a:off x="915" y="892"/>
              <a:ext cx="2686" cy="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18288" anchor="b">
              <a:spAutoFit/>
            </a:bodyPr>
            <a:lstStyle/>
            <a:p>
              <a:r>
                <a:rPr lang="en-US" sz="1250" b="1" dirty="0">
                  <a:solidFill>
                    <a:srgbClr val="002960"/>
                  </a:solidFill>
                </a:rPr>
                <a:t>The challenges</a:t>
              </a:r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 bwMode="gray">
          <a:xfrm>
            <a:off x="6376122" y="669152"/>
            <a:ext cx="2585316" cy="295205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xtLst/>
        </p:spPr>
        <p:txBody>
          <a:bodyPr wrap="square" lIns="137160" tIns="0" rIns="72009" bIns="0" anchor="ctr" anchorCtr="0">
            <a:noAutofit/>
          </a:bodyPr>
          <a:lstStyle>
            <a:defPPr>
              <a:defRPr lang="en-US"/>
            </a:defPPr>
            <a:lvl1pPr defTabSz="895350">
              <a:buClr>
                <a:schemeClr val="tx2"/>
              </a:buCl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buClr>
                <a:srgbClr val="002960"/>
              </a:buClr>
            </a:pPr>
            <a:r>
              <a:rPr lang="en-US" sz="1250" dirty="0">
                <a:solidFill>
                  <a:srgbClr val="002960"/>
                </a:solidFill>
              </a:rPr>
              <a:t>Client impact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 bwMode="gray">
          <a:xfrm>
            <a:off x="2670693" y="669152"/>
            <a:ext cx="3641346" cy="295205"/>
          </a:xfrm>
          <a:prstGeom prst="rect">
            <a:avLst/>
          </a:prstGeom>
          <a:solidFill>
            <a:schemeClr val="accent6"/>
          </a:solidFill>
          <a:ln w="19050">
            <a:noFill/>
            <a:miter lim="800000"/>
            <a:headEnd/>
            <a:tailEnd/>
          </a:ln>
          <a:extLst/>
        </p:spPr>
        <p:txBody>
          <a:bodyPr wrap="square" lIns="137160" tIns="0" rIns="72009" bIns="0" anchor="ctr" anchorCtr="0">
            <a:noAutofit/>
          </a:bodyPr>
          <a:lstStyle>
            <a:defPPr>
              <a:defRPr lang="en-US"/>
            </a:defPPr>
            <a:lvl1pPr defTabSz="895350">
              <a:buClr>
                <a:schemeClr val="tx2"/>
              </a:buCl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buClr>
                <a:srgbClr val="002960"/>
              </a:buClr>
            </a:pPr>
            <a:r>
              <a:rPr lang="en-US" sz="1250" dirty="0">
                <a:solidFill>
                  <a:srgbClr val="FFFFFF"/>
                </a:solidFill>
              </a:rPr>
              <a:t>Overview of approach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gray">
          <a:xfrm>
            <a:off x="3" y="669152"/>
            <a:ext cx="2606608" cy="295205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  <a:extLst/>
        </p:spPr>
        <p:txBody>
          <a:bodyPr wrap="square" lIns="137160" tIns="0" rIns="72009" bIns="0" anchor="ctr" anchorCtr="0">
            <a:noAutofit/>
          </a:bodyPr>
          <a:lstStyle>
            <a:defPPr>
              <a:defRPr lang="en-US"/>
            </a:defPPr>
            <a:lvl1pPr defTabSz="895350">
              <a:buClr>
                <a:schemeClr val="tx2"/>
              </a:buCl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buClr>
                <a:srgbClr val="002960"/>
              </a:buClr>
            </a:pPr>
            <a:r>
              <a:rPr lang="en-US" sz="1250" dirty="0">
                <a:solidFill>
                  <a:srgbClr val="002960"/>
                </a:solidFill>
              </a:rPr>
              <a:t>Client context</a:t>
            </a: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9F8CCD9A-B578-B44E-901D-BBE4586CAF6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" y="0"/>
            <a:ext cx="3670008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Basic Materials (GEM) 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0289C81C-947D-D643-B77D-1841DAF1757D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0657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BAS025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07816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180"/>
  <p:tag name="PREVIOUSNAME" val="C:\Users\Anuradha Sarin\Documents\16 Case Codification process\M&amp;S Cases\ASIA_MICHELLE CHUA CASES\2015 CASES\STEEL CO_Commercial Transf\Commercial transformation for a leading global metals company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WrF.fdh7p0an3deMgPZFR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zqtoayGGk.RxEneM.iou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xln9.fd0eKQf0ByG90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heme/theme1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(US)</Template>
  <TotalTime>18</TotalTime>
  <Words>355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Firm Format - English (US)</vt:lpstr>
      <vt:lpstr>1_Firm Format - English (US)</vt:lpstr>
      <vt:lpstr>think-cell Slide</vt:lpstr>
      <vt:lpstr>Commercial transformation for a leading global metals company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Commercial transformation for a leading global metals company</dc:title>
  <dc:creator>Michelle Chua</dc:creator>
  <cp:lastModifiedBy>Petra Vincent</cp:lastModifiedBy>
  <cp:revision>4</cp:revision>
  <cp:lastPrinted>2008-09-19T11:06:26Z</cp:lastPrinted>
  <dcterms:created xsi:type="dcterms:W3CDTF">2015-07-13T09:52:15Z</dcterms:created>
  <dcterms:modified xsi:type="dcterms:W3CDTF">2019-03-18T12:26:44Z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