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50" r:id="rId2"/>
  </p:sldIdLst>
  <p:sldSz cx="8961438" cy="6721475"/>
  <p:notesSz cx="6797675" cy="9926638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9" userDrawn="1">
          <p15:clr>
            <a:srgbClr val="A4A3A4"/>
          </p15:clr>
        </p15:guide>
        <p15:guide id="2">
          <p15:clr>
            <a:srgbClr val="A4A3A4"/>
          </p15:clr>
        </p15:guide>
        <p15:guide id="3" orient="horz" pos="1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P" initials="PP" lastIdx="3" clrIdx="0">
    <p:extLst>
      <p:ext uri="{19B8F6BF-5375-455C-9EA6-DF929625EA0E}">
        <p15:presenceInfo xmlns:p15="http://schemas.microsoft.com/office/powerpoint/2012/main" userId="S-1-5-21-602162358-1897051121-1417001333-315630" providerId="AD"/>
      </p:ext>
    </p:extLst>
  </p:cmAuthor>
  <p:cmAuthor id="2" name="Nikhil R" initials="NR" lastIdx="2" clrIdx="1">
    <p:extLst>
      <p:ext uri="{19B8F6BF-5375-455C-9EA6-DF929625EA0E}">
        <p15:presenceInfo xmlns:p15="http://schemas.microsoft.com/office/powerpoint/2012/main" userId="S-1-5-21-602162358-1897051121-1417001333-2945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50BB"/>
    <a:srgbClr val="0065CC"/>
    <a:srgbClr val="E6E6E6"/>
    <a:srgbClr val="000000"/>
    <a:srgbClr val="808080"/>
    <a:srgbClr val="91AFFF"/>
    <a:srgbClr val="00296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5846" autoAdjust="0"/>
  </p:normalViewPr>
  <p:slideViewPr>
    <p:cSldViewPr snapToGrid="0">
      <p:cViewPr varScale="1">
        <p:scale>
          <a:sx n="87" d="100"/>
          <a:sy n="87" d="100"/>
        </p:scale>
        <p:origin x="7192" y="192"/>
      </p:cViewPr>
      <p:guideLst>
        <p:guide orient="horz" pos="3869"/>
        <p:guide/>
        <p:guide orient="horz" pos="1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3408" y="-11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0538" y="622300"/>
            <a:ext cx="5822950" cy="4368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472" y="5333978"/>
            <a:ext cx="579274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66382" y="9546303"/>
            <a:ext cx="53926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05586" y="110739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97027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2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8958264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TitleBottomBar"/>
          <p:cNvGrpSpPr>
            <a:grpSpLocks/>
          </p:cNvGrpSpPr>
          <p:nvPr userDrawn="1"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 userDrawn="1"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640013" y="3867150"/>
            <a:ext cx="4935537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  <p:sp>
        <p:nvSpPr>
          <p:cNvPr id="4" name="SlideLogoSeparator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608625" y="6466477"/>
            <a:ext cx="246969" cy="2022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7E2E77-CED1-4E84-91C2-4E0176ECD4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56550" y="6466477"/>
            <a:ext cx="4047876" cy="20229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Business unit | Footer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52813" y="1568290"/>
            <a:ext cx="8255813" cy="1231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352812" y="6371494"/>
            <a:ext cx="4062613" cy="241319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tabLst>
                <a:tab pos="177356" algn="l"/>
              </a:tabLst>
              <a:defRPr sz="784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Source: Target Setting and Incentives Team</a:t>
            </a:r>
          </a:p>
        </p:txBody>
      </p:sp>
    </p:spTree>
    <p:extLst>
      <p:ext uri="{BB962C8B-B14F-4D97-AF65-F5344CB8AC3E}">
        <p14:creationId xmlns:p14="http://schemas.microsoft.com/office/powerpoint/2010/main" val="9520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56550" y="6466477"/>
            <a:ext cx="4047876" cy="2022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WORK IN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08625" y="6466477"/>
            <a:ext cx="246969" cy="2022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7E2E77-CED1-4E84-91C2-4E0176ECD4FC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99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1738175"/>
              </p:ext>
            </p:extLst>
          </p:nvPr>
        </p:nvGraphicFramePr>
        <p:xfrm>
          <a:off x="1556" y="1557"/>
          <a:ext cx="1555" cy="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626" name="think-cell Slide" r:id="rId4" imgW="357" imgH="357" progId="TCLayout.ActiveDocument.1">
                  <p:embed/>
                </p:oleObj>
              </mc:Choice>
              <mc:Fallback>
                <p:oleObj name="think-cell Slide" r:id="rId4" imgW="357" imgH="357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" y="1557"/>
                        <a:ext cx="1555" cy="1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 userDrawn="1"/>
        </p:nvGrpSpPr>
        <p:grpSpPr>
          <a:xfrm>
            <a:off x="0" y="6271430"/>
            <a:ext cx="8961438" cy="450045"/>
            <a:chOff x="0" y="6398814"/>
            <a:chExt cx="9144000" cy="459186"/>
          </a:xfrm>
        </p:grpSpPr>
        <p:sp>
          <p:nvSpPr>
            <p:cNvPr id="11" name="Rectangle 10"/>
            <p:cNvSpPr/>
            <p:nvPr/>
          </p:nvSpPr>
          <p:spPr bwMode="white">
            <a:xfrm>
              <a:off x="0" y="6406014"/>
              <a:ext cx="9144000" cy="451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68" noProof="0" dirty="0"/>
            </a:p>
          </p:txBody>
        </p:sp>
        <p:sp>
          <p:nvSpPr>
            <p:cNvPr id="13" name="Rectangle 12"/>
            <p:cNvSpPr/>
            <p:nvPr userDrawn="1"/>
          </p:nvSpPr>
          <p:spPr bwMode="black">
            <a:xfrm>
              <a:off x="0" y="6398814"/>
              <a:ext cx="9144000" cy="10800"/>
            </a:xfrm>
            <a:prstGeom prst="rect">
              <a:avLst/>
            </a:prstGeom>
            <a:solidFill>
              <a:srgbClr val="B7B9BA"/>
            </a:solidFill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68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08625" y="6466477"/>
            <a:ext cx="246969" cy="20229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37E2E77-CED1-4E84-91C2-4E0176ECD4FC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0" y="1407805"/>
            <a:ext cx="8961438" cy="180947"/>
          </a:xfrm>
        </p:spPr>
        <p:txBody>
          <a:bodyPr/>
          <a:lstStyle>
            <a:lvl1pPr>
              <a:defRPr sz="1176" b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0"/>
          <p:cNvSpPr>
            <a:spLocks noGrp="1"/>
          </p:cNvSpPr>
          <p:nvPr>
            <p:ph type="body" sz="quarter" idx="16" hasCustomPrompt="1"/>
          </p:nvPr>
        </p:nvSpPr>
        <p:spPr>
          <a:xfrm>
            <a:off x="352812" y="6371494"/>
            <a:ext cx="4062613" cy="241319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tabLst>
                <a:tab pos="177356" algn="l"/>
              </a:tabLst>
              <a:defRPr sz="784" b="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spcAft>
                <a:spcPts val="0"/>
              </a:spcAft>
              <a:defRPr/>
            </a:lvl2pPr>
            <a:lvl3pPr>
              <a:spcBef>
                <a:spcPts val="0"/>
              </a:spcBef>
              <a:spcAft>
                <a:spcPts val="0"/>
              </a:spcAft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Source text styles Arial Regular 8pt</a:t>
            </a:r>
          </a:p>
        </p:txBody>
      </p:sp>
    </p:spTree>
    <p:extLst>
      <p:ext uri="{BB962C8B-B14F-4D97-AF65-F5344CB8AC3E}">
        <p14:creationId xmlns:p14="http://schemas.microsoft.com/office/powerpoint/2010/main" val="415537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481052044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9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452564" y="1951380"/>
            <a:ext cx="4302125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79" r:id="rId5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51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63" y="230188"/>
            <a:ext cx="8618537" cy="292388"/>
          </a:xfrm>
        </p:spPr>
        <p:txBody>
          <a:bodyPr/>
          <a:lstStyle/>
          <a:p>
            <a:r>
              <a:rPr lang="de-DE" dirty="0"/>
              <a:t>Sales incentives and target setting at global chemicals company </a:t>
            </a:r>
            <a:r>
              <a:rPr lang="en-US" dirty="0"/>
              <a:t>– BU1</a:t>
            </a:r>
            <a:r>
              <a:rPr lang="de-DE" dirty="0"/>
              <a:t> </a:t>
            </a:r>
          </a:p>
        </p:txBody>
      </p:sp>
      <p:cxnSp>
        <p:nvCxnSpPr>
          <p:cNvPr id="72" name="Straight Connector 71"/>
          <p:cNvCxnSpPr>
            <a:cxnSpLocks/>
          </p:cNvCxnSpPr>
          <p:nvPr/>
        </p:nvCxnSpPr>
        <p:spPr>
          <a:xfrm flipV="1">
            <a:off x="3048749" y="969312"/>
            <a:ext cx="0" cy="511216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6000">
                  <a:schemeClr val="accent6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44807" y="664095"/>
            <a:ext cx="2772000" cy="5180398"/>
            <a:chOff x="244807" y="664095"/>
            <a:chExt cx="2772000" cy="5180398"/>
          </a:xfrm>
        </p:grpSpPr>
        <p:sp>
          <p:nvSpPr>
            <p:cNvPr id="10" name="AutoShape 250"/>
            <p:cNvSpPr>
              <a:spLocks noChangeArrowheads="1"/>
            </p:cNvSpPr>
            <p:nvPr/>
          </p:nvSpPr>
          <p:spPr bwMode="auto">
            <a:xfrm>
              <a:off x="244807" y="664095"/>
              <a:ext cx="2772000" cy="1877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100" b="1" baseline="0" noProof="0" dirty="0">
                  <a:solidFill>
                    <a:schemeClr val="tx2"/>
                  </a:solidFill>
                  <a:latin typeface="+mn-lt"/>
                  <a:ea typeface="+mn-ea"/>
                </a:rPr>
                <a:t>Situation</a:t>
              </a:r>
              <a:endParaRPr lang="en-US" sz="1100" baseline="0" noProof="0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4" name="TextBox 3"/>
            <p:cNvSpPr txBox="1">
              <a:spLocks/>
            </p:cNvSpPr>
            <p:nvPr/>
          </p:nvSpPr>
          <p:spPr>
            <a:xfrm>
              <a:off x="244807" y="969312"/>
              <a:ext cx="2772000" cy="4875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4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Client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dirty="0"/>
                <a:t>Global </a:t>
              </a:r>
              <a:r>
                <a:rPr lang="en-US" sz="1100" b="1" dirty="0">
                  <a:solidFill>
                    <a:schemeClr val="accent3"/>
                  </a:solidFill>
                </a:rPr>
                <a:t>chemicals company </a:t>
              </a:r>
              <a:r>
                <a:rPr lang="en-US" sz="1100" dirty="0"/>
                <a:t>active in ~100 countries across 38 regional business units (RBU)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dirty="0"/>
                <a:t>Over </a:t>
              </a:r>
              <a:r>
                <a:rPr lang="en-US" sz="1100" b="1" dirty="0">
                  <a:solidFill>
                    <a:schemeClr val="accent3"/>
                  </a:solidFill>
                </a:rPr>
                <a:t>5k sales employees </a:t>
              </a:r>
              <a:r>
                <a:rPr lang="en-US" sz="1100" dirty="0"/>
                <a:t>in 10 different sales role archetypes and 5 distinct go-to-market models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dirty="0"/>
                <a:t>Sales people felt entitled to bonus payment (“</a:t>
              </a:r>
              <a:r>
                <a:rPr lang="en-US" sz="1100" b="1" dirty="0">
                  <a:solidFill>
                    <a:schemeClr val="accent3"/>
                  </a:solidFill>
                </a:rPr>
                <a:t>Entitlement culture</a:t>
              </a:r>
              <a:r>
                <a:rPr lang="en-US" sz="1100" dirty="0"/>
                <a:t>”)</a:t>
              </a:r>
            </a:p>
            <a:p>
              <a:pPr>
                <a:spcBef>
                  <a:spcPct val="4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Incentive framework</a:t>
              </a:r>
              <a:br>
                <a:rPr lang="en-US" sz="1100" dirty="0"/>
              </a:br>
              <a:r>
                <a:rPr lang="en-US" sz="1100" dirty="0"/>
                <a:t>Inconsistent frameworks across RBUs not ready to trigger profitable growth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dirty="0"/>
                <a:t>Relatively </a:t>
              </a:r>
              <a:r>
                <a:rPr lang="en-US" sz="1100" b="1" dirty="0">
                  <a:solidFill>
                    <a:schemeClr val="accent3"/>
                  </a:solidFill>
                </a:rPr>
                <a:t>low share of variable pay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dirty="0"/>
                <a:t>Several </a:t>
              </a:r>
              <a:r>
                <a:rPr lang="en-US" sz="1100" b="1" dirty="0">
                  <a:solidFill>
                    <a:schemeClr val="accent3"/>
                  </a:solidFill>
                </a:rPr>
                <a:t>different payout curves </a:t>
              </a:r>
              <a:r>
                <a:rPr lang="en-US" sz="1100" dirty="0"/>
                <a:t>across RBUs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dirty="0"/>
                <a:t>Focus on </a:t>
              </a:r>
              <a:r>
                <a:rPr lang="en-US" sz="1100" b="1" dirty="0">
                  <a:solidFill>
                    <a:schemeClr val="accent3"/>
                  </a:solidFill>
                </a:rPr>
                <a:t>group oriented</a:t>
              </a:r>
              <a:r>
                <a:rPr lang="en-US" sz="1100" dirty="0"/>
                <a:t>, difficult to influence financial </a:t>
              </a:r>
              <a:r>
                <a:rPr lang="en-US" sz="1100" b="1" dirty="0">
                  <a:solidFill>
                    <a:schemeClr val="accent3"/>
                  </a:solidFill>
                </a:rPr>
                <a:t>KPIs</a:t>
              </a:r>
              <a:r>
                <a:rPr lang="en-US" sz="1100" dirty="0"/>
                <a:t> (e.g., OPI, OWC)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Subjective</a:t>
              </a:r>
              <a:r>
                <a:rPr lang="en-US" sz="1100" dirty="0"/>
                <a:t> non-financial KPIs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Annual </a:t>
              </a:r>
              <a:r>
                <a:rPr lang="en-US" sz="1100" dirty="0"/>
                <a:t>payout cycle</a:t>
              </a:r>
            </a:p>
            <a:p>
              <a:pPr>
                <a:spcBef>
                  <a:spcPct val="4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Target setting</a:t>
              </a:r>
              <a:br>
                <a:rPr lang="en-US" sz="1100" dirty="0"/>
              </a:br>
              <a:r>
                <a:rPr lang="en-US" sz="1100" dirty="0"/>
                <a:t>Target setting approach not capable to support profitable growth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Inconsistent approaches </a:t>
              </a:r>
              <a:r>
                <a:rPr lang="en-US" sz="1100" dirty="0"/>
                <a:t>– often no  target setting on individual level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Delayed communication </a:t>
              </a:r>
              <a:r>
                <a:rPr lang="en-US" sz="1100" dirty="0"/>
                <a:t>(e.g., by Q3)</a:t>
              </a: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gray">
            <a:xfrm>
              <a:off x="244807" y="868748"/>
              <a:ext cx="2772000" cy="6189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lt1"/>
                </a:buClr>
              </a:pPr>
              <a:endParaRPr lang="en-US" altLang="en-US" b="1" dirty="0">
                <a:solidFill>
                  <a:schemeClr val="lt1"/>
                </a:solidFill>
                <a:latin typeface="+mj-lt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80691" y="664095"/>
            <a:ext cx="2772000" cy="4994193"/>
            <a:chOff x="3080690" y="664095"/>
            <a:chExt cx="2772000" cy="4994193"/>
          </a:xfrm>
        </p:grpSpPr>
        <p:sp>
          <p:nvSpPr>
            <p:cNvPr id="16" name="AutoShape 250"/>
            <p:cNvSpPr>
              <a:spLocks noChangeArrowheads="1"/>
            </p:cNvSpPr>
            <p:nvPr/>
          </p:nvSpPr>
          <p:spPr bwMode="auto">
            <a:xfrm>
              <a:off x="3080690" y="664095"/>
              <a:ext cx="2772000" cy="18774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100" b="1" baseline="0" noProof="0" dirty="0">
                  <a:solidFill>
                    <a:schemeClr val="tx2"/>
                  </a:solidFill>
                  <a:latin typeface="+mn-lt"/>
                  <a:ea typeface="+mn-ea"/>
                </a:rPr>
                <a:t>Approach</a:t>
              </a:r>
              <a:endParaRPr lang="en-US" sz="1100" baseline="0" noProof="0" dirty="0">
                <a:solidFill>
                  <a:schemeClr val="tx2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3080690" y="969312"/>
              <a:ext cx="2772000" cy="46889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>
                <a:spcBef>
                  <a:spcPct val="4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Twofold approach </a:t>
              </a:r>
              <a:r>
                <a:rPr lang="en-US" sz="1100" dirty="0"/>
                <a:t>covering both the incentive framework and the target setting methodology</a:t>
              </a:r>
            </a:p>
            <a:p>
              <a:pPr>
                <a:spcBef>
                  <a:spcPct val="4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Incentive framework</a:t>
              </a:r>
              <a:br>
                <a:rPr lang="en-US" sz="1100" dirty="0"/>
              </a:br>
              <a:r>
                <a:rPr lang="en-US" sz="1100" dirty="0"/>
                <a:t>Developed </a:t>
              </a:r>
              <a:r>
                <a:rPr lang="en-US" sz="1100" b="1" dirty="0">
                  <a:solidFill>
                    <a:schemeClr val="accent3"/>
                  </a:solidFill>
                </a:rPr>
                <a:t>incentive framework blueprints </a:t>
              </a:r>
              <a:r>
                <a:rPr lang="en-US" sz="1100" dirty="0"/>
                <a:t>in a combined top-down/bottom-up approach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Top-down elements</a:t>
              </a:r>
            </a:p>
            <a:p>
              <a:pPr lvl="2">
                <a:spcBef>
                  <a:spcPct val="10000"/>
                </a:spcBef>
              </a:pPr>
              <a:r>
                <a:rPr lang="en-US" sz="1100" dirty="0"/>
                <a:t>Collected </a:t>
              </a:r>
              <a:r>
                <a:rPr lang="en-US" sz="1100" b="1" dirty="0">
                  <a:solidFill>
                    <a:schemeClr val="accent3"/>
                  </a:solidFill>
                </a:rPr>
                <a:t>best practice </a:t>
              </a:r>
              <a:r>
                <a:rPr lang="en-US" sz="1100" dirty="0"/>
                <a:t>examples</a:t>
              </a:r>
            </a:p>
            <a:p>
              <a:pPr lvl="2">
                <a:spcBef>
                  <a:spcPct val="10000"/>
                </a:spcBef>
              </a:pPr>
              <a:r>
                <a:rPr lang="en-US" sz="1100" dirty="0"/>
                <a:t>Conducted </a:t>
              </a:r>
              <a:r>
                <a:rPr lang="en-US" sz="1100" b="1" dirty="0">
                  <a:solidFill>
                    <a:schemeClr val="accent3"/>
                  </a:solidFill>
                </a:rPr>
                <a:t>diagnostic</a:t>
              </a:r>
              <a:r>
                <a:rPr lang="en-US" sz="1100" dirty="0"/>
                <a:t> of current state</a:t>
              </a:r>
            </a:p>
            <a:p>
              <a:pPr lvl="2">
                <a:spcBef>
                  <a:spcPct val="10000"/>
                </a:spcBef>
              </a:pPr>
              <a:r>
                <a:rPr lang="en-US" sz="1100" dirty="0"/>
                <a:t>Compared current state vs. </a:t>
              </a:r>
              <a:r>
                <a:rPr lang="en-US" sz="1100" b="1" dirty="0">
                  <a:solidFill>
                    <a:schemeClr val="accent3"/>
                  </a:solidFill>
                </a:rPr>
                <a:t>market benchmarks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Bottom-up elements</a:t>
              </a:r>
            </a:p>
            <a:p>
              <a:pPr lvl="2">
                <a:spcBef>
                  <a:spcPct val="10000"/>
                </a:spcBef>
              </a:pPr>
              <a:r>
                <a:rPr lang="en-US" sz="1100" dirty="0"/>
                <a:t>Conducted </a:t>
              </a:r>
              <a:r>
                <a:rPr lang="en-US" sz="1100" b="1" dirty="0">
                  <a:solidFill>
                    <a:schemeClr val="accent3"/>
                  </a:solidFill>
                </a:rPr>
                <a:t>workshops</a:t>
              </a:r>
              <a:r>
                <a:rPr lang="en-US" sz="1100" dirty="0"/>
                <a:t> with “Design RBUs” (representative sample)</a:t>
              </a:r>
            </a:p>
            <a:p>
              <a:pPr lvl="2">
                <a:spcBef>
                  <a:spcPct val="10000"/>
                </a:spcBef>
              </a:pPr>
              <a:r>
                <a:rPr lang="en-US" sz="1100" dirty="0"/>
                <a:t>Calculated </a:t>
              </a:r>
              <a:r>
                <a:rPr lang="en-US" sz="1100" b="1" dirty="0">
                  <a:solidFill>
                    <a:schemeClr val="accent3"/>
                  </a:solidFill>
                </a:rPr>
                <a:t>costs and sensitivities </a:t>
              </a:r>
              <a:r>
                <a:rPr lang="en-US" sz="1100" dirty="0"/>
                <a:t>on RBU-level and extrapolated to BA</a:t>
              </a:r>
            </a:p>
            <a:p>
              <a:pPr>
                <a:spcBef>
                  <a:spcPct val="4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Target setting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dirty="0"/>
                <a:t>Developed </a:t>
              </a:r>
              <a:r>
                <a:rPr lang="en-US" sz="1100" b="1" dirty="0">
                  <a:solidFill>
                    <a:schemeClr val="accent3"/>
                  </a:solidFill>
                </a:rPr>
                <a:t>potential-based</a:t>
              </a:r>
              <a:r>
                <a:rPr lang="en-US" sz="1100" dirty="0"/>
                <a:t> target setting methodology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dirty="0"/>
                <a:t>Deployed </a:t>
              </a:r>
              <a:r>
                <a:rPr lang="en-US" sz="1100" b="1" dirty="0">
                  <a:solidFill>
                    <a:schemeClr val="accent3"/>
                  </a:solidFill>
                </a:rPr>
                <a:t>target setting tool </a:t>
              </a:r>
              <a:r>
                <a:rPr lang="en-US" sz="1100" dirty="0"/>
                <a:t>and derived individual sales targets</a:t>
              </a:r>
            </a:p>
            <a:p>
              <a:pPr lvl="1">
                <a:spcBef>
                  <a:spcPct val="20000"/>
                </a:spcBef>
              </a:pPr>
              <a:r>
                <a:rPr lang="en-US" sz="1100" dirty="0"/>
                <a:t>Introduced </a:t>
              </a:r>
              <a:r>
                <a:rPr lang="en-US" sz="1100" b="1" dirty="0">
                  <a:solidFill>
                    <a:schemeClr val="accent3"/>
                  </a:solidFill>
                </a:rPr>
                <a:t>governance</a:t>
              </a:r>
              <a:r>
                <a:rPr lang="en-US" sz="1100" dirty="0"/>
                <a:t> structure</a:t>
              </a:r>
            </a:p>
            <a:p>
              <a:pPr>
                <a:spcBef>
                  <a:spcPct val="40000"/>
                </a:spcBef>
              </a:pPr>
              <a:r>
                <a:rPr lang="en-US" sz="1100" b="1" dirty="0">
                  <a:solidFill>
                    <a:schemeClr val="accent3"/>
                  </a:solidFill>
                </a:rPr>
                <a:t>Rapid implementation and scale-up </a:t>
              </a:r>
              <a:r>
                <a:rPr lang="en-US" sz="1100" dirty="0"/>
                <a:t>to all RBUs during Q1</a:t>
              </a: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gray">
            <a:xfrm>
              <a:off x="3080690" y="868748"/>
              <a:ext cx="2772000" cy="61899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9050"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chemeClr val="lt1"/>
                </a:buClr>
              </a:pPr>
              <a:endParaRPr lang="en-US" altLang="en-US" b="1" dirty="0">
                <a:solidFill>
                  <a:schemeClr val="lt1"/>
                </a:solidFill>
                <a:latin typeface="+mj-lt"/>
              </a:endParaRPr>
            </a:p>
          </p:txBody>
        </p:sp>
      </p:grpSp>
      <p:sp>
        <p:nvSpPr>
          <p:cNvPr id="67" name="Arc 66"/>
          <p:cNvSpPr/>
          <p:nvPr/>
        </p:nvSpPr>
        <p:spPr>
          <a:xfrm rot="16860000" flipH="1">
            <a:off x="2878306" y="2073453"/>
            <a:ext cx="3141277" cy="5132836"/>
          </a:xfrm>
          <a:prstGeom prst="arc">
            <a:avLst>
              <a:gd name="adj1" fmla="val 19032103"/>
              <a:gd name="adj2" fmla="val 3411762"/>
            </a:avLst>
          </a:prstGeom>
          <a:ln w="76200" cap="rnd">
            <a:solidFill>
              <a:schemeClr val="accent3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9611" tIns="44806" rIns="89611" bIns="44806"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99798" y="5790025"/>
            <a:ext cx="2891444" cy="5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400" b="1" dirty="0">
                <a:solidFill>
                  <a:schemeClr val="accent3"/>
                </a:solidFill>
              </a:rPr>
              <a:t>Target letters for “Design RBUs” sent out at the end of January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916573" y="664095"/>
            <a:ext cx="2772000" cy="5146542"/>
            <a:chOff x="5916573" y="664095"/>
            <a:chExt cx="2772000" cy="5146542"/>
          </a:xfrm>
        </p:grpSpPr>
        <p:grpSp>
          <p:nvGrpSpPr>
            <p:cNvPr id="7" name="Group 6"/>
            <p:cNvGrpSpPr/>
            <p:nvPr/>
          </p:nvGrpSpPr>
          <p:grpSpPr>
            <a:xfrm>
              <a:off x="5916573" y="664095"/>
              <a:ext cx="2772000" cy="5146542"/>
              <a:chOff x="5916573" y="664095"/>
              <a:chExt cx="2772000" cy="5146542"/>
            </a:xfrm>
          </p:grpSpPr>
          <p:sp>
            <p:nvSpPr>
              <p:cNvPr id="21" name="AutoShape 250"/>
              <p:cNvSpPr>
                <a:spLocks noChangeArrowheads="1"/>
              </p:cNvSpPr>
              <p:nvPr/>
            </p:nvSpPr>
            <p:spPr bwMode="auto">
              <a:xfrm>
                <a:off x="5916573" y="664095"/>
                <a:ext cx="2772000" cy="187744"/>
              </a:xfrm>
              <a:prstGeom prst="leftRightArrow">
                <a:avLst>
                  <a:gd name="adj1" fmla="val 100000"/>
                  <a:gd name="adj2" fmla="val 0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18288" anchor="b">
                <a:spAutoFit/>
              </a:bodyPr>
              <a:lstStyle/>
              <a:p>
                <a:r>
                  <a:rPr lang="en-US" sz="1100" b="1" baseline="0" noProof="0" dirty="0">
                    <a:solidFill>
                      <a:schemeClr val="tx2"/>
                    </a:solidFill>
                    <a:latin typeface="+mn-lt"/>
                    <a:ea typeface="+mn-ea"/>
                  </a:rPr>
                  <a:t>Impact</a:t>
                </a:r>
                <a:endParaRPr lang="en-US" sz="1100" baseline="0" noProof="0" dirty="0">
                  <a:solidFill>
                    <a:schemeClr val="tx2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TextBox 18"/>
              <p:cNvSpPr txBox="1">
                <a:spLocks/>
              </p:cNvSpPr>
              <p:nvPr/>
            </p:nvSpPr>
            <p:spPr>
              <a:xfrm>
                <a:off x="5916573" y="969312"/>
                <a:ext cx="2772000" cy="484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0" lvl="0" indent="0" defTabSz="895350" eaLnBrk="1" hangingPunct="1">
                  <a:buClr>
                    <a:schemeClr val="tx2"/>
                  </a:buClr>
                  <a:defRPr baseline="0">
                    <a:latin typeface="+mn-lt"/>
                  </a:defRPr>
                </a:lvl1pPr>
                <a:lvl2pPr marL="193675" lvl="1" indent="-192088" defTabSz="895350" eaLnBrk="1" hangingPunct="1">
                  <a:buClr>
                    <a:schemeClr val="tx2"/>
                  </a:buClr>
                  <a:buSzPct val="125000"/>
                  <a:buFont typeface="Arial" charset="0"/>
                  <a:buChar char="▪"/>
                  <a:defRPr baseline="0">
                    <a:latin typeface="+mn-lt"/>
                  </a:defRPr>
                </a:lvl2pPr>
                <a:lvl3pPr marL="457200" lvl="2" indent="-261938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–"/>
                  <a:defRPr baseline="0">
                    <a:latin typeface="+mn-lt"/>
                  </a:defRPr>
                </a:lvl3pPr>
                <a:lvl4pPr marL="614363" lvl="3" indent="-155575" defTabSz="895350" eaLnBrk="1" hangingPunct="1">
                  <a:buClr>
                    <a:schemeClr val="tx2"/>
                  </a:buClr>
                  <a:buSzPct val="120000"/>
                  <a:buFont typeface="Arial" charset="0"/>
                  <a:buChar char="▫"/>
                  <a:defRPr baseline="0">
                    <a:latin typeface="+mn-lt"/>
                  </a:defRPr>
                </a:lvl4pPr>
                <a:lvl5pPr marL="749808" lvl="4" indent="-130175" defTabSz="895350" eaLnBrk="1" hangingPunct="1"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5pPr>
                <a:lvl6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6pPr>
                <a:lvl7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7pPr>
                <a:lvl8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8pPr>
                <a:lvl9pPr marL="749808" indent="-130175" defTabSz="895350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tx2"/>
                  </a:buClr>
                  <a:buSzPct val="89000"/>
                  <a:buFont typeface="Arial" charset="0"/>
                  <a:buChar char="-"/>
                  <a:defRPr baseline="0">
                    <a:latin typeface="+mn-lt"/>
                  </a:defRPr>
                </a:lvl9pPr>
              </a:lstStyle>
              <a:p>
                <a:pPr>
                  <a:spcBef>
                    <a:spcPct val="40000"/>
                  </a:spcBef>
                </a:pPr>
                <a:r>
                  <a:rPr lang="en-US" sz="1100" b="1" dirty="0">
                    <a:solidFill>
                      <a:schemeClr val="accent3"/>
                    </a:solidFill>
                  </a:rPr>
                  <a:t>Created additional upside potential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100" dirty="0"/>
                  <a:t>Variable pay increased to 25-35% of base salary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sz="1100" b="1" dirty="0">
                    <a:solidFill>
                      <a:schemeClr val="accent3"/>
                    </a:solidFill>
                  </a:rPr>
                  <a:t>Made individuals more responsible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100" dirty="0"/>
                  <a:t>Introduced individual and influenceable financial KPIs (revenue, CM)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100" dirty="0"/>
                  <a:t>Ensured non-financial KPIs to be measurable and objective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sz="1100" b="1" dirty="0">
                    <a:solidFill>
                      <a:schemeClr val="accent3"/>
                    </a:solidFill>
                  </a:rPr>
                  <a:t>Incentivized over-budget performers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100" dirty="0"/>
                  <a:t>Introduced accelerated payout curve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sz="1100" b="1" dirty="0">
                    <a:solidFill>
                      <a:schemeClr val="accent3"/>
                    </a:solidFill>
                  </a:rPr>
                  <a:t>Penalized low-performers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100" dirty="0"/>
                  <a:t>Established minimum threshold at 80% target achievement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sz="1100" b="1" dirty="0">
                    <a:solidFill>
                      <a:schemeClr val="accent3"/>
                    </a:solidFill>
                  </a:rPr>
                  <a:t>Avoided overpayment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100" dirty="0"/>
                  <a:t>Capped payout curve at 200% of variable pay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sz="1100" b="1" dirty="0">
                    <a:solidFill>
                      <a:schemeClr val="accent3"/>
                    </a:solidFill>
                  </a:rPr>
                  <a:t>Created financial upside during year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100" dirty="0"/>
                  <a:t>Introduced quarterly payouts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sz="1100" b="1" dirty="0">
                    <a:solidFill>
                      <a:schemeClr val="accent3"/>
                    </a:solidFill>
                  </a:rPr>
                  <a:t>Enhanced target setting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100" dirty="0"/>
                  <a:t>Implemented potential-based target setting methodology</a:t>
                </a:r>
              </a:p>
              <a:p>
                <a:pPr>
                  <a:spcBef>
                    <a:spcPct val="40000"/>
                  </a:spcBef>
                </a:pPr>
                <a:r>
                  <a:rPr lang="en-US" sz="1100" b="1" dirty="0">
                    <a:solidFill>
                      <a:schemeClr val="accent3"/>
                    </a:solidFill>
                  </a:rPr>
                  <a:t>Motivated sales force</a:t>
                </a:r>
              </a:p>
              <a:p>
                <a:pPr lvl="1">
                  <a:spcBef>
                    <a:spcPct val="20000"/>
                  </a:spcBef>
                </a:pPr>
                <a:r>
                  <a:rPr lang="en-US" sz="1100" dirty="0"/>
                  <a:t>Sent out target letters in “Design RBUs” in January, remaining letters during Q1</a:t>
                </a:r>
              </a:p>
            </p:txBody>
          </p:sp>
          <p:sp>
            <p:nvSpPr>
              <p:cNvPr id="66" name="Rectangle 11"/>
              <p:cNvSpPr>
                <a:spLocks noChangeArrowheads="1"/>
              </p:cNvSpPr>
              <p:nvPr/>
            </p:nvSpPr>
            <p:spPr bwMode="gray">
              <a:xfrm>
                <a:off x="5916573" y="868748"/>
                <a:ext cx="2772000" cy="618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shade val="30000"/>
                      <a:satMod val="115000"/>
                    </a:schemeClr>
                  </a:gs>
                  <a:gs pos="50000">
                    <a:schemeClr val="accent3">
                      <a:shade val="67500"/>
                      <a:satMod val="115000"/>
                    </a:schemeClr>
                  </a:gs>
                  <a:gs pos="100000">
                    <a:schemeClr val="accent3"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19050">
                <a:noFill/>
              </a:ln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chemeClr val="lt1"/>
                  </a:buClr>
                </a:pPr>
                <a:endParaRPr lang="en-US" altLang="en-US" b="1" dirty="0">
                  <a:solidFill>
                    <a:schemeClr val="lt1"/>
                  </a:solidFill>
                  <a:latin typeface="+mj-lt"/>
                </a:endParaRPr>
              </a:p>
            </p:txBody>
          </p:sp>
        </p:grpSp>
        <p:sp>
          <p:nvSpPr>
            <p:cNvPr id="35" name="Rectangle 34"/>
            <p:cNvSpPr>
              <a:spLocks/>
            </p:cNvSpPr>
            <p:nvPr/>
          </p:nvSpPr>
          <p:spPr>
            <a:xfrm>
              <a:off x="5916573" y="1166900"/>
              <a:ext cx="129421" cy="12278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>
            <a:xfrm>
              <a:off x="5916573" y="1166900"/>
              <a:ext cx="129421" cy="122781"/>
            </a:xfrm>
            <a:custGeom>
              <a:avLst/>
              <a:gdLst/>
              <a:ahLst/>
              <a:cxnLst/>
              <a:rect l="0" t="0" r="0" b="0"/>
              <a:pathLst>
                <a:path w="429015" h="407000">
                  <a:moveTo>
                    <a:pt x="418148" y="0"/>
                  </a:moveTo>
                  <a:lnTo>
                    <a:pt x="418148" y="0"/>
                  </a:lnTo>
                  <a:lnTo>
                    <a:pt x="429014" y="15381"/>
                  </a:lnTo>
                  <a:lnTo>
                    <a:pt x="429014" y="15381"/>
                  </a:lnTo>
                  <a:lnTo>
                    <a:pt x="420687" y="21873"/>
                  </a:lnTo>
                  <a:lnTo>
                    <a:pt x="412360" y="28647"/>
                  </a:lnTo>
                  <a:lnTo>
                    <a:pt x="403613" y="36127"/>
                  </a:lnTo>
                  <a:lnTo>
                    <a:pt x="395003" y="43606"/>
                  </a:lnTo>
                  <a:lnTo>
                    <a:pt x="386113" y="51791"/>
                  </a:lnTo>
                  <a:lnTo>
                    <a:pt x="377222" y="60400"/>
                  </a:lnTo>
                  <a:lnTo>
                    <a:pt x="368331" y="69291"/>
                  </a:lnTo>
                  <a:lnTo>
                    <a:pt x="359158" y="78605"/>
                  </a:lnTo>
                  <a:lnTo>
                    <a:pt x="349845" y="88483"/>
                  </a:lnTo>
                  <a:lnTo>
                    <a:pt x="340530" y="98644"/>
                  </a:lnTo>
                  <a:lnTo>
                    <a:pt x="331075" y="109369"/>
                  </a:lnTo>
                  <a:lnTo>
                    <a:pt x="321337" y="120376"/>
                  </a:lnTo>
                  <a:lnTo>
                    <a:pt x="311741" y="131808"/>
                  </a:lnTo>
                  <a:lnTo>
                    <a:pt x="301863" y="143663"/>
                  </a:lnTo>
                  <a:lnTo>
                    <a:pt x="291702" y="156083"/>
                  </a:lnTo>
                  <a:lnTo>
                    <a:pt x="281682" y="168783"/>
                  </a:lnTo>
                  <a:lnTo>
                    <a:pt x="281682" y="168783"/>
                  </a:lnTo>
                  <a:lnTo>
                    <a:pt x="271803" y="181625"/>
                  </a:lnTo>
                  <a:lnTo>
                    <a:pt x="262207" y="194326"/>
                  </a:lnTo>
                  <a:lnTo>
                    <a:pt x="252609" y="207168"/>
                  </a:lnTo>
                  <a:lnTo>
                    <a:pt x="243718" y="219588"/>
                  </a:lnTo>
                  <a:lnTo>
                    <a:pt x="234829" y="232147"/>
                  </a:lnTo>
                  <a:lnTo>
                    <a:pt x="226502" y="244566"/>
                  </a:lnTo>
                  <a:lnTo>
                    <a:pt x="218176" y="256703"/>
                  </a:lnTo>
                  <a:lnTo>
                    <a:pt x="210273" y="268840"/>
                  </a:lnTo>
                  <a:lnTo>
                    <a:pt x="202794" y="280976"/>
                  </a:lnTo>
                  <a:lnTo>
                    <a:pt x="195456" y="292971"/>
                  </a:lnTo>
                  <a:lnTo>
                    <a:pt x="188540" y="304685"/>
                  </a:lnTo>
                  <a:lnTo>
                    <a:pt x="181907" y="316398"/>
                  </a:lnTo>
                  <a:lnTo>
                    <a:pt x="175416" y="327969"/>
                  </a:lnTo>
                  <a:lnTo>
                    <a:pt x="169348" y="339401"/>
                  </a:lnTo>
                  <a:lnTo>
                    <a:pt x="163703" y="350832"/>
                  </a:lnTo>
                  <a:lnTo>
                    <a:pt x="158058" y="362263"/>
                  </a:lnTo>
                  <a:lnTo>
                    <a:pt x="135196" y="377645"/>
                  </a:lnTo>
                  <a:lnTo>
                    <a:pt x="135196" y="377645"/>
                  </a:lnTo>
                  <a:lnTo>
                    <a:pt x="122071" y="386817"/>
                  </a:lnTo>
                  <a:lnTo>
                    <a:pt x="111205" y="394862"/>
                  </a:lnTo>
                  <a:lnTo>
                    <a:pt x="102738" y="401495"/>
                  </a:lnTo>
                  <a:lnTo>
                    <a:pt x="99351" y="404600"/>
                  </a:lnTo>
                  <a:lnTo>
                    <a:pt x="96387" y="406999"/>
                  </a:lnTo>
                  <a:lnTo>
                    <a:pt x="96387" y="406999"/>
                  </a:lnTo>
                  <a:lnTo>
                    <a:pt x="95258" y="403048"/>
                  </a:lnTo>
                  <a:lnTo>
                    <a:pt x="93988" y="398673"/>
                  </a:lnTo>
                  <a:lnTo>
                    <a:pt x="90178" y="387806"/>
                  </a:lnTo>
                  <a:lnTo>
                    <a:pt x="85096" y="374682"/>
                  </a:lnTo>
                  <a:lnTo>
                    <a:pt x="79028" y="359299"/>
                  </a:lnTo>
                  <a:lnTo>
                    <a:pt x="70279" y="339260"/>
                  </a:lnTo>
                  <a:lnTo>
                    <a:pt x="70279" y="339260"/>
                  </a:lnTo>
                  <a:lnTo>
                    <a:pt x="65622" y="328816"/>
                  </a:lnTo>
                  <a:lnTo>
                    <a:pt x="61106" y="319079"/>
                  </a:lnTo>
                  <a:lnTo>
                    <a:pt x="56590" y="310047"/>
                  </a:lnTo>
                  <a:lnTo>
                    <a:pt x="52357" y="301580"/>
                  </a:lnTo>
                  <a:lnTo>
                    <a:pt x="47982" y="294100"/>
                  </a:lnTo>
                  <a:lnTo>
                    <a:pt x="43889" y="287044"/>
                  </a:lnTo>
                  <a:lnTo>
                    <a:pt x="39656" y="280976"/>
                  </a:lnTo>
                  <a:lnTo>
                    <a:pt x="35704" y="275190"/>
                  </a:lnTo>
                  <a:lnTo>
                    <a:pt x="35704" y="275190"/>
                  </a:lnTo>
                  <a:lnTo>
                    <a:pt x="31753" y="270250"/>
                  </a:lnTo>
                  <a:lnTo>
                    <a:pt x="27518" y="266018"/>
                  </a:lnTo>
                  <a:lnTo>
                    <a:pt x="23144" y="261783"/>
                  </a:lnTo>
                  <a:lnTo>
                    <a:pt x="18769" y="258114"/>
                  </a:lnTo>
                  <a:lnTo>
                    <a:pt x="14253" y="255009"/>
                  </a:lnTo>
                  <a:lnTo>
                    <a:pt x="9737" y="252045"/>
                  </a:lnTo>
                  <a:lnTo>
                    <a:pt x="4939" y="249787"/>
                  </a:lnTo>
                  <a:lnTo>
                    <a:pt x="0" y="247953"/>
                  </a:lnTo>
                  <a:lnTo>
                    <a:pt x="0" y="247953"/>
                  </a:lnTo>
                  <a:lnTo>
                    <a:pt x="4234" y="243578"/>
                  </a:lnTo>
                  <a:lnTo>
                    <a:pt x="8326" y="239627"/>
                  </a:lnTo>
                  <a:lnTo>
                    <a:pt x="12279" y="235957"/>
                  </a:lnTo>
                  <a:lnTo>
                    <a:pt x="16370" y="232288"/>
                  </a:lnTo>
                  <a:lnTo>
                    <a:pt x="20322" y="229325"/>
                  </a:lnTo>
                  <a:lnTo>
                    <a:pt x="24273" y="226502"/>
                  </a:lnTo>
                  <a:lnTo>
                    <a:pt x="28084" y="223821"/>
                  </a:lnTo>
                  <a:lnTo>
                    <a:pt x="32034" y="221281"/>
                  </a:lnTo>
                  <a:lnTo>
                    <a:pt x="35845" y="219445"/>
                  </a:lnTo>
                  <a:lnTo>
                    <a:pt x="39656" y="217611"/>
                  </a:lnTo>
                  <a:lnTo>
                    <a:pt x="43325" y="216060"/>
                  </a:lnTo>
                  <a:lnTo>
                    <a:pt x="46853" y="214931"/>
                  </a:lnTo>
                  <a:lnTo>
                    <a:pt x="50663" y="213942"/>
                  </a:lnTo>
                  <a:lnTo>
                    <a:pt x="54332" y="213238"/>
                  </a:lnTo>
                  <a:lnTo>
                    <a:pt x="57719" y="212813"/>
                  </a:lnTo>
                  <a:lnTo>
                    <a:pt x="61247" y="212672"/>
                  </a:lnTo>
                  <a:lnTo>
                    <a:pt x="61247" y="212672"/>
                  </a:lnTo>
                  <a:lnTo>
                    <a:pt x="62659" y="212672"/>
                  </a:lnTo>
                  <a:lnTo>
                    <a:pt x="64212" y="212813"/>
                  </a:lnTo>
                  <a:lnTo>
                    <a:pt x="65622" y="213238"/>
                  </a:lnTo>
                  <a:lnTo>
                    <a:pt x="67176" y="213520"/>
                  </a:lnTo>
                  <a:lnTo>
                    <a:pt x="70420" y="214931"/>
                  </a:lnTo>
                  <a:lnTo>
                    <a:pt x="73526" y="216624"/>
                  </a:lnTo>
                  <a:lnTo>
                    <a:pt x="76631" y="218882"/>
                  </a:lnTo>
                  <a:lnTo>
                    <a:pt x="79876" y="221703"/>
                  </a:lnTo>
                  <a:lnTo>
                    <a:pt x="83120" y="224950"/>
                  </a:lnTo>
                  <a:lnTo>
                    <a:pt x="86368" y="228760"/>
                  </a:lnTo>
                  <a:lnTo>
                    <a:pt x="89754" y="233135"/>
                  </a:lnTo>
                  <a:lnTo>
                    <a:pt x="93000" y="237792"/>
                  </a:lnTo>
                  <a:lnTo>
                    <a:pt x="96387" y="243155"/>
                  </a:lnTo>
                  <a:lnTo>
                    <a:pt x="99915" y="248800"/>
                  </a:lnTo>
                  <a:lnTo>
                    <a:pt x="103443" y="255291"/>
                  </a:lnTo>
                  <a:lnTo>
                    <a:pt x="106830" y="262206"/>
                  </a:lnTo>
                  <a:lnTo>
                    <a:pt x="110499" y="269405"/>
                  </a:lnTo>
                  <a:lnTo>
                    <a:pt x="114027" y="277164"/>
                  </a:lnTo>
                  <a:lnTo>
                    <a:pt x="123765" y="298757"/>
                  </a:lnTo>
                  <a:lnTo>
                    <a:pt x="123765" y="298757"/>
                  </a:lnTo>
                  <a:lnTo>
                    <a:pt x="130397" y="287750"/>
                  </a:lnTo>
                  <a:lnTo>
                    <a:pt x="137313" y="277025"/>
                  </a:lnTo>
                  <a:lnTo>
                    <a:pt x="144510" y="266018"/>
                  </a:lnTo>
                  <a:lnTo>
                    <a:pt x="151707" y="255150"/>
                  </a:lnTo>
                  <a:lnTo>
                    <a:pt x="159328" y="244284"/>
                  </a:lnTo>
                  <a:lnTo>
                    <a:pt x="167090" y="233558"/>
                  </a:lnTo>
                  <a:lnTo>
                    <a:pt x="175275" y="222692"/>
                  </a:lnTo>
                  <a:lnTo>
                    <a:pt x="183319" y="212109"/>
                  </a:lnTo>
                  <a:lnTo>
                    <a:pt x="191928" y="201382"/>
                  </a:lnTo>
                  <a:lnTo>
                    <a:pt x="200676" y="190657"/>
                  </a:lnTo>
                  <a:lnTo>
                    <a:pt x="209568" y="180214"/>
                  </a:lnTo>
                  <a:lnTo>
                    <a:pt x="218882" y="169487"/>
                  </a:lnTo>
                  <a:lnTo>
                    <a:pt x="228337" y="159045"/>
                  </a:lnTo>
                  <a:lnTo>
                    <a:pt x="237792" y="148461"/>
                  </a:lnTo>
                  <a:lnTo>
                    <a:pt x="247952" y="138018"/>
                  </a:lnTo>
                  <a:lnTo>
                    <a:pt x="257973" y="127575"/>
                  </a:lnTo>
                  <a:lnTo>
                    <a:pt x="257973" y="127575"/>
                  </a:lnTo>
                  <a:lnTo>
                    <a:pt x="268275" y="117273"/>
                  </a:lnTo>
                  <a:lnTo>
                    <a:pt x="278436" y="107395"/>
                  </a:lnTo>
                  <a:lnTo>
                    <a:pt x="288597" y="97798"/>
                  </a:lnTo>
                  <a:lnTo>
                    <a:pt x="298757" y="88483"/>
                  </a:lnTo>
                  <a:lnTo>
                    <a:pt x="308918" y="79593"/>
                  </a:lnTo>
                  <a:lnTo>
                    <a:pt x="318938" y="70843"/>
                  </a:lnTo>
                  <a:lnTo>
                    <a:pt x="328958" y="62235"/>
                  </a:lnTo>
                  <a:lnTo>
                    <a:pt x="338979" y="54050"/>
                  </a:lnTo>
                  <a:lnTo>
                    <a:pt x="349138" y="46287"/>
                  </a:lnTo>
                  <a:lnTo>
                    <a:pt x="359016" y="38667"/>
                  </a:lnTo>
                  <a:lnTo>
                    <a:pt x="368896" y="31470"/>
                  </a:lnTo>
                  <a:lnTo>
                    <a:pt x="378915" y="24696"/>
                  </a:lnTo>
                  <a:lnTo>
                    <a:pt x="388794" y="18063"/>
                  </a:lnTo>
                  <a:lnTo>
                    <a:pt x="398673" y="11712"/>
                  </a:lnTo>
                  <a:lnTo>
                    <a:pt x="408268" y="5643"/>
                  </a:lnTo>
                  <a:lnTo>
                    <a:pt x="418148" y="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6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916573" y="1786287"/>
              <a:ext cx="129421" cy="122781"/>
              <a:chOff x="4953001" y="-423862"/>
              <a:chExt cx="160143" cy="151925"/>
            </a:xfrm>
          </p:grpSpPr>
          <p:sp>
            <p:nvSpPr>
              <p:cNvPr id="38" name="Rectangle 37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custGeom>
                <a:avLst/>
                <a:gdLst/>
                <a:ahLst/>
                <a:cxnLst/>
                <a:rect l="0" t="0" r="0" b="0"/>
                <a:pathLst>
                  <a:path w="429015" h="407000">
                    <a:moveTo>
                      <a:pt x="418148" y="0"/>
                    </a:moveTo>
                    <a:lnTo>
                      <a:pt x="418148" y="0"/>
                    </a:lnTo>
                    <a:lnTo>
                      <a:pt x="429014" y="15381"/>
                    </a:lnTo>
                    <a:lnTo>
                      <a:pt x="429014" y="15381"/>
                    </a:lnTo>
                    <a:lnTo>
                      <a:pt x="420687" y="21873"/>
                    </a:lnTo>
                    <a:lnTo>
                      <a:pt x="412360" y="28647"/>
                    </a:lnTo>
                    <a:lnTo>
                      <a:pt x="403613" y="36127"/>
                    </a:lnTo>
                    <a:lnTo>
                      <a:pt x="395003" y="43606"/>
                    </a:lnTo>
                    <a:lnTo>
                      <a:pt x="386113" y="51791"/>
                    </a:lnTo>
                    <a:lnTo>
                      <a:pt x="377222" y="60400"/>
                    </a:lnTo>
                    <a:lnTo>
                      <a:pt x="368331" y="69291"/>
                    </a:lnTo>
                    <a:lnTo>
                      <a:pt x="359158" y="78605"/>
                    </a:lnTo>
                    <a:lnTo>
                      <a:pt x="349845" y="88483"/>
                    </a:lnTo>
                    <a:lnTo>
                      <a:pt x="340530" y="98644"/>
                    </a:lnTo>
                    <a:lnTo>
                      <a:pt x="331075" y="109369"/>
                    </a:lnTo>
                    <a:lnTo>
                      <a:pt x="321337" y="120376"/>
                    </a:lnTo>
                    <a:lnTo>
                      <a:pt x="311741" y="131808"/>
                    </a:lnTo>
                    <a:lnTo>
                      <a:pt x="301863" y="143663"/>
                    </a:lnTo>
                    <a:lnTo>
                      <a:pt x="291702" y="156083"/>
                    </a:lnTo>
                    <a:lnTo>
                      <a:pt x="281682" y="168783"/>
                    </a:lnTo>
                    <a:lnTo>
                      <a:pt x="281682" y="168783"/>
                    </a:lnTo>
                    <a:lnTo>
                      <a:pt x="271803" y="181625"/>
                    </a:lnTo>
                    <a:lnTo>
                      <a:pt x="262207" y="194326"/>
                    </a:lnTo>
                    <a:lnTo>
                      <a:pt x="252609" y="207168"/>
                    </a:lnTo>
                    <a:lnTo>
                      <a:pt x="243718" y="219588"/>
                    </a:lnTo>
                    <a:lnTo>
                      <a:pt x="234829" y="232147"/>
                    </a:lnTo>
                    <a:lnTo>
                      <a:pt x="226502" y="244566"/>
                    </a:lnTo>
                    <a:lnTo>
                      <a:pt x="218176" y="256703"/>
                    </a:lnTo>
                    <a:lnTo>
                      <a:pt x="210273" y="268840"/>
                    </a:lnTo>
                    <a:lnTo>
                      <a:pt x="202794" y="280976"/>
                    </a:lnTo>
                    <a:lnTo>
                      <a:pt x="195456" y="292971"/>
                    </a:lnTo>
                    <a:lnTo>
                      <a:pt x="188540" y="304685"/>
                    </a:lnTo>
                    <a:lnTo>
                      <a:pt x="181907" y="316398"/>
                    </a:lnTo>
                    <a:lnTo>
                      <a:pt x="175416" y="327969"/>
                    </a:lnTo>
                    <a:lnTo>
                      <a:pt x="169348" y="339401"/>
                    </a:lnTo>
                    <a:lnTo>
                      <a:pt x="163703" y="350832"/>
                    </a:lnTo>
                    <a:lnTo>
                      <a:pt x="158058" y="362263"/>
                    </a:lnTo>
                    <a:lnTo>
                      <a:pt x="135196" y="377645"/>
                    </a:lnTo>
                    <a:lnTo>
                      <a:pt x="135196" y="377645"/>
                    </a:lnTo>
                    <a:lnTo>
                      <a:pt x="122071" y="386817"/>
                    </a:lnTo>
                    <a:lnTo>
                      <a:pt x="111205" y="394862"/>
                    </a:lnTo>
                    <a:lnTo>
                      <a:pt x="102738" y="401495"/>
                    </a:lnTo>
                    <a:lnTo>
                      <a:pt x="99351" y="404600"/>
                    </a:lnTo>
                    <a:lnTo>
                      <a:pt x="96387" y="406999"/>
                    </a:lnTo>
                    <a:lnTo>
                      <a:pt x="96387" y="406999"/>
                    </a:lnTo>
                    <a:lnTo>
                      <a:pt x="95258" y="403048"/>
                    </a:lnTo>
                    <a:lnTo>
                      <a:pt x="93988" y="398673"/>
                    </a:lnTo>
                    <a:lnTo>
                      <a:pt x="90178" y="387806"/>
                    </a:lnTo>
                    <a:lnTo>
                      <a:pt x="85096" y="374682"/>
                    </a:lnTo>
                    <a:lnTo>
                      <a:pt x="79028" y="359299"/>
                    </a:lnTo>
                    <a:lnTo>
                      <a:pt x="70279" y="339260"/>
                    </a:lnTo>
                    <a:lnTo>
                      <a:pt x="70279" y="339260"/>
                    </a:lnTo>
                    <a:lnTo>
                      <a:pt x="65622" y="328816"/>
                    </a:lnTo>
                    <a:lnTo>
                      <a:pt x="61106" y="319079"/>
                    </a:lnTo>
                    <a:lnTo>
                      <a:pt x="56590" y="310047"/>
                    </a:lnTo>
                    <a:lnTo>
                      <a:pt x="52357" y="301580"/>
                    </a:lnTo>
                    <a:lnTo>
                      <a:pt x="47982" y="294100"/>
                    </a:lnTo>
                    <a:lnTo>
                      <a:pt x="43889" y="287044"/>
                    </a:lnTo>
                    <a:lnTo>
                      <a:pt x="39656" y="280976"/>
                    </a:lnTo>
                    <a:lnTo>
                      <a:pt x="35704" y="275190"/>
                    </a:lnTo>
                    <a:lnTo>
                      <a:pt x="35704" y="275190"/>
                    </a:lnTo>
                    <a:lnTo>
                      <a:pt x="31753" y="270250"/>
                    </a:lnTo>
                    <a:lnTo>
                      <a:pt x="27518" y="266018"/>
                    </a:lnTo>
                    <a:lnTo>
                      <a:pt x="23144" y="261783"/>
                    </a:lnTo>
                    <a:lnTo>
                      <a:pt x="18769" y="258114"/>
                    </a:lnTo>
                    <a:lnTo>
                      <a:pt x="14253" y="255009"/>
                    </a:lnTo>
                    <a:lnTo>
                      <a:pt x="9737" y="252045"/>
                    </a:lnTo>
                    <a:lnTo>
                      <a:pt x="4939" y="249787"/>
                    </a:lnTo>
                    <a:lnTo>
                      <a:pt x="0" y="247953"/>
                    </a:lnTo>
                    <a:lnTo>
                      <a:pt x="0" y="247953"/>
                    </a:lnTo>
                    <a:lnTo>
                      <a:pt x="4234" y="243578"/>
                    </a:lnTo>
                    <a:lnTo>
                      <a:pt x="8326" y="239627"/>
                    </a:lnTo>
                    <a:lnTo>
                      <a:pt x="12279" y="235957"/>
                    </a:lnTo>
                    <a:lnTo>
                      <a:pt x="16370" y="232288"/>
                    </a:lnTo>
                    <a:lnTo>
                      <a:pt x="20322" y="229325"/>
                    </a:lnTo>
                    <a:lnTo>
                      <a:pt x="24273" y="226502"/>
                    </a:lnTo>
                    <a:lnTo>
                      <a:pt x="28084" y="223821"/>
                    </a:lnTo>
                    <a:lnTo>
                      <a:pt x="32034" y="221281"/>
                    </a:lnTo>
                    <a:lnTo>
                      <a:pt x="35845" y="219445"/>
                    </a:lnTo>
                    <a:lnTo>
                      <a:pt x="39656" y="217611"/>
                    </a:lnTo>
                    <a:lnTo>
                      <a:pt x="43325" y="216060"/>
                    </a:lnTo>
                    <a:lnTo>
                      <a:pt x="46853" y="214931"/>
                    </a:lnTo>
                    <a:lnTo>
                      <a:pt x="50663" y="213942"/>
                    </a:lnTo>
                    <a:lnTo>
                      <a:pt x="54332" y="213238"/>
                    </a:lnTo>
                    <a:lnTo>
                      <a:pt x="57719" y="212813"/>
                    </a:lnTo>
                    <a:lnTo>
                      <a:pt x="61247" y="212672"/>
                    </a:lnTo>
                    <a:lnTo>
                      <a:pt x="61247" y="212672"/>
                    </a:lnTo>
                    <a:lnTo>
                      <a:pt x="62659" y="212672"/>
                    </a:lnTo>
                    <a:lnTo>
                      <a:pt x="64212" y="212813"/>
                    </a:lnTo>
                    <a:lnTo>
                      <a:pt x="65622" y="213238"/>
                    </a:lnTo>
                    <a:lnTo>
                      <a:pt x="67176" y="213520"/>
                    </a:lnTo>
                    <a:lnTo>
                      <a:pt x="70420" y="214931"/>
                    </a:lnTo>
                    <a:lnTo>
                      <a:pt x="73526" y="216624"/>
                    </a:lnTo>
                    <a:lnTo>
                      <a:pt x="76631" y="218882"/>
                    </a:lnTo>
                    <a:lnTo>
                      <a:pt x="79876" y="221703"/>
                    </a:lnTo>
                    <a:lnTo>
                      <a:pt x="83120" y="224950"/>
                    </a:lnTo>
                    <a:lnTo>
                      <a:pt x="86368" y="228760"/>
                    </a:lnTo>
                    <a:lnTo>
                      <a:pt x="89754" y="233135"/>
                    </a:lnTo>
                    <a:lnTo>
                      <a:pt x="93000" y="237792"/>
                    </a:lnTo>
                    <a:lnTo>
                      <a:pt x="96387" y="243155"/>
                    </a:lnTo>
                    <a:lnTo>
                      <a:pt x="99915" y="248800"/>
                    </a:lnTo>
                    <a:lnTo>
                      <a:pt x="103443" y="255291"/>
                    </a:lnTo>
                    <a:lnTo>
                      <a:pt x="106830" y="262206"/>
                    </a:lnTo>
                    <a:lnTo>
                      <a:pt x="110499" y="269405"/>
                    </a:lnTo>
                    <a:lnTo>
                      <a:pt x="114027" y="277164"/>
                    </a:lnTo>
                    <a:lnTo>
                      <a:pt x="123765" y="298757"/>
                    </a:lnTo>
                    <a:lnTo>
                      <a:pt x="123765" y="298757"/>
                    </a:lnTo>
                    <a:lnTo>
                      <a:pt x="130397" y="287750"/>
                    </a:lnTo>
                    <a:lnTo>
                      <a:pt x="137313" y="277025"/>
                    </a:lnTo>
                    <a:lnTo>
                      <a:pt x="144510" y="266018"/>
                    </a:lnTo>
                    <a:lnTo>
                      <a:pt x="151707" y="255150"/>
                    </a:lnTo>
                    <a:lnTo>
                      <a:pt x="159328" y="244284"/>
                    </a:lnTo>
                    <a:lnTo>
                      <a:pt x="167090" y="233558"/>
                    </a:lnTo>
                    <a:lnTo>
                      <a:pt x="175275" y="222692"/>
                    </a:lnTo>
                    <a:lnTo>
                      <a:pt x="183319" y="212109"/>
                    </a:lnTo>
                    <a:lnTo>
                      <a:pt x="191928" y="201382"/>
                    </a:lnTo>
                    <a:lnTo>
                      <a:pt x="200676" y="190657"/>
                    </a:lnTo>
                    <a:lnTo>
                      <a:pt x="209568" y="180214"/>
                    </a:lnTo>
                    <a:lnTo>
                      <a:pt x="218882" y="169487"/>
                    </a:lnTo>
                    <a:lnTo>
                      <a:pt x="228337" y="159045"/>
                    </a:lnTo>
                    <a:lnTo>
                      <a:pt x="237792" y="148461"/>
                    </a:lnTo>
                    <a:lnTo>
                      <a:pt x="247952" y="138018"/>
                    </a:lnTo>
                    <a:lnTo>
                      <a:pt x="257973" y="127575"/>
                    </a:lnTo>
                    <a:lnTo>
                      <a:pt x="257973" y="127575"/>
                    </a:lnTo>
                    <a:lnTo>
                      <a:pt x="268275" y="117273"/>
                    </a:lnTo>
                    <a:lnTo>
                      <a:pt x="278436" y="107395"/>
                    </a:lnTo>
                    <a:lnTo>
                      <a:pt x="288597" y="97798"/>
                    </a:lnTo>
                    <a:lnTo>
                      <a:pt x="298757" y="88483"/>
                    </a:lnTo>
                    <a:lnTo>
                      <a:pt x="308918" y="79593"/>
                    </a:lnTo>
                    <a:lnTo>
                      <a:pt x="318938" y="70843"/>
                    </a:lnTo>
                    <a:lnTo>
                      <a:pt x="328958" y="62235"/>
                    </a:lnTo>
                    <a:lnTo>
                      <a:pt x="338979" y="54050"/>
                    </a:lnTo>
                    <a:lnTo>
                      <a:pt x="349138" y="46287"/>
                    </a:lnTo>
                    <a:lnTo>
                      <a:pt x="359016" y="38667"/>
                    </a:lnTo>
                    <a:lnTo>
                      <a:pt x="368896" y="31470"/>
                    </a:lnTo>
                    <a:lnTo>
                      <a:pt x="378915" y="24696"/>
                    </a:lnTo>
                    <a:lnTo>
                      <a:pt x="388794" y="18063"/>
                    </a:lnTo>
                    <a:lnTo>
                      <a:pt x="398673" y="11712"/>
                    </a:lnTo>
                    <a:lnTo>
                      <a:pt x="408268" y="5643"/>
                    </a:lnTo>
                    <a:lnTo>
                      <a:pt x="41814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accent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5916573" y="2155810"/>
              <a:ext cx="129421" cy="122781"/>
              <a:chOff x="4953001" y="-423862"/>
              <a:chExt cx="160143" cy="151925"/>
            </a:xfrm>
          </p:grpSpPr>
          <p:sp>
            <p:nvSpPr>
              <p:cNvPr id="41" name="Rectangle 40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custGeom>
                <a:avLst/>
                <a:gdLst/>
                <a:ahLst/>
                <a:cxnLst/>
                <a:rect l="0" t="0" r="0" b="0"/>
                <a:pathLst>
                  <a:path w="429015" h="407000">
                    <a:moveTo>
                      <a:pt x="418148" y="0"/>
                    </a:moveTo>
                    <a:lnTo>
                      <a:pt x="418148" y="0"/>
                    </a:lnTo>
                    <a:lnTo>
                      <a:pt x="429014" y="15381"/>
                    </a:lnTo>
                    <a:lnTo>
                      <a:pt x="429014" y="15381"/>
                    </a:lnTo>
                    <a:lnTo>
                      <a:pt x="420687" y="21873"/>
                    </a:lnTo>
                    <a:lnTo>
                      <a:pt x="412360" y="28647"/>
                    </a:lnTo>
                    <a:lnTo>
                      <a:pt x="403613" y="36127"/>
                    </a:lnTo>
                    <a:lnTo>
                      <a:pt x="395003" y="43606"/>
                    </a:lnTo>
                    <a:lnTo>
                      <a:pt x="386113" y="51791"/>
                    </a:lnTo>
                    <a:lnTo>
                      <a:pt x="377222" y="60400"/>
                    </a:lnTo>
                    <a:lnTo>
                      <a:pt x="368331" y="69291"/>
                    </a:lnTo>
                    <a:lnTo>
                      <a:pt x="359158" y="78605"/>
                    </a:lnTo>
                    <a:lnTo>
                      <a:pt x="349845" y="88483"/>
                    </a:lnTo>
                    <a:lnTo>
                      <a:pt x="340530" y="98644"/>
                    </a:lnTo>
                    <a:lnTo>
                      <a:pt x="331075" y="109369"/>
                    </a:lnTo>
                    <a:lnTo>
                      <a:pt x="321337" y="120376"/>
                    </a:lnTo>
                    <a:lnTo>
                      <a:pt x="311741" y="131808"/>
                    </a:lnTo>
                    <a:lnTo>
                      <a:pt x="301863" y="143663"/>
                    </a:lnTo>
                    <a:lnTo>
                      <a:pt x="291702" y="156083"/>
                    </a:lnTo>
                    <a:lnTo>
                      <a:pt x="281682" y="168783"/>
                    </a:lnTo>
                    <a:lnTo>
                      <a:pt x="281682" y="168783"/>
                    </a:lnTo>
                    <a:lnTo>
                      <a:pt x="271803" y="181625"/>
                    </a:lnTo>
                    <a:lnTo>
                      <a:pt x="262207" y="194326"/>
                    </a:lnTo>
                    <a:lnTo>
                      <a:pt x="252609" y="207168"/>
                    </a:lnTo>
                    <a:lnTo>
                      <a:pt x="243718" y="219588"/>
                    </a:lnTo>
                    <a:lnTo>
                      <a:pt x="234829" y="232147"/>
                    </a:lnTo>
                    <a:lnTo>
                      <a:pt x="226502" y="244566"/>
                    </a:lnTo>
                    <a:lnTo>
                      <a:pt x="218176" y="256703"/>
                    </a:lnTo>
                    <a:lnTo>
                      <a:pt x="210273" y="268840"/>
                    </a:lnTo>
                    <a:lnTo>
                      <a:pt x="202794" y="280976"/>
                    </a:lnTo>
                    <a:lnTo>
                      <a:pt x="195456" y="292971"/>
                    </a:lnTo>
                    <a:lnTo>
                      <a:pt x="188540" y="304685"/>
                    </a:lnTo>
                    <a:lnTo>
                      <a:pt x="181907" y="316398"/>
                    </a:lnTo>
                    <a:lnTo>
                      <a:pt x="175416" y="327969"/>
                    </a:lnTo>
                    <a:lnTo>
                      <a:pt x="169348" y="339401"/>
                    </a:lnTo>
                    <a:lnTo>
                      <a:pt x="163703" y="350832"/>
                    </a:lnTo>
                    <a:lnTo>
                      <a:pt x="158058" y="362263"/>
                    </a:lnTo>
                    <a:lnTo>
                      <a:pt x="135196" y="377645"/>
                    </a:lnTo>
                    <a:lnTo>
                      <a:pt x="135196" y="377645"/>
                    </a:lnTo>
                    <a:lnTo>
                      <a:pt x="122071" y="386817"/>
                    </a:lnTo>
                    <a:lnTo>
                      <a:pt x="111205" y="394862"/>
                    </a:lnTo>
                    <a:lnTo>
                      <a:pt x="102738" y="401495"/>
                    </a:lnTo>
                    <a:lnTo>
                      <a:pt x="99351" y="404600"/>
                    </a:lnTo>
                    <a:lnTo>
                      <a:pt x="96387" y="406999"/>
                    </a:lnTo>
                    <a:lnTo>
                      <a:pt x="96387" y="406999"/>
                    </a:lnTo>
                    <a:lnTo>
                      <a:pt x="95258" y="403048"/>
                    </a:lnTo>
                    <a:lnTo>
                      <a:pt x="93988" y="398673"/>
                    </a:lnTo>
                    <a:lnTo>
                      <a:pt x="90178" y="387806"/>
                    </a:lnTo>
                    <a:lnTo>
                      <a:pt x="85096" y="374682"/>
                    </a:lnTo>
                    <a:lnTo>
                      <a:pt x="79028" y="359299"/>
                    </a:lnTo>
                    <a:lnTo>
                      <a:pt x="70279" y="339260"/>
                    </a:lnTo>
                    <a:lnTo>
                      <a:pt x="70279" y="339260"/>
                    </a:lnTo>
                    <a:lnTo>
                      <a:pt x="65622" y="328816"/>
                    </a:lnTo>
                    <a:lnTo>
                      <a:pt x="61106" y="319079"/>
                    </a:lnTo>
                    <a:lnTo>
                      <a:pt x="56590" y="310047"/>
                    </a:lnTo>
                    <a:lnTo>
                      <a:pt x="52357" y="301580"/>
                    </a:lnTo>
                    <a:lnTo>
                      <a:pt x="47982" y="294100"/>
                    </a:lnTo>
                    <a:lnTo>
                      <a:pt x="43889" y="287044"/>
                    </a:lnTo>
                    <a:lnTo>
                      <a:pt x="39656" y="280976"/>
                    </a:lnTo>
                    <a:lnTo>
                      <a:pt x="35704" y="275190"/>
                    </a:lnTo>
                    <a:lnTo>
                      <a:pt x="35704" y="275190"/>
                    </a:lnTo>
                    <a:lnTo>
                      <a:pt x="31753" y="270250"/>
                    </a:lnTo>
                    <a:lnTo>
                      <a:pt x="27518" y="266018"/>
                    </a:lnTo>
                    <a:lnTo>
                      <a:pt x="23144" y="261783"/>
                    </a:lnTo>
                    <a:lnTo>
                      <a:pt x="18769" y="258114"/>
                    </a:lnTo>
                    <a:lnTo>
                      <a:pt x="14253" y="255009"/>
                    </a:lnTo>
                    <a:lnTo>
                      <a:pt x="9737" y="252045"/>
                    </a:lnTo>
                    <a:lnTo>
                      <a:pt x="4939" y="249787"/>
                    </a:lnTo>
                    <a:lnTo>
                      <a:pt x="0" y="247953"/>
                    </a:lnTo>
                    <a:lnTo>
                      <a:pt x="0" y="247953"/>
                    </a:lnTo>
                    <a:lnTo>
                      <a:pt x="4234" y="243578"/>
                    </a:lnTo>
                    <a:lnTo>
                      <a:pt x="8326" y="239627"/>
                    </a:lnTo>
                    <a:lnTo>
                      <a:pt x="12279" y="235957"/>
                    </a:lnTo>
                    <a:lnTo>
                      <a:pt x="16370" y="232288"/>
                    </a:lnTo>
                    <a:lnTo>
                      <a:pt x="20322" y="229325"/>
                    </a:lnTo>
                    <a:lnTo>
                      <a:pt x="24273" y="226502"/>
                    </a:lnTo>
                    <a:lnTo>
                      <a:pt x="28084" y="223821"/>
                    </a:lnTo>
                    <a:lnTo>
                      <a:pt x="32034" y="221281"/>
                    </a:lnTo>
                    <a:lnTo>
                      <a:pt x="35845" y="219445"/>
                    </a:lnTo>
                    <a:lnTo>
                      <a:pt x="39656" y="217611"/>
                    </a:lnTo>
                    <a:lnTo>
                      <a:pt x="43325" y="216060"/>
                    </a:lnTo>
                    <a:lnTo>
                      <a:pt x="46853" y="214931"/>
                    </a:lnTo>
                    <a:lnTo>
                      <a:pt x="50663" y="213942"/>
                    </a:lnTo>
                    <a:lnTo>
                      <a:pt x="54332" y="213238"/>
                    </a:lnTo>
                    <a:lnTo>
                      <a:pt x="57719" y="212813"/>
                    </a:lnTo>
                    <a:lnTo>
                      <a:pt x="61247" y="212672"/>
                    </a:lnTo>
                    <a:lnTo>
                      <a:pt x="61247" y="212672"/>
                    </a:lnTo>
                    <a:lnTo>
                      <a:pt x="62659" y="212672"/>
                    </a:lnTo>
                    <a:lnTo>
                      <a:pt x="64212" y="212813"/>
                    </a:lnTo>
                    <a:lnTo>
                      <a:pt x="65622" y="213238"/>
                    </a:lnTo>
                    <a:lnTo>
                      <a:pt x="67176" y="213520"/>
                    </a:lnTo>
                    <a:lnTo>
                      <a:pt x="70420" y="214931"/>
                    </a:lnTo>
                    <a:lnTo>
                      <a:pt x="73526" y="216624"/>
                    </a:lnTo>
                    <a:lnTo>
                      <a:pt x="76631" y="218882"/>
                    </a:lnTo>
                    <a:lnTo>
                      <a:pt x="79876" y="221703"/>
                    </a:lnTo>
                    <a:lnTo>
                      <a:pt x="83120" y="224950"/>
                    </a:lnTo>
                    <a:lnTo>
                      <a:pt x="86368" y="228760"/>
                    </a:lnTo>
                    <a:lnTo>
                      <a:pt x="89754" y="233135"/>
                    </a:lnTo>
                    <a:lnTo>
                      <a:pt x="93000" y="237792"/>
                    </a:lnTo>
                    <a:lnTo>
                      <a:pt x="96387" y="243155"/>
                    </a:lnTo>
                    <a:lnTo>
                      <a:pt x="99915" y="248800"/>
                    </a:lnTo>
                    <a:lnTo>
                      <a:pt x="103443" y="255291"/>
                    </a:lnTo>
                    <a:lnTo>
                      <a:pt x="106830" y="262206"/>
                    </a:lnTo>
                    <a:lnTo>
                      <a:pt x="110499" y="269405"/>
                    </a:lnTo>
                    <a:lnTo>
                      <a:pt x="114027" y="277164"/>
                    </a:lnTo>
                    <a:lnTo>
                      <a:pt x="123765" y="298757"/>
                    </a:lnTo>
                    <a:lnTo>
                      <a:pt x="123765" y="298757"/>
                    </a:lnTo>
                    <a:lnTo>
                      <a:pt x="130397" y="287750"/>
                    </a:lnTo>
                    <a:lnTo>
                      <a:pt x="137313" y="277025"/>
                    </a:lnTo>
                    <a:lnTo>
                      <a:pt x="144510" y="266018"/>
                    </a:lnTo>
                    <a:lnTo>
                      <a:pt x="151707" y="255150"/>
                    </a:lnTo>
                    <a:lnTo>
                      <a:pt x="159328" y="244284"/>
                    </a:lnTo>
                    <a:lnTo>
                      <a:pt x="167090" y="233558"/>
                    </a:lnTo>
                    <a:lnTo>
                      <a:pt x="175275" y="222692"/>
                    </a:lnTo>
                    <a:lnTo>
                      <a:pt x="183319" y="212109"/>
                    </a:lnTo>
                    <a:lnTo>
                      <a:pt x="191928" y="201382"/>
                    </a:lnTo>
                    <a:lnTo>
                      <a:pt x="200676" y="190657"/>
                    </a:lnTo>
                    <a:lnTo>
                      <a:pt x="209568" y="180214"/>
                    </a:lnTo>
                    <a:lnTo>
                      <a:pt x="218882" y="169487"/>
                    </a:lnTo>
                    <a:lnTo>
                      <a:pt x="228337" y="159045"/>
                    </a:lnTo>
                    <a:lnTo>
                      <a:pt x="237792" y="148461"/>
                    </a:lnTo>
                    <a:lnTo>
                      <a:pt x="247952" y="138018"/>
                    </a:lnTo>
                    <a:lnTo>
                      <a:pt x="257973" y="127575"/>
                    </a:lnTo>
                    <a:lnTo>
                      <a:pt x="257973" y="127575"/>
                    </a:lnTo>
                    <a:lnTo>
                      <a:pt x="268275" y="117273"/>
                    </a:lnTo>
                    <a:lnTo>
                      <a:pt x="278436" y="107395"/>
                    </a:lnTo>
                    <a:lnTo>
                      <a:pt x="288597" y="97798"/>
                    </a:lnTo>
                    <a:lnTo>
                      <a:pt x="298757" y="88483"/>
                    </a:lnTo>
                    <a:lnTo>
                      <a:pt x="308918" y="79593"/>
                    </a:lnTo>
                    <a:lnTo>
                      <a:pt x="318938" y="70843"/>
                    </a:lnTo>
                    <a:lnTo>
                      <a:pt x="328958" y="62235"/>
                    </a:lnTo>
                    <a:lnTo>
                      <a:pt x="338979" y="54050"/>
                    </a:lnTo>
                    <a:lnTo>
                      <a:pt x="349138" y="46287"/>
                    </a:lnTo>
                    <a:lnTo>
                      <a:pt x="359016" y="38667"/>
                    </a:lnTo>
                    <a:lnTo>
                      <a:pt x="368896" y="31470"/>
                    </a:lnTo>
                    <a:lnTo>
                      <a:pt x="378915" y="24696"/>
                    </a:lnTo>
                    <a:lnTo>
                      <a:pt x="388794" y="18063"/>
                    </a:lnTo>
                    <a:lnTo>
                      <a:pt x="398673" y="11712"/>
                    </a:lnTo>
                    <a:lnTo>
                      <a:pt x="408268" y="5643"/>
                    </a:lnTo>
                    <a:lnTo>
                      <a:pt x="41814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accent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916573" y="2770319"/>
              <a:ext cx="129421" cy="122781"/>
              <a:chOff x="4953001" y="-423862"/>
              <a:chExt cx="160143" cy="151925"/>
            </a:xfrm>
          </p:grpSpPr>
          <p:sp>
            <p:nvSpPr>
              <p:cNvPr id="44" name="Rectangle 43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reeform 44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custGeom>
                <a:avLst/>
                <a:gdLst/>
                <a:ahLst/>
                <a:cxnLst/>
                <a:rect l="0" t="0" r="0" b="0"/>
                <a:pathLst>
                  <a:path w="429015" h="407000">
                    <a:moveTo>
                      <a:pt x="418148" y="0"/>
                    </a:moveTo>
                    <a:lnTo>
                      <a:pt x="418148" y="0"/>
                    </a:lnTo>
                    <a:lnTo>
                      <a:pt x="429014" y="15381"/>
                    </a:lnTo>
                    <a:lnTo>
                      <a:pt x="429014" y="15381"/>
                    </a:lnTo>
                    <a:lnTo>
                      <a:pt x="420687" y="21873"/>
                    </a:lnTo>
                    <a:lnTo>
                      <a:pt x="412360" y="28647"/>
                    </a:lnTo>
                    <a:lnTo>
                      <a:pt x="403613" y="36127"/>
                    </a:lnTo>
                    <a:lnTo>
                      <a:pt x="395003" y="43606"/>
                    </a:lnTo>
                    <a:lnTo>
                      <a:pt x="386113" y="51791"/>
                    </a:lnTo>
                    <a:lnTo>
                      <a:pt x="377222" y="60400"/>
                    </a:lnTo>
                    <a:lnTo>
                      <a:pt x="368331" y="69291"/>
                    </a:lnTo>
                    <a:lnTo>
                      <a:pt x="359158" y="78605"/>
                    </a:lnTo>
                    <a:lnTo>
                      <a:pt x="349845" y="88483"/>
                    </a:lnTo>
                    <a:lnTo>
                      <a:pt x="340530" y="98644"/>
                    </a:lnTo>
                    <a:lnTo>
                      <a:pt x="331075" y="109369"/>
                    </a:lnTo>
                    <a:lnTo>
                      <a:pt x="321337" y="120376"/>
                    </a:lnTo>
                    <a:lnTo>
                      <a:pt x="311741" y="131808"/>
                    </a:lnTo>
                    <a:lnTo>
                      <a:pt x="301863" y="143663"/>
                    </a:lnTo>
                    <a:lnTo>
                      <a:pt x="291702" y="156083"/>
                    </a:lnTo>
                    <a:lnTo>
                      <a:pt x="281682" y="168783"/>
                    </a:lnTo>
                    <a:lnTo>
                      <a:pt x="281682" y="168783"/>
                    </a:lnTo>
                    <a:lnTo>
                      <a:pt x="271803" y="181625"/>
                    </a:lnTo>
                    <a:lnTo>
                      <a:pt x="262207" y="194326"/>
                    </a:lnTo>
                    <a:lnTo>
                      <a:pt x="252609" y="207168"/>
                    </a:lnTo>
                    <a:lnTo>
                      <a:pt x="243718" y="219588"/>
                    </a:lnTo>
                    <a:lnTo>
                      <a:pt x="234829" y="232147"/>
                    </a:lnTo>
                    <a:lnTo>
                      <a:pt x="226502" y="244566"/>
                    </a:lnTo>
                    <a:lnTo>
                      <a:pt x="218176" y="256703"/>
                    </a:lnTo>
                    <a:lnTo>
                      <a:pt x="210273" y="268840"/>
                    </a:lnTo>
                    <a:lnTo>
                      <a:pt x="202794" y="280976"/>
                    </a:lnTo>
                    <a:lnTo>
                      <a:pt x="195456" y="292971"/>
                    </a:lnTo>
                    <a:lnTo>
                      <a:pt x="188540" y="304685"/>
                    </a:lnTo>
                    <a:lnTo>
                      <a:pt x="181907" y="316398"/>
                    </a:lnTo>
                    <a:lnTo>
                      <a:pt x="175416" y="327969"/>
                    </a:lnTo>
                    <a:lnTo>
                      <a:pt x="169348" y="339401"/>
                    </a:lnTo>
                    <a:lnTo>
                      <a:pt x="163703" y="350832"/>
                    </a:lnTo>
                    <a:lnTo>
                      <a:pt x="158058" y="362263"/>
                    </a:lnTo>
                    <a:lnTo>
                      <a:pt x="135196" y="377645"/>
                    </a:lnTo>
                    <a:lnTo>
                      <a:pt x="135196" y="377645"/>
                    </a:lnTo>
                    <a:lnTo>
                      <a:pt x="122071" y="386817"/>
                    </a:lnTo>
                    <a:lnTo>
                      <a:pt x="111205" y="394862"/>
                    </a:lnTo>
                    <a:lnTo>
                      <a:pt x="102738" y="401495"/>
                    </a:lnTo>
                    <a:lnTo>
                      <a:pt x="99351" y="404600"/>
                    </a:lnTo>
                    <a:lnTo>
                      <a:pt x="96387" y="406999"/>
                    </a:lnTo>
                    <a:lnTo>
                      <a:pt x="96387" y="406999"/>
                    </a:lnTo>
                    <a:lnTo>
                      <a:pt x="95258" y="403048"/>
                    </a:lnTo>
                    <a:lnTo>
                      <a:pt x="93988" y="398673"/>
                    </a:lnTo>
                    <a:lnTo>
                      <a:pt x="90178" y="387806"/>
                    </a:lnTo>
                    <a:lnTo>
                      <a:pt x="85096" y="374682"/>
                    </a:lnTo>
                    <a:lnTo>
                      <a:pt x="79028" y="359299"/>
                    </a:lnTo>
                    <a:lnTo>
                      <a:pt x="70279" y="339260"/>
                    </a:lnTo>
                    <a:lnTo>
                      <a:pt x="70279" y="339260"/>
                    </a:lnTo>
                    <a:lnTo>
                      <a:pt x="65622" y="328816"/>
                    </a:lnTo>
                    <a:lnTo>
                      <a:pt x="61106" y="319079"/>
                    </a:lnTo>
                    <a:lnTo>
                      <a:pt x="56590" y="310047"/>
                    </a:lnTo>
                    <a:lnTo>
                      <a:pt x="52357" y="301580"/>
                    </a:lnTo>
                    <a:lnTo>
                      <a:pt x="47982" y="294100"/>
                    </a:lnTo>
                    <a:lnTo>
                      <a:pt x="43889" y="287044"/>
                    </a:lnTo>
                    <a:lnTo>
                      <a:pt x="39656" y="280976"/>
                    </a:lnTo>
                    <a:lnTo>
                      <a:pt x="35704" y="275190"/>
                    </a:lnTo>
                    <a:lnTo>
                      <a:pt x="35704" y="275190"/>
                    </a:lnTo>
                    <a:lnTo>
                      <a:pt x="31753" y="270250"/>
                    </a:lnTo>
                    <a:lnTo>
                      <a:pt x="27518" y="266018"/>
                    </a:lnTo>
                    <a:lnTo>
                      <a:pt x="23144" y="261783"/>
                    </a:lnTo>
                    <a:lnTo>
                      <a:pt x="18769" y="258114"/>
                    </a:lnTo>
                    <a:lnTo>
                      <a:pt x="14253" y="255009"/>
                    </a:lnTo>
                    <a:lnTo>
                      <a:pt x="9737" y="252045"/>
                    </a:lnTo>
                    <a:lnTo>
                      <a:pt x="4939" y="249787"/>
                    </a:lnTo>
                    <a:lnTo>
                      <a:pt x="0" y="247953"/>
                    </a:lnTo>
                    <a:lnTo>
                      <a:pt x="0" y="247953"/>
                    </a:lnTo>
                    <a:lnTo>
                      <a:pt x="4234" y="243578"/>
                    </a:lnTo>
                    <a:lnTo>
                      <a:pt x="8326" y="239627"/>
                    </a:lnTo>
                    <a:lnTo>
                      <a:pt x="12279" y="235957"/>
                    </a:lnTo>
                    <a:lnTo>
                      <a:pt x="16370" y="232288"/>
                    </a:lnTo>
                    <a:lnTo>
                      <a:pt x="20322" y="229325"/>
                    </a:lnTo>
                    <a:lnTo>
                      <a:pt x="24273" y="226502"/>
                    </a:lnTo>
                    <a:lnTo>
                      <a:pt x="28084" y="223821"/>
                    </a:lnTo>
                    <a:lnTo>
                      <a:pt x="32034" y="221281"/>
                    </a:lnTo>
                    <a:lnTo>
                      <a:pt x="35845" y="219445"/>
                    </a:lnTo>
                    <a:lnTo>
                      <a:pt x="39656" y="217611"/>
                    </a:lnTo>
                    <a:lnTo>
                      <a:pt x="43325" y="216060"/>
                    </a:lnTo>
                    <a:lnTo>
                      <a:pt x="46853" y="214931"/>
                    </a:lnTo>
                    <a:lnTo>
                      <a:pt x="50663" y="213942"/>
                    </a:lnTo>
                    <a:lnTo>
                      <a:pt x="54332" y="213238"/>
                    </a:lnTo>
                    <a:lnTo>
                      <a:pt x="57719" y="212813"/>
                    </a:lnTo>
                    <a:lnTo>
                      <a:pt x="61247" y="212672"/>
                    </a:lnTo>
                    <a:lnTo>
                      <a:pt x="61247" y="212672"/>
                    </a:lnTo>
                    <a:lnTo>
                      <a:pt x="62659" y="212672"/>
                    </a:lnTo>
                    <a:lnTo>
                      <a:pt x="64212" y="212813"/>
                    </a:lnTo>
                    <a:lnTo>
                      <a:pt x="65622" y="213238"/>
                    </a:lnTo>
                    <a:lnTo>
                      <a:pt x="67176" y="213520"/>
                    </a:lnTo>
                    <a:lnTo>
                      <a:pt x="70420" y="214931"/>
                    </a:lnTo>
                    <a:lnTo>
                      <a:pt x="73526" y="216624"/>
                    </a:lnTo>
                    <a:lnTo>
                      <a:pt x="76631" y="218882"/>
                    </a:lnTo>
                    <a:lnTo>
                      <a:pt x="79876" y="221703"/>
                    </a:lnTo>
                    <a:lnTo>
                      <a:pt x="83120" y="224950"/>
                    </a:lnTo>
                    <a:lnTo>
                      <a:pt x="86368" y="228760"/>
                    </a:lnTo>
                    <a:lnTo>
                      <a:pt x="89754" y="233135"/>
                    </a:lnTo>
                    <a:lnTo>
                      <a:pt x="93000" y="237792"/>
                    </a:lnTo>
                    <a:lnTo>
                      <a:pt x="96387" y="243155"/>
                    </a:lnTo>
                    <a:lnTo>
                      <a:pt x="99915" y="248800"/>
                    </a:lnTo>
                    <a:lnTo>
                      <a:pt x="103443" y="255291"/>
                    </a:lnTo>
                    <a:lnTo>
                      <a:pt x="106830" y="262206"/>
                    </a:lnTo>
                    <a:lnTo>
                      <a:pt x="110499" y="269405"/>
                    </a:lnTo>
                    <a:lnTo>
                      <a:pt x="114027" y="277164"/>
                    </a:lnTo>
                    <a:lnTo>
                      <a:pt x="123765" y="298757"/>
                    </a:lnTo>
                    <a:lnTo>
                      <a:pt x="123765" y="298757"/>
                    </a:lnTo>
                    <a:lnTo>
                      <a:pt x="130397" y="287750"/>
                    </a:lnTo>
                    <a:lnTo>
                      <a:pt x="137313" y="277025"/>
                    </a:lnTo>
                    <a:lnTo>
                      <a:pt x="144510" y="266018"/>
                    </a:lnTo>
                    <a:lnTo>
                      <a:pt x="151707" y="255150"/>
                    </a:lnTo>
                    <a:lnTo>
                      <a:pt x="159328" y="244284"/>
                    </a:lnTo>
                    <a:lnTo>
                      <a:pt x="167090" y="233558"/>
                    </a:lnTo>
                    <a:lnTo>
                      <a:pt x="175275" y="222692"/>
                    </a:lnTo>
                    <a:lnTo>
                      <a:pt x="183319" y="212109"/>
                    </a:lnTo>
                    <a:lnTo>
                      <a:pt x="191928" y="201382"/>
                    </a:lnTo>
                    <a:lnTo>
                      <a:pt x="200676" y="190657"/>
                    </a:lnTo>
                    <a:lnTo>
                      <a:pt x="209568" y="180214"/>
                    </a:lnTo>
                    <a:lnTo>
                      <a:pt x="218882" y="169487"/>
                    </a:lnTo>
                    <a:lnTo>
                      <a:pt x="228337" y="159045"/>
                    </a:lnTo>
                    <a:lnTo>
                      <a:pt x="237792" y="148461"/>
                    </a:lnTo>
                    <a:lnTo>
                      <a:pt x="247952" y="138018"/>
                    </a:lnTo>
                    <a:lnTo>
                      <a:pt x="257973" y="127575"/>
                    </a:lnTo>
                    <a:lnTo>
                      <a:pt x="257973" y="127575"/>
                    </a:lnTo>
                    <a:lnTo>
                      <a:pt x="268275" y="117273"/>
                    </a:lnTo>
                    <a:lnTo>
                      <a:pt x="278436" y="107395"/>
                    </a:lnTo>
                    <a:lnTo>
                      <a:pt x="288597" y="97798"/>
                    </a:lnTo>
                    <a:lnTo>
                      <a:pt x="298757" y="88483"/>
                    </a:lnTo>
                    <a:lnTo>
                      <a:pt x="308918" y="79593"/>
                    </a:lnTo>
                    <a:lnTo>
                      <a:pt x="318938" y="70843"/>
                    </a:lnTo>
                    <a:lnTo>
                      <a:pt x="328958" y="62235"/>
                    </a:lnTo>
                    <a:lnTo>
                      <a:pt x="338979" y="54050"/>
                    </a:lnTo>
                    <a:lnTo>
                      <a:pt x="349138" y="46287"/>
                    </a:lnTo>
                    <a:lnTo>
                      <a:pt x="359016" y="38667"/>
                    </a:lnTo>
                    <a:lnTo>
                      <a:pt x="368896" y="31470"/>
                    </a:lnTo>
                    <a:lnTo>
                      <a:pt x="378915" y="24696"/>
                    </a:lnTo>
                    <a:lnTo>
                      <a:pt x="388794" y="18063"/>
                    </a:lnTo>
                    <a:lnTo>
                      <a:pt x="398673" y="11712"/>
                    </a:lnTo>
                    <a:lnTo>
                      <a:pt x="408268" y="5643"/>
                    </a:lnTo>
                    <a:lnTo>
                      <a:pt x="41814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accent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916573" y="3208469"/>
              <a:ext cx="129421" cy="122781"/>
              <a:chOff x="4953001" y="-423862"/>
              <a:chExt cx="160143" cy="151925"/>
            </a:xfrm>
          </p:grpSpPr>
          <p:sp>
            <p:nvSpPr>
              <p:cNvPr id="47" name="Rectangle 46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 47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custGeom>
                <a:avLst/>
                <a:gdLst/>
                <a:ahLst/>
                <a:cxnLst/>
                <a:rect l="0" t="0" r="0" b="0"/>
                <a:pathLst>
                  <a:path w="429015" h="407000">
                    <a:moveTo>
                      <a:pt x="418148" y="0"/>
                    </a:moveTo>
                    <a:lnTo>
                      <a:pt x="418148" y="0"/>
                    </a:lnTo>
                    <a:lnTo>
                      <a:pt x="429014" y="15381"/>
                    </a:lnTo>
                    <a:lnTo>
                      <a:pt x="429014" y="15381"/>
                    </a:lnTo>
                    <a:lnTo>
                      <a:pt x="420687" y="21873"/>
                    </a:lnTo>
                    <a:lnTo>
                      <a:pt x="412360" y="28647"/>
                    </a:lnTo>
                    <a:lnTo>
                      <a:pt x="403613" y="36127"/>
                    </a:lnTo>
                    <a:lnTo>
                      <a:pt x="395003" y="43606"/>
                    </a:lnTo>
                    <a:lnTo>
                      <a:pt x="386113" y="51791"/>
                    </a:lnTo>
                    <a:lnTo>
                      <a:pt x="377222" y="60400"/>
                    </a:lnTo>
                    <a:lnTo>
                      <a:pt x="368331" y="69291"/>
                    </a:lnTo>
                    <a:lnTo>
                      <a:pt x="359158" y="78605"/>
                    </a:lnTo>
                    <a:lnTo>
                      <a:pt x="349845" y="88483"/>
                    </a:lnTo>
                    <a:lnTo>
                      <a:pt x="340530" y="98644"/>
                    </a:lnTo>
                    <a:lnTo>
                      <a:pt x="331075" y="109369"/>
                    </a:lnTo>
                    <a:lnTo>
                      <a:pt x="321337" y="120376"/>
                    </a:lnTo>
                    <a:lnTo>
                      <a:pt x="311741" y="131808"/>
                    </a:lnTo>
                    <a:lnTo>
                      <a:pt x="301863" y="143663"/>
                    </a:lnTo>
                    <a:lnTo>
                      <a:pt x="291702" y="156083"/>
                    </a:lnTo>
                    <a:lnTo>
                      <a:pt x="281682" y="168783"/>
                    </a:lnTo>
                    <a:lnTo>
                      <a:pt x="281682" y="168783"/>
                    </a:lnTo>
                    <a:lnTo>
                      <a:pt x="271803" y="181625"/>
                    </a:lnTo>
                    <a:lnTo>
                      <a:pt x="262207" y="194326"/>
                    </a:lnTo>
                    <a:lnTo>
                      <a:pt x="252609" y="207168"/>
                    </a:lnTo>
                    <a:lnTo>
                      <a:pt x="243718" y="219588"/>
                    </a:lnTo>
                    <a:lnTo>
                      <a:pt x="234829" y="232147"/>
                    </a:lnTo>
                    <a:lnTo>
                      <a:pt x="226502" y="244566"/>
                    </a:lnTo>
                    <a:lnTo>
                      <a:pt x="218176" y="256703"/>
                    </a:lnTo>
                    <a:lnTo>
                      <a:pt x="210273" y="268840"/>
                    </a:lnTo>
                    <a:lnTo>
                      <a:pt x="202794" y="280976"/>
                    </a:lnTo>
                    <a:lnTo>
                      <a:pt x="195456" y="292971"/>
                    </a:lnTo>
                    <a:lnTo>
                      <a:pt x="188540" y="304685"/>
                    </a:lnTo>
                    <a:lnTo>
                      <a:pt x="181907" y="316398"/>
                    </a:lnTo>
                    <a:lnTo>
                      <a:pt x="175416" y="327969"/>
                    </a:lnTo>
                    <a:lnTo>
                      <a:pt x="169348" y="339401"/>
                    </a:lnTo>
                    <a:lnTo>
                      <a:pt x="163703" y="350832"/>
                    </a:lnTo>
                    <a:lnTo>
                      <a:pt x="158058" y="362263"/>
                    </a:lnTo>
                    <a:lnTo>
                      <a:pt x="135196" y="377645"/>
                    </a:lnTo>
                    <a:lnTo>
                      <a:pt x="135196" y="377645"/>
                    </a:lnTo>
                    <a:lnTo>
                      <a:pt x="122071" y="386817"/>
                    </a:lnTo>
                    <a:lnTo>
                      <a:pt x="111205" y="394862"/>
                    </a:lnTo>
                    <a:lnTo>
                      <a:pt x="102738" y="401495"/>
                    </a:lnTo>
                    <a:lnTo>
                      <a:pt x="99351" y="404600"/>
                    </a:lnTo>
                    <a:lnTo>
                      <a:pt x="96387" y="406999"/>
                    </a:lnTo>
                    <a:lnTo>
                      <a:pt x="96387" y="406999"/>
                    </a:lnTo>
                    <a:lnTo>
                      <a:pt x="95258" y="403048"/>
                    </a:lnTo>
                    <a:lnTo>
                      <a:pt x="93988" y="398673"/>
                    </a:lnTo>
                    <a:lnTo>
                      <a:pt x="90178" y="387806"/>
                    </a:lnTo>
                    <a:lnTo>
                      <a:pt x="85096" y="374682"/>
                    </a:lnTo>
                    <a:lnTo>
                      <a:pt x="79028" y="359299"/>
                    </a:lnTo>
                    <a:lnTo>
                      <a:pt x="70279" y="339260"/>
                    </a:lnTo>
                    <a:lnTo>
                      <a:pt x="70279" y="339260"/>
                    </a:lnTo>
                    <a:lnTo>
                      <a:pt x="65622" y="328816"/>
                    </a:lnTo>
                    <a:lnTo>
                      <a:pt x="61106" y="319079"/>
                    </a:lnTo>
                    <a:lnTo>
                      <a:pt x="56590" y="310047"/>
                    </a:lnTo>
                    <a:lnTo>
                      <a:pt x="52357" y="301580"/>
                    </a:lnTo>
                    <a:lnTo>
                      <a:pt x="47982" y="294100"/>
                    </a:lnTo>
                    <a:lnTo>
                      <a:pt x="43889" y="287044"/>
                    </a:lnTo>
                    <a:lnTo>
                      <a:pt x="39656" y="280976"/>
                    </a:lnTo>
                    <a:lnTo>
                      <a:pt x="35704" y="275190"/>
                    </a:lnTo>
                    <a:lnTo>
                      <a:pt x="35704" y="275190"/>
                    </a:lnTo>
                    <a:lnTo>
                      <a:pt x="31753" y="270250"/>
                    </a:lnTo>
                    <a:lnTo>
                      <a:pt x="27518" y="266018"/>
                    </a:lnTo>
                    <a:lnTo>
                      <a:pt x="23144" y="261783"/>
                    </a:lnTo>
                    <a:lnTo>
                      <a:pt x="18769" y="258114"/>
                    </a:lnTo>
                    <a:lnTo>
                      <a:pt x="14253" y="255009"/>
                    </a:lnTo>
                    <a:lnTo>
                      <a:pt x="9737" y="252045"/>
                    </a:lnTo>
                    <a:lnTo>
                      <a:pt x="4939" y="249787"/>
                    </a:lnTo>
                    <a:lnTo>
                      <a:pt x="0" y="247953"/>
                    </a:lnTo>
                    <a:lnTo>
                      <a:pt x="0" y="247953"/>
                    </a:lnTo>
                    <a:lnTo>
                      <a:pt x="4234" y="243578"/>
                    </a:lnTo>
                    <a:lnTo>
                      <a:pt x="8326" y="239627"/>
                    </a:lnTo>
                    <a:lnTo>
                      <a:pt x="12279" y="235957"/>
                    </a:lnTo>
                    <a:lnTo>
                      <a:pt x="16370" y="232288"/>
                    </a:lnTo>
                    <a:lnTo>
                      <a:pt x="20322" y="229325"/>
                    </a:lnTo>
                    <a:lnTo>
                      <a:pt x="24273" y="226502"/>
                    </a:lnTo>
                    <a:lnTo>
                      <a:pt x="28084" y="223821"/>
                    </a:lnTo>
                    <a:lnTo>
                      <a:pt x="32034" y="221281"/>
                    </a:lnTo>
                    <a:lnTo>
                      <a:pt x="35845" y="219445"/>
                    </a:lnTo>
                    <a:lnTo>
                      <a:pt x="39656" y="217611"/>
                    </a:lnTo>
                    <a:lnTo>
                      <a:pt x="43325" y="216060"/>
                    </a:lnTo>
                    <a:lnTo>
                      <a:pt x="46853" y="214931"/>
                    </a:lnTo>
                    <a:lnTo>
                      <a:pt x="50663" y="213942"/>
                    </a:lnTo>
                    <a:lnTo>
                      <a:pt x="54332" y="213238"/>
                    </a:lnTo>
                    <a:lnTo>
                      <a:pt x="57719" y="212813"/>
                    </a:lnTo>
                    <a:lnTo>
                      <a:pt x="61247" y="212672"/>
                    </a:lnTo>
                    <a:lnTo>
                      <a:pt x="61247" y="212672"/>
                    </a:lnTo>
                    <a:lnTo>
                      <a:pt x="62659" y="212672"/>
                    </a:lnTo>
                    <a:lnTo>
                      <a:pt x="64212" y="212813"/>
                    </a:lnTo>
                    <a:lnTo>
                      <a:pt x="65622" y="213238"/>
                    </a:lnTo>
                    <a:lnTo>
                      <a:pt x="67176" y="213520"/>
                    </a:lnTo>
                    <a:lnTo>
                      <a:pt x="70420" y="214931"/>
                    </a:lnTo>
                    <a:lnTo>
                      <a:pt x="73526" y="216624"/>
                    </a:lnTo>
                    <a:lnTo>
                      <a:pt x="76631" y="218882"/>
                    </a:lnTo>
                    <a:lnTo>
                      <a:pt x="79876" y="221703"/>
                    </a:lnTo>
                    <a:lnTo>
                      <a:pt x="83120" y="224950"/>
                    </a:lnTo>
                    <a:lnTo>
                      <a:pt x="86368" y="228760"/>
                    </a:lnTo>
                    <a:lnTo>
                      <a:pt x="89754" y="233135"/>
                    </a:lnTo>
                    <a:lnTo>
                      <a:pt x="93000" y="237792"/>
                    </a:lnTo>
                    <a:lnTo>
                      <a:pt x="96387" y="243155"/>
                    </a:lnTo>
                    <a:lnTo>
                      <a:pt x="99915" y="248800"/>
                    </a:lnTo>
                    <a:lnTo>
                      <a:pt x="103443" y="255291"/>
                    </a:lnTo>
                    <a:lnTo>
                      <a:pt x="106830" y="262206"/>
                    </a:lnTo>
                    <a:lnTo>
                      <a:pt x="110499" y="269405"/>
                    </a:lnTo>
                    <a:lnTo>
                      <a:pt x="114027" y="277164"/>
                    </a:lnTo>
                    <a:lnTo>
                      <a:pt x="123765" y="298757"/>
                    </a:lnTo>
                    <a:lnTo>
                      <a:pt x="123765" y="298757"/>
                    </a:lnTo>
                    <a:lnTo>
                      <a:pt x="130397" y="287750"/>
                    </a:lnTo>
                    <a:lnTo>
                      <a:pt x="137313" y="277025"/>
                    </a:lnTo>
                    <a:lnTo>
                      <a:pt x="144510" y="266018"/>
                    </a:lnTo>
                    <a:lnTo>
                      <a:pt x="151707" y="255150"/>
                    </a:lnTo>
                    <a:lnTo>
                      <a:pt x="159328" y="244284"/>
                    </a:lnTo>
                    <a:lnTo>
                      <a:pt x="167090" y="233558"/>
                    </a:lnTo>
                    <a:lnTo>
                      <a:pt x="175275" y="222692"/>
                    </a:lnTo>
                    <a:lnTo>
                      <a:pt x="183319" y="212109"/>
                    </a:lnTo>
                    <a:lnTo>
                      <a:pt x="191928" y="201382"/>
                    </a:lnTo>
                    <a:lnTo>
                      <a:pt x="200676" y="190657"/>
                    </a:lnTo>
                    <a:lnTo>
                      <a:pt x="209568" y="180214"/>
                    </a:lnTo>
                    <a:lnTo>
                      <a:pt x="218882" y="169487"/>
                    </a:lnTo>
                    <a:lnTo>
                      <a:pt x="228337" y="159045"/>
                    </a:lnTo>
                    <a:lnTo>
                      <a:pt x="237792" y="148461"/>
                    </a:lnTo>
                    <a:lnTo>
                      <a:pt x="247952" y="138018"/>
                    </a:lnTo>
                    <a:lnTo>
                      <a:pt x="257973" y="127575"/>
                    </a:lnTo>
                    <a:lnTo>
                      <a:pt x="257973" y="127575"/>
                    </a:lnTo>
                    <a:lnTo>
                      <a:pt x="268275" y="117273"/>
                    </a:lnTo>
                    <a:lnTo>
                      <a:pt x="278436" y="107395"/>
                    </a:lnTo>
                    <a:lnTo>
                      <a:pt x="288597" y="97798"/>
                    </a:lnTo>
                    <a:lnTo>
                      <a:pt x="298757" y="88483"/>
                    </a:lnTo>
                    <a:lnTo>
                      <a:pt x="308918" y="79593"/>
                    </a:lnTo>
                    <a:lnTo>
                      <a:pt x="318938" y="70843"/>
                    </a:lnTo>
                    <a:lnTo>
                      <a:pt x="328958" y="62235"/>
                    </a:lnTo>
                    <a:lnTo>
                      <a:pt x="338979" y="54050"/>
                    </a:lnTo>
                    <a:lnTo>
                      <a:pt x="349138" y="46287"/>
                    </a:lnTo>
                    <a:lnTo>
                      <a:pt x="359016" y="38667"/>
                    </a:lnTo>
                    <a:lnTo>
                      <a:pt x="368896" y="31470"/>
                    </a:lnTo>
                    <a:lnTo>
                      <a:pt x="378915" y="24696"/>
                    </a:lnTo>
                    <a:lnTo>
                      <a:pt x="388794" y="18063"/>
                    </a:lnTo>
                    <a:lnTo>
                      <a:pt x="398673" y="11712"/>
                    </a:lnTo>
                    <a:lnTo>
                      <a:pt x="408268" y="5643"/>
                    </a:lnTo>
                    <a:lnTo>
                      <a:pt x="41814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accent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916573" y="3821770"/>
              <a:ext cx="129421" cy="122781"/>
              <a:chOff x="4953001" y="-423862"/>
              <a:chExt cx="160143" cy="151925"/>
            </a:xfrm>
          </p:grpSpPr>
          <p:sp>
            <p:nvSpPr>
              <p:cNvPr id="50" name="Rectangle 49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custGeom>
                <a:avLst/>
                <a:gdLst/>
                <a:ahLst/>
                <a:cxnLst/>
                <a:rect l="0" t="0" r="0" b="0"/>
                <a:pathLst>
                  <a:path w="429015" h="407000">
                    <a:moveTo>
                      <a:pt x="418148" y="0"/>
                    </a:moveTo>
                    <a:lnTo>
                      <a:pt x="418148" y="0"/>
                    </a:lnTo>
                    <a:lnTo>
                      <a:pt x="429014" y="15381"/>
                    </a:lnTo>
                    <a:lnTo>
                      <a:pt x="429014" y="15381"/>
                    </a:lnTo>
                    <a:lnTo>
                      <a:pt x="420687" y="21873"/>
                    </a:lnTo>
                    <a:lnTo>
                      <a:pt x="412360" y="28647"/>
                    </a:lnTo>
                    <a:lnTo>
                      <a:pt x="403613" y="36127"/>
                    </a:lnTo>
                    <a:lnTo>
                      <a:pt x="395003" y="43606"/>
                    </a:lnTo>
                    <a:lnTo>
                      <a:pt x="386113" y="51791"/>
                    </a:lnTo>
                    <a:lnTo>
                      <a:pt x="377222" y="60400"/>
                    </a:lnTo>
                    <a:lnTo>
                      <a:pt x="368331" y="69291"/>
                    </a:lnTo>
                    <a:lnTo>
                      <a:pt x="359158" y="78605"/>
                    </a:lnTo>
                    <a:lnTo>
                      <a:pt x="349845" y="88483"/>
                    </a:lnTo>
                    <a:lnTo>
                      <a:pt x="340530" y="98644"/>
                    </a:lnTo>
                    <a:lnTo>
                      <a:pt x="331075" y="109369"/>
                    </a:lnTo>
                    <a:lnTo>
                      <a:pt x="321337" y="120376"/>
                    </a:lnTo>
                    <a:lnTo>
                      <a:pt x="311741" y="131808"/>
                    </a:lnTo>
                    <a:lnTo>
                      <a:pt x="301863" y="143663"/>
                    </a:lnTo>
                    <a:lnTo>
                      <a:pt x="291702" y="156083"/>
                    </a:lnTo>
                    <a:lnTo>
                      <a:pt x="281682" y="168783"/>
                    </a:lnTo>
                    <a:lnTo>
                      <a:pt x="281682" y="168783"/>
                    </a:lnTo>
                    <a:lnTo>
                      <a:pt x="271803" y="181625"/>
                    </a:lnTo>
                    <a:lnTo>
                      <a:pt x="262207" y="194326"/>
                    </a:lnTo>
                    <a:lnTo>
                      <a:pt x="252609" y="207168"/>
                    </a:lnTo>
                    <a:lnTo>
                      <a:pt x="243718" y="219588"/>
                    </a:lnTo>
                    <a:lnTo>
                      <a:pt x="234829" y="232147"/>
                    </a:lnTo>
                    <a:lnTo>
                      <a:pt x="226502" y="244566"/>
                    </a:lnTo>
                    <a:lnTo>
                      <a:pt x="218176" y="256703"/>
                    </a:lnTo>
                    <a:lnTo>
                      <a:pt x="210273" y="268840"/>
                    </a:lnTo>
                    <a:lnTo>
                      <a:pt x="202794" y="280976"/>
                    </a:lnTo>
                    <a:lnTo>
                      <a:pt x="195456" y="292971"/>
                    </a:lnTo>
                    <a:lnTo>
                      <a:pt x="188540" y="304685"/>
                    </a:lnTo>
                    <a:lnTo>
                      <a:pt x="181907" y="316398"/>
                    </a:lnTo>
                    <a:lnTo>
                      <a:pt x="175416" y="327969"/>
                    </a:lnTo>
                    <a:lnTo>
                      <a:pt x="169348" y="339401"/>
                    </a:lnTo>
                    <a:lnTo>
                      <a:pt x="163703" y="350832"/>
                    </a:lnTo>
                    <a:lnTo>
                      <a:pt x="158058" y="362263"/>
                    </a:lnTo>
                    <a:lnTo>
                      <a:pt x="135196" y="377645"/>
                    </a:lnTo>
                    <a:lnTo>
                      <a:pt x="135196" y="377645"/>
                    </a:lnTo>
                    <a:lnTo>
                      <a:pt x="122071" y="386817"/>
                    </a:lnTo>
                    <a:lnTo>
                      <a:pt x="111205" y="394862"/>
                    </a:lnTo>
                    <a:lnTo>
                      <a:pt x="102738" y="401495"/>
                    </a:lnTo>
                    <a:lnTo>
                      <a:pt x="99351" y="404600"/>
                    </a:lnTo>
                    <a:lnTo>
                      <a:pt x="96387" y="406999"/>
                    </a:lnTo>
                    <a:lnTo>
                      <a:pt x="96387" y="406999"/>
                    </a:lnTo>
                    <a:lnTo>
                      <a:pt x="95258" y="403048"/>
                    </a:lnTo>
                    <a:lnTo>
                      <a:pt x="93988" y="398673"/>
                    </a:lnTo>
                    <a:lnTo>
                      <a:pt x="90178" y="387806"/>
                    </a:lnTo>
                    <a:lnTo>
                      <a:pt x="85096" y="374682"/>
                    </a:lnTo>
                    <a:lnTo>
                      <a:pt x="79028" y="359299"/>
                    </a:lnTo>
                    <a:lnTo>
                      <a:pt x="70279" y="339260"/>
                    </a:lnTo>
                    <a:lnTo>
                      <a:pt x="70279" y="339260"/>
                    </a:lnTo>
                    <a:lnTo>
                      <a:pt x="65622" y="328816"/>
                    </a:lnTo>
                    <a:lnTo>
                      <a:pt x="61106" y="319079"/>
                    </a:lnTo>
                    <a:lnTo>
                      <a:pt x="56590" y="310047"/>
                    </a:lnTo>
                    <a:lnTo>
                      <a:pt x="52357" y="301580"/>
                    </a:lnTo>
                    <a:lnTo>
                      <a:pt x="47982" y="294100"/>
                    </a:lnTo>
                    <a:lnTo>
                      <a:pt x="43889" y="287044"/>
                    </a:lnTo>
                    <a:lnTo>
                      <a:pt x="39656" y="280976"/>
                    </a:lnTo>
                    <a:lnTo>
                      <a:pt x="35704" y="275190"/>
                    </a:lnTo>
                    <a:lnTo>
                      <a:pt x="35704" y="275190"/>
                    </a:lnTo>
                    <a:lnTo>
                      <a:pt x="31753" y="270250"/>
                    </a:lnTo>
                    <a:lnTo>
                      <a:pt x="27518" y="266018"/>
                    </a:lnTo>
                    <a:lnTo>
                      <a:pt x="23144" y="261783"/>
                    </a:lnTo>
                    <a:lnTo>
                      <a:pt x="18769" y="258114"/>
                    </a:lnTo>
                    <a:lnTo>
                      <a:pt x="14253" y="255009"/>
                    </a:lnTo>
                    <a:lnTo>
                      <a:pt x="9737" y="252045"/>
                    </a:lnTo>
                    <a:lnTo>
                      <a:pt x="4939" y="249787"/>
                    </a:lnTo>
                    <a:lnTo>
                      <a:pt x="0" y="247953"/>
                    </a:lnTo>
                    <a:lnTo>
                      <a:pt x="0" y="247953"/>
                    </a:lnTo>
                    <a:lnTo>
                      <a:pt x="4234" y="243578"/>
                    </a:lnTo>
                    <a:lnTo>
                      <a:pt x="8326" y="239627"/>
                    </a:lnTo>
                    <a:lnTo>
                      <a:pt x="12279" y="235957"/>
                    </a:lnTo>
                    <a:lnTo>
                      <a:pt x="16370" y="232288"/>
                    </a:lnTo>
                    <a:lnTo>
                      <a:pt x="20322" y="229325"/>
                    </a:lnTo>
                    <a:lnTo>
                      <a:pt x="24273" y="226502"/>
                    </a:lnTo>
                    <a:lnTo>
                      <a:pt x="28084" y="223821"/>
                    </a:lnTo>
                    <a:lnTo>
                      <a:pt x="32034" y="221281"/>
                    </a:lnTo>
                    <a:lnTo>
                      <a:pt x="35845" y="219445"/>
                    </a:lnTo>
                    <a:lnTo>
                      <a:pt x="39656" y="217611"/>
                    </a:lnTo>
                    <a:lnTo>
                      <a:pt x="43325" y="216060"/>
                    </a:lnTo>
                    <a:lnTo>
                      <a:pt x="46853" y="214931"/>
                    </a:lnTo>
                    <a:lnTo>
                      <a:pt x="50663" y="213942"/>
                    </a:lnTo>
                    <a:lnTo>
                      <a:pt x="54332" y="213238"/>
                    </a:lnTo>
                    <a:lnTo>
                      <a:pt x="57719" y="212813"/>
                    </a:lnTo>
                    <a:lnTo>
                      <a:pt x="61247" y="212672"/>
                    </a:lnTo>
                    <a:lnTo>
                      <a:pt x="61247" y="212672"/>
                    </a:lnTo>
                    <a:lnTo>
                      <a:pt x="62659" y="212672"/>
                    </a:lnTo>
                    <a:lnTo>
                      <a:pt x="64212" y="212813"/>
                    </a:lnTo>
                    <a:lnTo>
                      <a:pt x="65622" y="213238"/>
                    </a:lnTo>
                    <a:lnTo>
                      <a:pt x="67176" y="213520"/>
                    </a:lnTo>
                    <a:lnTo>
                      <a:pt x="70420" y="214931"/>
                    </a:lnTo>
                    <a:lnTo>
                      <a:pt x="73526" y="216624"/>
                    </a:lnTo>
                    <a:lnTo>
                      <a:pt x="76631" y="218882"/>
                    </a:lnTo>
                    <a:lnTo>
                      <a:pt x="79876" y="221703"/>
                    </a:lnTo>
                    <a:lnTo>
                      <a:pt x="83120" y="224950"/>
                    </a:lnTo>
                    <a:lnTo>
                      <a:pt x="86368" y="228760"/>
                    </a:lnTo>
                    <a:lnTo>
                      <a:pt x="89754" y="233135"/>
                    </a:lnTo>
                    <a:lnTo>
                      <a:pt x="93000" y="237792"/>
                    </a:lnTo>
                    <a:lnTo>
                      <a:pt x="96387" y="243155"/>
                    </a:lnTo>
                    <a:lnTo>
                      <a:pt x="99915" y="248800"/>
                    </a:lnTo>
                    <a:lnTo>
                      <a:pt x="103443" y="255291"/>
                    </a:lnTo>
                    <a:lnTo>
                      <a:pt x="106830" y="262206"/>
                    </a:lnTo>
                    <a:lnTo>
                      <a:pt x="110499" y="269405"/>
                    </a:lnTo>
                    <a:lnTo>
                      <a:pt x="114027" y="277164"/>
                    </a:lnTo>
                    <a:lnTo>
                      <a:pt x="123765" y="298757"/>
                    </a:lnTo>
                    <a:lnTo>
                      <a:pt x="123765" y="298757"/>
                    </a:lnTo>
                    <a:lnTo>
                      <a:pt x="130397" y="287750"/>
                    </a:lnTo>
                    <a:lnTo>
                      <a:pt x="137313" y="277025"/>
                    </a:lnTo>
                    <a:lnTo>
                      <a:pt x="144510" y="266018"/>
                    </a:lnTo>
                    <a:lnTo>
                      <a:pt x="151707" y="255150"/>
                    </a:lnTo>
                    <a:lnTo>
                      <a:pt x="159328" y="244284"/>
                    </a:lnTo>
                    <a:lnTo>
                      <a:pt x="167090" y="233558"/>
                    </a:lnTo>
                    <a:lnTo>
                      <a:pt x="175275" y="222692"/>
                    </a:lnTo>
                    <a:lnTo>
                      <a:pt x="183319" y="212109"/>
                    </a:lnTo>
                    <a:lnTo>
                      <a:pt x="191928" y="201382"/>
                    </a:lnTo>
                    <a:lnTo>
                      <a:pt x="200676" y="190657"/>
                    </a:lnTo>
                    <a:lnTo>
                      <a:pt x="209568" y="180214"/>
                    </a:lnTo>
                    <a:lnTo>
                      <a:pt x="218882" y="169487"/>
                    </a:lnTo>
                    <a:lnTo>
                      <a:pt x="228337" y="159045"/>
                    </a:lnTo>
                    <a:lnTo>
                      <a:pt x="237792" y="148461"/>
                    </a:lnTo>
                    <a:lnTo>
                      <a:pt x="247952" y="138018"/>
                    </a:lnTo>
                    <a:lnTo>
                      <a:pt x="257973" y="127575"/>
                    </a:lnTo>
                    <a:lnTo>
                      <a:pt x="257973" y="127575"/>
                    </a:lnTo>
                    <a:lnTo>
                      <a:pt x="268275" y="117273"/>
                    </a:lnTo>
                    <a:lnTo>
                      <a:pt x="278436" y="107395"/>
                    </a:lnTo>
                    <a:lnTo>
                      <a:pt x="288597" y="97798"/>
                    </a:lnTo>
                    <a:lnTo>
                      <a:pt x="298757" y="88483"/>
                    </a:lnTo>
                    <a:lnTo>
                      <a:pt x="308918" y="79593"/>
                    </a:lnTo>
                    <a:lnTo>
                      <a:pt x="318938" y="70843"/>
                    </a:lnTo>
                    <a:lnTo>
                      <a:pt x="328958" y="62235"/>
                    </a:lnTo>
                    <a:lnTo>
                      <a:pt x="338979" y="54050"/>
                    </a:lnTo>
                    <a:lnTo>
                      <a:pt x="349138" y="46287"/>
                    </a:lnTo>
                    <a:lnTo>
                      <a:pt x="359016" y="38667"/>
                    </a:lnTo>
                    <a:lnTo>
                      <a:pt x="368896" y="31470"/>
                    </a:lnTo>
                    <a:lnTo>
                      <a:pt x="378915" y="24696"/>
                    </a:lnTo>
                    <a:lnTo>
                      <a:pt x="388794" y="18063"/>
                    </a:lnTo>
                    <a:lnTo>
                      <a:pt x="398673" y="11712"/>
                    </a:lnTo>
                    <a:lnTo>
                      <a:pt x="408268" y="5643"/>
                    </a:lnTo>
                    <a:lnTo>
                      <a:pt x="41814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accent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916573" y="4409574"/>
              <a:ext cx="129421" cy="122781"/>
              <a:chOff x="4953001" y="-423862"/>
              <a:chExt cx="160143" cy="151925"/>
            </a:xfrm>
          </p:grpSpPr>
          <p:sp>
            <p:nvSpPr>
              <p:cNvPr id="53" name="Rectangle 52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Freeform 53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custGeom>
                <a:avLst/>
                <a:gdLst/>
                <a:ahLst/>
                <a:cxnLst/>
                <a:rect l="0" t="0" r="0" b="0"/>
                <a:pathLst>
                  <a:path w="429015" h="407000">
                    <a:moveTo>
                      <a:pt x="418148" y="0"/>
                    </a:moveTo>
                    <a:lnTo>
                      <a:pt x="418148" y="0"/>
                    </a:lnTo>
                    <a:lnTo>
                      <a:pt x="429014" y="15381"/>
                    </a:lnTo>
                    <a:lnTo>
                      <a:pt x="429014" y="15381"/>
                    </a:lnTo>
                    <a:lnTo>
                      <a:pt x="420687" y="21873"/>
                    </a:lnTo>
                    <a:lnTo>
                      <a:pt x="412360" y="28647"/>
                    </a:lnTo>
                    <a:lnTo>
                      <a:pt x="403613" y="36127"/>
                    </a:lnTo>
                    <a:lnTo>
                      <a:pt x="395003" y="43606"/>
                    </a:lnTo>
                    <a:lnTo>
                      <a:pt x="386113" y="51791"/>
                    </a:lnTo>
                    <a:lnTo>
                      <a:pt x="377222" y="60400"/>
                    </a:lnTo>
                    <a:lnTo>
                      <a:pt x="368331" y="69291"/>
                    </a:lnTo>
                    <a:lnTo>
                      <a:pt x="359158" y="78605"/>
                    </a:lnTo>
                    <a:lnTo>
                      <a:pt x="349845" y="88483"/>
                    </a:lnTo>
                    <a:lnTo>
                      <a:pt x="340530" y="98644"/>
                    </a:lnTo>
                    <a:lnTo>
                      <a:pt x="331075" y="109369"/>
                    </a:lnTo>
                    <a:lnTo>
                      <a:pt x="321337" y="120376"/>
                    </a:lnTo>
                    <a:lnTo>
                      <a:pt x="311741" y="131808"/>
                    </a:lnTo>
                    <a:lnTo>
                      <a:pt x="301863" y="143663"/>
                    </a:lnTo>
                    <a:lnTo>
                      <a:pt x="291702" y="156083"/>
                    </a:lnTo>
                    <a:lnTo>
                      <a:pt x="281682" y="168783"/>
                    </a:lnTo>
                    <a:lnTo>
                      <a:pt x="281682" y="168783"/>
                    </a:lnTo>
                    <a:lnTo>
                      <a:pt x="271803" y="181625"/>
                    </a:lnTo>
                    <a:lnTo>
                      <a:pt x="262207" y="194326"/>
                    </a:lnTo>
                    <a:lnTo>
                      <a:pt x="252609" y="207168"/>
                    </a:lnTo>
                    <a:lnTo>
                      <a:pt x="243718" y="219588"/>
                    </a:lnTo>
                    <a:lnTo>
                      <a:pt x="234829" y="232147"/>
                    </a:lnTo>
                    <a:lnTo>
                      <a:pt x="226502" y="244566"/>
                    </a:lnTo>
                    <a:lnTo>
                      <a:pt x="218176" y="256703"/>
                    </a:lnTo>
                    <a:lnTo>
                      <a:pt x="210273" y="268840"/>
                    </a:lnTo>
                    <a:lnTo>
                      <a:pt x="202794" y="280976"/>
                    </a:lnTo>
                    <a:lnTo>
                      <a:pt x="195456" y="292971"/>
                    </a:lnTo>
                    <a:lnTo>
                      <a:pt x="188540" y="304685"/>
                    </a:lnTo>
                    <a:lnTo>
                      <a:pt x="181907" y="316398"/>
                    </a:lnTo>
                    <a:lnTo>
                      <a:pt x="175416" y="327969"/>
                    </a:lnTo>
                    <a:lnTo>
                      <a:pt x="169348" y="339401"/>
                    </a:lnTo>
                    <a:lnTo>
                      <a:pt x="163703" y="350832"/>
                    </a:lnTo>
                    <a:lnTo>
                      <a:pt x="158058" y="362263"/>
                    </a:lnTo>
                    <a:lnTo>
                      <a:pt x="135196" y="377645"/>
                    </a:lnTo>
                    <a:lnTo>
                      <a:pt x="135196" y="377645"/>
                    </a:lnTo>
                    <a:lnTo>
                      <a:pt x="122071" y="386817"/>
                    </a:lnTo>
                    <a:lnTo>
                      <a:pt x="111205" y="394862"/>
                    </a:lnTo>
                    <a:lnTo>
                      <a:pt x="102738" y="401495"/>
                    </a:lnTo>
                    <a:lnTo>
                      <a:pt x="99351" y="404600"/>
                    </a:lnTo>
                    <a:lnTo>
                      <a:pt x="96387" y="406999"/>
                    </a:lnTo>
                    <a:lnTo>
                      <a:pt x="96387" y="406999"/>
                    </a:lnTo>
                    <a:lnTo>
                      <a:pt x="95258" y="403048"/>
                    </a:lnTo>
                    <a:lnTo>
                      <a:pt x="93988" y="398673"/>
                    </a:lnTo>
                    <a:lnTo>
                      <a:pt x="90178" y="387806"/>
                    </a:lnTo>
                    <a:lnTo>
                      <a:pt x="85096" y="374682"/>
                    </a:lnTo>
                    <a:lnTo>
                      <a:pt x="79028" y="359299"/>
                    </a:lnTo>
                    <a:lnTo>
                      <a:pt x="70279" y="339260"/>
                    </a:lnTo>
                    <a:lnTo>
                      <a:pt x="70279" y="339260"/>
                    </a:lnTo>
                    <a:lnTo>
                      <a:pt x="65622" y="328816"/>
                    </a:lnTo>
                    <a:lnTo>
                      <a:pt x="61106" y="319079"/>
                    </a:lnTo>
                    <a:lnTo>
                      <a:pt x="56590" y="310047"/>
                    </a:lnTo>
                    <a:lnTo>
                      <a:pt x="52357" y="301580"/>
                    </a:lnTo>
                    <a:lnTo>
                      <a:pt x="47982" y="294100"/>
                    </a:lnTo>
                    <a:lnTo>
                      <a:pt x="43889" y="287044"/>
                    </a:lnTo>
                    <a:lnTo>
                      <a:pt x="39656" y="280976"/>
                    </a:lnTo>
                    <a:lnTo>
                      <a:pt x="35704" y="275190"/>
                    </a:lnTo>
                    <a:lnTo>
                      <a:pt x="35704" y="275190"/>
                    </a:lnTo>
                    <a:lnTo>
                      <a:pt x="31753" y="270250"/>
                    </a:lnTo>
                    <a:lnTo>
                      <a:pt x="27518" y="266018"/>
                    </a:lnTo>
                    <a:lnTo>
                      <a:pt x="23144" y="261783"/>
                    </a:lnTo>
                    <a:lnTo>
                      <a:pt x="18769" y="258114"/>
                    </a:lnTo>
                    <a:lnTo>
                      <a:pt x="14253" y="255009"/>
                    </a:lnTo>
                    <a:lnTo>
                      <a:pt x="9737" y="252045"/>
                    </a:lnTo>
                    <a:lnTo>
                      <a:pt x="4939" y="249787"/>
                    </a:lnTo>
                    <a:lnTo>
                      <a:pt x="0" y="247953"/>
                    </a:lnTo>
                    <a:lnTo>
                      <a:pt x="0" y="247953"/>
                    </a:lnTo>
                    <a:lnTo>
                      <a:pt x="4234" y="243578"/>
                    </a:lnTo>
                    <a:lnTo>
                      <a:pt x="8326" y="239627"/>
                    </a:lnTo>
                    <a:lnTo>
                      <a:pt x="12279" y="235957"/>
                    </a:lnTo>
                    <a:lnTo>
                      <a:pt x="16370" y="232288"/>
                    </a:lnTo>
                    <a:lnTo>
                      <a:pt x="20322" y="229325"/>
                    </a:lnTo>
                    <a:lnTo>
                      <a:pt x="24273" y="226502"/>
                    </a:lnTo>
                    <a:lnTo>
                      <a:pt x="28084" y="223821"/>
                    </a:lnTo>
                    <a:lnTo>
                      <a:pt x="32034" y="221281"/>
                    </a:lnTo>
                    <a:lnTo>
                      <a:pt x="35845" y="219445"/>
                    </a:lnTo>
                    <a:lnTo>
                      <a:pt x="39656" y="217611"/>
                    </a:lnTo>
                    <a:lnTo>
                      <a:pt x="43325" y="216060"/>
                    </a:lnTo>
                    <a:lnTo>
                      <a:pt x="46853" y="214931"/>
                    </a:lnTo>
                    <a:lnTo>
                      <a:pt x="50663" y="213942"/>
                    </a:lnTo>
                    <a:lnTo>
                      <a:pt x="54332" y="213238"/>
                    </a:lnTo>
                    <a:lnTo>
                      <a:pt x="57719" y="212813"/>
                    </a:lnTo>
                    <a:lnTo>
                      <a:pt x="61247" y="212672"/>
                    </a:lnTo>
                    <a:lnTo>
                      <a:pt x="61247" y="212672"/>
                    </a:lnTo>
                    <a:lnTo>
                      <a:pt x="62659" y="212672"/>
                    </a:lnTo>
                    <a:lnTo>
                      <a:pt x="64212" y="212813"/>
                    </a:lnTo>
                    <a:lnTo>
                      <a:pt x="65622" y="213238"/>
                    </a:lnTo>
                    <a:lnTo>
                      <a:pt x="67176" y="213520"/>
                    </a:lnTo>
                    <a:lnTo>
                      <a:pt x="70420" y="214931"/>
                    </a:lnTo>
                    <a:lnTo>
                      <a:pt x="73526" y="216624"/>
                    </a:lnTo>
                    <a:lnTo>
                      <a:pt x="76631" y="218882"/>
                    </a:lnTo>
                    <a:lnTo>
                      <a:pt x="79876" y="221703"/>
                    </a:lnTo>
                    <a:lnTo>
                      <a:pt x="83120" y="224950"/>
                    </a:lnTo>
                    <a:lnTo>
                      <a:pt x="86368" y="228760"/>
                    </a:lnTo>
                    <a:lnTo>
                      <a:pt x="89754" y="233135"/>
                    </a:lnTo>
                    <a:lnTo>
                      <a:pt x="93000" y="237792"/>
                    </a:lnTo>
                    <a:lnTo>
                      <a:pt x="96387" y="243155"/>
                    </a:lnTo>
                    <a:lnTo>
                      <a:pt x="99915" y="248800"/>
                    </a:lnTo>
                    <a:lnTo>
                      <a:pt x="103443" y="255291"/>
                    </a:lnTo>
                    <a:lnTo>
                      <a:pt x="106830" y="262206"/>
                    </a:lnTo>
                    <a:lnTo>
                      <a:pt x="110499" y="269405"/>
                    </a:lnTo>
                    <a:lnTo>
                      <a:pt x="114027" y="277164"/>
                    </a:lnTo>
                    <a:lnTo>
                      <a:pt x="123765" y="298757"/>
                    </a:lnTo>
                    <a:lnTo>
                      <a:pt x="123765" y="298757"/>
                    </a:lnTo>
                    <a:lnTo>
                      <a:pt x="130397" y="287750"/>
                    </a:lnTo>
                    <a:lnTo>
                      <a:pt x="137313" y="277025"/>
                    </a:lnTo>
                    <a:lnTo>
                      <a:pt x="144510" y="266018"/>
                    </a:lnTo>
                    <a:lnTo>
                      <a:pt x="151707" y="255150"/>
                    </a:lnTo>
                    <a:lnTo>
                      <a:pt x="159328" y="244284"/>
                    </a:lnTo>
                    <a:lnTo>
                      <a:pt x="167090" y="233558"/>
                    </a:lnTo>
                    <a:lnTo>
                      <a:pt x="175275" y="222692"/>
                    </a:lnTo>
                    <a:lnTo>
                      <a:pt x="183319" y="212109"/>
                    </a:lnTo>
                    <a:lnTo>
                      <a:pt x="191928" y="201382"/>
                    </a:lnTo>
                    <a:lnTo>
                      <a:pt x="200676" y="190657"/>
                    </a:lnTo>
                    <a:lnTo>
                      <a:pt x="209568" y="180214"/>
                    </a:lnTo>
                    <a:lnTo>
                      <a:pt x="218882" y="169487"/>
                    </a:lnTo>
                    <a:lnTo>
                      <a:pt x="228337" y="159045"/>
                    </a:lnTo>
                    <a:lnTo>
                      <a:pt x="237792" y="148461"/>
                    </a:lnTo>
                    <a:lnTo>
                      <a:pt x="247952" y="138018"/>
                    </a:lnTo>
                    <a:lnTo>
                      <a:pt x="257973" y="127575"/>
                    </a:lnTo>
                    <a:lnTo>
                      <a:pt x="257973" y="127575"/>
                    </a:lnTo>
                    <a:lnTo>
                      <a:pt x="268275" y="117273"/>
                    </a:lnTo>
                    <a:lnTo>
                      <a:pt x="278436" y="107395"/>
                    </a:lnTo>
                    <a:lnTo>
                      <a:pt x="288597" y="97798"/>
                    </a:lnTo>
                    <a:lnTo>
                      <a:pt x="298757" y="88483"/>
                    </a:lnTo>
                    <a:lnTo>
                      <a:pt x="308918" y="79593"/>
                    </a:lnTo>
                    <a:lnTo>
                      <a:pt x="318938" y="70843"/>
                    </a:lnTo>
                    <a:lnTo>
                      <a:pt x="328958" y="62235"/>
                    </a:lnTo>
                    <a:lnTo>
                      <a:pt x="338979" y="54050"/>
                    </a:lnTo>
                    <a:lnTo>
                      <a:pt x="349138" y="46287"/>
                    </a:lnTo>
                    <a:lnTo>
                      <a:pt x="359016" y="38667"/>
                    </a:lnTo>
                    <a:lnTo>
                      <a:pt x="368896" y="31470"/>
                    </a:lnTo>
                    <a:lnTo>
                      <a:pt x="378915" y="24696"/>
                    </a:lnTo>
                    <a:lnTo>
                      <a:pt x="388794" y="18063"/>
                    </a:lnTo>
                    <a:lnTo>
                      <a:pt x="398673" y="11712"/>
                    </a:lnTo>
                    <a:lnTo>
                      <a:pt x="408268" y="5643"/>
                    </a:lnTo>
                    <a:lnTo>
                      <a:pt x="41814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accent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5916573" y="4842602"/>
              <a:ext cx="129421" cy="122781"/>
              <a:chOff x="4953001" y="-423862"/>
              <a:chExt cx="160143" cy="151925"/>
            </a:xfrm>
          </p:grpSpPr>
          <p:sp>
            <p:nvSpPr>
              <p:cNvPr id="56" name="Rectangle 55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Freeform 56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custGeom>
                <a:avLst/>
                <a:gdLst/>
                <a:ahLst/>
                <a:cxnLst/>
                <a:rect l="0" t="0" r="0" b="0"/>
                <a:pathLst>
                  <a:path w="429015" h="407000">
                    <a:moveTo>
                      <a:pt x="418148" y="0"/>
                    </a:moveTo>
                    <a:lnTo>
                      <a:pt x="418148" y="0"/>
                    </a:lnTo>
                    <a:lnTo>
                      <a:pt x="429014" y="15381"/>
                    </a:lnTo>
                    <a:lnTo>
                      <a:pt x="429014" y="15381"/>
                    </a:lnTo>
                    <a:lnTo>
                      <a:pt x="420687" y="21873"/>
                    </a:lnTo>
                    <a:lnTo>
                      <a:pt x="412360" y="28647"/>
                    </a:lnTo>
                    <a:lnTo>
                      <a:pt x="403613" y="36127"/>
                    </a:lnTo>
                    <a:lnTo>
                      <a:pt x="395003" y="43606"/>
                    </a:lnTo>
                    <a:lnTo>
                      <a:pt x="386113" y="51791"/>
                    </a:lnTo>
                    <a:lnTo>
                      <a:pt x="377222" y="60400"/>
                    </a:lnTo>
                    <a:lnTo>
                      <a:pt x="368331" y="69291"/>
                    </a:lnTo>
                    <a:lnTo>
                      <a:pt x="359158" y="78605"/>
                    </a:lnTo>
                    <a:lnTo>
                      <a:pt x="349845" y="88483"/>
                    </a:lnTo>
                    <a:lnTo>
                      <a:pt x="340530" y="98644"/>
                    </a:lnTo>
                    <a:lnTo>
                      <a:pt x="331075" y="109369"/>
                    </a:lnTo>
                    <a:lnTo>
                      <a:pt x="321337" y="120376"/>
                    </a:lnTo>
                    <a:lnTo>
                      <a:pt x="311741" y="131808"/>
                    </a:lnTo>
                    <a:lnTo>
                      <a:pt x="301863" y="143663"/>
                    </a:lnTo>
                    <a:lnTo>
                      <a:pt x="291702" y="156083"/>
                    </a:lnTo>
                    <a:lnTo>
                      <a:pt x="281682" y="168783"/>
                    </a:lnTo>
                    <a:lnTo>
                      <a:pt x="281682" y="168783"/>
                    </a:lnTo>
                    <a:lnTo>
                      <a:pt x="271803" y="181625"/>
                    </a:lnTo>
                    <a:lnTo>
                      <a:pt x="262207" y="194326"/>
                    </a:lnTo>
                    <a:lnTo>
                      <a:pt x="252609" y="207168"/>
                    </a:lnTo>
                    <a:lnTo>
                      <a:pt x="243718" y="219588"/>
                    </a:lnTo>
                    <a:lnTo>
                      <a:pt x="234829" y="232147"/>
                    </a:lnTo>
                    <a:lnTo>
                      <a:pt x="226502" y="244566"/>
                    </a:lnTo>
                    <a:lnTo>
                      <a:pt x="218176" y="256703"/>
                    </a:lnTo>
                    <a:lnTo>
                      <a:pt x="210273" y="268840"/>
                    </a:lnTo>
                    <a:lnTo>
                      <a:pt x="202794" y="280976"/>
                    </a:lnTo>
                    <a:lnTo>
                      <a:pt x="195456" y="292971"/>
                    </a:lnTo>
                    <a:lnTo>
                      <a:pt x="188540" y="304685"/>
                    </a:lnTo>
                    <a:lnTo>
                      <a:pt x="181907" y="316398"/>
                    </a:lnTo>
                    <a:lnTo>
                      <a:pt x="175416" y="327969"/>
                    </a:lnTo>
                    <a:lnTo>
                      <a:pt x="169348" y="339401"/>
                    </a:lnTo>
                    <a:lnTo>
                      <a:pt x="163703" y="350832"/>
                    </a:lnTo>
                    <a:lnTo>
                      <a:pt x="158058" y="362263"/>
                    </a:lnTo>
                    <a:lnTo>
                      <a:pt x="135196" y="377645"/>
                    </a:lnTo>
                    <a:lnTo>
                      <a:pt x="135196" y="377645"/>
                    </a:lnTo>
                    <a:lnTo>
                      <a:pt x="122071" y="386817"/>
                    </a:lnTo>
                    <a:lnTo>
                      <a:pt x="111205" y="394862"/>
                    </a:lnTo>
                    <a:lnTo>
                      <a:pt x="102738" y="401495"/>
                    </a:lnTo>
                    <a:lnTo>
                      <a:pt x="99351" y="404600"/>
                    </a:lnTo>
                    <a:lnTo>
                      <a:pt x="96387" y="406999"/>
                    </a:lnTo>
                    <a:lnTo>
                      <a:pt x="96387" y="406999"/>
                    </a:lnTo>
                    <a:lnTo>
                      <a:pt x="95258" y="403048"/>
                    </a:lnTo>
                    <a:lnTo>
                      <a:pt x="93988" y="398673"/>
                    </a:lnTo>
                    <a:lnTo>
                      <a:pt x="90178" y="387806"/>
                    </a:lnTo>
                    <a:lnTo>
                      <a:pt x="85096" y="374682"/>
                    </a:lnTo>
                    <a:lnTo>
                      <a:pt x="79028" y="359299"/>
                    </a:lnTo>
                    <a:lnTo>
                      <a:pt x="70279" y="339260"/>
                    </a:lnTo>
                    <a:lnTo>
                      <a:pt x="70279" y="339260"/>
                    </a:lnTo>
                    <a:lnTo>
                      <a:pt x="65622" y="328816"/>
                    </a:lnTo>
                    <a:lnTo>
                      <a:pt x="61106" y="319079"/>
                    </a:lnTo>
                    <a:lnTo>
                      <a:pt x="56590" y="310047"/>
                    </a:lnTo>
                    <a:lnTo>
                      <a:pt x="52357" y="301580"/>
                    </a:lnTo>
                    <a:lnTo>
                      <a:pt x="47982" y="294100"/>
                    </a:lnTo>
                    <a:lnTo>
                      <a:pt x="43889" y="287044"/>
                    </a:lnTo>
                    <a:lnTo>
                      <a:pt x="39656" y="280976"/>
                    </a:lnTo>
                    <a:lnTo>
                      <a:pt x="35704" y="275190"/>
                    </a:lnTo>
                    <a:lnTo>
                      <a:pt x="35704" y="275190"/>
                    </a:lnTo>
                    <a:lnTo>
                      <a:pt x="31753" y="270250"/>
                    </a:lnTo>
                    <a:lnTo>
                      <a:pt x="27518" y="266018"/>
                    </a:lnTo>
                    <a:lnTo>
                      <a:pt x="23144" y="261783"/>
                    </a:lnTo>
                    <a:lnTo>
                      <a:pt x="18769" y="258114"/>
                    </a:lnTo>
                    <a:lnTo>
                      <a:pt x="14253" y="255009"/>
                    </a:lnTo>
                    <a:lnTo>
                      <a:pt x="9737" y="252045"/>
                    </a:lnTo>
                    <a:lnTo>
                      <a:pt x="4939" y="249787"/>
                    </a:lnTo>
                    <a:lnTo>
                      <a:pt x="0" y="247953"/>
                    </a:lnTo>
                    <a:lnTo>
                      <a:pt x="0" y="247953"/>
                    </a:lnTo>
                    <a:lnTo>
                      <a:pt x="4234" y="243578"/>
                    </a:lnTo>
                    <a:lnTo>
                      <a:pt x="8326" y="239627"/>
                    </a:lnTo>
                    <a:lnTo>
                      <a:pt x="12279" y="235957"/>
                    </a:lnTo>
                    <a:lnTo>
                      <a:pt x="16370" y="232288"/>
                    </a:lnTo>
                    <a:lnTo>
                      <a:pt x="20322" y="229325"/>
                    </a:lnTo>
                    <a:lnTo>
                      <a:pt x="24273" y="226502"/>
                    </a:lnTo>
                    <a:lnTo>
                      <a:pt x="28084" y="223821"/>
                    </a:lnTo>
                    <a:lnTo>
                      <a:pt x="32034" y="221281"/>
                    </a:lnTo>
                    <a:lnTo>
                      <a:pt x="35845" y="219445"/>
                    </a:lnTo>
                    <a:lnTo>
                      <a:pt x="39656" y="217611"/>
                    </a:lnTo>
                    <a:lnTo>
                      <a:pt x="43325" y="216060"/>
                    </a:lnTo>
                    <a:lnTo>
                      <a:pt x="46853" y="214931"/>
                    </a:lnTo>
                    <a:lnTo>
                      <a:pt x="50663" y="213942"/>
                    </a:lnTo>
                    <a:lnTo>
                      <a:pt x="54332" y="213238"/>
                    </a:lnTo>
                    <a:lnTo>
                      <a:pt x="57719" y="212813"/>
                    </a:lnTo>
                    <a:lnTo>
                      <a:pt x="61247" y="212672"/>
                    </a:lnTo>
                    <a:lnTo>
                      <a:pt x="61247" y="212672"/>
                    </a:lnTo>
                    <a:lnTo>
                      <a:pt x="62659" y="212672"/>
                    </a:lnTo>
                    <a:lnTo>
                      <a:pt x="64212" y="212813"/>
                    </a:lnTo>
                    <a:lnTo>
                      <a:pt x="65622" y="213238"/>
                    </a:lnTo>
                    <a:lnTo>
                      <a:pt x="67176" y="213520"/>
                    </a:lnTo>
                    <a:lnTo>
                      <a:pt x="70420" y="214931"/>
                    </a:lnTo>
                    <a:lnTo>
                      <a:pt x="73526" y="216624"/>
                    </a:lnTo>
                    <a:lnTo>
                      <a:pt x="76631" y="218882"/>
                    </a:lnTo>
                    <a:lnTo>
                      <a:pt x="79876" y="221703"/>
                    </a:lnTo>
                    <a:lnTo>
                      <a:pt x="83120" y="224950"/>
                    </a:lnTo>
                    <a:lnTo>
                      <a:pt x="86368" y="228760"/>
                    </a:lnTo>
                    <a:lnTo>
                      <a:pt x="89754" y="233135"/>
                    </a:lnTo>
                    <a:lnTo>
                      <a:pt x="93000" y="237792"/>
                    </a:lnTo>
                    <a:lnTo>
                      <a:pt x="96387" y="243155"/>
                    </a:lnTo>
                    <a:lnTo>
                      <a:pt x="99915" y="248800"/>
                    </a:lnTo>
                    <a:lnTo>
                      <a:pt x="103443" y="255291"/>
                    </a:lnTo>
                    <a:lnTo>
                      <a:pt x="106830" y="262206"/>
                    </a:lnTo>
                    <a:lnTo>
                      <a:pt x="110499" y="269405"/>
                    </a:lnTo>
                    <a:lnTo>
                      <a:pt x="114027" y="277164"/>
                    </a:lnTo>
                    <a:lnTo>
                      <a:pt x="123765" y="298757"/>
                    </a:lnTo>
                    <a:lnTo>
                      <a:pt x="123765" y="298757"/>
                    </a:lnTo>
                    <a:lnTo>
                      <a:pt x="130397" y="287750"/>
                    </a:lnTo>
                    <a:lnTo>
                      <a:pt x="137313" y="277025"/>
                    </a:lnTo>
                    <a:lnTo>
                      <a:pt x="144510" y="266018"/>
                    </a:lnTo>
                    <a:lnTo>
                      <a:pt x="151707" y="255150"/>
                    </a:lnTo>
                    <a:lnTo>
                      <a:pt x="159328" y="244284"/>
                    </a:lnTo>
                    <a:lnTo>
                      <a:pt x="167090" y="233558"/>
                    </a:lnTo>
                    <a:lnTo>
                      <a:pt x="175275" y="222692"/>
                    </a:lnTo>
                    <a:lnTo>
                      <a:pt x="183319" y="212109"/>
                    </a:lnTo>
                    <a:lnTo>
                      <a:pt x="191928" y="201382"/>
                    </a:lnTo>
                    <a:lnTo>
                      <a:pt x="200676" y="190657"/>
                    </a:lnTo>
                    <a:lnTo>
                      <a:pt x="209568" y="180214"/>
                    </a:lnTo>
                    <a:lnTo>
                      <a:pt x="218882" y="169487"/>
                    </a:lnTo>
                    <a:lnTo>
                      <a:pt x="228337" y="159045"/>
                    </a:lnTo>
                    <a:lnTo>
                      <a:pt x="237792" y="148461"/>
                    </a:lnTo>
                    <a:lnTo>
                      <a:pt x="247952" y="138018"/>
                    </a:lnTo>
                    <a:lnTo>
                      <a:pt x="257973" y="127575"/>
                    </a:lnTo>
                    <a:lnTo>
                      <a:pt x="257973" y="127575"/>
                    </a:lnTo>
                    <a:lnTo>
                      <a:pt x="268275" y="117273"/>
                    </a:lnTo>
                    <a:lnTo>
                      <a:pt x="278436" y="107395"/>
                    </a:lnTo>
                    <a:lnTo>
                      <a:pt x="288597" y="97798"/>
                    </a:lnTo>
                    <a:lnTo>
                      <a:pt x="298757" y="88483"/>
                    </a:lnTo>
                    <a:lnTo>
                      <a:pt x="308918" y="79593"/>
                    </a:lnTo>
                    <a:lnTo>
                      <a:pt x="318938" y="70843"/>
                    </a:lnTo>
                    <a:lnTo>
                      <a:pt x="328958" y="62235"/>
                    </a:lnTo>
                    <a:lnTo>
                      <a:pt x="338979" y="54050"/>
                    </a:lnTo>
                    <a:lnTo>
                      <a:pt x="349138" y="46287"/>
                    </a:lnTo>
                    <a:lnTo>
                      <a:pt x="359016" y="38667"/>
                    </a:lnTo>
                    <a:lnTo>
                      <a:pt x="368896" y="31470"/>
                    </a:lnTo>
                    <a:lnTo>
                      <a:pt x="378915" y="24696"/>
                    </a:lnTo>
                    <a:lnTo>
                      <a:pt x="388794" y="18063"/>
                    </a:lnTo>
                    <a:lnTo>
                      <a:pt x="398673" y="11712"/>
                    </a:lnTo>
                    <a:lnTo>
                      <a:pt x="408268" y="5643"/>
                    </a:lnTo>
                    <a:lnTo>
                      <a:pt x="41814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accent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5916573" y="5451144"/>
              <a:ext cx="129421" cy="122781"/>
              <a:chOff x="4953001" y="-423862"/>
              <a:chExt cx="160143" cy="151925"/>
            </a:xfrm>
          </p:grpSpPr>
          <p:sp>
            <p:nvSpPr>
              <p:cNvPr id="59" name="Rectangle 58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reeform 59"/>
              <p:cNvSpPr>
                <a:spLocks/>
              </p:cNvSpPr>
              <p:nvPr/>
            </p:nvSpPr>
            <p:spPr>
              <a:xfrm>
                <a:off x="4953001" y="-423862"/>
                <a:ext cx="160143" cy="151925"/>
              </a:xfrm>
              <a:custGeom>
                <a:avLst/>
                <a:gdLst/>
                <a:ahLst/>
                <a:cxnLst/>
                <a:rect l="0" t="0" r="0" b="0"/>
                <a:pathLst>
                  <a:path w="429015" h="407000">
                    <a:moveTo>
                      <a:pt x="418148" y="0"/>
                    </a:moveTo>
                    <a:lnTo>
                      <a:pt x="418148" y="0"/>
                    </a:lnTo>
                    <a:lnTo>
                      <a:pt x="429014" y="15381"/>
                    </a:lnTo>
                    <a:lnTo>
                      <a:pt x="429014" y="15381"/>
                    </a:lnTo>
                    <a:lnTo>
                      <a:pt x="420687" y="21873"/>
                    </a:lnTo>
                    <a:lnTo>
                      <a:pt x="412360" y="28647"/>
                    </a:lnTo>
                    <a:lnTo>
                      <a:pt x="403613" y="36127"/>
                    </a:lnTo>
                    <a:lnTo>
                      <a:pt x="395003" y="43606"/>
                    </a:lnTo>
                    <a:lnTo>
                      <a:pt x="386113" y="51791"/>
                    </a:lnTo>
                    <a:lnTo>
                      <a:pt x="377222" y="60400"/>
                    </a:lnTo>
                    <a:lnTo>
                      <a:pt x="368331" y="69291"/>
                    </a:lnTo>
                    <a:lnTo>
                      <a:pt x="359158" y="78605"/>
                    </a:lnTo>
                    <a:lnTo>
                      <a:pt x="349845" y="88483"/>
                    </a:lnTo>
                    <a:lnTo>
                      <a:pt x="340530" y="98644"/>
                    </a:lnTo>
                    <a:lnTo>
                      <a:pt x="331075" y="109369"/>
                    </a:lnTo>
                    <a:lnTo>
                      <a:pt x="321337" y="120376"/>
                    </a:lnTo>
                    <a:lnTo>
                      <a:pt x="311741" y="131808"/>
                    </a:lnTo>
                    <a:lnTo>
                      <a:pt x="301863" y="143663"/>
                    </a:lnTo>
                    <a:lnTo>
                      <a:pt x="291702" y="156083"/>
                    </a:lnTo>
                    <a:lnTo>
                      <a:pt x="281682" y="168783"/>
                    </a:lnTo>
                    <a:lnTo>
                      <a:pt x="281682" y="168783"/>
                    </a:lnTo>
                    <a:lnTo>
                      <a:pt x="271803" y="181625"/>
                    </a:lnTo>
                    <a:lnTo>
                      <a:pt x="262207" y="194326"/>
                    </a:lnTo>
                    <a:lnTo>
                      <a:pt x="252609" y="207168"/>
                    </a:lnTo>
                    <a:lnTo>
                      <a:pt x="243718" y="219588"/>
                    </a:lnTo>
                    <a:lnTo>
                      <a:pt x="234829" y="232147"/>
                    </a:lnTo>
                    <a:lnTo>
                      <a:pt x="226502" y="244566"/>
                    </a:lnTo>
                    <a:lnTo>
                      <a:pt x="218176" y="256703"/>
                    </a:lnTo>
                    <a:lnTo>
                      <a:pt x="210273" y="268840"/>
                    </a:lnTo>
                    <a:lnTo>
                      <a:pt x="202794" y="280976"/>
                    </a:lnTo>
                    <a:lnTo>
                      <a:pt x="195456" y="292971"/>
                    </a:lnTo>
                    <a:lnTo>
                      <a:pt x="188540" y="304685"/>
                    </a:lnTo>
                    <a:lnTo>
                      <a:pt x="181907" y="316398"/>
                    </a:lnTo>
                    <a:lnTo>
                      <a:pt x="175416" y="327969"/>
                    </a:lnTo>
                    <a:lnTo>
                      <a:pt x="169348" y="339401"/>
                    </a:lnTo>
                    <a:lnTo>
                      <a:pt x="163703" y="350832"/>
                    </a:lnTo>
                    <a:lnTo>
                      <a:pt x="158058" y="362263"/>
                    </a:lnTo>
                    <a:lnTo>
                      <a:pt x="135196" y="377645"/>
                    </a:lnTo>
                    <a:lnTo>
                      <a:pt x="135196" y="377645"/>
                    </a:lnTo>
                    <a:lnTo>
                      <a:pt x="122071" y="386817"/>
                    </a:lnTo>
                    <a:lnTo>
                      <a:pt x="111205" y="394862"/>
                    </a:lnTo>
                    <a:lnTo>
                      <a:pt x="102738" y="401495"/>
                    </a:lnTo>
                    <a:lnTo>
                      <a:pt x="99351" y="404600"/>
                    </a:lnTo>
                    <a:lnTo>
                      <a:pt x="96387" y="406999"/>
                    </a:lnTo>
                    <a:lnTo>
                      <a:pt x="96387" y="406999"/>
                    </a:lnTo>
                    <a:lnTo>
                      <a:pt x="95258" y="403048"/>
                    </a:lnTo>
                    <a:lnTo>
                      <a:pt x="93988" y="398673"/>
                    </a:lnTo>
                    <a:lnTo>
                      <a:pt x="90178" y="387806"/>
                    </a:lnTo>
                    <a:lnTo>
                      <a:pt x="85096" y="374682"/>
                    </a:lnTo>
                    <a:lnTo>
                      <a:pt x="79028" y="359299"/>
                    </a:lnTo>
                    <a:lnTo>
                      <a:pt x="70279" y="339260"/>
                    </a:lnTo>
                    <a:lnTo>
                      <a:pt x="70279" y="339260"/>
                    </a:lnTo>
                    <a:lnTo>
                      <a:pt x="65622" y="328816"/>
                    </a:lnTo>
                    <a:lnTo>
                      <a:pt x="61106" y="319079"/>
                    </a:lnTo>
                    <a:lnTo>
                      <a:pt x="56590" y="310047"/>
                    </a:lnTo>
                    <a:lnTo>
                      <a:pt x="52357" y="301580"/>
                    </a:lnTo>
                    <a:lnTo>
                      <a:pt x="47982" y="294100"/>
                    </a:lnTo>
                    <a:lnTo>
                      <a:pt x="43889" y="287044"/>
                    </a:lnTo>
                    <a:lnTo>
                      <a:pt x="39656" y="280976"/>
                    </a:lnTo>
                    <a:lnTo>
                      <a:pt x="35704" y="275190"/>
                    </a:lnTo>
                    <a:lnTo>
                      <a:pt x="35704" y="275190"/>
                    </a:lnTo>
                    <a:lnTo>
                      <a:pt x="31753" y="270250"/>
                    </a:lnTo>
                    <a:lnTo>
                      <a:pt x="27518" y="266018"/>
                    </a:lnTo>
                    <a:lnTo>
                      <a:pt x="23144" y="261783"/>
                    </a:lnTo>
                    <a:lnTo>
                      <a:pt x="18769" y="258114"/>
                    </a:lnTo>
                    <a:lnTo>
                      <a:pt x="14253" y="255009"/>
                    </a:lnTo>
                    <a:lnTo>
                      <a:pt x="9737" y="252045"/>
                    </a:lnTo>
                    <a:lnTo>
                      <a:pt x="4939" y="249787"/>
                    </a:lnTo>
                    <a:lnTo>
                      <a:pt x="0" y="247953"/>
                    </a:lnTo>
                    <a:lnTo>
                      <a:pt x="0" y="247953"/>
                    </a:lnTo>
                    <a:lnTo>
                      <a:pt x="4234" y="243578"/>
                    </a:lnTo>
                    <a:lnTo>
                      <a:pt x="8326" y="239627"/>
                    </a:lnTo>
                    <a:lnTo>
                      <a:pt x="12279" y="235957"/>
                    </a:lnTo>
                    <a:lnTo>
                      <a:pt x="16370" y="232288"/>
                    </a:lnTo>
                    <a:lnTo>
                      <a:pt x="20322" y="229325"/>
                    </a:lnTo>
                    <a:lnTo>
                      <a:pt x="24273" y="226502"/>
                    </a:lnTo>
                    <a:lnTo>
                      <a:pt x="28084" y="223821"/>
                    </a:lnTo>
                    <a:lnTo>
                      <a:pt x="32034" y="221281"/>
                    </a:lnTo>
                    <a:lnTo>
                      <a:pt x="35845" y="219445"/>
                    </a:lnTo>
                    <a:lnTo>
                      <a:pt x="39656" y="217611"/>
                    </a:lnTo>
                    <a:lnTo>
                      <a:pt x="43325" y="216060"/>
                    </a:lnTo>
                    <a:lnTo>
                      <a:pt x="46853" y="214931"/>
                    </a:lnTo>
                    <a:lnTo>
                      <a:pt x="50663" y="213942"/>
                    </a:lnTo>
                    <a:lnTo>
                      <a:pt x="54332" y="213238"/>
                    </a:lnTo>
                    <a:lnTo>
                      <a:pt x="57719" y="212813"/>
                    </a:lnTo>
                    <a:lnTo>
                      <a:pt x="61247" y="212672"/>
                    </a:lnTo>
                    <a:lnTo>
                      <a:pt x="61247" y="212672"/>
                    </a:lnTo>
                    <a:lnTo>
                      <a:pt x="62659" y="212672"/>
                    </a:lnTo>
                    <a:lnTo>
                      <a:pt x="64212" y="212813"/>
                    </a:lnTo>
                    <a:lnTo>
                      <a:pt x="65622" y="213238"/>
                    </a:lnTo>
                    <a:lnTo>
                      <a:pt x="67176" y="213520"/>
                    </a:lnTo>
                    <a:lnTo>
                      <a:pt x="70420" y="214931"/>
                    </a:lnTo>
                    <a:lnTo>
                      <a:pt x="73526" y="216624"/>
                    </a:lnTo>
                    <a:lnTo>
                      <a:pt x="76631" y="218882"/>
                    </a:lnTo>
                    <a:lnTo>
                      <a:pt x="79876" y="221703"/>
                    </a:lnTo>
                    <a:lnTo>
                      <a:pt x="83120" y="224950"/>
                    </a:lnTo>
                    <a:lnTo>
                      <a:pt x="86368" y="228760"/>
                    </a:lnTo>
                    <a:lnTo>
                      <a:pt x="89754" y="233135"/>
                    </a:lnTo>
                    <a:lnTo>
                      <a:pt x="93000" y="237792"/>
                    </a:lnTo>
                    <a:lnTo>
                      <a:pt x="96387" y="243155"/>
                    </a:lnTo>
                    <a:lnTo>
                      <a:pt x="99915" y="248800"/>
                    </a:lnTo>
                    <a:lnTo>
                      <a:pt x="103443" y="255291"/>
                    </a:lnTo>
                    <a:lnTo>
                      <a:pt x="106830" y="262206"/>
                    </a:lnTo>
                    <a:lnTo>
                      <a:pt x="110499" y="269405"/>
                    </a:lnTo>
                    <a:lnTo>
                      <a:pt x="114027" y="277164"/>
                    </a:lnTo>
                    <a:lnTo>
                      <a:pt x="123765" y="298757"/>
                    </a:lnTo>
                    <a:lnTo>
                      <a:pt x="123765" y="298757"/>
                    </a:lnTo>
                    <a:lnTo>
                      <a:pt x="130397" y="287750"/>
                    </a:lnTo>
                    <a:lnTo>
                      <a:pt x="137313" y="277025"/>
                    </a:lnTo>
                    <a:lnTo>
                      <a:pt x="144510" y="266018"/>
                    </a:lnTo>
                    <a:lnTo>
                      <a:pt x="151707" y="255150"/>
                    </a:lnTo>
                    <a:lnTo>
                      <a:pt x="159328" y="244284"/>
                    </a:lnTo>
                    <a:lnTo>
                      <a:pt x="167090" y="233558"/>
                    </a:lnTo>
                    <a:lnTo>
                      <a:pt x="175275" y="222692"/>
                    </a:lnTo>
                    <a:lnTo>
                      <a:pt x="183319" y="212109"/>
                    </a:lnTo>
                    <a:lnTo>
                      <a:pt x="191928" y="201382"/>
                    </a:lnTo>
                    <a:lnTo>
                      <a:pt x="200676" y="190657"/>
                    </a:lnTo>
                    <a:lnTo>
                      <a:pt x="209568" y="180214"/>
                    </a:lnTo>
                    <a:lnTo>
                      <a:pt x="218882" y="169487"/>
                    </a:lnTo>
                    <a:lnTo>
                      <a:pt x="228337" y="159045"/>
                    </a:lnTo>
                    <a:lnTo>
                      <a:pt x="237792" y="148461"/>
                    </a:lnTo>
                    <a:lnTo>
                      <a:pt x="247952" y="138018"/>
                    </a:lnTo>
                    <a:lnTo>
                      <a:pt x="257973" y="127575"/>
                    </a:lnTo>
                    <a:lnTo>
                      <a:pt x="257973" y="127575"/>
                    </a:lnTo>
                    <a:lnTo>
                      <a:pt x="268275" y="117273"/>
                    </a:lnTo>
                    <a:lnTo>
                      <a:pt x="278436" y="107395"/>
                    </a:lnTo>
                    <a:lnTo>
                      <a:pt x="288597" y="97798"/>
                    </a:lnTo>
                    <a:lnTo>
                      <a:pt x="298757" y="88483"/>
                    </a:lnTo>
                    <a:lnTo>
                      <a:pt x="308918" y="79593"/>
                    </a:lnTo>
                    <a:lnTo>
                      <a:pt x="318938" y="70843"/>
                    </a:lnTo>
                    <a:lnTo>
                      <a:pt x="328958" y="62235"/>
                    </a:lnTo>
                    <a:lnTo>
                      <a:pt x="338979" y="54050"/>
                    </a:lnTo>
                    <a:lnTo>
                      <a:pt x="349138" y="46287"/>
                    </a:lnTo>
                    <a:lnTo>
                      <a:pt x="359016" y="38667"/>
                    </a:lnTo>
                    <a:lnTo>
                      <a:pt x="368896" y="31470"/>
                    </a:lnTo>
                    <a:lnTo>
                      <a:pt x="378915" y="24696"/>
                    </a:lnTo>
                    <a:lnTo>
                      <a:pt x="388794" y="18063"/>
                    </a:lnTo>
                    <a:lnTo>
                      <a:pt x="398673" y="11712"/>
                    </a:lnTo>
                    <a:lnTo>
                      <a:pt x="408268" y="5643"/>
                    </a:lnTo>
                    <a:lnTo>
                      <a:pt x="418148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accent6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1" name="Straight Connector 60"/>
          <p:cNvCxnSpPr>
            <a:cxnSpLocks/>
          </p:cNvCxnSpPr>
          <p:nvPr/>
        </p:nvCxnSpPr>
        <p:spPr>
          <a:xfrm flipV="1">
            <a:off x="5884633" y="969312"/>
            <a:ext cx="0" cy="511216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6000">
                  <a:schemeClr val="accent6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3">
            <a:extLst>
              <a:ext uri="{FF2B5EF4-FFF2-40B4-BE49-F238E27FC236}">
                <a16:creationId xmlns:a16="http://schemas.microsoft.com/office/drawing/2014/main" id="{4E76D6CB-47F0-CA40-BD0E-0941DAC3DB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Global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63" name="Rectangle 13">
            <a:extLst>
              <a:ext uri="{FF2B5EF4-FFF2-40B4-BE49-F238E27FC236}">
                <a16:creationId xmlns:a16="http://schemas.microsoft.com/office/drawing/2014/main" id="{5807E728-4283-CB46-B4BF-7D46D894F9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>
                <a:solidFill>
                  <a:srgbClr val="FFFFFF"/>
                </a:solidFill>
                <a:latin typeface="Arial" pitchFamily="34" charset="0"/>
              </a:rPr>
              <a:t>CHA014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683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0"/>
  <p:tag name="THINKCELLPRESENTATIONDONOTDELETE" val="&lt;?xml version=&quot;1.0&quot; encoding=&quot;UTF-16&quot; standalone=&quot;yes&quot;?&gt;&#10;&lt;root reqver=&quot;21047&quot;&gt;&lt;version val=&quot;2325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/m_precDefaultPercent&gt;&lt;m_precDefaultDate/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/&gt;&lt;m_precDefaultWeek&gt;&lt;m_bNumberIsYear val=&quot;0&quot;/&gt;&lt;m_strFormatTime&gt;%4&lt;/m_strFormatTime&gt;&lt;/m_precDefaultWeek&gt;&lt;m_precDefaultDay&gt;&lt;m_bNumberIsYear val=&quot;0&quot;/&gt;&lt;m_strFormatTime&gt;%d&lt;/m_strFormatTime&gt;&lt;/m_precDefaultDay&gt;&lt;m_mruColor&gt;&lt;m_vecMRU length=&quot;0&quot;/&gt;&lt;/m_mruColor&gt;&lt;/CPresentation&gt;&lt;/root&gt;"/>
  <p:tag name="ISNEWSLIDENUMBER" val="False"/>
  <p:tag name="NEWNAMES" val="True"/>
  <p:tag name="PREVIOUSNAME" val="C:\Users\Anuradha Sarin\Documents\16 Case Codification process\0000_Golden Marketing and Sales_Cases\CHA014_Sales incentives and target setting at global chemicals company_BU1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English (US)" id="{EAC5EF4B-70F8-4D10-9379-45E30AADA438}" vid="{22D5582C-07FE-4E2D-BF40-F8817E22A1A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609</TotalTime>
  <Words>195</Words>
  <Application>Microsoft Macintosh PowerPoint</Application>
  <PresentationFormat>Custom</PresentationFormat>
  <Paragraphs>51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Firm Format - English (US)</vt:lpstr>
      <vt:lpstr>think-cell Slide</vt:lpstr>
      <vt:lpstr>Sales incentives and target setting at global chemicals company – BU1 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creator>Varun Sunku</dc:creator>
  <cp:lastModifiedBy>eBay10895</cp:lastModifiedBy>
  <cp:revision>2042</cp:revision>
  <cp:lastPrinted>2016-03-02T03:43:53Z</cp:lastPrinted>
  <dcterms:created xsi:type="dcterms:W3CDTF">2015-12-29T19:59:48Z</dcterms:created>
  <dcterms:modified xsi:type="dcterms:W3CDTF">2019-01-31T22:30:30Z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