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49" r:id="rId2"/>
  </p:sldIdLst>
  <p:sldSz cx="8961438" cy="6721475"/>
  <p:notesSz cx="6797675" cy="9926638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9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P" initials="PP" lastIdx="3" clrIdx="0">
    <p:extLst>
      <p:ext uri="{19B8F6BF-5375-455C-9EA6-DF929625EA0E}">
        <p15:presenceInfo xmlns:p15="http://schemas.microsoft.com/office/powerpoint/2012/main" userId="S-1-5-21-602162358-1897051121-1417001333-315630" providerId="AD"/>
      </p:ext>
    </p:extLst>
  </p:cmAuthor>
  <p:cmAuthor id="2" name="Nikhil R" initials="NR" lastIdx="2" clrIdx="1">
    <p:extLst>
      <p:ext uri="{19B8F6BF-5375-455C-9EA6-DF929625EA0E}">
        <p15:presenceInfo xmlns:p15="http://schemas.microsoft.com/office/powerpoint/2012/main" userId="S-1-5-21-602162358-1897051121-1417001333-2945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0BB"/>
    <a:srgbClr val="0065CC"/>
    <a:srgbClr val="E6E6E6"/>
    <a:srgbClr val="000000"/>
    <a:srgbClr val="808080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846" autoAdjust="0"/>
  </p:normalViewPr>
  <p:slideViewPr>
    <p:cSldViewPr snapToGrid="0">
      <p:cViewPr varScale="1">
        <p:scale>
          <a:sx n="127" d="100"/>
          <a:sy n="127" d="100"/>
        </p:scale>
        <p:origin x="1832" y="176"/>
      </p:cViewPr>
      <p:guideLst>
        <p:guide orient="horz" pos="3869"/>
        <p:guide/>
        <p:guide orient="horz" pos="1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3408" y="-11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0538" y="622300"/>
            <a:ext cx="5822950" cy="436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472" y="5333978"/>
            <a:ext cx="57927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6382" y="9546303"/>
            <a:ext cx="5392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5586" y="110739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8958264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640013" y="3867150"/>
            <a:ext cx="4935537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56550" y="6466477"/>
            <a:ext cx="4047876" cy="2022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 unit | Footer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52813" y="1568290"/>
            <a:ext cx="8255813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352812" y="6371494"/>
            <a:ext cx="4062613" cy="24131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tabLst>
                <a:tab pos="177356" algn="l"/>
              </a:tabLst>
              <a:defRPr sz="784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Source: Target Setting and Incentives Team</a:t>
            </a:r>
          </a:p>
        </p:txBody>
      </p:sp>
    </p:spTree>
    <p:extLst>
      <p:ext uri="{BB962C8B-B14F-4D97-AF65-F5344CB8AC3E}">
        <p14:creationId xmlns:p14="http://schemas.microsoft.com/office/powerpoint/2010/main" val="9520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550" y="6466477"/>
            <a:ext cx="4047876" cy="2022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WORK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9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1738175"/>
              </p:ext>
            </p:extLst>
          </p:nvPr>
        </p:nvGraphicFramePr>
        <p:xfrm>
          <a:off x="1556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25" name="think-cell Slide" r:id="rId4" imgW="357" imgH="357" progId="TCLayout.ActiveDocument.1">
                  <p:embed/>
                </p:oleObj>
              </mc:Choice>
              <mc:Fallback>
                <p:oleObj name="think-cell Slide" r:id="rId4" imgW="357" imgH="357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" y="1557"/>
                        <a:ext cx="1555" cy="1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 userDrawn="1"/>
        </p:nvGrpSpPr>
        <p:grpSpPr>
          <a:xfrm>
            <a:off x="0" y="6271430"/>
            <a:ext cx="8961438" cy="450045"/>
            <a:chOff x="0" y="6398814"/>
            <a:chExt cx="9144000" cy="459186"/>
          </a:xfrm>
        </p:grpSpPr>
        <p:sp>
          <p:nvSpPr>
            <p:cNvPr id="11" name="Rectangle 10"/>
            <p:cNvSpPr/>
            <p:nvPr/>
          </p:nvSpPr>
          <p:spPr bwMode="white">
            <a:xfrm>
              <a:off x="0" y="6406014"/>
              <a:ext cx="9144000" cy="451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noProof="0" dirty="0"/>
            </a:p>
          </p:txBody>
        </p:sp>
        <p:sp>
          <p:nvSpPr>
            <p:cNvPr id="13" name="Rectangle 12"/>
            <p:cNvSpPr/>
            <p:nvPr userDrawn="1"/>
          </p:nvSpPr>
          <p:spPr bwMode="black">
            <a:xfrm>
              <a:off x="0" y="6398814"/>
              <a:ext cx="9144000" cy="10800"/>
            </a:xfrm>
            <a:prstGeom prst="rect">
              <a:avLst/>
            </a:prstGeom>
            <a:solidFill>
              <a:srgbClr val="B7B9BA"/>
            </a:solidFill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68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0" y="1407805"/>
            <a:ext cx="8961438" cy="180947"/>
          </a:xfrm>
        </p:spPr>
        <p:txBody>
          <a:bodyPr/>
          <a:lstStyle>
            <a:lvl1pPr>
              <a:defRPr sz="1176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352812" y="6371494"/>
            <a:ext cx="4062613" cy="24131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tabLst>
                <a:tab pos="177356" algn="l"/>
              </a:tabLst>
              <a:defRPr sz="784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Source text styles Arial Regular 8pt</a:t>
            </a:r>
          </a:p>
        </p:txBody>
      </p:sp>
    </p:spTree>
    <p:extLst>
      <p:ext uri="{BB962C8B-B14F-4D97-AF65-F5344CB8AC3E}">
        <p14:creationId xmlns:p14="http://schemas.microsoft.com/office/powerpoint/2010/main" val="41553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8105204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9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452564" y="1951380"/>
            <a:ext cx="4302125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9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7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lang="en-US" dirty="0"/>
              <a:t>Sales incentives and target setting at global chemicals company – BU2 </a:t>
            </a: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3048749" y="969312"/>
            <a:ext cx="0" cy="511216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50"/>
          <p:cNvSpPr>
            <a:spLocks noChangeArrowheads="1"/>
          </p:cNvSpPr>
          <p:nvPr/>
        </p:nvSpPr>
        <p:spPr bwMode="auto">
          <a:xfrm>
            <a:off x="244807" y="664095"/>
            <a:ext cx="2772000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100" b="1" baseline="0" dirty="0">
                <a:solidFill>
                  <a:schemeClr val="accent4"/>
                </a:solidFill>
                <a:latin typeface="+mn-lt"/>
                <a:ea typeface="+mn-ea"/>
              </a:rPr>
              <a:t>Situation</a:t>
            </a:r>
            <a:endParaRPr lang="en-US" sz="1100" baseline="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4807" y="969312"/>
            <a:ext cx="2772000" cy="446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Client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Global Chemicals Company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8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Markets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dirty="0"/>
              <a:t>with </a:t>
            </a:r>
            <a:r>
              <a:rPr lang="en-US" sz="1100" b="1" dirty="0">
                <a:solidFill>
                  <a:schemeClr val="accent3"/>
                </a:solidFill>
              </a:rPr>
              <a:t>~700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sales reps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in </a:t>
            </a:r>
            <a:r>
              <a:rPr lang="en-US" sz="1100" b="1" dirty="0">
                <a:solidFill>
                  <a:schemeClr val="accent3"/>
                </a:solidFill>
              </a:rPr>
              <a:t>&gt;14 different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roles</a:t>
            </a:r>
            <a:r>
              <a:rPr lang="en-US" sz="1100" dirty="0"/>
              <a:t> and across </a:t>
            </a:r>
            <a:r>
              <a:rPr lang="en-US" sz="1100" b="1" dirty="0">
                <a:solidFill>
                  <a:schemeClr val="accent3"/>
                </a:solidFill>
              </a:rPr>
              <a:t>5 routes to market </a:t>
            </a:r>
            <a:r>
              <a:rPr lang="en-US" sz="1100" dirty="0"/>
              <a:t>incl. own store network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Company</a:t>
            </a:r>
            <a:r>
              <a:rPr lang="en-US" sz="1100" dirty="0"/>
              <a:t> was </a:t>
            </a:r>
            <a:r>
              <a:rPr lang="en-US" sz="1100" b="1" dirty="0">
                <a:solidFill>
                  <a:schemeClr val="accent3"/>
                </a:solidFill>
              </a:rPr>
              <a:t>ready to grow </a:t>
            </a:r>
            <a:r>
              <a:rPr lang="en-US" sz="1100" dirty="0">
                <a:solidFill>
                  <a:schemeClr val="accent3"/>
                </a:solidFill>
              </a:rPr>
              <a:t>- </a:t>
            </a:r>
            <a:r>
              <a:rPr lang="en-US" sz="1100" b="1" dirty="0">
                <a:solidFill>
                  <a:schemeClr val="accent3"/>
                </a:solidFill>
              </a:rPr>
              <a:t>sales reps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were </a:t>
            </a:r>
            <a:r>
              <a:rPr lang="en-US" sz="1100" b="1" dirty="0">
                <a:solidFill>
                  <a:schemeClr val="accent3"/>
                </a:solidFill>
              </a:rPr>
              <a:t>fat and happy</a:t>
            </a:r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Incentive framework</a:t>
            </a:r>
            <a:br>
              <a:rPr lang="en-US" sz="1100" dirty="0"/>
            </a:br>
            <a:r>
              <a:rPr lang="en-US" sz="1100" dirty="0"/>
              <a:t>Effectively</a:t>
            </a:r>
            <a:r>
              <a:rPr lang="en-US" sz="1100" dirty="0">
                <a:solidFill>
                  <a:schemeClr val="accent3"/>
                </a:solidFill>
              </a:rPr>
              <a:t>, </a:t>
            </a:r>
            <a:r>
              <a:rPr lang="en-US" sz="1100" b="1" dirty="0">
                <a:solidFill>
                  <a:schemeClr val="accent3"/>
                </a:solidFill>
              </a:rPr>
              <a:t>no link </a:t>
            </a:r>
            <a:r>
              <a:rPr lang="en-US" sz="1100" dirty="0"/>
              <a:t>between </a:t>
            </a:r>
            <a:r>
              <a:rPr lang="en-US" sz="1100" b="1" dirty="0">
                <a:solidFill>
                  <a:schemeClr val="accent3"/>
                </a:solidFill>
              </a:rPr>
              <a:t>pay</a:t>
            </a:r>
            <a:r>
              <a:rPr lang="en-US" sz="1100" dirty="0"/>
              <a:t> and </a:t>
            </a:r>
            <a:r>
              <a:rPr lang="en-US" sz="1100" b="1" dirty="0">
                <a:solidFill>
                  <a:schemeClr val="accent3"/>
                </a:solidFill>
              </a:rPr>
              <a:t>individual performance </a:t>
            </a:r>
            <a:r>
              <a:rPr lang="en-US" sz="1100" dirty="0"/>
              <a:t>achieved in </a:t>
            </a:r>
            <a:r>
              <a:rPr lang="en-US" sz="1100" b="1" dirty="0">
                <a:solidFill>
                  <a:schemeClr val="accent3"/>
                </a:solidFill>
              </a:rPr>
              <a:t>many different ways </a:t>
            </a:r>
            <a:r>
              <a:rPr lang="en-US" sz="1100" dirty="0"/>
              <a:t>across markets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Low bonus </a:t>
            </a:r>
            <a:r>
              <a:rPr lang="en-US" sz="1100" dirty="0"/>
              <a:t>for target achievement and </a:t>
            </a:r>
            <a:r>
              <a:rPr lang="en-US" sz="1100" b="1" dirty="0">
                <a:solidFill>
                  <a:schemeClr val="accent3"/>
                </a:solidFill>
              </a:rPr>
              <a:t>little upside </a:t>
            </a:r>
            <a:r>
              <a:rPr lang="en-US" sz="1100" dirty="0"/>
              <a:t>for over-performance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Many KPIs per person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(most roles &gt;5)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Many </a:t>
            </a:r>
            <a:r>
              <a:rPr lang="en-US" sz="1100" b="1" dirty="0">
                <a:solidFill>
                  <a:schemeClr val="accent3"/>
                </a:solidFill>
              </a:rPr>
              <a:t>“group-level” </a:t>
            </a:r>
            <a:r>
              <a:rPr lang="en-US" sz="1100" dirty="0"/>
              <a:t>(hard to influence) and </a:t>
            </a:r>
            <a:r>
              <a:rPr lang="en-US" sz="1100" b="1" dirty="0">
                <a:solidFill>
                  <a:schemeClr val="accent3"/>
                </a:solidFill>
              </a:rPr>
              <a:t>judgment-based</a:t>
            </a:r>
            <a:r>
              <a:rPr lang="en-US" sz="1100" dirty="0"/>
              <a:t> (unfair) KPIs</a:t>
            </a:r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Target setting</a:t>
            </a:r>
            <a:br>
              <a:rPr lang="en-US" sz="1100" dirty="0"/>
            </a:br>
            <a:r>
              <a:rPr lang="en-US" sz="1100" b="1" dirty="0">
                <a:solidFill>
                  <a:schemeClr val="accent3"/>
                </a:solidFill>
              </a:rPr>
              <a:t>Low quality </a:t>
            </a:r>
            <a:r>
              <a:rPr lang="en-US" sz="1100" dirty="0"/>
              <a:t>of target-setting despite </a:t>
            </a:r>
            <a:r>
              <a:rPr lang="en-US" sz="1100" b="1" dirty="0">
                <a:solidFill>
                  <a:schemeClr val="accent3"/>
                </a:solidFill>
              </a:rPr>
              <a:t>high effort.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Assumptions and process opaque – </a:t>
            </a:r>
            <a:r>
              <a:rPr lang="en-US" sz="1100" b="1" dirty="0">
                <a:solidFill>
                  <a:schemeClr val="accent3"/>
                </a:solidFill>
              </a:rPr>
              <a:t>discussions hardly possible</a:t>
            </a:r>
          </a:p>
          <a:p>
            <a:pPr marL="171450" indent="-171450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“Account roster lottery”: </a:t>
            </a:r>
            <a:r>
              <a:rPr lang="en-US" sz="1100" dirty="0"/>
              <a:t>No hard link between accounts and individual targets</a:t>
            </a:r>
            <a:endParaRPr lang="en-US" sz="1100" b="1" dirty="0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gray">
          <a:xfrm>
            <a:off x="244807" y="868748"/>
            <a:ext cx="2772000" cy="61899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</a:pPr>
            <a:endParaRPr lang="en-US" altLang="en-US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6" name="AutoShape 250"/>
          <p:cNvSpPr>
            <a:spLocks noChangeArrowheads="1"/>
          </p:cNvSpPr>
          <p:nvPr/>
        </p:nvSpPr>
        <p:spPr bwMode="auto">
          <a:xfrm>
            <a:off x="3080691" y="664095"/>
            <a:ext cx="2772000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100" b="1" baseline="0" dirty="0">
                <a:solidFill>
                  <a:schemeClr val="accent4"/>
                </a:solidFill>
                <a:latin typeface="+mn-lt"/>
                <a:ea typeface="+mn-ea"/>
              </a:rPr>
              <a:t>Approach</a:t>
            </a:r>
            <a:endParaRPr lang="en-US" sz="1100" baseline="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3080691" y="969312"/>
            <a:ext cx="2772000" cy="47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Incentive framework</a:t>
            </a:r>
            <a:br>
              <a:rPr lang="en-US" sz="1100" dirty="0">
                <a:solidFill>
                  <a:schemeClr val="accent3"/>
                </a:solidFill>
              </a:rPr>
            </a:br>
            <a:r>
              <a:rPr lang="en-US" sz="1100" b="1" dirty="0">
                <a:solidFill>
                  <a:schemeClr val="accent3"/>
                </a:solidFill>
              </a:rPr>
              <a:t>Developed a fact-base </a:t>
            </a:r>
            <a:r>
              <a:rPr lang="en-US" sz="1100" dirty="0"/>
              <a:t>for our design work</a:t>
            </a:r>
          </a:p>
          <a:p>
            <a:pPr lvl="1">
              <a:spcBef>
                <a:spcPct val="40000"/>
              </a:spcBef>
            </a:pPr>
            <a:r>
              <a:rPr lang="en-US" sz="1100" dirty="0"/>
              <a:t>Built library of </a:t>
            </a:r>
            <a:r>
              <a:rPr lang="en-US" sz="1100" b="1" dirty="0">
                <a:solidFill>
                  <a:schemeClr val="accent3"/>
                </a:solidFill>
              </a:rPr>
              <a:t>“best practice” cases</a:t>
            </a:r>
          </a:p>
          <a:p>
            <a:pPr lvl="1"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Diagnostic</a:t>
            </a:r>
            <a:r>
              <a:rPr lang="en-US" sz="1100" dirty="0"/>
              <a:t> on current incentive system</a:t>
            </a:r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Designed</a:t>
            </a:r>
            <a:r>
              <a:rPr lang="en-US" sz="1100" dirty="0"/>
              <a:t> incentive </a:t>
            </a:r>
            <a:r>
              <a:rPr lang="en-US" sz="1100" b="1" dirty="0">
                <a:solidFill>
                  <a:schemeClr val="accent3"/>
                </a:solidFill>
              </a:rPr>
              <a:t>framework</a:t>
            </a:r>
            <a:r>
              <a:rPr lang="en-US" sz="1100" dirty="0"/>
              <a:t> in joint </a:t>
            </a:r>
            <a:r>
              <a:rPr lang="en-US" sz="1100" b="1" dirty="0">
                <a:solidFill>
                  <a:schemeClr val="accent3"/>
                </a:solidFill>
              </a:rPr>
              <a:t>1.5 day workshop </a:t>
            </a:r>
            <a:r>
              <a:rPr lang="en-US" sz="1100" dirty="0"/>
              <a:t>with </a:t>
            </a:r>
            <a:r>
              <a:rPr lang="en-US" sz="1100" b="1" dirty="0">
                <a:solidFill>
                  <a:schemeClr val="accent3"/>
                </a:solidFill>
              </a:rPr>
              <a:t>all 8 markets</a:t>
            </a:r>
          </a:p>
          <a:p>
            <a:pPr lvl="1"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Evaluation</a:t>
            </a:r>
            <a:r>
              <a:rPr lang="en-US" sz="1100" dirty="0"/>
              <a:t> of </a:t>
            </a:r>
            <a:r>
              <a:rPr lang="en-US" sz="1100" b="1" dirty="0">
                <a:solidFill>
                  <a:schemeClr val="accent3"/>
                </a:solidFill>
              </a:rPr>
              <a:t>roles</a:t>
            </a:r>
            <a:r>
              <a:rPr lang="en-US" sz="1100" dirty="0"/>
              <a:t> based on guiding </a:t>
            </a:r>
            <a:r>
              <a:rPr lang="en-US" sz="1100" b="1" dirty="0">
                <a:solidFill>
                  <a:schemeClr val="accent3"/>
                </a:solidFill>
              </a:rPr>
              <a:t>“design questions”</a:t>
            </a:r>
          </a:p>
          <a:p>
            <a:pPr lvl="1"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Joint definition </a:t>
            </a:r>
            <a:r>
              <a:rPr lang="en-US" sz="1100" dirty="0">
                <a:solidFill>
                  <a:schemeClr val="accent3"/>
                </a:solidFill>
              </a:rPr>
              <a:t>of </a:t>
            </a:r>
            <a:r>
              <a:rPr lang="en-US" sz="1100" b="1" dirty="0">
                <a:solidFill>
                  <a:schemeClr val="accent3"/>
                </a:solidFill>
              </a:rPr>
              <a:t>incentive framework </a:t>
            </a:r>
            <a:r>
              <a:rPr lang="en-US" sz="1100" dirty="0"/>
              <a:t>and KPIs based on pre-work</a:t>
            </a:r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Detailed/tested</a:t>
            </a:r>
            <a:r>
              <a:rPr lang="en-US" sz="1100" dirty="0"/>
              <a:t> approach in </a:t>
            </a:r>
            <a:r>
              <a:rPr lang="en-US" sz="1100" b="1" dirty="0">
                <a:solidFill>
                  <a:schemeClr val="accent3"/>
                </a:solidFill>
              </a:rPr>
              <a:t>pilot markets</a:t>
            </a:r>
          </a:p>
          <a:p>
            <a:pPr lvl="1"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Detailed</a:t>
            </a:r>
            <a:r>
              <a:rPr lang="en-US" sz="1100" dirty="0"/>
              <a:t> framework for </a:t>
            </a:r>
            <a:r>
              <a:rPr lang="en-US" sz="1100" b="1" dirty="0">
                <a:solidFill>
                  <a:schemeClr val="accent3"/>
                </a:solidFill>
              </a:rPr>
              <a:t>all roles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in pilot markets</a:t>
            </a:r>
          </a:p>
          <a:p>
            <a:pPr lvl="1">
              <a:spcBef>
                <a:spcPct val="40000"/>
              </a:spcBef>
            </a:pPr>
            <a:r>
              <a:rPr lang="en-US" sz="1100" dirty="0"/>
              <a:t>Developed </a:t>
            </a:r>
            <a:r>
              <a:rPr lang="en-US" sz="1100" b="1" dirty="0">
                <a:solidFill>
                  <a:schemeClr val="accent3"/>
                </a:solidFill>
              </a:rPr>
              <a:t>payout mechanism </a:t>
            </a:r>
            <a:r>
              <a:rPr lang="en-US" sz="1100" dirty="0"/>
              <a:t>based on Monte-Carlo </a:t>
            </a:r>
            <a:r>
              <a:rPr lang="en-US" sz="1100" b="1" dirty="0">
                <a:solidFill>
                  <a:schemeClr val="accent3"/>
                </a:solidFill>
              </a:rPr>
              <a:t>simulation</a:t>
            </a:r>
            <a:r>
              <a:rPr lang="en-US" sz="1100" dirty="0"/>
              <a:t> of </a:t>
            </a:r>
            <a:r>
              <a:rPr lang="en-US" sz="1100" b="1" dirty="0" err="1">
                <a:solidFill>
                  <a:schemeClr val="accent3"/>
                </a:solidFill>
              </a:rPr>
              <a:t>P&amp;L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impact</a:t>
            </a:r>
            <a:endParaRPr lang="en-US" sz="1100" dirty="0"/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Target setting</a:t>
            </a:r>
          </a:p>
          <a:p>
            <a:pPr lvl="1">
              <a:spcBef>
                <a:spcPct val="20000"/>
              </a:spcBef>
            </a:pPr>
            <a:r>
              <a:rPr lang="en-US" sz="1100" dirty="0"/>
              <a:t>Developed </a:t>
            </a:r>
            <a:r>
              <a:rPr lang="en-US" sz="1100" b="1" dirty="0">
                <a:solidFill>
                  <a:schemeClr val="accent3"/>
                </a:solidFill>
              </a:rPr>
              <a:t>potential-based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target setting methodology – clear improvement but </a:t>
            </a:r>
            <a:r>
              <a:rPr lang="en-US" sz="1100" b="1" dirty="0">
                <a:solidFill>
                  <a:schemeClr val="accent3"/>
                </a:solidFill>
              </a:rPr>
              <a:t>simple enough to replicate</a:t>
            </a:r>
          </a:p>
          <a:p>
            <a:pPr lvl="1">
              <a:spcBef>
                <a:spcPct val="20000"/>
              </a:spcBef>
            </a:pPr>
            <a:r>
              <a:rPr lang="en-US" sz="1100" dirty="0"/>
              <a:t>Deployed </a:t>
            </a:r>
            <a:r>
              <a:rPr lang="en-US" sz="1100" b="1" dirty="0">
                <a:solidFill>
                  <a:schemeClr val="accent3"/>
                </a:solidFill>
              </a:rPr>
              <a:t>target setting tool </a:t>
            </a:r>
            <a:r>
              <a:rPr lang="en-US" sz="1100" dirty="0"/>
              <a:t>and derived individual sales targets</a:t>
            </a:r>
          </a:p>
          <a:p>
            <a:pPr lvl="1">
              <a:spcBef>
                <a:spcPct val="20000"/>
              </a:spcBef>
            </a:pPr>
            <a:endParaRPr lang="en-US" sz="1100" dirty="0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gray">
          <a:xfrm>
            <a:off x="3080691" y="868748"/>
            <a:ext cx="2772000" cy="61899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</a:pPr>
            <a:endParaRPr lang="en-US" altLang="en-US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67" name="Arc 66"/>
          <p:cNvSpPr/>
          <p:nvPr/>
        </p:nvSpPr>
        <p:spPr>
          <a:xfrm rot="16860000" flipH="1">
            <a:off x="2878306" y="2073453"/>
            <a:ext cx="3141277" cy="5132836"/>
          </a:xfrm>
          <a:prstGeom prst="arc">
            <a:avLst>
              <a:gd name="adj1" fmla="val 19032103"/>
              <a:gd name="adj2" fmla="val 3411762"/>
            </a:avLst>
          </a:prstGeom>
          <a:ln w="76200" cap="rnd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611" tIns="44806" rIns="89611" bIns="44806"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99798" y="5897747"/>
            <a:ext cx="2891444" cy="36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3"/>
                </a:solidFill>
              </a:rPr>
              <a:t>“Can-do” attitude</a:t>
            </a:r>
          </a:p>
        </p:txBody>
      </p:sp>
      <p:sp>
        <p:nvSpPr>
          <p:cNvPr id="21" name="AutoShape 250"/>
          <p:cNvSpPr>
            <a:spLocks noChangeArrowheads="1"/>
          </p:cNvSpPr>
          <p:nvPr/>
        </p:nvSpPr>
        <p:spPr bwMode="auto">
          <a:xfrm>
            <a:off x="5916573" y="664095"/>
            <a:ext cx="2772000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100" b="1" baseline="0" dirty="0">
                <a:solidFill>
                  <a:schemeClr val="accent4"/>
                </a:solidFill>
                <a:latin typeface="+mn-lt"/>
                <a:ea typeface="+mn-ea"/>
              </a:rPr>
              <a:t>Impact</a:t>
            </a:r>
            <a:endParaRPr lang="en-US" sz="1100" baseline="0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916573" y="969312"/>
            <a:ext cx="2772000" cy="39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Higher motivation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More money at stake: </a:t>
            </a:r>
            <a:r>
              <a:rPr lang="en-US" sz="1100" dirty="0"/>
              <a:t>Variable pay increased to 25-35% of base salary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Bigger jackpot: </a:t>
            </a:r>
            <a:r>
              <a:rPr lang="en-US" sz="1100" dirty="0"/>
              <a:t>Accelerated payout curve for over-performance up to 2x planned bonus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Frequent payouts: </a:t>
            </a:r>
            <a:r>
              <a:rPr lang="en-US" sz="1100" dirty="0"/>
              <a:t>Quarterly draw payouts to increase awareness of bonus</a:t>
            </a:r>
            <a:br>
              <a:rPr lang="en-US" sz="1100" dirty="0"/>
            </a:br>
            <a:endParaRPr lang="en-US" sz="1100" dirty="0"/>
          </a:p>
          <a:p>
            <a:pPr marL="1587" lvl="1" indent="0">
              <a:spcBef>
                <a:spcPct val="20000"/>
              </a:spcBef>
              <a:buNone/>
            </a:pPr>
            <a:r>
              <a:rPr lang="en-US" sz="1100" b="1" dirty="0">
                <a:solidFill>
                  <a:schemeClr val="accent3"/>
                </a:solidFill>
              </a:rPr>
              <a:t>Better focus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Few KPIs </a:t>
            </a:r>
            <a:r>
              <a:rPr lang="en-US" sz="1100" dirty="0"/>
              <a:t>that are </a:t>
            </a:r>
            <a:r>
              <a:rPr lang="en-US" sz="1100" b="1" dirty="0">
                <a:solidFill>
                  <a:schemeClr val="accent3"/>
                </a:solidFill>
              </a:rPr>
              <a:t>highly influenceable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All KPIs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tied to </a:t>
            </a:r>
            <a:r>
              <a:rPr lang="en-US" sz="1100" b="1" dirty="0">
                <a:solidFill>
                  <a:schemeClr val="accent3"/>
                </a:solidFill>
              </a:rPr>
              <a:t>financial business priorities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dirty="0"/>
              <a:t>(i.e. GROWTH) and consistent across roles</a:t>
            </a:r>
            <a:endParaRPr lang="en-US" sz="1100" b="1" dirty="0">
              <a:solidFill>
                <a:schemeClr val="accent4"/>
              </a:solidFill>
            </a:endParaRPr>
          </a:p>
          <a:p>
            <a:pPr>
              <a:spcBef>
                <a:spcPct val="4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Meaningful goals</a:t>
            </a:r>
          </a:p>
          <a:p>
            <a:pPr lvl="1">
              <a:spcBef>
                <a:spcPct val="20000"/>
              </a:spcBef>
            </a:pPr>
            <a:r>
              <a:rPr lang="en-US" sz="1100" dirty="0"/>
              <a:t>Implemented target-setting approach based on </a:t>
            </a:r>
            <a:r>
              <a:rPr lang="en-US" sz="1100" b="1" dirty="0">
                <a:solidFill>
                  <a:schemeClr val="accent3"/>
                </a:solidFill>
              </a:rPr>
              <a:t>actuals, account potential </a:t>
            </a:r>
            <a:r>
              <a:rPr lang="en-US" sz="1100" dirty="0"/>
              <a:t>and </a:t>
            </a:r>
            <a:r>
              <a:rPr lang="en-US" sz="1100" b="1" dirty="0">
                <a:solidFill>
                  <a:schemeClr val="accent3"/>
                </a:solidFill>
              </a:rPr>
              <a:t>macro-factors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chemeClr val="accent3"/>
                </a:solidFill>
              </a:rPr>
              <a:t>Reduced effort </a:t>
            </a:r>
            <a:r>
              <a:rPr lang="en-US" sz="1100" dirty="0"/>
              <a:t>and </a:t>
            </a:r>
            <a:r>
              <a:rPr lang="en-US" sz="1100" b="1" dirty="0">
                <a:solidFill>
                  <a:schemeClr val="accent3"/>
                </a:solidFill>
              </a:rPr>
              <a:t>improved quality</a:t>
            </a:r>
          </a:p>
          <a:p>
            <a:pPr lvl="1">
              <a:spcBef>
                <a:spcPct val="20000"/>
              </a:spcBef>
            </a:pPr>
            <a:endParaRPr lang="en-US" sz="1100" dirty="0"/>
          </a:p>
          <a:p>
            <a:pPr lvl="1">
              <a:spcBef>
                <a:spcPct val="20000"/>
              </a:spcBef>
            </a:pPr>
            <a:endParaRPr lang="en-US" sz="1100" dirty="0"/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gray">
          <a:xfrm>
            <a:off x="5916573" y="868748"/>
            <a:ext cx="2772000" cy="61899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</a:pPr>
            <a:endParaRPr lang="en-US" altLang="en-US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9316" y="5897747"/>
            <a:ext cx="2891444" cy="36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3"/>
                </a:solidFill>
              </a:rPr>
              <a:t>“Insh’allah” mentality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3048749" y="969312"/>
            <a:ext cx="0" cy="511216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5884633" y="969312"/>
            <a:ext cx="0" cy="511216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3">
            <a:extLst>
              <a:ext uri="{FF2B5EF4-FFF2-40B4-BE49-F238E27FC236}">
                <a16:creationId xmlns:a16="http://schemas.microsoft.com/office/drawing/2014/main" id="{16B7DB1F-A910-5344-BA10-31DE429B54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CHA015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5B03F35-145D-C445-97ED-29C479721F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Global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29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d&lt;/m_strFormatTime&gt;&lt;/m_precDefaultDay&gt;&lt;m_mruColor&gt;&lt;m_vecMRU length=&quot;0&quot;/&gt;&lt;/m_mruColor&gt;&lt;/CPresentation&gt;&lt;/root&gt;"/>
  <p:tag name="ISNEWSLIDENUMBER" val="False"/>
  <p:tag name="NEWNAMES" val="True"/>
  <p:tag name="PREVIOUSNAME" val="C:\Users\Anuradha Sarin\Documents\16 Case Codification process\0000_Golden Marketing and Sales_Cases\Akzo_&amp;C_201801 and 201802_PC and Deco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626</TotalTime>
  <Words>114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Firm Format - English (US)</vt:lpstr>
      <vt:lpstr>think-cell Slide</vt:lpstr>
      <vt:lpstr>Sales incentives and target setting at global chemicals company – BU2 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Varun Sunku</dc:creator>
  <cp:lastModifiedBy>Petra Vincent</cp:lastModifiedBy>
  <cp:revision>2043</cp:revision>
  <cp:lastPrinted>2016-03-02T03:43:53Z</cp:lastPrinted>
  <dcterms:created xsi:type="dcterms:W3CDTF">2015-12-29T19:59:48Z</dcterms:created>
  <dcterms:modified xsi:type="dcterms:W3CDTF">2019-03-18T12:23:52Z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