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8961438" cy="6721475"/>
  <p:notesSz cx="6858000" cy="91440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88"/>
    <p:restoredTop sz="94643"/>
  </p:normalViewPr>
  <p:slideViewPr>
    <p:cSldViewPr snapToGrid="0">
      <p:cViewPr varScale="1">
        <p:scale>
          <a:sx n="82" d="100"/>
          <a:sy n="82" d="100"/>
        </p:scale>
        <p:origin x="7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ECEC1-4432-4243-BCBE-41A6CEE584C1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006CF-5C07-4A29-809F-AEF592FD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8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383" y="5159110"/>
            <a:ext cx="6233763" cy="246094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0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hidden="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defRPr lang="en-GB"/>
            </a:pPr>
            <a:r>
              <a:rPr lang="en-GB" sz="800" b="1" baseline="0" dirty="0">
                <a:solidFill>
                  <a:srgbClr val="00000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defRPr lang="en-GB"/>
            </a:pPr>
            <a:r>
              <a:rPr lang="en-US" sz="800" baseline="0">
                <a:solidFill>
                  <a:srgbClr val="000000"/>
                </a:solidFill>
                <a:latin typeface="+mn-lt"/>
              </a:rPr>
              <a:t>Last Modified 8/2/2018 3:03 PM Central European Standard Time</a:t>
            </a:r>
            <a:endParaRPr lang="en-GB" sz="8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defRPr lang="en-GB"/>
            </a:pPr>
            <a:r>
              <a:rPr lang="en-US" sz="800" baseline="0">
                <a:solidFill>
                  <a:srgbClr val="000000"/>
                </a:solidFill>
                <a:latin typeface="+mn-lt"/>
              </a:rPr>
              <a:t>Printed 28/09/2016 18:17 Romance Standard Time</a:t>
            </a:r>
            <a:endParaRPr lang="en-GB" sz="8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GB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en-GB"/>
            </a:pPr>
            <a:r>
              <a:rPr lang="en-GB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Clr>
                <a:srgbClr val="FFFFFF"/>
              </a:buClr>
              <a:defRPr lang="en-GB"/>
            </a:pPr>
            <a:endParaRPr lang="en-GB" sz="8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en-GB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en-GB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en-GB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en-GB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GB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GB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GB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GB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GB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.K.)" hidden="1"/>
          <p:cNvSpPr>
            <a:spLocks noChangeArrowheads="1"/>
          </p:cNvSpPr>
          <p:nvPr/>
        </p:nvSpPr>
        <p:spPr bwMode="black">
          <a:xfrm>
            <a:off x="2268266" y="6287538"/>
            <a:ext cx="35444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>
              <a:buClr>
                <a:srgbClr val="FFFFFF"/>
              </a:buClr>
            </a:pPr>
            <a:r>
              <a:rPr lang="en-GB" sz="800" baseline="0" dirty="0">
                <a:solidFill>
                  <a:srgbClr val="000000"/>
                </a:solidFill>
                <a:latin typeface="+mn-lt"/>
              </a:rPr>
              <a:t>CONFIDENTIAL AND PROPRIETARY</a:t>
            </a:r>
          </a:p>
          <a:p>
            <a:pPr defTabSz="804863" eaLnBrk="0" hangingPunct="0">
              <a:buClr>
                <a:srgbClr val="FFFFFF"/>
              </a:buClr>
            </a:pPr>
            <a:r>
              <a:rPr lang="en-GB" sz="800" baseline="0" dirty="0">
                <a:solidFill>
                  <a:srgbClr val="000000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61346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GB"/>
            </a:defPPr>
            <a:lvl1pPr>
              <a:defRPr lang="en-GB" sz="1000" baseline="0">
                <a:latin typeface="+mn-lt"/>
              </a:defRPr>
            </a:lvl1pPr>
          </a:lstStyle>
          <a:p>
            <a:fld id="{42C328C1-A84F-4A39-A664-DBA00541A8C6}" type="slidenum">
              <a:rPr lang="en-GB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GB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GB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GB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24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rgbClr val="00296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FFFFFF"/>
              </a:buClr>
              <a:defRPr lang="en-GB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Slide Number"/>
          <p:cNvSpPr txBox="1">
            <a:spLocks/>
          </p:cNvSpPr>
          <p:nvPr/>
        </p:nvSpPr>
        <p:spPr>
          <a:xfrm>
            <a:off x="8564563" y="6508272"/>
            <a:ext cx="125034" cy="123111"/>
          </a:xfrm>
          <a:prstGeom prst="rect">
            <a:avLst/>
          </a:prstGeom>
          <a:ln/>
        </p:spPr>
        <p:txBody>
          <a:bodyPr vert="horz" wrap="none" lIns="0" tIns="0" rIns="0" bIns="0" rtlCol="0" anchor="ctr">
            <a:spAutoFit/>
          </a:bodyPr>
          <a:lstStyle>
            <a:defPPr>
              <a:defRPr lang="en-GB"/>
            </a:defPPr>
            <a:lvl1pPr>
              <a:defRPr lang="en-GB" sz="1000" baseline="0">
                <a:latin typeface="+mn-lt"/>
              </a:defRPr>
            </a:lvl1pPr>
          </a:lstStyle>
          <a:p>
            <a:pPr>
              <a:buClr>
                <a:srgbClr val="FFFFFF"/>
              </a:buClr>
            </a:pPr>
            <a:fld id="{42C328C1-A84F-4A39-A664-DBA00541A8C6}" type="slidenum">
              <a:rPr lang="en-GB" sz="800" baseline="0" smtClean="0">
                <a:solidFill>
                  <a:srgbClr val="000000"/>
                </a:solidFill>
                <a:latin typeface="+mn-lt"/>
              </a:rPr>
              <a:pPr>
                <a:buClr>
                  <a:srgbClr val="FFFFFF"/>
                </a:buClr>
              </a:pPr>
              <a:t>‹#›</a:t>
            </a:fld>
            <a:endParaRPr lang="en-GB" sz="8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>
              <a:buClr>
                <a:srgbClr val="FFFFFF"/>
              </a:buClr>
            </a:pPr>
            <a:r>
              <a:rPr lang="en-GB" sz="800" baseline="0" dirty="0">
                <a:solidFill>
                  <a:srgbClr val="00000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GB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66112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52538693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7747048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en-GB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8/2/2018 3:03 PM Central European Standard Time</a:t>
            </a:r>
            <a:endParaRPr lang="en-GB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8017150" y="4114417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en-GB"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Printed 28/09/2016 18:17 Romance Standard Time</a:t>
            </a:r>
            <a:endParaRPr lang="en-GB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GB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en-GB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en-GB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en-GB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en-GB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en-GB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en-GB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en-GB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en-GB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en-GB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en-GB"/>
            </a:pPr>
            <a:r>
              <a:rPr lang="en-GB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19063" y="6305945"/>
            <a:ext cx="86185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en-GB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en-GB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en-GB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en-GB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en-GB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en-GB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en-GB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en-GB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en-GB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en-GB"/>
            </a:pPr>
            <a:r>
              <a:rPr lang="en-GB" sz="800" baseline="0" dirty="0">
                <a:solidFill>
                  <a:srgbClr val="808080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GB" sz="800" baseline="0" dirty="0">
                <a:solidFill>
                  <a:srgbClr val="808080"/>
                </a:solidFill>
                <a:latin typeface="+mn-lt"/>
                <a:ea typeface="+mn-ea"/>
              </a:rPr>
              <a:t>SOURCE 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GB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GB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GB" baseline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GB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26" name="LegendBoxes" hidden="1"/>
          <p:cNvGrpSpPr/>
          <p:nvPr/>
        </p:nvGrpSpPr>
        <p:grpSpPr bwMode="gray">
          <a:xfrm>
            <a:off x="7915092" y="279400"/>
            <a:ext cx="763755" cy="997467"/>
            <a:chOff x="7835905" y="279400"/>
            <a:chExt cx="763755" cy="997467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/>
        </p:nvGrpSpPr>
        <p:grpSpPr bwMode="gray">
          <a:xfrm>
            <a:off x="7607284" y="279400"/>
            <a:ext cx="1071563" cy="730251"/>
            <a:chOff x="7540629" y="279400"/>
            <a:chExt cx="1071563" cy="730251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/>
        </p:nvGrpSpPr>
        <p:grpSpPr bwMode="gray">
          <a:xfrm>
            <a:off x="7848417" y="250825"/>
            <a:ext cx="830430" cy="1306516"/>
            <a:chOff x="7769225" y="250825"/>
            <a:chExt cx="830430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350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en-GB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en-GB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en-GB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en-GB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en-GB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en-GB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en-GB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en-GB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en-GB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GB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GB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GB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GB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GB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GB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GB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GB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GB" sz="1600" baseline="0">
          <a:solidFill>
            <a:schemeClr val="tx1"/>
          </a:solidFill>
          <a:latin typeface="+mn-lt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vmlDrawing" Target="../drawings/vmlDrawing3.vml"/><Relationship Id="rId6" Type="http://schemas.openxmlformats.org/officeDocument/2006/relationships/tags" Target="../tags/tag26.xml"/><Relationship Id="rId11" Type="http://schemas.openxmlformats.org/officeDocument/2006/relationships/image" Target="../media/image2.emf"/><Relationship Id="rId5" Type="http://schemas.openxmlformats.org/officeDocument/2006/relationships/tags" Target="../tags/tag25.xml"/><Relationship Id="rId10" Type="http://schemas.openxmlformats.org/officeDocument/2006/relationships/oleObject" Target="../embeddings/oleObject3.bin"/><Relationship Id="rId4" Type="http://schemas.openxmlformats.org/officeDocument/2006/relationships/tags" Target="../tags/tag24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84054" name="Object 8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altLang="ja-JP" sz="1400" b="1" dirty="0"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61" name="Rectangle 44"/>
          <p:cNvSpPr>
            <a:spLocks noChangeArrowheads="1"/>
          </p:cNvSpPr>
          <p:nvPr/>
        </p:nvSpPr>
        <p:spPr bwMode="gray">
          <a:xfrm>
            <a:off x="3096105" y="1225137"/>
            <a:ext cx="2869876" cy="517279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+mn-lt"/>
            </a:endParaRP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6063853" y="1225136"/>
            <a:ext cx="2769227" cy="5172795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+mn-lt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3" y="230188"/>
            <a:ext cx="8646815" cy="61555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“All in one” growth transformation of chemicals player through a new commercial operating model </a:t>
            </a:r>
            <a:endParaRPr lang="en-US" altLang="ja-JP" dirty="0"/>
          </a:p>
        </p:txBody>
      </p:sp>
      <p:grpSp>
        <p:nvGrpSpPr>
          <p:cNvPr id="5" name="Group 4"/>
          <p:cNvGrpSpPr/>
          <p:nvPr/>
        </p:nvGrpSpPr>
        <p:grpSpPr>
          <a:xfrm>
            <a:off x="3097031" y="1025343"/>
            <a:ext cx="2868630" cy="145747"/>
            <a:chOff x="2931530" y="1040608"/>
            <a:chExt cx="2986875" cy="142875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2931530" y="1132456"/>
              <a:ext cx="2843534" cy="5102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5737085" y="1040608"/>
              <a:ext cx="181320" cy="142875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400">
                <a:latin typeface="+mn-lt"/>
                <a:ea typeface="MS PGothic" pitchFamily="34" charset="-128"/>
              </a:endParaRPr>
            </a:p>
          </p:txBody>
        </p:sp>
      </p:grp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3096105" y="1225137"/>
            <a:ext cx="2869876" cy="2951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+mn-lt"/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3165749" y="1257290"/>
            <a:ext cx="273058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500" b="1" dirty="0">
                <a:solidFill>
                  <a:schemeClr val="bg1"/>
                </a:solidFill>
                <a:latin typeface="+mn-lt"/>
                <a:ea typeface="MS PGothic" pitchFamily="34" charset="-128"/>
              </a:rPr>
              <a:t>What we did</a:t>
            </a:r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8359" y="1225136"/>
            <a:ext cx="2869875" cy="51727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8358" y="1012518"/>
            <a:ext cx="2864524" cy="158702"/>
            <a:chOff x="126999" y="1028036"/>
            <a:chExt cx="2706055" cy="155575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26999" y="1131223"/>
              <a:ext cx="2504387" cy="523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2631386" y="1028036"/>
              <a:ext cx="201668" cy="155575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400">
                <a:latin typeface="+mn-lt"/>
                <a:ea typeface="MS PGothic" pitchFamily="34" charset="-128"/>
              </a:endParaRPr>
            </a:p>
          </p:txBody>
        </p:sp>
      </p:grp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128359" y="1225136"/>
            <a:ext cx="2869875" cy="2951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+mn-lt"/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198003" y="1257290"/>
            <a:ext cx="273058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500" b="1" dirty="0">
                <a:solidFill>
                  <a:schemeClr val="tx2"/>
                </a:solidFill>
                <a:latin typeface="+mn-lt"/>
                <a:ea typeface="MS PGothic" pitchFamily="34" charset="-128"/>
              </a:rPr>
              <a:t>Situation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6063853" y="1116160"/>
            <a:ext cx="2769227" cy="5506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+mn-lt"/>
            </a:endParaRPr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6063853" y="1225136"/>
            <a:ext cx="2769227" cy="29514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+mn-lt"/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6134776" y="1257290"/>
            <a:ext cx="263482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500" b="1" dirty="0">
                <a:solidFill>
                  <a:schemeClr val="bg1"/>
                </a:solidFill>
                <a:latin typeface="+mn-lt"/>
                <a:ea typeface="MS PGothic" pitchFamily="34" charset="-128"/>
              </a:rPr>
              <a:t>Impact</a:t>
            </a:r>
          </a:p>
        </p:txBody>
      </p:sp>
      <p:sp>
        <p:nvSpPr>
          <p:cNvPr id="27" name="Rectangle 38"/>
          <p:cNvSpPr txBox="1">
            <a:spLocks/>
          </p:cNvSpPr>
          <p:nvPr/>
        </p:nvSpPr>
        <p:spPr>
          <a:xfrm>
            <a:off x="198003" y="1587786"/>
            <a:ext cx="2730587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500" dirty="0">
                <a:solidFill>
                  <a:srgbClr val="000000"/>
                </a:solidFill>
              </a:rPr>
              <a:t>Engineering Plastics division is in the business of selling high performance materials for different end-use markets</a:t>
            </a:r>
          </a:p>
          <a:p>
            <a:pPr lvl="1">
              <a:spcBef>
                <a:spcPct val="20000"/>
              </a:spcBef>
            </a:pPr>
            <a:r>
              <a:rPr lang="en-US" sz="1500" b="1" dirty="0">
                <a:solidFill>
                  <a:schemeClr val="accent3"/>
                </a:solidFill>
              </a:rPr>
              <a:t>EUR 1.3 billion </a:t>
            </a:r>
            <a:r>
              <a:rPr lang="en-US" sz="1500" dirty="0">
                <a:solidFill>
                  <a:srgbClr val="000000"/>
                </a:solidFill>
              </a:rPr>
              <a:t>division under severe performance pressure</a:t>
            </a:r>
          </a:p>
          <a:p>
            <a:pPr lvl="1">
              <a:spcBef>
                <a:spcPct val="20000"/>
              </a:spcBef>
            </a:pPr>
            <a:r>
              <a:rPr lang="en-US" sz="1500" dirty="0">
                <a:solidFill>
                  <a:srgbClr val="000000"/>
                </a:solidFill>
              </a:rPr>
              <a:t>CEO/Board mandate to </a:t>
            </a:r>
            <a:r>
              <a:rPr lang="en-US" sz="1500" b="1" dirty="0">
                <a:solidFill>
                  <a:schemeClr val="accent3"/>
                </a:solidFill>
              </a:rPr>
              <a:t>“turnaround within three years or sell out”</a:t>
            </a:r>
          </a:p>
          <a:p>
            <a:pPr lvl="1">
              <a:spcBef>
                <a:spcPct val="20000"/>
              </a:spcBef>
            </a:pPr>
            <a:r>
              <a:rPr lang="en-US" sz="1500" dirty="0">
                <a:solidFill>
                  <a:srgbClr val="000000"/>
                </a:solidFill>
              </a:rPr>
              <a:t>Highly fragmented business</a:t>
            </a:r>
          </a:p>
          <a:p>
            <a:pPr lvl="2">
              <a:spcBef>
                <a:spcPct val="10000"/>
              </a:spcBef>
            </a:pPr>
            <a:r>
              <a:rPr lang="en-US" sz="1500" dirty="0">
                <a:solidFill>
                  <a:srgbClr val="000000"/>
                </a:solidFill>
              </a:rPr>
              <a:t>facing volatile raw material prices</a:t>
            </a:r>
          </a:p>
          <a:p>
            <a:pPr lvl="2">
              <a:spcBef>
                <a:spcPct val="10000"/>
              </a:spcBef>
            </a:pPr>
            <a:r>
              <a:rPr lang="en-US" sz="1500" dirty="0">
                <a:solidFill>
                  <a:srgbClr val="000000"/>
                </a:solidFill>
              </a:rPr>
              <a:t>rapid commoditization of product portfolio</a:t>
            </a:r>
          </a:p>
        </p:txBody>
      </p:sp>
      <p:sp>
        <p:nvSpPr>
          <p:cNvPr id="28" name="Rectangle 38"/>
          <p:cNvSpPr txBox="1">
            <a:spLocks/>
          </p:cNvSpPr>
          <p:nvPr/>
        </p:nvSpPr>
        <p:spPr>
          <a:xfrm>
            <a:off x="3165749" y="1587786"/>
            <a:ext cx="2730588" cy="475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500" dirty="0"/>
              <a:t>Embrace parallel approach to tackle </a:t>
            </a:r>
            <a:r>
              <a:rPr lang="en-US" sz="1500" b="1" dirty="0">
                <a:solidFill>
                  <a:schemeClr val="accent3"/>
                </a:solidFill>
              </a:rPr>
              <a:t>all 6 modules in “one-go” </a:t>
            </a:r>
            <a:r>
              <a:rPr lang="en-US" sz="1500" dirty="0"/>
              <a:t>– pricing, growth, customer and distribution management, salesforce effectiveness and cost efficiency</a:t>
            </a:r>
          </a:p>
          <a:p>
            <a:pPr lvl="1">
              <a:spcBef>
                <a:spcPct val="20000"/>
              </a:spcBef>
            </a:pPr>
            <a:r>
              <a:rPr lang="en-US" sz="1500" dirty="0"/>
              <a:t>Tackle </a:t>
            </a:r>
            <a:r>
              <a:rPr lang="en-US" sz="1500" b="1" dirty="0">
                <a:solidFill>
                  <a:schemeClr val="accent3"/>
                </a:solidFill>
              </a:rPr>
              <a:t>all regions, segments and products in “one-go”</a:t>
            </a:r>
            <a:r>
              <a:rPr lang="en-US" sz="1500" dirty="0"/>
              <a:t>; setup topical boards to refine toolkit on-the-go</a:t>
            </a:r>
          </a:p>
          <a:p>
            <a:pPr lvl="1">
              <a:spcBef>
                <a:spcPct val="20000"/>
              </a:spcBef>
            </a:pPr>
            <a:r>
              <a:rPr lang="en-US" sz="1500" dirty="0"/>
              <a:t>Significant </a:t>
            </a:r>
            <a:r>
              <a:rPr lang="en-US" sz="1500" b="1" dirty="0">
                <a:solidFill>
                  <a:schemeClr val="accent3"/>
                </a:solidFill>
              </a:rPr>
              <a:t>client leverage of 15:1 </a:t>
            </a:r>
            <a:r>
              <a:rPr lang="en-US" sz="1500" dirty="0"/>
              <a:t>for each McKinsey consultant; leads to rapid rollout and sustainable impact</a:t>
            </a:r>
          </a:p>
          <a:p>
            <a:pPr lvl="1">
              <a:spcBef>
                <a:spcPct val="20000"/>
              </a:spcBef>
            </a:pPr>
            <a:r>
              <a:rPr lang="en-US" sz="1500" b="1" dirty="0">
                <a:solidFill>
                  <a:schemeClr val="accent3"/>
                </a:solidFill>
              </a:rPr>
              <a:t>Work with line managers as ‘change agents’ from the start</a:t>
            </a:r>
            <a:r>
              <a:rPr lang="en-US" sz="1500" dirty="0"/>
              <a:t>; leverage performance dialogues to steer impact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6131054" y="1587786"/>
            <a:ext cx="2634824" cy="387798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GB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GB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GB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GB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GB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GB" baseline="0">
                <a:latin typeface="+mn-lt"/>
              </a:defRPr>
            </a:lvl9pPr>
          </a:lstStyle>
          <a:p>
            <a:r>
              <a:rPr lang="en-US" sz="1500" b="1" dirty="0">
                <a:solidFill>
                  <a:schemeClr val="accent3"/>
                </a:solidFill>
              </a:rPr>
              <a:t>30x return for the client in 3 years; 2% </a:t>
            </a:r>
            <a:r>
              <a:rPr lang="en-US" sz="1500" b="1" dirty="0" err="1">
                <a:solidFill>
                  <a:schemeClr val="accent3"/>
                </a:solidFill>
              </a:rPr>
              <a:t>RoS</a:t>
            </a:r>
            <a:r>
              <a:rPr lang="en-US" sz="1500" b="1" dirty="0">
                <a:solidFill>
                  <a:schemeClr val="accent3"/>
                </a:solidFill>
              </a:rPr>
              <a:t> in first 8 months</a:t>
            </a:r>
          </a:p>
          <a:p>
            <a:pPr lvl="1">
              <a:spcBef>
                <a:spcPct val="20000"/>
              </a:spcBef>
            </a:pPr>
            <a:r>
              <a:rPr lang="en-US" sz="1500" dirty="0"/>
              <a:t>Fully embedded the “new way of working” for </a:t>
            </a:r>
            <a:r>
              <a:rPr lang="en-US" sz="1500" b="1" dirty="0">
                <a:solidFill>
                  <a:schemeClr val="accent3"/>
                </a:solidFill>
              </a:rPr>
              <a:t>300</a:t>
            </a:r>
            <a:r>
              <a:rPr lang="en-US" sz="1500" b="1" dirty="0"/>
              <a:t> </a:t>
            </a:r>
            <a:r>
              <a:rPr lang="en-US" sz="1500" dirty="0"/>
              <a:t>employees of marketing and sales organization</a:t>
            </a:r>
          </a:p>
          <a:p>
            <a:pPr lvl="1">
              <a:spcBef>
                <a:spcPct val="20000"/>
              </a:spcBef>
            </a:pPr>
            <a:r>
              <a:rPr lang="en-US" sz="1500" b="1" dirty="0">
                <a:solidFill>
                  <a:schemeClr val="accent3"/>
                </a:solidFill>
              </a:rPr>
              <a:t>12% </a:t>
            </a:r>
            <a:r>
              <a:rPr lang="en-US" sz="1500" dirty="0"/>
              <a:t>growth vs. 2% market growth, while reducing </a:t>
            </a:r>
            <a:r>
              <a:rPr lang="en-US" sz="1500" dirty="0" err="1"/>
              <a:t>M&amp;S</a:t>
            </a:r>
            <a:r>
              <a:rPr lang="en-US" sz="1500" dirty="0"/>
              <a:t> costs by </a:t>
            </a:r>
            <a:r>
              <a:rPr lang="en-US" sz="1500" b="1" dirty="0">
                <a:solidFill>
                  <a:schemeClr val="accent3"/>
                </a:solidFill>
              </a:rPr>
              <a:t>8%</a:t>
            </a:r>
            <a:endParaRPr lang="en-US" sz="1500" dirty="0">
              <a:solidFill>
                <a:schemeClr val="accent3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sz="1500" b="1" dirty="0">
                <a:solidFill>
                  <a:schemeClr val="accent3"/>
                </a:solidFill>
              </a:rPr>
              <a:t>&gt;10%</a:t>
            </a:r>
            <a:r>
              <a:rPr lang="en-US" sz="1500" dirty="0">
                <a:solidFill>
                  <a:schemeClr val="accent3"/>
                </a:solidFill>
              </a:rPr>
              <a:t> </a:t>
            </a:r>
            <a:r>
              <a:rPr lang="en-US" sz="1500" dirty="0"/>
              <a:t>return on sales (</a:t>
            </a:r>
            <a:r>
              <a:rPr lang="en-US" sz="1500" dirty="0" err="1"/>
              <a:t>RoS</a:t>
            </a:r>
            <a:r>
              <a:rPr lang="en-US" sz="1500" dirty="0"/>
              <a:t>) to be delivered in 2015 </a:t>
            </a:r>
            <a:r>
              <a:rPr lang="en-US" sz="1500" dirty="0" err="1"/>
              <a:t>P&amp;L</a:t>
            </a:r>
            <a:r>
              <a:rPr lang="en-US" sz="1500" dirty="0"/>
              <a:t> impact</a:t>
            </a:r>
          </a:p>
          <a:p>
            <a:pPr lvl="1">
              <a:spcBef>
                <a:spcPct val="20000"/>
              </a:spcBef>
            </a:pPr>
            <a:r>
              <a:rPr lang="en-US" sz="1500" dirty="0"/>
              <a:t>Global Rollout across </a:t>
            </a:r>
            <a:r>
              <a:rPr lang="en-US" sz="1500" b="1" dirty="0">
                <a:solidFill>
                  <a:schemeClr val="accent3"/>
                </a:solidFill>
              </a:rPr>
              <a:t>4 </a:t>
            </a:r>
            <a:r>
              <a:rPr lang="en-US" sz="1500" dirty="0"/>
              <a:t>products, </a:t>
            </a:r>
            <a:r>
              <a:rPr lang="en-US" sz="1500" b="1" dirty="0">
                <a:solidFill>
                  <a:schemeClr val="accent3"/>
                </a:solidFill>
              </a:rPr>
              <a:t>8 </a:t>
            </a:r>
            <a:r>
              <a:rPr lang="en-US" sz="1500" dirty="0"/>
              <a:t>regions, </a:t>
            </a:r>
            <a:r>
              <a:rPr lang="en-US" sz="1500" b="1" dirty="0">
                <a:solidFill>
                  <a:schemeClr val="accent3"/>
                </a:solidFill>
              </a:rPr>
              <a:t>16 </a:t>
            </a:r>
            <a:r>
              <a:rPr lang="en-US" sz="1500" dirty="0"/>
              <a:t>industry segments 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F4B0BFF4-4D36-3243-8770-CF405737C3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 (GEM) | Western Europe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D0BE86AA-3F0F-204B-858F-1181424C58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0657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CHA016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500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EWNAMES" val="True"/>
  <p:tag name="PREVIOUSNAME" val="C:\Users\Anuradha Sarin\Documents\16 Case Codification process\M&amp;S Cases\DSM\DSM_S&amp;C_DSM112 and DSM114_Multi-lever commercial transformation growth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FFC87FE-E378-48E5-880C-429190FD33BA}" vid="{9B5EF60C-54F3-4236-9E99-4AFEC72687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170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Firm Format - template_Blue</vt:lpstr>
      <vt:lpstr>think-cell Slide</vt:lpstr>
      <vt:lpstr>“All in one” growth transformation of chemicals player through a new commercial operating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“All in one” growth transformation of chemicals player through a new commercial operating model</dc:title>
  <dc:creator>Anuradha Sarin</dc:creator>
  <cp:lastModifiedBy>eBay10895</cp:lastModifiedBy>
  <cp:revision>4</cp:revision>
  <dcterms:created xsi:type="dcterms:W3CDTF">2018-03-26T14:46:13Z</dcterms:created>
  <dcterms:modified xsi:type="dcterms:W3CDTF">2019-01-31T22:30:51Z</dcterms:modified>
</cp:coreProperties>
</file>