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54" r:id="rId3"/>
  </p:sldIdLst>
  <p:sldSz cx="21388388" cy="30275213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271" kern="1200">
        <a:solidFill>
          <a:schemeClr val="tx1"/>
        </a:solidFill>
        <a:latin typeface="Arial" charset="0"/>
        <a:ea typeface="+mn-ea"/>
        <a:cs typeface="+mn-cs"/>
      </a:defRPr>
    </a:lvl1pPr>
    <a:lvl2pPr marL="1506108" algn="l" rtl="0" fontAlgn="base">
      <a:spcBef>
        <a:spcPct val="0"/>
      </a:spcBef>
      <a:spcAft>
        <a:spcPct val="0"/>
      </a:spcAft>
      <a:defRPr sz="5271" kern="1200">
        <a:solidFill>
          <a:schemeClr val="tx1"/>
        </a:solidFill>
        <a:latin typeface="Arial" charset="0"/>
        <a:ea typeface="+mn-ea"/>
        <a:cs typeface="+mn-cs"/>
      </a:defRPr>
    </a:lvl2pPr>
    <a:lvl3pPr marL="3012216" algn="l" rtl="0" fontAlgn="base">
      <a:spcBef>
        <a:spcPct val="0"/>
      </a:spcBef>
      <a:spcAft>
        <a:spcPct val="0"/>
      </a:spcAft>
      <a:defRPr sz="5271" kern="1200">
        <a:solidFill>
          <a:schemeClr val="tx1"/>
        </a:solidFill>
        <a:latin typeface="Arial" charset="0"/>
        <a:ea typeface="+mn-ea"/>
        <a:cs typeface="+mn-cs"/>
      </a:defRPr>
    </a:lvl3pPr>
    <a:lvl4pPr marL="4518325" algn="l" rtl="0" fontAlgn="base">
      <a:spcBef>
        <a:spcPct val="0"/>
      </a:spcBef>
      <a:spcAft>
        <a:spcPct val="0"/>
      </a:spcAft>
      <a:defRPr sz="5271" kern="1200">
        <a:solidFill>
          <a:schemeClr val="tx1"/>
        </a:solidFill>
        <a:latin typeface="Arial" charset="0"/>
        <a:ea typeface="+mn-ea"/>
        <a:cs typeface="+mn-cs"/>
      </a:defRPr>
    </a:lvl4pPr>
    <a:lvl5pPr marL="6024433" algn="l" rtl="0" fontAlgn="base">
      <a:spcBef>
        <a:spcPct val="0"/>
      </a:spcBef>
      <a:spcAft>
        <a:spcPct val="0"/>
      </a:spcAft>
      <a:defRPr sz="5271" kern="1200">
        <a:solidFill>
          <a:schemeClr val="tx1"/>
        </a:solidFill>
        <a:latin typeface="Arial" charset="0"/>
        <a:ea typeface="+mn-ea"/>
        <a:cs typeface="+mn-cs"/>
      </a:defRPr>
    </a:lvl5pPr>
    <a:lvl6pPr marL="7530541" algn="l" defTabSz="3012216" rtl="0" eaLnBrk="1" latinLnBrk="0" hangingPunct="1">
      <a:defRPr sz="5271" kern="1200">
        <a:solidFill>
          <a:schemeClr val="tx1"/>
        </a:solidFill>
        <a:latin typeface="Arial" charset="0"/>
        <a:ea typeface="+mn-ea"/>
        <a:cs typeface="+mn-cs"/>
      </a:defRPr>
    </a:lvl6pPr>
    <a:lvl7pPr marL="9036649" algn="l" defTabSz="3012216" rtl="0" eaLnBrk="1" latinLnBrk="0" hangingPunct="1">
      <a:defRPr sz="5271" kern="1200">
        <a:solidFill>
          <a:schemeClr val="tx1"/>
        </a:solidFill>
        <a:latin typeface="Arial" charset="0"/>
        <a:ea typeface="+mn-ea"/>
        <a:cs typeface="+mn-cs"/>
      </a:defRPr>
    </a:lvl7pPr>
    <a:lvl8pPr marL="10542758" algn="l" defTabSz="3012216" rtl="0" eaLnBrk="1" latinLnBrk="0" hangingPunct="1">
      <a:defRPr sz="5271" kern="1200">
        <a:solidFill>
          <a:schemeClr val="tx1"/>
        </a:solidFill>
        <a:latin typeface="Arial" charset="0"/>
        <a:ea typeface="+mn-ea"/>
        <a:cs typeface="+mn-cs"/>
      </a:defRPr>
    </a:lvl8pPr>
    <a:lvl9pPr marL="12048866" algn="l" defTabSz="3012216" rtl="0" eaLnBrk="1" latinLnBrk="0" hangingPunct="1">
      <a:defRPr sz="527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55" autoAdjust="0"/>
    <p:restoredTop sz="94426" autoAdjust="0"/>
  </p:normalViewPr>
  <p:slideViewPr>
    <p:cSldViewPr snapToGrid="0" snapToObjects="1">
      <p:cViewPr>
        <p:scale>
          <a:sx n="55" d="100"/>
          <a:sy n="55" d="100"/>
        </p:scale>
        <p:origin x="2088" y="-4776"/>
      </p:cViewPr>
      <p:guideLst>
        <p:guide orient="horz" pos="9536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0113" y="601663"/>
            <a:ext cx="298291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949462" rtl="0" eaLnBrk="0" fontAlgn="base" hangingPunct="0">
      <a:spcBef>
        <a:spcPct val="0"/>
      </a:spcBef>
      <a:spcAft>
        <a:spcPct val="0"/>
      </a:spcAft>
      <a:buClr>
        <a:schemeClr val="tx2"/>
      </a:buClr>
      <a:defRPr sz="5271" kern="1200">
        <a:solidFill>
          <a:schemeClr val="tx1"/>
        </a:solidFill>
        <a:latin typeface="Arial" charset="0"/>
        <a:ea typeface="+mn-ea"/>
        <a:cs typeface="+mn-cs"/>
      </a:defRPr>
    </a:lvl1pPr>
    <a:lvl2pPr marL="386986" indent="-381758" algn="l" defTabSz="294946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5271" kern="1200">
        <a:solidFill>
          <a:schemeClr val="tx1"/>
        </a:solidFill>
        <a:latin typeface="Arial" charset="0"/>
        <a:ea typeface="+mn-ea"/>
        <a:cs typeface="+mn-cs"/>
      </a:defRPr>
    </a:lvl2pPr>
    <a:lvl3pPr marL="988385" indent="-596168" algn="l" defTabSz="294946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5271" kern="1200">
        <a:solidFill>
          <a:schemeClr val="tx1"/>
        </a:solidFill>
        <a:latin typeface="Arial" charset="0"/>
        <a:ea typeface="+mn-ea"/>
        <a:cs typeface="+mn-cs"/>
      </a:defRPr>
    </a:lvl3pPr>
    <a:lvl4pPr marL="1406749" indent="-413136" algn="l" defTabSz="294946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5271" kern="1200">
        <a:solidFill>
          <a:schemeClr val="tx1"/>
        </a:solidFill>
        <a:latin typeface="Arial" charset="0"/>
        <a:ea typeface="+mn-ea"/>
        <a:cs typeface="+mn-cs"/>
      </a:defRPr>
    </a:lvl4pPr>
    <a:lvl5pPr marL="1788504" indent="-376527" algn="l" defTabSz="294946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5271" kern="1200">
        <a:solidFill>
          <a:schemeClr val="tx1"/>
        </a:solidFill>
        <a:latin typeface="Arial" charset="0"/>
        <a:ea typeface="+mn-ea"/>
        <a:cs typeface="+mn-cs"/>
      </a:defRPr>
    </a:lvl5pPr>
    <a:lvl6pPr marL="7530541" algn="l" defTabSz="3012216" rtl="0" eaLnBrk="1" latinLnBrk="0" hangingPunct="1">
      <a:defRPr sz="3953" kern="1200">
        <a:solidFill>
          <a:schemeClr val="tx1"/>
        </a:solidFill>
        <a:latin typeface="+mn-lt"/>
        <a:ea typeface="+mn-ea"/>
        <a:cs typeface="+mn-cs"/>
      </a:defRPr>
    </a:lvl6pPr>
    <a:lvl7pPr marL="9036649" algn="l" defTabSz="3012216" rtl="0" eaLnBrk="1" latinLnBrk="0" hangingPunct="1">
      <a:defRPr sz="3953" kern="1200">
        <a:solidFill>
          <a:schemeClr val="tx1"/>
        </a:solidFill>
        <a:latin typeface="+mn-lt"/>
        <a:ea typeface="+mn-ea"/>
        <a:cs typeface="+mn-cs"/>
      </a:defRPr>
    </a:lvl7pPr>
    <a:lvl8pPr marL="10542758" algn="l" defTabSz="3012216" rtl="0" eaLnBrk="1" latinLnBrk="0" hangingPunct="1">
      <a:defRPr sz="3953" kern="1200">
        <a:solidFill>
          <a:schemeClr val="tx1"/>
        </a:solidFill>
        <a:latin typeface="+mn-lt"/>
        <a:ea typeface="+mn-ea"/>
        <a:cs typeface="+mn-cs"/>
      </a:defRPr>
    </a:lvl8pPr>
    <a:lvl9pPr marL="12048866" algn="l" defTabSz="3012216" rtl="0" eaLnBrk="1" latinLnBrk="0" hangingPunct="1">
      <a:defRPr sz="39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"/>
            <a:ext cx="21388388" cy="3027342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4978628" y="4"/>
            <a:ext cx="16413550" cy="17872329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8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791" y="7155"/>
          <a:ext cx="3788" cy="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1" y="7155"/>
                        <a:ext cx="3788" cy="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14302905" y="28320652"/>
            <a:ext cx="6658932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14302905" y="28875170"/>
            <a:ext cx="7085480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aseline="0">
                <a:solidFill>
                  <a:srgbClr val="FFFFFF"/>
                </a:solidFill>
                <a:latin typeface="+mn-lt"/>
              </a:rPr>
              <a:t>Last Modified 5/21/2018 2:56 PM Malay Peninsula Standard Time</a:t>
            </a:r>
            <a:endParaRPr lang="en-US" sz="1909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14302905" y="29429693"/>
            <a:ext cx="6658932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5413703" y="6460986"/>
            <a:ext cx="14873196" cy="117525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637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413703" y="14049116"/>
            <a:ext cx="14873196" cy="5141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34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413703" y="16591511"/>
            <a:ext cx="14873196" cy="51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341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20153205" y="164466"/>
            <a:ext cx="704737" cy="5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1909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5413702" y="678581"/>
            <a:ext cx="5195823" cy="1072341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18241" tIns="109121" rIns="218241" bIns="1091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3819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5413703" y="29102821"/>
            <a:ext cx="8459595" cy="88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1920967" eaLnBrk="0" hangingPunct="0"/>
            <a:r>
              <a:rPr lang="en-US" sz="1909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1920967" eaLnBrk="0" hangingPunct="0"/>
            <a:r>
              <a:rPr lang="en-US" sz="1909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0241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20441161" y="29445258"/>
            <a:ext cx="299762" cy="293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909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1909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7796439" y="29445258"/>
            <a:ext cx="2404504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2136932"/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9289334" y="228823"/>
            <a:ext cx="1568608" cy="5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2136932"/>
            <a:endParaRPr lang="en-US" sz="190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139" userDrawn="1">
          <p15:clr>
            <a:srgbClr val="F26B43"/>
          </p15:clr>
        </p15:guide>
        <p15:guide id="2" pos="177" userDrawn="1">
          <p15:clr>
            <a:srgbClr val="F26B43"/>
          </p15:clr>
        </p15:guide>
        <p15:guide id="3" orient="horz" pos="2572" userDrawn="1">
          <p15:clr>
            <a:srgbClr val="F26B43"/>
          </p15:clr>
        </p15:guide>
        <p15:guide id="4" orient="horz" pos="17616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20441161" y="29445258"/>
            <a:ext cx="299762" cy="293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909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1909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7796439" y="29445258"/>
            <a:ext cx="2404504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2136932"/>
            <a:r>
              <a:rPr lang="en-US" sz="1909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9289334" y="228823"/>
            <a:ext cx="1568608" cy="5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2136932"/>
            <a:endParaRPr lang="en-US" sz="190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494" userDrawn="1">
          <p15:clr>
            <a:srgbClr val="000000"/>
          </p15:clr>
        </p15:guide>
        <p15:guide id="2" orient="horz" pos="2567" userDrawn="1">
          <p15:clr>
            <a:srgbClr val="000000"/>
          </p15:clr>
        </p15:guide>
        <p15:guide id="3" orient="horz" pos="17621" userDrawn="1">
          <p15:clr>
            <a:srgbClr val="000000"/>
          </p15:clr>
        </p15:guide>
        <p15:guide id="4" pos="172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"/>
            <a:ext cx="21388388" cy="3027342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4978628" y="13724"/>
            <a:ext cx="16413550" cy="17929623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8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791" y="7155"/>
          <a:ext cx="3788" cy="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1" y="7155"/>
                        <a:ext cx="3788" cy="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20147103" y="164468"/>
            <a:ext cx="710840" cy="48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1909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14302905" y="28320652"/>
            <a:ext cx="2103140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14302904" y="28875170"/>
            <a:ext cx="7089273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aseline="0">
                <a:solidFill>
                  <a:srgbClr val="808080"/>
                </a:solidFill>
                <a:latin typeface="+mn-lt"/>
              </a:rPr>
              <a:t>Last Modified 5/21/2018 2:56 PM Malay Peninsula Standard Time</a:t>
            </a:r>
            <a:endParaRPr lang="en-US" sz="1909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14302905" y="29429693"/>
            <a:ext cx="6658932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5413703" y="6460986"/>
            <a:ext cx="14873196" cy="1175258"/>
          </a:xfrm>
          <a:prstGeom prst="rect">
            <a:avLst/>
          </a:prstGeom>
        </p:spPr>
        <p:txBody>
          <a:bodyPr/>
          <a:lstStyle>
            <a:lvl1pPr>
              <a:defRPr sz="7637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413703" y="14049116"/>
            <a:ext cx="14873196" cy="5141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34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5413701" y="16591511"/>
            <a:ext cx="14873196" cy="51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341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5412380" y="700179"/>
            <a:ext cx="5195823" cy="1072341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18241" tIns="109121" rIns="218241" bIns="1091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3819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5413703" y="28231731"/>
            <a:ext cx="8459595" cy="175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920967" eaLnBrk="0" hangingPunct="0"/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920967" eaLnBrk="0" hangingPunct="0"/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36" userDrawn="1">
          <p15:clr>
            <a:srgbClr val="FBAE40"/>
          </p15:clr>
        </p15:guide>
        <p15:guide id="2" pos="67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20441161" y="29445258"/>
            <a:ext cx="299762" cy="293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909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1909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7796439" y="29445258"/>
            <a:ext cx="2404504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2136932"/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8607927" y="228823"/>
            <a:ext cx="2250015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2136932"/>
            <a:endParaRPr lang="en-US" sz="1432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139" userDrawn="1">
          <p15:clr>
            <a:srgbClr val="F26B43"/>
          </p15:clr>
        </p15:guide>
        <p15:guide id="2" pos="177" userDrawn="1">
          <p15:clr>
            <a:srgbClr val="F26B43"/>
          </p15:clr>
        </p15:guide>
        <p15:guide id="3" orient="horz" pos="2572" userDrawn="1">
          <p15:clr>
            <a:srgbClr val="F26B43"/>
          </p15:clr>
        </p15:guide>
        <p15:guide id="4" orient="horz" pos="17616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20441161" y="29445258"/>
            <a:ext cx="299762" cy="293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909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1909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7796439" y="29445258"/>
            <a:ext cx="2404504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2136932"/>
            <a:r>
              <a:rPr lang="en-US" sz="1909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8607927" y="228823"/>
            <a:ext cx="2250015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2136932"/>
            <a:endParaRPr lang="en-US" sz="1432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494" userDrawn="1">
          <p15:clr>
            <a:srgbClr val="000000"/>
          </p15:clr>
        </p15:guide>
        <p15:guide id="2" orient="horz" pos="2567" userDrawn="1">
          <p15:clr>
            <a:srgbClr val="000000"/>
          </p15:clr>
        </p15:guide>
        <p15:guide id="3" orient="horz" pos="17621" userDrawn="1">
          <p15:clr>
            <a:srgbClr val="000000"/>
          </p15:clr>
        </p15:guide>
        <p15:guide id="4" pos="172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4.vml"/><Relationship Id="rId15" Type="http://schemas.openxmlformats.org/officeDocument/2006/relationships/tags" Target="../tags/tag32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85062230"/>
              </p:ext>
            </p:extLst>
          </p:nvPr>
        </p:nvGraphicFramePr>
        <p:xfrm>
          <a:off x="0" y="0"/>
          <a:ext cx="378891" cy="7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78891" cy="71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378891" cy="71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58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8548926" y="8838666"/>
            <a:ext cx="5345502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32" baseline="0">
                <a:solidFill>
                  <a:srgbClr val="808080"/>
                </a:solidFill>
                <a:latin typeface="+mn-lt"/>
                <a:ea typeface="+mn-ea"/>
              </a:rPr>
              <a:t>Last Modified 5/21/2018 2:56 PM Malay Peninsula Standard Time</a:t>
            </a:r>
            <a:endParaRPr lang="en-US" sz="381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20930733" y="18630125"/>
            <a:ext cx="581891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32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381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84171" y="1036827"/>
            <a:ext cx="20569981" cy="73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284169" y="341260"/>
            <a:ext cx="1168590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9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284171" y="2499254"/>
            <a:ext cx="20569981" cy="5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819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284171" y="28667489"/>
            <a:ext cx="20569981" cy="1201914"/>
            <a:chOff x="119063" y="6364543"/>
            <a:chExt cx="8618537" cy="26684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64543"/>
              <a:ext cx="8618537" cy="65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66156"/>
              <a:ext cx="7200000" cy="65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1454932" indent="-1454932" defTabSz="2136932">
                <a:tabLst>
                  <a:tab pos="1504189" algn="l"/>
                </a:tabLst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466856" y="8789506"/>
            <a:ext cx="10267941" cy="257057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3466854" y="2125743"/>
            <a:ext cx="10177007" cy="5827657"/>
            <a:chOff x="915" y="215"/>
            <a:chExt cx="2686" cy="8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215"/>
              <a:ext cx="2686" cy="8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58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58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9766865" y="1287090"/>
            <a:ext cx="1087284" cy="321500"/>
            <a:chOff x="8285218" y="285750"/>
            <a:chExt cx="455557" cy="7137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85218" y="285750"/>
              <a:ext cx="455557" cy="7137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2136932">
                <a:buClr>
                  <a:srgbClr val="002960"/>
                </a:buClr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85218" y="285750"/>
              <a:ext cx="0" cy="7137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85218" y="357127"/>
              <a:ext cx="45555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20308549" y="28499928"/>
            <a:ext cx="109118" cy="5577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8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9289334" y="228823"/>
            <a:ext cx="1568608" cy="5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2136932"/>
            <a:endParaRPr lang="en-US" sz="190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8891057" y="1258490"/>
            <a:ext cx="1827712" cy="4433314"/>
            <a:chOff x="7835905" y="279400"/>
            <a:chExt cx="765786" cy="984251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8156413" y="1258490"/>
            <a:ext cx="2562763" cy="2900540"/>
            <a:chOff x="7540629" y="279400"/>
            <a:chExt cx="1073762" cy="643956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8731929" y="1129781"/>
            <a:ext cx="1986849" cy="5884877"/>
            <a:chOff x="7769225" y="250825"/>
            <a:chExt cx="832462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chemeClr val="tx2"/>
                </a:buClr>
              </a:pPr>
              <a:r>
                <a:rPr lang="en-US" sz="2864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2136932" rtl="0" eaLnBrk="1" fontAlgn="base" hangingPunct="1">
        <a:spcBef>
          <a:spcPct val="0"/>
        </a:spcBef>
        <a:spcAft>
          <a:spcPct val="0"/>
        </a:spcAft>
        <a:tabLst>
          <a:tab pos="644111" algn="l"/>
        </a:tabLst>
        <a:defRPr sz="4773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2pPr>
      <a:lvl3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3pPr>
      <a:lvl4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4pPr>
      <a:lvl5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5pPr>
      <a:lvl6pPr marL="1091199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6pPr>
      <a:lvl7pPr marL="2182398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7pPr>
      <a:lvl8pPr marL="3273598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8pPr>
      <a:lvl9pPr marL="4364797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9pPr>
    </p:titleStyle>
    <p:bodyStyle>
      <a:lvl1pPr marL="0" indent="0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3341" baseline="0">
          <a:solidFill>
            <a:schemeClr val="tx1"/>
          </a:solidFill>
          <a:latin typeface="+mn-lt"/>
          <a:ea typeface="+mn-ea"/>
          <a:cs typeface="+mn-cs"/>
        </a:defRPr>
      </a:lvl1pPr>
      <a:lvl2pPr marL="462244" indent="-458456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3341" baseline="0">
          <a:solidFill>
            <a:schemeClr val="tx1"/>
          </a:solidFill>
          <a:latin typeface="+mn-lt"/>
        </a:defRPr>
      </a:lvl2pPr>
      <a:lvl3pPr marL="1091199" indent="-625167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3341" baseline="0">
          <a:solidFill>
            <a:schemeClr val="tx1"/>
          </a:solidFill>
          <a:latin typeface="+mn-lt"/>
        </a:defRPr>
      </a:lvl3pPr>
      <a:lvl4pPr marL="1466300" indent="-371311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3341" baseline="0">
          <a:solidFill>
            <a:schemeClr val="tx1"/>
          </a:solidFill>
          <a:latin typeface="+mn-lt"/>
        </a:defRPr>
      </a:lvl4pPr>
      <a:lvl5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341" baseline="0">
          <a:solidFill>
            <a:schemeClr val="tx1"/>
          </a:solidFill>
          <a:latin typeface="+mn-lt"/>
        </a:defRPr>
      </a:lvl5pPr>
      <a:lvl6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6pPr>
      <a:lvl7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7pPr>
      <a:lvl8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8pPr>
      <a:lvl9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1pPr>
      <a:lvl2pPr marL="1091199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2pPr>
      <a:lvl3pPr marL="2182398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3pPr>
      <a:lvl4pPr marL="3273598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4pPr>
      <a:lvl5pPr marL="4364797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5pPr>
      <a:lvl6pPr marL="5455996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6pPr>
      <a:lvl7pPr marL="6547195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7pPr>
      <a:lvl8pPr marL="7638395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8pPr>
      <a:lvl9pPr marL="8729594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378891" cy="7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78891" cy="71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378891" cy="71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58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4171" y="1036827"/>
            <a:ext cx="20569981" cy="73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856" y="8789506"/>
            <a:ext cx="10267941" cy="257057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8548926" y="8838666"/>
            <a:ext cx="5345502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32" baseline="0">
                <a:solidFill>
                  <a:srgbClr val="808080"/>
                </a:solidFill>
                <a:latin typeface="+mn-lt"/>
                <a:ea typeface="+mn-ea"/>
              </a:rPr>
              <a:t>Last Modified 5/21/2018 2:56 PM Malay Peninsula Standard Time</a:t>
            </a:r>
            <a:endParaRPr lang="en-US" sz="381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20930733" y="18630125"/>
            <a:ext cx="581891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32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3819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284169" y="341260"/>
            <a:ext cx="1168590" cy="2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9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284168" y="2499254"/>
            <a:ext cx="20569981" cy="5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819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284171" y="28668142"/>
            <a:ext cx="20403269" cy="1201286"/>
            <a:chOff x="75" y="3973"/>
            <a:chExt cx="5385" cy="168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73"/>
              <a:ext cx="5385" cy="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100"/>
              <a:ext cx="4323" cy="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1454932" indent="-1454932" defTabSz="2136932">
                <a:tabLst>
                  <a:tab pos="1462510" algn="l"/>
                </a:tabLst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3466854" y="2125743"/>
            <a:ext cx="10177007" cy="5827657"/>
            <a:chOff x="915" y="215"/>
            <a:chExt cx="2686" cy="815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215"/>
              <a:ext cx="2686" cy="8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58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58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9766865" y="1287090"/>
            <a:ext cx="1087284" cy="321500"/>
            <a:chOff x="8285218" y="285750"/>
            <a:chExt cx="455557" cy="71377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85218" y="285750"/>
              <a:ext cx="455557" cy="7137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2136932">
                <a:buClr>
                  <a:srgbClr val="002960"/>
                </a:buClr>
              </a:pPr>
              <a:r>
                <a:rPr lang="en-US" sz="1909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85218" y="285750"/>
              <a:ext cx="0" cy="71377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85218" y="357127"/>
              <a:ext cx="45555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21002372" y="28505833"/>
            <a:ext cx="109118" cy="5577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8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8607927" y="228823"/>
            <a:ext cx="2250015" cy="2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2136932"/>
            <a:endParaRPr lang="en-US" sz="1432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18895924" y="1258490"/>
            <a:ext cx="1827712" cy="4433314"/>
            <a:chOff x="7835905" y="279400"/>
            <a:chExt cx="765786" cy="984251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1786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18161280" y="1258490"/>
            <a:ext cx="2562763" cy="2900540"/>
            <a:chOff x="7540629" y="279400"/>
            <a:chExt cx="1073762" cy="643956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58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18736796" y="1129781"/>
            <a:ext cx="1986849" cy="5884877"/>
            <a:chOff x="7769225" y="250825"/>
            <a:chExt cx="832462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58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1787" cy="97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2136932">
                <a:buClr>
                  <a:srgbClr val="002960"/>
                </a:buClr>
              </a:pPr>
              <a:r>
                <a:rPr lang="en-US" sz="2864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2136932" rtl="0" eaLnBrk="1" fontAlgn="base" hangingPunct="1">
        <a:spcBef>
          <a:spcPct val="0"/>
        </a:spcBef>
        <a:spcAft>
          <a:spcPct val="0"/>
        </a:spcAft>
        <a:tabLst>
          <a:tab pos="644111" algn="l"/>
        </a:tabLst>
        <a:defRPr sz="4773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2pPr>
      <a:lvl3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3pPr>
      <a:lvl4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4pPr>
      <a:lvl5pPr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5pPr>
      <a:lvl6pPr marL="1091199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6pPr>
      <a:lvl7pPr marL="2182398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7pPr>
      <a:lvl8pPr marL="3273598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8pPr>
      <a:lvl9pPr marL="4364797" algn="l" defTabSz="2136932" rtl="0" eaLnBrk="1" fontAlgn="base" hangingPunct="1">
        <a:spcBef>
          <a:spcPct val="0"/>
        </a:spcBef>
        <a:spcAft>
          <a:spcPct val="0"/>
        </a:spcAft>
        <a:defRPr sz="4535" b="1">
          <a:solidFill>
            <a:schemeClr val="tx2"/>
          </a:solidFill>
          <a:latin typeface="Arial" charset="0"/>
        </a:defRPr>
      </a:lvl9pPr>
    </p:titleStyle>
    <p:bodyStyle>
      <a:lvl1pPr marL="0" indent="0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3341" baseline="0">
          <a:solidFill>
            <a:schemeClr val="tx1"/>
          </a:solidFill>
          <a:latin typeface="+mn-lt"/>
          <a:ea typeface="+mn-ea"/>
          <a:cs typeface="+mn-cs"/>
        </a:defRPr>
      </a:lvl1pPr>
      <a:lvl2pPr marL="462244" indent="-458456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3341" baseline="0">
          <a:solidFill>
            <a:schemeClr val="tx1"/>
          </a:solidFill>
          <a:latin typeface="+mn-lt"/>
        </a:defRPr>
      </a:lvl2pPr>
      <a:lvl3pPr marL="1091199" indent="-625167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3341" baseline="0">
          <a:solidFill>
            <a:schemeClr val="tx1"/>
          </a:solidFill>
          <a:latin typeface="+mn-lt"/>
        </a:defRPr>
      </a:lvl3pPr>
      <a:lvl4pPr marL="1466300" indent="-371311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3341" baseline="0">
          <a:solidFill>
            <a:schemeClr val="tx1"/>
          </a:solidFill>
          <a:latin typeface="+mn-lt"/>
        </a:defRPr>
      </a:lvl4pPr>
      <a:lvl5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341" baseline="0">
          <a:solidFill>
            <a:schemeClr val="tx1"/>
          </a:solidFill>
          <a:latin typeface="+mn-lt"/>
        </a:defRPr>
      </a:lvl5pPr>
      <a:lvl6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6pPr>
      <a:lvl7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7pPr>
      <a:lvl8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8pPr>
      <a:lvl9pPr marL="1789567" indent="-310689" algn="l" defTabSz="213693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381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1pPr>
      <a:lvl2pPr marL="1091199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2pPr>
      <a:lvl3pPr marL="2182398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3pPr>
      <a:lvl4pPr marL="3273598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4pPr>
      <a:lvl5pPr marL="4364797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5pPr>
      <a:lvl6pPr marL="5455996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6pPr>
      <a:lvl7pPr marL="6547195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7pPr>
      <a:lvl8pPr marL="7638395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8pPr>
      <a:lvl9pPr marL="8729594" algn="l" defTabSz="2182398" rtl="0" eaLnBrk="1" latinLnBrk="0" hangingPunct="1">
        <a:defRPr sz="4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oleObject" Target="../embeddings/oleObject7.bin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image" Target="../media/image6.emf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oleObject" Target="../embeddings/oleObject6.bin"/><Relationship Id="rId32" Type="http://schemas.openxmlformats.org/officeDocument/2006/relationships/image" Target="../media/image11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slideLayout" Target="../slideLayouts/slideLayout2.xml"/><Relationship Id="rId28" Type="http://schemas.openxmlformats.org/officeDocument/2006/relationships/oleObject" Target="../embeddings/oleObject8.bin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1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image" Target="../media/image7.emf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Object 1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203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9" name="think-cell Slide" r:id="rId24" imgW="353" imgH="353" progId="TCLayout.ActiveDocument.1">
                  <p:embed/>
                </p:oleObj>
              </mc:Choice>
              <mc:Fallback>
                <p:oleObj name="think-cell Slide" r:id="rId2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2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90000"/>
              </a:lnSpc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0" y="17431888"/>
            <a:ext cx="21388388" cy="183531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>
            <a:spLocks/>
          </p:cNvSpPr>
          <p:nvPr/>
        </p:nvSpPr>
        <p:spPr>
          <a:xfrm>
            <a:off x="0" y="23933527"/>
            <a:ext cx="21388388" cy="150412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71" y="884427"/>
            <a:ext cx="20569980" cy="7344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Quick win </a:t>
            </a:r>
            <a:r>
              <a:rPr lang="en-US"/>
              <a:t>in pricing for </a:t>
            </a:r>
            <a:r>
              <a:rPr lang="en-US" dirty="0"/>
              <a:t>B2B </a:t>
            </a:r>
            <a:r>
              <a:rPr lang="en-US" dirty="0" err="1"/>
              <a:t>Agri</a:t>
            </a:r>
            <a:r>
              <a:rPr lang="en-US" dirty="0"/>
              <a:t> client</a:t>
            </a:r>
          </a:p>
        </p:txBody>
      </p:sp>
      <p:sp>
        <p:nvSpPr>
          <p:cNvPr id="8" name="AutoShape 250"/>
          <p:cNvSpPr>
            <a:spLocks noChangeArrowheads="1"/>
          </p:cNvSpPr>
          <p:nvPr/>
        </p:nvSpPr>
        <p:spPr bwMode="auto">
          <a:xfrm>
            <a:off x="284171" y="2092281"/>
            <a:ext cx="20569980" cy="510907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286" anchor="b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cs typeface="+mn-cs"/>
              </a:rPr>
              <a:t>Transformation of the Asia-Pacific focused B2B business enabled quick results</a:t>
            </a:r>
            <a:endParaRPr lang="en-US" sz="3200" b="0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17" name="AutoShape 250"/>
          <p:cNvSpPr>
            <a:spLocks noChangeArrowheads="1"/>
          </p:cNvSpPr>
          <p:nvPr/>
        </p:nvSpPr>
        <p:spPr bwMode="auto">
          <a:xfrm>
            <a:off x="284171" y="8652326"/>
            <a:ext cx="20569980" cy="510907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286" anchor="b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This performance is driven by pulling Commercial RTS levers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7850203" y="9491522"/>
            <a:ext cx="1300394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2800" dirty="0">
                <a:solidFill>
                  <a:schemeClr val="accent6"/>
                </a:solidFill>
              </a:rPr>
              <a:t>Example initiatives</a:t>
            </a:r>
          </a:p>
        </p:txBody>
      </p:sp>
      <p:sp>
        <p:nvSpPr>
          <p:cNvPr id="108" name="AutoShape 250"/>
          <p:cNvSpPr>
            <a:spLocks noChangeArrowheads="1"/>
          </p:cNvSpPr>
          <p:nvPr/>
        </p:nvSpPr>
        <p:spPr bwMode="gray">
          <a:xfrm>
            <a:off x="284171" y="2724150"/>
            <a:ext cx="20569980" cy="47496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3648" anchor="b">
            <a:spAutoFit/>
          </a:bodyPr>
          <a:lstStyle/>
          <a:p>
            <a:r>
              <a:rPr lang="en-US" sz="2800" b="1" dirty="0">
                <a:latin typeface="Arial"/>
              </a:rPr>
              <a:t>Transformation impact on the company metrics FY’16 to FY’17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11867739" y="3477888"/>
            <a:ext cx="89864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 defTabSz="895350" eaLnBrk="1" hangingPunct="1">
              <a:buClr>
                <a:srgbClr val="002960"/>
              </a:buClr>
              <a:buSzPct val="100000"/>
            </a:pPr>
            <a:r>
              <a:rPr lang="en-US" sz="2800" b="1" dirty="0">
                <a:cs typeface="Arial" panose="020B0604020202020204" pitchFamily="34" charset="0"/>
              </a:rPr>
              <a:t>Increase in sales of specific biotech product</a:t>
            </a:r>
            <a:br>
              <a:rPr lang="en-US" sz="2800" dirty="0">
                <a:solidFill>
                  <a:schemeClr val="accent3"/>
                </a:solidFill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accent6"/>
                </a:solidFill>
                <a:cs typeface="Arial" charset="0"/>
              </a:rPr>
              <a:t>% to scale</a:t>
            </a:r>
          </a:p>
        </p:txBody>
      </p:sp>
      <p:graphicFrame>
        <p:nvGraphicFramePr>
          <p:cNvPr id="200" name="Object 199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41011289"/>
              </p:ext>
            </p:extLst>
          </p:nvPr>
        </p:nvGraphicFramePr>
        <p:xfrm>
          <a:off x="11658600" y="4419600"/>
          <a:ext cx="8915647" cy="37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0" name="Chart" r:id="rId26" imgW="8915647" imgH="3705389" progId="MSGraph.Chart.8">
                  <p:embed followColorScheme="full"/>
                </p:oleObj>
              </mc:Choice>
              <mc:Fallback>
                <p:oleObj name="Chart" r:id="rId26" imgW="8915647" imgH="370538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658600" y="4419600"/>
                        <a:ext cx="8915647" cy="370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1" name="Straight Connector 200"/>
          <p:cNvCxnSpPr/>
          <p:nvPr>
            <p:custDataLst>
              <p:tags r:id="rId5"/>
            </p:custDataLst>
          </p:nvPr>
        </p:nvCxnSpPr>
        <p:spPr bwMode="auto">
          <a:xfrm>
            <a:off x="17135475" y="7678738"/>
            <a:ext cx="0" cy="3413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Straight Connector 202"/>
          <p:cNvCxnSpPr/>
          <p:nvPr>
            <p:custDataLst>
              <p:tags r:id="rId6"/>
            </p:custDataLst>
          </p:nvPr>
        </p:nvCxnSpPr>
        <p:spPr bwMode="gray">
          <a:xfrm>
            <a:off x="17132300" y="7962900"/>
            <a:ext cx="26352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>
            <p:custDataLst>
              <p:tags r:id="rId7"/>
            </p:custDataLst>
          </p:nvPr>
        </p:nvCxnSpPr>
        <p:spPr bwMode="auto">
          <a:xfrm>
            <a:off x="19764375" y="7678738"/>
            <a:ext cx="0" cy="3413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Oval 203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7741900" y="7691438"/>
            <a:ext cx="1301750" cy="542925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</a:pPr>
            <a:fld id="{CD9D31A4-CEDD-4293-AA40-4A02754E97C9}" type="datetime'''''+''''''50''''''''''''''''''''%'''''''">
              <a:rPr lang="en-US" altLang="en-US" sz="2800"/>
              <a:pPr/>
              <a:t>+50%</a:t>
            </a:fld>
            <a:endParaRPr lang="en-US" sz="2800" dirty="0">
              <a:sym typeface="+mn-lt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7850203" y="10246030"/>
            <a:ext cx="1300394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85750" lvl="1" indent="-280988"/>
            <a:r>
              <a:rPr lang="en-US" sz="2800" b="0" dirty="0">
                <a:cs typeface="Arial" panose="020B0604020202020204" pitchFamily="34" charset="0"/>
              </a:rPr>
              <a:t>Rapid assessment of customer needs helped to develop clear value proposition for the solutions, that could be easily communicated to client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2114262" y="10246030"/>
            <a:ext cx="434103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/>
            <a:r>
              <a:rPr lang="en-US" sz="2800" b="0" dirty="0">
                <a:cs typeface="Arial" panose="020B0604020202020204" pitchFamily="34" charset="0"/>
              </a:rPr>
              <a:t>Better understanding of customer needs, translated into clear value proposition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375302" y="3477888"/>
            <a:ext cx="89864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 defTabSz="895350" eaLnBrk="1" hangingPunct="1">
              <a:buClr>
                <a:srgbClr val="002960"/>
              </a:buClr>
              <a:buSzPct val="100000"/>
            </a:pPr>
            <a:r>
              <a:rPr lang="en-US" sz="2800" b="1" dirty="0">
                <a:cs typeface="Arial" panose="020B0604020202020204" pitchFamily="34" charset="0"/>
              </a:rPr>
              <a:t>Net profit increase </a:t>
            </a:r>
          </a:p>
          <a:p>
            <a:pPr marL="0" indent="0" defTabSz="895350" eaLnBrk="1" hangingPunct="1">
              <a:buClr>
                <a:srgbClr val="002960"/>
              </a:buClr>
              <a:buSzPct val="100000"/>
            </a:pPr>
            <a:r>
              <a:rPr lang="en-US" sz="2800" dirty="0" err="1">
                <a:solidFill>
                  <a:schemeClr val="accent6"/>
                </a:solidFill>
                <a:cs typeface="Arial" panose="020B0604020202020204" pitchFamily="34" charset="0"/>
              </a:rPr>
              <a:t>NZD</a:t>
            </a:r>
            <a:r>
              <a:rPr lang="en-US" sz="2800" dirty="0" err="1">
                <a:solidFill>
                  <a:schemeClr val="accent6"/>
                </a:solidFill>
                <a:cs typeface="Arial" charset="0"/>
              </a:rPr>
              <a:t>m</a:t>
            </a:r>
            <a:endParaRPr lang="en-US" sz="2800" dirty="0">
              <a:solidFill>
                <a:schemeClr val="accent6"/>
              </a:solidFill>
              <a:cs typeface="Arial" charset="0"/>
            </a:endParaRPr>
          </a:p>
        </p:txBody>
      </p:sp>
      <p:graphicFrame>
        <p:nvGraphicFramePr>
          <p:cNvPr id="138" name="Object 137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207110116"/>
              </p:ext>
            </p:extLst>
          </p:nvPr>
        </p:nvGraphicFramePr>
        <p:xfrm>
          <a:off x="914401" y="4495800"/>
          <a:ext cx="8724777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1" name="Chart" r:id="rId28" imgW="8724777" imgH="3571875" progId="MSGraph.Chart.8">
                  <p:embed followColorScheme="full"/>
                </p:oleObj>
              </mc:Choice>
              <mc:Fallback>
                <p:oleObj name="Chart" r:id="rId28" imgW="8724777" imgH="35718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14401" y="4495800"/>
                        <a:ext cx="8724777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6" name="Freeform 25"/>
          <p:cNvSpPr/>
          <p:nvPr>
            <p:custDataLst>
              <p:tags r:id="rId10"/>
            </p:custDataLst>
          </p:nvPr>
        </p:nvSpPr>
        <p:spPr bwMode="auto">
          <a:xfrm>
            <a:off x="6203950" y="6184900"/>
            <a:ext cx="490539" cy="1611314"/>
          </a:xfrm>
          <a:custGeom>
            <a:avLst/>
            <a:gdLst/>
            <a:ahLst/>
            <a:cxnLst/>
            <a:rect l="0" t="0" r="0" b="0"/>
            <a:pathLst>
              <a:path w="490539" h="1611314">
                <a:moveTo>
                  <a:pt x="490538" y="0"/>
                </a:moveTo>
                <a:lnTo>
                  <a:pt x="57150" y="1611313"/>
                </a:lnTo>
                <a:lnTo>
                  <a:pt x="0" y="1611313"/>
                </a:lnTo>
                <a:lnTo>
                  <a:pt x="4333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>
            <p:custDataLst>
              <p:tags r:id="rId11"/>
            </p:custDataLst>
          </p:nvPr>
        </p:nvSpPr>
        <p:spPr bwMode="auto">
          <a:xfrm>
            <a:off x="6261100" y="6184900"/>
            <a:ext cx="433389" cy="1611314"/>
          </a:xfrm>
          <a:custGeom>
            <a:avLst/>
            <a:gdLst/>
            <a:ahLst/>
            <a:cxnLst/>
            <a:rect l="0" t="0" r="0" b="0"/>
            <a:pathLst>
              <a:path w="433389" h="1611314">
                <a:moveTo>
                  <a:pt x="433388" y="0"/>
                </a:moveTo>
                <a:lnTo>
                  <a:pt x="0" y="1611313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>
            <p:custDataLst>
              <p:tags r:id="rId12"/>
            </p:custDataLst>
          </p:nvPr>
        </p:nvSpPr>
        <p:spPr bwMode="auto">
          <a:xfrm>
            <a:off x="6203950" y="6184900"/>
            <a:ext cx="433389" cy="1611314"/>
          </a:xfrm>
          <a:custGeom>
            <a:avLst/>
            <a:gdLst/>
            <a:ahLst/>
            <a:cxnLst/>
            <a:rect l="0" t="0" r="0" b="0"/>
            <a:pathLst>
              <a:path w="433389" h="1611314">
                <a:moveTo>
                  <a:pt x="433388" y="0"/>
                </a:moveTo>
                <a:lnTo>
                  <a:pt x="0" y="1611313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>
            <p:custDataLst>
              <p:tags r:id="rId13"/>
            </p:custDataLst>
          </p:nvPr>
        </p:nvCxnSpPr>
        <p:spPr bwMode="auto">
          <a:xfrm>
            <a:off x="1009650" y="6288088"/>
            <a:ext cx="0" cy="17319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>
            <p:custDataLst>
              <p:tags r:id="rId14"/>
            </p:custDataLst>
          </p:nvPr>
        </p:nvCxnSpPr>
        <p:spPr bwMode="auto">
          <a:xfrm>
            <a:off x="9534525" y="7678738"/>
            <a:ext cx="0" cy="3413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/>
          <p:nvPr>
            <p:custDataLst>
              <p:tags r:id="rId15"/>
            </p:custDataLst>
          </p:nvPr>
        </p:nvCxnSpPr>
        <p:spPr bwMode="gray">
          <a:xfrm>
            <a:off x="1006475" y="7962900"/>
            <a:ext cx="85312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Rectangle 146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9559925" y="6769100"/>
            <a:ext cx="584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44450" tIns="0" rIns="4445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4F16D1D5-D2A3-481B-B01D-E104F586D5EF}" type="datetime'''''''''3'''''''''''''''''''''''''''''',''''''0'''">
              <a:rPr lang="en-US" altLang="en-US" sz="2800" b="0"/>
              <a:pPr/>
              <a:t>3,0</a:t>
            </a:fld>
            <a:endParaRPr lang="en-US" sz="2800" b="0" dirty="0">
              <a:sym typeface="+mn-lt"/>
            </a:endParaRPr>
          </a:p>
        </p:txBody>
      </p:sp>
      <p:sp>
        <p:nvSpPr>
          <p:cNvPr id="146" name="Oval 14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4927600" y="7691438"/>
            <a:ext cx="574675" cy="542925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</a:pPr>
            <a:fld id="{6B62BB09-239F-45F3-8734-D525D5D5DF48}" type="datetime'''''''''+''''''''''''''''''''''''3'''''''">
              <a:rPr lang="en-US" altLang="en-US" sz="2800"/>
              <a:pPr/>
              <a:t>+3</a:t>
            </a:fld>
            <a:endParaRPr lang="en-US" sz="2800" dirty="0">
              <a:sym typeface="+mn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80988" y="5378450"/>
            <a:ext cx="703263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44450" tIns="0" rIns="44450" bIns="0" numCol="1" spcCol="0" rtlCol="0" anchor="ctr" anchorCtr="0">
            <a:noAutofit/>
          </a:bodyPr>
          <a:lstStyle>
            <a:lvl1pPr marL="0" indent="0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334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2244" indent="-458456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3341" baseline="0">
                <a:solidFill>
                  <a:schemeClr val="tx1"/>
                </a:solidFill>
                <a:latin typeface="+mn-lt"/>
              </a:defRPr>
            </a:lvl2pPr>
            <a:lvl3pPr marL="1091199" indent="-625167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3341" baseline="0">
                <a:solidFill>
                  <a:schemeClr val="tx1"/>
                </a:solidFill>
                <a:latin typeface="+mn-lt"/>
              </a:defRPr>
            </a:lvl3pPr>
            <a:lvl4pPr marL="1466300" indent="-371311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3341" baseline="0">
                <a:solidFill>
                  <a:schemeClr val="tx1"/>
                </a:solidFill>
                <a:latin typeface="+mn-lt"/>
              </a:defRPr>
            </a:lvl4pPr>
            <a:lvl5pPr marL="1789567" indent="-310689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3341" baseline="0">
                <a:solidFill>
                  <a:schemeClr val="tx1"/>
                </a:solidFill>
                <a:latin typeface="+mn-lt"/>
              </a:defRPr>
            </a:lvl5pPr>
            <a:lvl6pPr marL="1789567" indent="-310689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3819" baseline="0">
                <a:solidFill>
                  <a:schemeClr val="tx1"/>
                </a:solidFill>
                <a:latin typeface="+mn-lt"/>
              </a:defRPr>
            </a:lvl6pPr>
            <a:lvl7pPr marL="1789567" indent="-310689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3819" baseline="0">
                <a:solidFill>
                  <a:schemeClr val="tx1"/>
                </a:solidFill>
                <a:latin typeface="+mn-lt"/>
              </a:defRPr>
            </a:lvl7pPr>
            <a:lvl8pPr marL="1789567" indent="-310689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3819" baseline="0">
                <a:solidFill>
                  <a:schemeClr val="tx1"/>
                </a:solidFill>
                <a:latin typeface="+mn-lt"/>
              </a:defRPr>
            </a:lvl8pPr>
            <a:lvl9pPr marL="1789567" indent="-310689" algn="l" defTabSz="213693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3819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4ECC7A09-CB99-49F8-8B61-4047D1DCC32A}" type="datetime'''''''-''''''0'''''''',''''''''3'''''''''''''''''''''''''">
              <a:rPr lang="en-US" altLang="en-US" sz="2800">
                <a:sym typeface="+mn-lt"/>
              </a:rPr>
              <a:pPr algn="r"/>
              <a:t>-0,3</a:t>
            </a:fld>
            <a:endParaRPr lang="en-US" sz="2800" dirty="0">
              <a:sym typeface="+mn-lt"/>
            </a:endParaRPr>
          </a:p>
        </p:txBody>
      </p:sp>
      <p:sp>
        <p:nvSpPr>
          <p:cNvPr id="57" name="Rectangle 56"/>
          <p:cNvSpPr/>
          <p:nvPr>
            <p:custDataLst>
              <p:tags r:id="rId19"/>
            </p:custDataLst>
          </p:nvPr>
        </p:nvSpPr>
        <p:spPr bwMode="auto">
          <a:xfrm>
            <a:off x="19710400" y="2797175"/>
            <a:ext cx="274638" cy="27463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>
            <p:custDataLst>
              <p:tags r:id="rId20"/>
            </p:custDataLst>
          </p:nvPr>
        </p:nvSpPr>
        <p:spPr bwMode="auto">
          <a:xfrm>
            <a:off x="18465800" y="2797175"/>
            <a:ext cx="274638" cy="27463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" name="Rectangle 15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18842038" y="2792413"/>
            <a:ext cx="66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sz="2000" b="0" dirty="0"/>
              <a:t>FY’16</a:t>
            </a:r>
            <a:endParaRPr lang="ru-RU" sz="2000" b="0" dirty="0">
              <a:sym typeface="+mn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0086638" y="2792413"/>
            <a:ext cx="66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sz="2000" b="0" dirty="0"/>
              <a:t>FY’17</a:t>
            </a:r>
            <a:endParaRPr lang="ru-RU" sz="2000" b="0" dirty="0">
              <a:sym typeface="+mn-lt"/>
            </a:endParaRPr>
          </a:p>
        </p:txBody>
      </p:sp>
      <p:sp>
        <p:nvSpPr>
          <p:cNvPr id="168" name="TextBox 167"/>
          <p:cNvSpPr txBox="1">
            <a:spLocks/>
          </p:cNvSpPr>
          <p:nvPr/>
        </p:nvSpPr>
        <p:spPr>
          <a:xfrm>
            <a:off x="2114262" y="9491522"/>
            <a:ext cx="4341033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2800" dirty="0">
                <a:solidFill>
                  <a:schemeClr val="accent6"/>
                </a:solidFill>
              </a:rPr>
              <a:t>Commercial lever</a:t>
            </a:r>
          </a:p>
        </p:txBody>
      </p:sp>
      <p:sp>
        <p:nvSpPr>
          <p:cNvPr id="169" name="TextBox 168"/>
          <p:cNvSpPr txBox="1">
            <a:spLocks/>
          </p:cNvSpPr>
          <p:nvPr/>
        </p:nvSpPr>
        <p:spPr>
          <a:xfrm>
            <a:off x="7850203" y="12149046"/>
            <a:ext cx="1300394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85750" lvl="1" indent="-280988"/>
            <a:r>
              <a:rPr lang="en-US" sz="2800" b="0" dirty="0">
                <a:cs typeface="Arial" panose="020B0604020202020204" pitchFamily="34" charset="0"/>
              </a:rPr>
              <a:t>Analytical approach to pricing decisions (annual price reviews for the core products) helped to increase margin without negative effect on sales volumes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>
            <a:spLocks/>
          </p:cNvSpPr>
          <p:nvPr/>
        </p:nvSpPr>
        <p:spPr>
          <a:xfrm>
            <a:off x="2114262" y="12149046"/>
            <a:ext cx="43410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/>
            <a:r>
              <a:rPr lang="en-US" sz="2800" b="0" dirty="0">
                <a:cs typeface="Arial" panose="020B0604020202020204" pitchFamily="34" charset="0"/>
              </a:rPr>
              <a:t>Pricing for core products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>
            <a:spLocks/>
          </p:cNvSpPr>
          <p:nvPr/>
        </p:nvSpPr>
        <p:spPr>
          <a:xfrm>
            <a:off x="2114262" y="13621174"/>
            <a:ext cx="434103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/>
            <a:r>
              <a:rPr lang="en-US" sz="2800" b="0" dirty="0">
                <a:cs typeface="Arial" panose="020B0604020202020204" pitchFamily="34" charset="0"/>
              </a:rPr>
              <a:t>Capability building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b="0" dirty="0">
                <a:cs typeface="Arial" panose="020B0604020202020204" pitchFamily="34" charset="0"/>
              </a:rPr>
              <a:t>for salesforce   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7850203" y="13621174"/>
            <a:ext cx="1300394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85750" lvl="1" indent="-280988"/>
            <a:r>
              <a:rPr lang="en-US" sz="2800" b="0" dirty="0">
                <a:cs typeface="Arial" panose="020B0604020202020204" pitchFamily="34" charset="0"/>
              </a:rPr>
              <a:t>Training for sales force on how to “sell solutions” and deliver value proposition, topped with specific products trainings (for complicated genetics products) resulted in sustained cross-sell rate 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>
            <a:spLocks/>
          </p:cNvSpPr>
          <p:nvPr/>
        </p:nvSpPr>
        <p:spPr>
          <a:xfrm>
            <a:off x="2114262" y="15524188"/>
            <a:ext cx="43410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0" indent="0"/>
            <a:r>
              <a:rPr lang="en-US" sz="2800" b="0" dirty="0">
                <a:cs typeface="Arial" panose="020B0604020202020204" pitchFamily="34" charset="0"/>
              </a:rPr>
              <a:t>Performance management 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>
            <a:spLocks/>
          </p:cNvSpPr>
          <p:nvPr/>
        </p:nvSpPr>
        <p:spPr>
          <a:xfrm>
            <a:off x="7850203" y="15524188"/>
            <a:ext cx="130039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29581" lvl="0" indent="-1129581" defTabSz="2949462" eaLnBrk="0" hangingPunct="0">
              <a:buClr>
                <a:schemeClr val="tx2"/>
              </a:buClr>
              <a:defRPr>
                <a:latin typeface="+mn-lt"/>
                <a:cs typeface="+mn-cs"/>
              </a:defRPr>
            </a:lvl1pPr>
            <a:lvl2pPr marL="638004" lvl="1" indent="-632776" defTabSz="2949462" eaLnBrk="0" hangingPunct="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1506108" lvl="2" indent="-862876" defTabSz="2949462" eaLnBrk="0" hangingPunct="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2023835" lvl="3" indent="-512495" defTabSz="2949462" eaLnBrk="0" hangingPunct="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2457885" lvl="4" indent="-428822" defTabSz="2949462" eaLnBrk="0" hangingPunct="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3963993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5470101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6976210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8482318" indent="-428822" defTabSz="294946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85750" lvl="1" indent="-280988"/>
            <a:r>
              <a:rPr lang="en-US" sz="2800" b="0" dirty="0">
                <a:cs typeface="Arial" panose="020B0604020202020204" pitchFamily="34" charset="0"/>
              </a:rPr>
              <a:t>Change of the approach to target and </a:t>
            </a:r>
            <a:r>
              <a:rPr lang="en-US" sz="2800" b="0" dirty="0" err="1">
                <a:cs typeface="Arial" panose="020B0604020202020204" pitchFamily="34" charset="0"/>
              </a:rPr>
              <a:t>KPI</a:t>
            </a:r>
            <a:r>
              <a:rPr lang="en-US" sz="2800" b="0" dirty="0">
                <a:cs typeface="Arial" panose="020B0604020202020204" pitchFamily="34" charset="0"/>
              </a:rPr>
              <a:t> setting for the sales force </a:t>
            </a:r>
            <a:endParaRPr lang="en-US" sz="2800" b="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pic>
        <p:nvPicPr>
          <p:cNvPr id="65" name="Picture 64"/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2600947" y="19483234"/>
            <a:ext cx="5722594" cy="4022023"/>
          </a:xfrm>
          <a:prstGeom prst="rect">
            <a:avLst/>
          </a:prstGeom>
        </p:spPr>
      </p:pic>
      <p:pic>
        <p:nvPicPr>
          <p:cNvPr id="66" name="Picture 65"/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13064847" y="19483234"/>
            <a:ext cx="5722594" cy="4022023"/>
          </a:xfrm>
          <a:prstGeom prst="rect">
            <a:avLst/>
          </a:prstGeom>
        </p:spPr>
      </p:pic>
      <p:pic>
        <p:nvPicPr>
          <p:cNvPr id="67" name="Picture 66"/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7832897" y="25677143"/>
            <a:ext cx="5722594" cy="4022023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2114262" y="11843869"/>
            <a:ext cx="18739889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114262" y="13315997"/>
            <a:ext cx="18739889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2114262" y="15219013"/>
            <a:ext cx="18739889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477432" y="10350041"/>
            <a:ext cx="1152169" cy="1084640"/>
            <a:chOff x="6253855" y="5156864"/>
            <a:chExt cx="523033" cy="492378"/>
          </a:xfrm>
        </p:grpSpPr>
        <p:sp>
          <p:nvSpPr>
            <p:cNvPr id="115" name="Freeform 869"/>
            <p:cNvSpPr>
              <a:spLocks/>
            </p:cNvSpPr>
            <p:nvPr/>
          </p:nvSpPr>
          <p:spPr bwMode="auto">
            <a:xfrm>
              <a:off x="6445442" y="5348450"/>
              <a:ext cx="139859" cy="141774"/>
            </a:xfrm>
            <a:custGeom>
              <a:avLst/>
              <a:gdLst>
                <a:gd name="T0" fmla="*/ 37 w 73"/>
                <a:gd name="T1" fmla="*/ 0 h 74"/>
                <a:gd name="T2" fmla="*/ 52 w 73"/>
                <a:gd name="T3" fmla="*/ 3 h 74"/>
                <a:gd name="T4" fmla="*/ 63 w 73"/>
                <a:gd name="T5" fmla="*/ 11 h 74"/>
                <a:gd name="T6" fmla="*/ 71 w 73"/>
                <a:gd name="T7" fmla="*/ 24 h 74"/>
                <a:gd name="T8" fmla="*/ 73 w 73"/>
                <a:gd name="T9" fmla="*/ 38 h 74"/>
                <a:gd name="T10" fmla="*/ 71 w 73"/>
                <a:gd name="T11" fmla="*/ 52 h 74"/>
                <a:gd name="T12" fmla="*/ 63 w 73"/>
                <a:gd name="T13" fmla="*/ 63 h 74"/>
                <a:gd name="T14" fmla="*/ 52 w 73"/>
                <a:gd name="T15" fmla="*/ 71 h 74"/>
                <a:gd name="T16" fmla="*/ 37 w 73"/>
                <a:gd name="T17" fmla="*/ 74 h 74"/>
                <a:gd name="T18" fmla="*/ 23 w 73"/>
                <a:gd name="T19" fmla="*/ 71 h 74"/>
                <a:gd name="T20" fmla="*/ 12 w 73"/>
                <a:gd name="T21" fmla="*/ 63 h 74"/>
                <a:gd name="T22" fmla="*/ 4 w 73"/>
                <a:gd name="T23" fmla="*/ 52 h 74"/>
                <a:gd name="T24" fmla="*/ 0 w 73"/>
                <a:gd name="T25" fmla="*/ 38 h 74"/>
                <a:gd name="T26" fmla="*/ 4 w 73"/>
                <a:gd name="T27" fmla="*/ 24 h 74"/>
                <a:gd name="T28" fmla="*/ 12 w 73"/>
                <a:gd name="T29" fmla="*/ 11 h 74"/>
                <a:gd name="T30" fmla="*/ 23 w 73"/>
                <a:gd name="T31" fmla="*/ 3 h 74"/>
                <a:gd name="T32" fmla="*/ 37 w 73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4">
                  <a:moveTo>
                    <a:pt x="37" y="0"/>
                  </a:moveTo>
                  <a:lnTo>
                    <a:pt x="52" y="3"/>
                  </a:lnTo>
                  <a:lnTo>
                    <a:pt x="63" y="11"/>
                  </a:lnTo>
                  <a:lnTo>
                    <a:pt x="71" y="24"/>
                  </a:lnTo>
                  <a:lnTo>
                    <a:pt x="73" y="38"/>
                  </a:lnTo>
                  <a:lnTo>
                    <a:pt x="71" y="52"/>
                  </a:lnTo>
                  <a:lnTo>
                    <a:pt x="63" y="63"/>
                  </a:lnTo>
                  <a:lnTo>
                    <a:pt x="52" y="71"/>
                  </a:lnTo>
                  <a:lnTo>
                    <a:pt x="37" y="74"/>
                  </a:lnTo>
                  <a:lnTo>
                    <a:pt x="23" y="71"/>
                  </a:lnTo>
                  <a:lnTo>
                    <a:pt x="12" y="63"/>
                  </a:lnTo>
                  <a:lnTo>
                    <a:pt x="4" y="52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1"/>
                  </a:lnTo>
                  <a:lnTo>
                    <a:pt x="23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70"/>
            <p:cNvSpPr>
              <a:spLocks/>
            </p:cNvSpPr>
            <p:nvPr/>
          </p:nvSpPr>
          <p:spPr bwMode="auto">
            <a:xfrm>
              <a:off x="6253855" y="5156864"/>
              <a:ext cx="523033" cy="482799"/>
            </a:xfrm>
            <a:custGeom>
              <a:avLst/>
              <a:gdLst>
                <a:gd name="T0" fmla="*/ 163 w 273"/>
                <a:gd name="T1" fmla="*/ 0 h 252"/>
                <a:gd name="T2" fmla="*/ 180 w 273"/>
                <a:gd name="T3" fmla="*/ 40 h 252"/>
                <a:gd name="T4" fmla="*/ 218 w 273"/>
                <a:gd name="T5" fmla="*/ 25 h 252"/>
                <a:gd name="T6" fmla="*/ 230 w 273"/>
                <a:gd name="T7" fmla="*/ 85 h 252"/>
                <a:gd name="T8" fmla="*/ 240 w 273"/>
                <a:gd name="T9" fmla="*/ 113 h 252"/>
                <a:gd name="T10" fmla="*/ 273 w 273"/>
                <a:gd name="T11" fmla="*/ 162 h 252"/>
                <a:gd name="T12" fmla="*/ 234 w 273"/>
                <a:gd name="T13" fmla="*/ 179 h 252"/>
                <a:gd name="T14" fmla="*/ 249 w 273"/>
                <a:gd name="T15" fmla="*/ 218 h 252"/>
                <a:gd name="T16" fmla="*/ 186 w 273"/>
                <a:gd name="T17" fmla="*/ 226 h 252"/>
                <a:gd name="T18" fmla="*/ 214 w 273"/>
                <a:gd name="T19" fmla="*/ 236 h 252"/>
                <a:gd name="T20" fmla="*/ 213 w 273"/>
                <a:gd name="T21" fmla="*/ 193 h 252"/>
                <a:gd name="T22" fmla="*/ 223 w 273"/>
                <a:gd name="T23" fmla="*/ 175 h 252"/>
                <a:gd name="T24" fmla="*/ 230 w 273"/>
                <a:gd name="T25" fmla="*/ 156 h 252"/>
                <a:gd name="T26" fmla="*/ 263 w 273"/>
                <a:gd name="T27" fmla="*/ 126 h 252"/>
                <a:gd name="T28" fmla="*/ 230 w 273"/>
                <a:gd name="T29" fmla="*/ 118 h 252"/>
                <a:gd name="T30" fmla="*/ 218 w 273"/>
                <a:gd name="T31" fmla="*/ 88 h 252"/>
                <a:gd name="T32" fmla="*/ 236 w 273"/>
                <a:gd name="T33" fmla="*/ 59 h 252"/>
                <a:gd name="T34" fmla="*/ 194 w 273"/>
                <a:gd name="T35" fmla="*/ 61 h 252"/>
                <a:gd name="T36" fmla="*/ 176 w 273"/>
                <a:gd name="T37" fmla="*/ 50 h 252"/>
                <a:gd name="T38" fmla="*/ 155 w 273"/>
                <a:gd name="T39" fmla="*/ 44 h 252"/>
                <a:gd name="T40" fmla="*/ 126 w 273"/>
                <a:gd name="T41" fmla="*/ 11 h 252"/>
                <a:gd name="T42" fmla="*/ 119 w 273"/>
                <a:gd name="T43" fmla="*/ 44 h 252"/>
                <a:gd name="T44" fmla="*/ 87 w 273"/>
                <a:gd name="T45" fmla="*/ 56 h 252"/>
                <a:gd name="T46" fmla="*/ 59 w 273"/>
                <a:gd name="T47" fmla="*/ 38 h 252"/>
                <a:gd name="T48" fmla="*/ 62 w 273"/>
                <a:gd name="T49" fmla="*/ 80 h 252"/>
                <a:gd name="T50" fmla="*/ 50 w 273"/>
                <a:gd name="T51" fmla="*/ 98 h 252"/>
                <a:gd name="T52" fmla="*/ 44 w 273"/>
                <a:gd name="T53" fmla="*/ 118 h 252"/>
                <a:gd name="T54" fmla="*/ 12 w 273"/>
                <a:gd name="T55" fmla="*/ 148 h 252"/>
                <a:gd name="T56" fmla="*/ 44 w 273"/>
                <a:gd name="T57" fmla="*/ 154 h 252"/>
                <a:gd name="T58" fmla="*/ 57 w 273"/>
                <a:gd name="T59" fmla="*/ 186 h 252"/>
                <a:gd name="T60" fmla="*/ 37 w 273"/>
                <a:gd name="T61" fmla="*/ 215 h 252"/>
                <a:gd name="T62" fmla="*/ 77 w 273"/>
                <a:gd name="T63" fmla="*/ 216 h 252"/>
                <a:gd name="T64" fmla="*/ 55 w 273"/>
                <a:gd name="T65" fmla="*/ 248 h 252"/>
                <a:gd name="T66" fmla="*/ 45 w 273"/>
                <a:gd name="T67" fmla="*/ 188 h 252"/>
                <a:gd name="T68" fmla="*/ 35 w 273"/>
                <a:gd name="T69" fmla="*/ 161 h 252"/>
                <a:gd name="T70" fmla="*/ 0 w 273"/>
                <a:gd name="T71" fmla="*/ 111 h 252"/>
                <a:gd name="T72" fmla="*/ 40 w 273"/>
                <a:gd name="T73" fmla="*/ 94 h 252"/>
                <a:gd name="T74" fmla="*/ 26 w 273"/>
                <a:gd name="T75" fmla="*/ 56 h 252"/>
                <a:gd name="T76" fmla="*/ 86 w 273"/>
                <a:gd name="T77" fmla="*/ 44 h 252"/>
                <a:gd name="T78" fmla="*/ 113 w 273"/>
                <a:gd name="T79" fmla="*/ 3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3" h="252">
                  <a:moveTo>
                    <a:pt x="116" y="0"/>
                  </a:moveTo>
                  <a:lnTo>
                    <a:pt x="163" y="0"/>
                  </a:lnTo>
                  <a:lnTo>
                    <a:pt x="166" y="35"/>
                  </a:lnTo>
                  <a:lnTo>
                    <a:pt x="180" y="40"/>
                  </a:lnTo>
                  <a:lnTo>
                    <a:pt x="193" y="47"/>
                  </a:lnTo>
                  <a:lnTo>
                    <a:pt x="218" y="25"/>
                  </a:lnTo>
                  <a:lnTo>
                    <a:pt x="252" y="58"/>
                  </a:lnTo>
                  <a:lnTo>
                    <a:pt x="230" y="85"/>
                  </a:lnTo>
                  <a:lnTo>
                    <a:pt x="235" y="99"/>
                  </a:lnTo>
                  <a:lnTo>
                    <a:pt x="240" y="113"/>
                  </a:lnTo>
                  <a:lnTo>
                    <a:pt x="273" y="116"/>
                  </a:lnTo>
                  <a:lnTo>
                    <a:pt x="273" y="162"/>
                  </a:lnTo>
                  <a:lnTo>
                    <a:pt x="239" y="166"/>
                  </a:lnTo>
                  <a:lnTo>
                    <a:pt x="234" y="179"/>
                  </a:lnTo>
                  <a:lnTo>
                    <a:pt x="227" y="193"/>
                  </a:lnTo>
                  <a:lnTo>
                    <a:pt x="249" y="218"/>
                  </a:lnTo>
                  <a:lnTo>
                    <a:pt x="216" y="252"/>
                  </a:lnTo>
                  <a:lnTo>
                    <a:pt x="186" y="226"/>
                  </a:lnTo>
                  <a:lnTo>
                    <a:pt x="193" y="218"/>
                  </a:lnTo>
                  <a:lnTo>
                    <a:pt x="214" y="236"/>
                  </a:lnTo>
                  <a:lnTo>
                    <a:pt x="234" y="217"/>
                  </a:lnTo>
                  <a:lnTo>
                    <a:pt x="213" y="193"/>
                  </a:lnTo>
                  <a:lnTo>
                    <a:pt x="216" y="190"/>
                  </a:lnTo>
                  <a:lnTo>
                    <a:pt x="223" y="175"/>
                  </a:lnTo>
                  <a:lnTo>
                    <a:pt x="229" y="159"/>
                  </a:lnTo>
                  <a:lnTo>
                    <a:pt x="230" y="156"/>
                  </a:lnTo>
                  <a:lnTo>
                    <a:pt x="263" y="152"/>
                  </a:lnTo>
                  <a:lnTo>
                    <a:pt x="263" y="126"/>
                  </a:lnTo>
                  <a:lnTo>
                    <a:pt x="231" y="124"/>
                  </a:lnTo>
                  <a:lnTo>
                    <a:pt x="230" y="118"/>
                  </a:lnTo>
                  <a:lnTo>
                    <a:pt x="226" y="103"/>
                  </a:lnTo>
                  <a:lnTo>
                    <a:pt x="218" y="88"/>
                  </a:lnTo>
                  <a:lnTo>
                    <a:pt x="216" y="84"/>
                  </a:lnTo>
                  <a:lnTo>
                    <a:pt x="236" y="59"/>
                  </a:lnTo>
                  <a:lnTo>
                    <a:pt x="218" y="40"/>
                  </a:lnTo>
                  <a:lnTo>
                    <a:pt x="194" y="61"/>
                  </a:lnTo>
                  <a:lnTo>
                    <a:pt x="190" y="58"/>
                  </a:lnTo>
                  <a:lnTo>
                    <a:pt x="176" y="50"/>
                  </a:lnTo>
                  <a:lnTo>
                    <a:pt x="159" y="45"/>
                  </a:lnTo>
                  <a:lnTo>
                    <a:pt x="155" y="44"/>
                  </a:lnTo>
                  <a:lnTo>
                    <a:pt x="153" y="11"/>
                  </a:lnTo>
                  <a:lnTo>
                    <a:pt x="126" y="11"/>
                  </a:lnTo>
                  <a:lnTo>
                    <a:pt x="123" y="43"/>
                  </a:lnTo>
                  <a:lnTo>
                    <a:pt x="119" y="44"/>
                  </a:lnTo>
                  <a:lnTo>
                    <a:pt x="103" y="49"/>
                  </a:lnTo>
                  <a:lnTo>
                    <a:pt x="87" y="56"/>
                  </a:lnTo>
                  <a:lnTo>
                    <a:pt x="85" y="58"/>
                  </a:lnTo>
                  <a:lnTo>
                    <a:pt x="59" y="38"/>
                  </a:lnTo>
                  <a:lnTo>
                    <a:pt x="41" y="56"/>
                  </a:lnTo>
                  <a:lnTo>
                    <a:pt x="62" y="80"/>
                  </a:lnTo>
                  <a:lnTo>
                    <a:pt x="59" y="84"/>
                  </a:lnTo>
                  <a:lnTo>
                    <a:pt x="50" y="98"/>
                  </a:lnTo>
                  <a:lnTo>
                    <a:pt x="45" y="115"/>
                  </a:lnTo>
                  <a:lnTo>
                    <a:pt x="44" y="118"/>
                  </a:lnTo>
                  <a:lnTo>
                    <a:pt x="12" y="121"/>
                  </a:lnTo>
                  <a:lnTo>
                    <a:pt x="12" y="148"/>
                  </a:lnTo>
                  <a:lnTo>
                    <a:pt x="44" y="150"/>
                  </a:lnTo>
                  <a:lnTo>
                    <a:pt x="44" y="154"/>
                  </a:lnTo>
                  <a:lnTo>
                    <a:pt x="49" y="171"/>
                  </a:lnTo>
                  <a:lnTo>
                    <a:pt x="57" y="186"/>
                  </a:lnTo>
                  <a:lnTo>
                    <a:pt x="58" y="189"/>
                  </a:lnTo>
                  <a:lnTo>
                    <a:pt x="37" y="215"/>
                  </a:lnTo>
                  <a:lnTo>
                    <a:pt x="57" y="233"/>
                  </a:lnTo>
                  <a:lnTo>
                    <a:pt x="77" y="216"/>
                  </a:lnTo>
                  <a:lnTo>
                    <a:pt x="85" y="224"/>
                  </a:lnTo>
                  <a:lnTo>
                    <a:pt x="55" y="248"/>
                  </a:lnTo>
                  <a:lnTo>
                    <a:pt x="22" y="215"/>
                  </a:lnTo>
                  <a:lnTo>
                    <a:pt x="45" y="188"/>
                  </a:lnTo>
                  <a:lnTo>
                    <a:pt x="39" y="175"/>
                  </a:lnTo>
                  <a:lnTo>
                    <a:pt x="35" y="161"/>
                  </a:lnTo>
                  <a:lnTo>
                    <a:pt x="0" y="158"/>
                  </a:lnTo>
                  <a:lnTo>
                    <a:pt x="0" y="111"/>
                  </a:lnTo>
                  <a:lnTo>
                    <a:pt x="36" y="108"/>
                  </a:lnTo>
                  <a:lnTo>
                    <a:pt x="40" y="94"/>
                  </a:lnTo>
                  <a:lnTo>
                    <a:pt x="48" y="81"/>
                  </a:lnTo>
                  <a:lnTo>
                    <a:pt x="26" y="56"/>
                  </a:lnTo>
                  <a:lnTo>
                    <a:pt x="59" y="22"/>
                  </a:lnTo>
                  <a:lnTo>
                    <a:pt x="86" y="44"/>
                  </a:lnTo>
                  <a:lnTo>
                    <a:pt x="99" y="39"/>
                  </a:lnTo>
                  <a:lnTo>
                    <a:pt x="113" y="3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71"/>
            <p:cNvSpPr>
              <a:spLocks/>
            </p:cNvSpPr>
            <p:nvPr/>
          </p:nvSpPr>
          <p:spPr bwMode="auto">
            <a:xfrm>
              <a:off x="6364975" y="5407843"/>
              <a:ext cx="21075" cy="13412"/>
            </a:xfrm>
            <a:custGeom>
              <a:avLst/>
              <a:gdLst>
                <a:gd name="T0" fmla="*/ 0 w 11"/>
                <a:gd name="T1" fmla="*/ 0 h 7"/>
                <a:gd name="T2" fmla="*/ 11 w 11"/>
                <a:gd name="T3" fmla="*/ 2 h 7"/>
                <a:gd name="T4" fmla="*/ 10 w 11"/>
                <a:gd name="T5" fmla="*/ 7 h 7"/>
                <a:gd name="T6" fmla="*/ 0 w 11"/>
                <a:gd name="T7" fmla="*/ 7 h 7"/>
                <a:gd name="T8" fmla="*/ 0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11" y="2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72"/>
            <p:cNvSpPr>
              <a:spLocks noEditPoints="1"/>
            </p:cNvSpPr>
            <p:nvPr/>
          </p:nvSpPr>
          <p:spPr bwMode="auto">
            <a:xfrm>
              <a:off x="6366891" y="5267984"/>
              <a:ext cx="296960" cy="122616"/>
            </a:xfrm>
            <a:custGeom>
              <a:avLst/>
              <a:gdLst>
                <a:gd name="T0" fmla="*/ 4 w 155"/>
                <a:gd name="T1" fmla="*/ 51 h 64"/>
                <a:gd name="T2" fmla="*/ 14 w 155"/>
                <a:gd name="T3" fmla="*/ 55 h 64"/>
                <a:gd name="T4" fmla="*/ 12 w 155"/>
                <a:gd name="T5" fmla="*/ 64 h 64"/>
                <a:gd name="T6" fmla="*/ 0 w 155"/>
                <a:gd name="T7" fmla="*/ 62 h 64"/>
                <a:gd name="T8" fmla="*/ 4 w 155"/>
                <a:gd name="T9" fmla="*/ 51 h 64"/>
                <a:gd name="T10" fmla="*/ 153 w 155"/>
                <a:gd name="T11" fmla="*/ 51 h 64"/>
                <a:gd name="T12" fmla="*/ 155 w 155"/>
                <a:gd name="T13" fmla="*/ 62 h 64"/>
                <a:gd name="T14" fmla="*/ 145 w 155"/>
                <a:gd name="T15" fmla="*/ 64 h 64"/>
                <a:gd name="T16" fmla="*/ 143 w 155"/>
                <a:gd name="T17" fmla="*/ 55 h 64"/>
                <a:gd name="T18" fmla="*/ 153 w 155"/>
                <a:gd name="T19" fmla="*/ 51 h 64"/>
                <a:gd name="T20" fmla="*/ 14 w 155"/>
                <a:gd name="T21" fmla="*/ 32 h 64"/>
                <a:gd name="T22" fmla="*/ 23 w 155"/>
                <a:gd name="T23" fmla="*/ 39 h 64"/>
                <a:gd name="T24" fmla="*/ 18 w 155"/>
                <a:gd name="T25" fmla="*/ 46 h 64"/>
                <a:gd name="T26" fmla="*/ 8 w 155"/>
                <a:gd name="T27" fmla="*/ 41 h 64"/>
                <a:gd name="T28" fmla="*/ 14 w 155"/>
                <a:gd name="T29" fmla="*/ 32 h 64"/>
                <a:gd name="T30" fmla="*/ 141 w 155"/>
                <a:gd name="T31" fmla="*/ 32 h 64"/>
                <a:gd name="T32" fmla="*/ 148 w 155"/>
                <a:gd name="T33" fmla="*/ 41 h 64"/>
                <a:gd name="T34" fmla="*/ 139 w 155"/>
                <a:gd name="T35" fmla="*/ 46 h 64"/>
                <a:gd name="T36" fmla="*/ 132 w 155"/>
                <a:gd name="T37" fmla="*/ 39 h 64"/>
                <a:gd name="T38" fmla="*/ 141 w 155"/>
                <a:gd name="T39" fmla="*/ 32 h 64"/>
                <a:gd name="T40" fmla="*/ 31 w 155"/>
                <a:gd name="T41" fmla="*/ 16 h 64"/>
                <a:gd name="T42" fmla="*/ 37 w 155"/>
                <a:gd name="T43" fmla="*/ 24 h 64"/>
                <a:gd name="T44" fmla="*/ 30 w 155"/>
                <a:gd name="T45" fmla="*/ 31 h 64"/>
                <a:gd name="T46" fmla="*/ 22 w 155"/>
                <a:gd name="T47" fmla="*/ 23 h 64"/>
                <a:gd name="T48" fmla="*/ 31 w 155"/>
                <a:gd name="T49" fmla="*/ 16 h 64"/>
                <a:gd name="T50" fmla="*/ 126 w 155"/>
                <a:gd name="T51" fmla="*/ 16 h 64"/>
                <a:gd name="T52" fmla="*/ 134 w 155"/>
                <a:gd name="T53" fmla="*/ 23 h 64"/>
                <a:gd name="T54" fmla="*/ 126 w 155"/>
                <a:gd name="T55" fmla="*/ 31 h 64"/>
                <a:gd name="T56" fmla="*/ 119 w 155"/>
                <a:gd name="T57" fmla="*/ 24 h 64"/>
                <a:gd name="T58" fmla="*/ 126 w 155"/>
                <a:gd name="T59" fmla="*/ 16 h 64"/>
                <a:gd name="T60" fmla="*/ 50 w 155"/>
                <a:gd name="T61" fmla="*/ 5 h 64"/>
                <a:gd name="T62" fmla="*/ 54 w 155"/>
                <a:gd name="T63" fmla="*/ 16 h 64"/>
                <a:gd name="T64" fmla="*/ 45 w 155"/>
                <a:gd name="T65" fmla="*/ 19 h 64"/>
                <a:gd name="T66" fmla="*/ 40 w 155"/>
                <a:gd name="T67" fmla="*/ 9 h 64"/>
                <a:gd name="T68" fmla="*/ 50 w 155"/>
                <a:gd name="T69" fmla="*/ 5 h 64"/>
                <a:gd name="T70" fmla="*/ 105 w 155"/>
                <a:gd name="T71" fmla="*/ 5 h 64"/>
                <a:gd name="T72" fmla="*/ 116 w 155"/>
                <a:gd name="T73" fmla="*/ 9 h 64"/>
                <a:gd name="T74" fmla="*/ 110 w 155"/>
                <a:gd name="T75" fmla="*/ 19 h 64"/>
                <a:gd name="T76" fmla="*/ 102 w 155"/>
                <a:gd name="T77" fmla="*/ 16 h 64"/>
                <a:gd name="T78" fmla="*/ 105 w 155"/>
                <a:gd name="T79" fmla="*/ 5 h 64"/>
                <a:gd name="T80" fmla="*/ 84 w 155"/>
                <a:gd name="T81" fmla="*/ 0 h 64"/>
                <a:gd name="T82" fmla="*/ 95 w 155"/>
                <a:gd name="T83" fmla="*/ 1 h 64"/>
                <a:gd name="T84" fmla="*/ 93 w 155"/>
                <a:gd name="T85" fmla="*/ 13 h 64"/>
                <a:gd name="T86" fmla="*/ 84 w 155"/>
                <a:gd name="T87" fmla="*/ 12 h 64"/>
                <a:gd name="T88" fmla="*/ 84 w 155"/>
                <a:gd name="T89" fmla="*/ 0 h 64"/>
                <a:gd name="T90" fmla="*/ 72 w 155"/>
                <a:gd name="T91" fmla="*/ 0 h 64"/>
                <a:gd name="T92" fmla="*/ 73 w 155"/>
                <a:gd name="T93" fmla="*/ 12 h 64"/>
                <a:gd name="T94" fmla="*/ 63 w 155"/>
                <a:gd name="T95" fmla="*/ 13 h 64"/>
                <a:gd name="T96" fmla="*/ 62 w 155"/>
                <a:gd name="T97" fmla="*/ 1 h 64"/>
                <a:gd name="T98" fmla="*/ 72 w 155"/>
                <a:gd name="T9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5" h="64">
                  <a:moveTo>
                    <a:pt x="4" y="51"/>
                  </a:moveTo>
                  <a:lnTo>
                    <a:pt x="14" y="55"/>
                  </a:lnTo>
                  <a:lnTo>
                    <a:pt x="12" y="64"/>
                  </a:lnTo>
                  <a:lnTo>
                    <a:pt x="0" y="62"/>
                  </a:lnTo>
                  <a:lnTo>
                    <a:pt x="4" y="51"/>
                  </a:lnTo>
                  <a:close/>
                  <a:moveTo>
                    <a:pt x="153" y="51"/>
                  </a:moveTo>
                  <a:lnTo>
                    <a:pt x="155" y="62"/>
                  </a:lnTo>
                  <a:lnTo>
                    <a:pt x="145" y="64"/>
                  </a:lnTo>
                  <a:lnTo>
                    <a:pt x="143" y="55"/>
                  </a:lnTo>
                  <a:lnTo>
                    <a:pt x="153" y="51"/>
                  </a:lnTo>
                  <a:close/>
                  <a:moveTo>
                    <a:pt x="14" y="32"/>
                  </a:moveTo>
                  <a:lnTo>
                    <a:pt x="23" y="39"/>
                  </a:lnTo>
                  <a:lnTo>
                    <a:pt x="18" y="46"/>
                  </a:lnTo>
                  <a:lnTo>
                    <a:pt x="8" y="41"/>
                  </a:lnTo>
                  <a:lnTo>
                    <a:pt x="14" y="32"/>
                  </a:lnTo>
                  <a:close/>
                  <a:moveTo>
                    <a:pt x="141" y="32"/>
                  </a:moveTo>
                  <a:lnTo>
                    <a:pt x="148" y="41"/>
                  </a:lnTo>
                  <a:lnTo>
                    <a:pt x="139" y="46"/>
                  </a:lnTo>
                  <a:lnTo>
                    <a:pt x="132" y="39"/>
                  </a:lnTo>
                  <a:lnTo>
                    <a:pt x="141" y="32"/>
                  </a:lnTo>
                  <a:close/>
                  <a:moveTo>
                    <a:pt x="31" y="16"/>
                  </a:moveTo>
                  <a:lnTo>
                    <a:pt x="37" y="24"/>
                  </a:lnTo>
                  <a:lnTo>
                    <a:pt x="30" y="31"/>
                  </a:lnTo>
                  <a:lnTo>
                    <a:pt x="22" y="23"/>
                  </a:lnTo>
                  <a:lnTo>
                    <a:pt x="31" y="16"/>
                  </a:lnTo>
                  <a:close/>
                  <a:moveTo>
                    <a:pt x="126" y="16"/>
                  </a:moveTo>
                  <a:lnTo>
                    <a:pt x="134" y="23"/>
                  </a:lnTo>
                  <a:lnTo>
                    <a:pt x="126" y="31"/>
                  </a:lnTo>
                  <a:lnTo>
                    <a:pt x="119" y="24"/>
                  </a:lnTo>
                  <a:lnTo>
                    <a:pt x="126" y="16"/>
                  </a:lnTo>
                  <a:close/>
                  <a:moveTo>
                    <a:pt x="50" y="5"/>
                  </a:moveTo>
                  <a:lnTo>
                    <a:pt x="54" y="16"/>
                  </a:lnTo>
                  <a:lnTo>
                    <a:pt x="45" y="19"/>
                  </a:lnTo>
                  <a:lnTo>
                    <a:pt x="40" y="9"/>
                  </a:lnTo>
                  <a:lnTo>
                    <a:pt x="50" y="5"/>
                  </a:lnTo>
                  <a:close/>
                  <a:moveTo>
                    <a:pt x="105" y="5"/>
                  </a:moveTo>
                  <a:lnTo>
                    <a:pt x="116" y="9"/>
                  </a:lnTo>
                  <a:lnTo>
                    <a:pt x="110" y="19"/>
                  </a:lnTo>
                  <a:lnTo>
                    <a:pt x="102" y="16"/>
                  </a:lnTo>
                  <a:lnTo>
                    <a:pt x="105" y="5"/>
                  </a:lnTo>
                  <a:close/>
                  <a:moveTo>
                    <a:pt x="84" y="0"/>
                  </a:moveTo>
                  <a:lnTo>
                    <a:pt x="95" y="1"/>
                  </a:lnTo>
                  <a:lnTo>
                    <a:pt x="93" y="13"/>
                  </a:lnTo>
                  <a:lnTo>
                    <a:pt x="84" y="12"/>
                  </a:lnTo>
                  <a:lnTo>
                    <a:pt x="84" y="0"/>
                  </a:lnTo>
                  <a:close/>
                  <a:moveTo>
                    <a:pt x="72" y="0"/>
                  </a:moveTo>
                  <a:lnTo>
                    <a:pt x="73" y="12"/>
                  </a:lnTo>
                  <a:lnTo>
                    <a:pt x="63" y="13"/>
                  </a:lnTo>
                  <a:lnTo>
                    <a:pt x="62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73"/>
            <p:cNvSpPr>
              <a:spLocks/>
            </p:cNvSpPr>
            <p:nvPr/>
          </p:nvSpPr>
          <p:spPr bwMode="auto">
            <a:xfrm>
              <a:off x="6646607" y="5407843"/>
              <a:ext cx="22990" cy="13412"/>
            </a:xfrm>
            <a:custGeom>
              <a:avLst/>
              <a:gdLst>
                <a:gd name="T0" fmla="*/ 12 w 12"/>
                <a:gd name="T1" fmla="*/ 0 h 7"/>
                <a:gd name="T2" fmla="*/ 12 w 12"/>
                <a:gd name="T3" fmla="*/ 7 h 7"/>
                <a:gd name="T4" fmla="*/ 0 w 12"/>
                <a:gd name="T5" fmla="*/ 7 h 7"/>
                <a:gd name="T6" fmla="*/ 0 w 12"/>
                <a:gd name="T7" fmla="*/ 2 h 7"/>
                <a:gd name="T8" fmla="*/ 12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lnTo>
                    <a:pt x="12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74"/>
            <p:cNvSpPr>
              <a:spLocks noEditPoints="1"/>
            </p:cNvSpPr>
            <p:nvPr/>
          </p:nvSpPr>
          <p:spPr bwMode="auto">
            <a:xfrm>
              <a:off x="6399461" y="5302470"/>
              <a:ext cx="233736" cy="266306"/>
            </a:xfrm>
            <a:custGeom>
              <a:avLst/>
              <a:gdLst>
                <a:gd name="T0" fmla="*/ 61 w 122"/>
                <a:gd name="T1" fmla="*/ 10 h 139"/>
                <a:gd name="T2" fmla="*/ 45 w 122"/>
                <a:gd name="T3" fmla="*/ 13 h 139"/>
                <a:gd name="T4" fmla="*/ 32 w 122"/>
                <a:gd name="T5" fmla="*/ 21 h 139"/>
                <a:gd name="T6" fmla="*/ 20 w 122"/>
                <a:gd name="T7" fmla="*/ 31 h 139"/>
                <a:gd name="T8" fmla="*/ 14 w 122"/>
                <a:gd name="T9" fmla="*/ 45 h 139"/>
                <a:gd name="T10" fmla="*/ 11 w 122"/>
                <a:gd name="T11" fmla="*/ 60 h 139"/>
                <a:gd name="T12" fmla="*/ 11 w 122"/>
                <a:gd name="T13" fmla="*/ 66 h 139"/>
                <a:gd name="T14" fmla="*/ 14 w 122"/>
                <a:gd name="T15" fmla="*/ 77 h 139"/>
                <a:gd name="T16" fmla="*/ 20 w 122"/>
                <a:gd name="T17" fmla="*/ 94 h 139"/>
                <a:gd name="T18" fmla="*/ 33 w 122"/>
                <a:gd name="T19" fmla="*/ 113 h 139"/>
                <a:gd name="T20" fmla="*/ 33 w 122"/>
                <a:gd name="T21" fmla="*/ 113 h 139"/>
                <a:gd name="T22" fmla="*/ 33 w 122"/>
                <a:gd name="T23" fmla="*/ 113 h 139"/>
                <a:gd name="T24" fmla="*/ 36 w 122"/>
                <a:gd name="T25" fmla="*/ 117 h 139"/>
                <a:gd name="T26" fmla="*/ 38 w 122"/>
                <a:gd name="T27" fmla="*/ 122 h 139"/>
                <a:gd name="T28" fmla="*/ 40 w 122"/>
                <a:gd name="T29" fmla="*/ 127 h 139"/>
                <a:gd name="T30" fmla="*/ 83 w 122"/>
                <a:gd name="T31" fmla="*/ 127 h 139"/>
                <a:gd name="T32" fmla="*/ 85 w 122"/>
                <a:gd name="T33" fmla="*/ 122 h 139"/>
                <a:gd name="T34" fmla="*/ 86 w 122"/>
                <a:gd name="T35" fmla="*/ 117 h 139"/>
                <a:gd name="T36" fmla="*/ 88 w 122"/>
                <a:gd name="T37" fmla="*/ 113 h 139"/>
                <a:gd name="T38" fmla="*/ 88 w 122"/>
                <a:gd name="T39" fmla="*/ 113 h 139"/>
                <a:gd name="T40" fmla="*/ 88 w 122"/>
                <a:gd name="T41" fmla="*/ 113 h 139"/>
                <a:gd name="T42" fmla="*/ 101 w 122"/>
                <a:gd name="T43" fmla="*/ 94 h 139"/>
                <a:gd name="T44" fmla="*/ 108 w 122"/>
                <a:gd name="T45" fmla="*/ 77 h 139"/>
                <a:gd name="T46" fmla="*/ 110 w 122"/>
                <a:gd name="T47" fmla="*/ 66 h 139"/>
                <a:gd name="T48" fmla="*/ 111 w 122"/>
                <a:gd name="T49" fmla="*/ 60 h 139"/>
                <a:gd name="T50" fmla="*/ 109 w 122"/>
                <a:gd name="T51" fmla="*/ 45 h 139"/>
                <a:gd name="T52" fmla="*/ 101 w 122"/>
                <a:gd name="T53" fmla="*/ 31 h 139"/>
                <a:gd name="T54" fmla="*/ 91 w 122"/>
                <a:gd name="T55" fmla="*/ 21 h 139"/>
                <a:gd name="T56" fmla="*/ 77 w 122"/>
                <a:gd name="T57" fmla="*/ 13 h 139"/>
                <a:gd name="T58" fmla="*/ 61 w 122"/>
                <a:gd name="T59" fmla="*/ 10 h 139"/>
                <a:gd name="T60" fmla="*/ 61 w 122"/>
                <a:gd name="T61" fmla="*/ 0 h 139"/>
                <a:gd name="T62" fmla="*/ 81 w 122"/>
                <a:gd name="T63" fmla="*/ 3 h 139"/>
                <a:gd name="T64" fmla="*/ 97 w 122"/>
                <a:gd name="T65" fmla="*/ 12 h 139"/>
                <a:gd name="T66" fmla="*/ 110 w 122"/>
                <a:gd name="T67" fmla="*/ 24 h 139"/>
                <a:gd name="T68" fmla="*/ 119 w 122"/>
                <a:gd name="T69" fmla="*/ 41 h 139"/>
                <a:gd name="T70" fmla="*/ 122 w 122"/>
                <a:gd name="T71" fmla="*/ 60 h 139"/>
                <a:gd name="T72" fmla="*/ 122 w 122"/>
                <a:gd name="T73" fmla="*/ 64 h 139"/>
                <a:gd name="T74" fmla="*/ 120 w 122"/>
                <a:gd name="T75" fmla="*/ 73 h 139"/>
                <a:gd name="T76" fmla="*/ 117 w 122"/>
                <a:gd name="T77" fmla="*/ 87 h 139"/>
                <a:gd name="T78" fmla="*/ 109 w 122"/>
                <a:gd name="T79" fmla="*/ 103 h 139"/>
                <a:gd name="T80" fmla="*/ 97 w 122"/>
                <a:gd name="T81" fmla="*/ 119 h 139"/>
                <a:gd name="T82" fmla="*/ 95 w 122"/>
                <a:gd name="T83" fmla="*/ 125 h 139"/>
                <a:gd name="T84" fmla="*/ 93 w 122"/>
                <a:gd name="T85" fmla="*/ 128 h 139"/>
                <a:gd name="T86" fmla="*/ 92 w 122"/>
                <a:gd name="T87" fmla="*/ 134 h 139"/>
                <a:gd name="T88" fmla="*/ 92 w 122"/>
                <a:gd name="T89" fmla="*/ 139 h 139"/>
                <a:gd name="T90" fmla="*/ 31 w 122"/>
                <a:gd name="T91" fmla="*/ 139 h 139"/>
                <a:gd name="T92" fmla="*/ 29 w 122"/>
                <a:gd name="T93" fmla="*/ 134 h 139"/>
                <a:gd name="T94" fmla="*/ 28 w 122"/>
                <a:gd name="T95" fmla="*/ 128 h 139"/>
                <a:gd name="T96" fmla="*/ 27 w 122"/>
                <a:gd name="T97" fmla="*/ 125 h 139"/>
                <a:gd name="T98" fmla="*/ 24 w 122"/>
                <a:gd name="T99" fmla="*/ 119 h 139"/>
                <a:gd name="T100" fmla="*/ 14 w 122"/>
                <a:gd name="T101" fmla="*/ 103 h 139"/>
                <a:gd name="T102" fmla="*/ 6 w 122"/>
                <a:gd name="T103" fmla="*/ 87 h 139"/>
                <a:gd name="T104" fmla="*/ 2 w 122"/>
                <a:gd name="T105" fmla="*/ 73 h 139"/>
                <a:gd name="T106" fmla="*/ 1 w 122"/>
                <a:gd name="T107" fmla="*/ 64 h 139"/>
                <a:gd name="T108" fmla="*/ 0 w 122"/>
                <a:gd name="T109" fmla="*/ 60 h 139"/>
                <a:gd name="T110" fmla="*/ 4 w 122"/>
                <a:gd name="T111" fmla="*/ 41 h 139"/>
                <a:gd name="T112" fmla="*/ 13 w 122"/>
                <a:gd name="T113" fmla="*/ 24 h 139"/>
                <a:gd name="T114" fmla="*/ 25 w 122"/>
                <a:gd name="T115" fmla="*/ 12 h 139"/>
                <a:gd name="T116" fmla="*/ 42 w 122"/>
                <a:gd name="T117" fmla="*/ 3 h 139"/>
                <a:gd name="T118" fmla="*/ 61 w 122"/>
                <a:gd name="T1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39">
                  <a:moveTo>
                    <a:pt x="61" y="10"/>
                  </a:moveTo>
                  <a:lnTo>
                    <a:pt x="45" y="13"/>
                  </a:lnTo>
                  <a:lnTo>
                    <a:pt x="32" y="21"/>
                  </a:lnTo>
                  <a:lnTo>
                    <a:pt x="20" y="31"/>
                  </a:lnTo>
                  <a:lnTo>
                    <a:pt x="14" y="45"/>
                  </a:lnTo>
                  <a:lnTo>
                    <a:pt x="11" y="60"/>
                  </a:lnTo>
                  <a:lnTo>
                    <a:pt x="11" y="66"/>
                  </a:lnTo>
                  <a:lnTo>
                    <a:pt x="14" y="77"/>
                  </a:lnTo>
                  <a:lnTo>
                    <a:pt x="20" y="94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36" y="117"/>
                  </a:lnTo>
                  <a:lnTo>
                    <a:pt x="38" y="122"/>
                  </a:lnTo>
                  <a:lnTo>
                    <a:pt x="40" y="127"/>
                  </a:lnTo>
                  <a:lnTo>
                    <a:pt x="83" y="127"/>
                  </a:lnTo>
                  <a:lnTo>
                    <a:pt x="85" y="122"/>
                  </a:lnTo>
                  <a:lnTo>
                    <a:pt x="86" y="117"/>
                  </a:lnTo>
                  <a:lnTo>
                    <a:pt x="88" y="113"/>
                  </a:lnTo>
                  <a:lnTo>
                    <a:pt x="88" y="113"/>
                  </a:lnTo>
                  <a:lnTo>
                    <a:pt x="88" y="113"/>
                  </a:lnTo>
                  <a:lnTo>
                    <a:pt x="101" y="94"/>
                  </a:lnTo>
                  <a:lnTo>
                    <a:pt x="108" y="77"/>
                  </a:lnTo>
                  <a:lnTo>
                    <a:pt x="110" y="66"/>
                  </a:lnTo>
                  <a:lnTo>
                    <a:pt x="111" y="60"/>
                  </a:lnTo>
                  <a:lnTo>
                    <a:pt x="109" y="45"/>
                  </a:lnTo>
                  <a:lnTo>
                    <a:pt x="101" y="31"/>
                  </a:lnTo>
                  <a:lnTo>
                    <a:pt x="91" y="21"/>
                  </a:lnTo>
                  <a:lnTo>
                    <a:pt x="77" y="13"/>
                  </a:lnTo>
                  <a:lnTo>
                    <a:pt x="61" y="10"/>
                  </a:lnTo>
                  <a:close/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9" y="41"/>
                  </a:lnTo>
                  <a:lnTo>
                    <a:pt x="122" y="60"/>
                  </a:lnTo>
                  <a:lnTo>
                    <a:pt x="122" y="64"/>
                  </a:lnTo>
                  <a:lnTo>
                    <a:pt x="120" y="73"/>
                  </a:lnTo>
                  <a:lnTo>
                    <a:pt x="117" y="87"/>
                  </a:lnTo>
                  <a:lnTo>
                    <a:pt x="109" y="103"/>
                  </a:lnTo>
                  <a:lnTo>
                    <a:pt x="97" y="119"/>
                  </a:lnTo>
                  <a:lnTo>
                    <a:pt x="95" y="125"/>
                  </a:lnTo>
                  <a:lnTo>
                    <a:pt x="93" y="128"/>
                  </a:lnTo>
                  <a:lnTo>
                    <a:pt x="92" y="134"/>
                  </a:lnTo>
                  <a:lnTo>
                    <a:pt x="92" y="139"/>
                  </a:lnTo>
                  <a:lnTo>
                    <a:pt x="31" y="139"/>
                  </a:lnTo>
                  <a:lnTo>
                    <a:pt x="29" y="134"/>
                  </a:lnTo>
                  <a:lnTo>
                    <a:pt x="28" y="128"/>
                  </a:lnTo>
                  <a:lnTo>
                    <a:pt x="27" y="125"/>
                  </a:lnTo>
                  <a:lnTo>
                    <a:pt x="24" y="119"/>
                  </a:lnTo>
                  <a:lnTo>
                    <a:pt x="14" y="103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1" y="64"/>
                  </a:lnTo>
                  <a:lnTo>
                    <a:pt x="0" y="60"/>
                  </a:lnTo>
                  <a:lnTo>
                    <a:pt x="4" y="41"/>
                  </a:lnTo>
                  <a:lnTo>
                    <a:pt x="13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75"/>
            <p:cNvSpPr>
              <a:spLocks/>
            </p:cNvSpPr>
            <p:nvPr/>
          </p:nvSpPr>
          <p:spPr bwMode="auto">
            <a:xfrm>
              <a:off x="6476096" y="5438497"/>
              <a:ext cx="34486" cy="130279"/>
            </a:xfrm>
            <a:custGeom>
              <a:avLst/>
              <a:gdLst>
                <a:gd name="T0" fmla="*/ 10 w 18"/>
                <a:gd name="T1" fmla="*/ 0 h 68"/>
                <a:gd name="T2" fmla="*/ 18 w 18"/>
                <a:gd name="T3" fmla="*/ 66 h 68"/>
                <a:gd name="T4" fmla="*/ 6 w 18"/>
                <a:gd name="T5" fmla="*/ 68 h 68"/>
                <a:gd name="T6" fmla="*/ 0 w 18"/>
                <a:gd name="T7" fmla="*/ 1 h 68"/>
                <a:gd name="T8" fmla="*/ 10 w 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8">
                  <a:moveTo>
                    <a:pt x="10" y="0"/>
                  </a:moveTo>
                  <a:lnTo>
                    <a:pt x="18" y="66"/>
                  </a:lnTo>
                  <a:lnTo>
                    <a:pt x="6" y="68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76"/>
            <p:cNvSpPr>
              <a:spLocks/>
            </p:cNvSpPr>
            <p:nvPr/>
          </p:nvSpPr>
          <p:spPr bwMode="auto">
            <a:xfrm>
              <a:off x="6523992" y="5438497"/>
              <a:ext cx="34486" cy="130279"/>
            </a:xfrm>
            <a:custGeom>
              <a:avLst/>
              <a:gdLst>
                <a:gd name="T0" fmla="*/ 7 w 18"/>
                <a:gd name="T1" fmla="*/ 0 h 68"/>
                <a:gd name="T2" fmla="*/ 18 w 18"/>
                <a:gd name="T3" fmla="*/ 1 h 68"/>
                <a:gd name="T4" fmla="*/ 11 w 18"/>
                <a:gd name="T5" fmla="*/ 68 h 68"/>
                <a:gd name="T6" fmla="*/ 0 w 18"/>
                <a:gd name="T7" fmla="*/ 66 h 68"/>
                <a:gd name="T8" fmla="*/ 7 w 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8">
                  <a:moveTo>
                    <a:pt x="7" y="0"/>
                  </a:moveTo>
                  <a:lnTo>
                    <a:pt x="18" y="1"/>
                  </a:lnTo>
                  <a:lnTo>
                    <a:pt x="11" y="68"/>
                  </a:lnTo>
                  <a:lnTo>
                    <a:pt x="0" y="6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877"/>
            <p:cNvSpPr>
              <a:spLocks noChangeArrowheads="1"/>
            </p:cNvSpPr>
            <p:nvPr/>
          </p:nvSpPr>
          <p:spPr bwMode="auto">
            <a:xfrm>
              <a:off x="6441610" y="5559196"/>
              <a:ext cx="151354" cy="21075"/>
            </a:xfrm>
            <a:prstGeom prst="rect">
              <a:avLst/>
            </a:prstGeom>
            <a:solidFill>
              <a:srgbClr val="282D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878"/>
            <p:cNvSpPr>
              <a:spLocks noChangeArrowheads="1"/>
            </p:cNvSpPr>
            <p:nvPr/>
          </p:nvSpPr>
          <p:spPr bwMode="auto">
            <a:xfrm>
              <a:off x="6441610" y="5591766"/>
              <a:ext cx="151354" cy="22990"/>
            </a:xfrm>
            <a:prstGeom prst="rect">
              <a:avLst/>
            </a:prstGeom>
            <a:solidFill>
              <a:srgbClr val="282D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879"/>
            <p:cNvSpPr>
              <a:spLocks noChangeArrowheads="1"/>
            </p:cNvSpPr>
            <p:nvPr/>
          </p:nvSpPr>
          <p:spPr bwMode="auto">
            <a:xfrm>
              <a:off x="6468432" y="5626252"/>
              <a:ext cx="97710" cy="22990"/>
            </a:xfrm>
            <a:prstGeom prst="rect">
              <a:avLst/>
            </a:prstGeom>
            <a:solidFill>
              <a:srgbClr val="282D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880"/>
            <p:cNvSpPr>
              <a:spLocks noChangeArrowheads="1"/>
            </p:cNvSpPr>
            <p:nvPr/>
          </p:nvSpPr>
          <p:spPr bwMode="auto">
            <a:xfrm>
              <a:off x="6453105" y="5570691"/>
              <a:ext cx="22990" cy="36402"/>
            </a:xfrm>
            <a:prstGeom prst="rect">
              <a:avLst/>
            </a:prstGeom>
            <a:solidFill>
              <a:srgbClr val="282D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26273" y="15545728"/>
            <a:ext cx="854486" cy="1117715"/>
            <a:chOff x="5491340" y="2708385"/>
            <a:chExt cx="404248" cy="528779"/>
          </a:xfrm>
        </p:grpSpPr>
        <p:sp>
          <p:nvSpPr>
            <p:cNvPr id="129" name="Freeform 460"/>
            <p:cNvSpPr>
              <a:spLocks/>
            </p:cNvSpPr>
            <p:nvPr/>
          </p:nvSpPr>
          <p:spPr bwMode="auto">
            <a:xfrm>
              <a:off x="5600543" y="3041746"/>
              <a:ext cx="185840" cy="24907"/>
            </a:xfrm>
            <a:custGeom>
              <a:avLst/>
              <a:gdLst>
                <a:gd name="T0" fmla="*/ 11 w 97"/>
                <a:gd name="T1" fmla="*/ 0 h 13"/>
                <a:gd name="T2" fmla="*/ 86 w 97"/>
                <a:gd name="T3" fmla="*/ 0 h 13"/>
                <a:gd name="T4" fmla="*/ 88 w 97"/>
                <a:gd name="T5" fmla="*/ 1 h 13"/>
                <a:gd name="T6" fmla="*/ 92 w 97"/>
                <a:gd name="T7" fmla="*/ 2 h 13"/>
                <a:gd name="T8" fmla="*/ 95 w 97"/>
                <a:gd name="T9" fmla="*/ 5 h 13"/>
                <a:gd name="T10" fmla="*/ 96 w 97"/>
                <a:gd name="T11" fmla="*/ 9 h 13"/>
                <a:gd name="T12" fmla="*/ 97 w 97"/>
                <a:gd name="T13" fmla="*/ 13 h 13"/>
                <a:gd name="T14" fmla="*/ 86 w 97"/>
                <a:gd name="T15" fmla="*/ 13 h 13"/>
                <a:gd name="T16" fmla="*/ 86 w 97"/>
                <a:gd name="T17" fmla="*/ 11 h 13"/>
                <a:gd name="T18" fmla="*/ 84 w 97"/>
                <a:gd name="T19" fmla="*/ 11 h 13"/>
                <a:gd name="T20" fmla="*/ 11 w 97"/>
                <a:gd name="T21" fmla="*/ 11 h 13"/>
                <a:gd name="T22" fmla="*/ 11 w 97"/>
                <a:gd name="T23" fmla="*/ 11 h 13"/>
                <a:gd name="T24" fmla="*/ 11 w 97"/>
                <a:gd name="T25" fmla="*/ 13 h 13"/>
                <a:gd name="T26" fmla="*/ 0 w 97"/>
                <a:gd name="T27" fmla="*/ 13 h 13"/>
                <a:gd name="T28" fmla="*/ 1 w 97"/>
                <a:gd name="T29" fmla="*/ 9 h 13"/>
                <a:gd name="T30" fmla="*/ 2 w 97"/>
                <a:gd name="T31" fmla="*/ 5 h 13"/>
                <a:gd name="T32" fmla="*/ 5 w 97"/>
                <a:gd name="T33" fmla="*/ 2 h 13"/>
                <a:gd name="T34" fmla="*/ 7 w 97"/>
                <a:gd name="T35" fmla="*/ 1 h 13"/>
                <a:gd name="T36" fmla="*/ 11 w 97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3">
                  <a:moveTo>
                    <a:pt x="11" y="0"/>
                  </a:moveTo>
                  <a:lnTo>
                    <a:pt x="86" y="0"/>
                  </a:lnTo>
                  <a:lnTo>
                    <a:pt x="88" y="1"/>
                  </a:lnTo>
                  <a:lnTo>
                    <a:pt x="92" y="2"/>
                  </a:lnTo>
                  <a:lnTo>
                    <a:pt x="95" y="5"/>
                  </a:lnTo>
                  <a:lnTo>
                    <a:pt x="96" y="9"/>
                  </a:lnTo>
                  <a:lnTo>
                    <a:pt x="97" y="13"/>
                  </a:lnTo>
                  <a:lnTo>
                    <a:pt x="86" y="13"/>
                  </a:lnTo>
                  <a:lnTo>
                    <a:pt x="86" y="11"/>
                  </a:lnTo>
                  <a:lnTo>
                    <a:pt x="84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61"/>
            <p:cNvSpPr>
              <a:spLocks/>
            </p:cNvSpPr>
            <p:nvPr/>
          </p:nvSpPr>
          <p:spPr bwMode="auto">
            <a:xfrm>
              <a:off x="5560311" y="2708385"/>
              <a:ext cx="266306" cy="342941"/>
            </a:xfrm>
            <a:custGeom>
              <a:avLst/>
              <a:gdLst>
                <a:gd name="T0" fmla="*/ 7 w 139"/>
                <a:gd name="T1" fmla="*/ 0 h 179"/>
                <a:gd name="T2" fmla="*/ 132 w 139"/>
                <a:gd name="T3" fmla="*/ 0 h 179"/>
                <a:gd name="T4" fmla="*/ 134 w 139"/>
                <a:gd name="T5" fmla="*/ 4 h 179"/>
                <a:gd name="T6" fmla="*/ 137 w 139"/>
                <a:gd name="T7" fmla="*/ 22 h 179"/>
                <a:gd name="T8" fmla="*/ 139 w 139"/>
                <a:gd name="T9" fmla="*/ 39 h 179"/>
                <a:gd name="T10" fmla="*/ 136 w 139"/>
                <a:gd name="T11" fmla="*/ 63 h 179"/>
                <a:gd name="T12" fmla="*/ 128 w 139"/>
                <a:gd name="T13" fmla="*/ 85 h 179"/>
                <a:gd name="T14" fmla="*/ 118 w 139"/>
                <a:gd name="T15" fmla="*/ 106 h 179"/>
                <a:gd name="T16" fmla="*/ 103 w 139"/>
                <a:gd name="T17" fmla="*/ 124 h 179"/>
                <a:gd name="T18" fmla="*/ 84 w 139"/>
                <a:gd name="T19" fmla="*/ 138 h 179"/>
                <a:gd name="T20" fmla="*/ 84 w 139"/>
                <a:gd name="T21" fmla="*/ 169 h 179"/>
                <a:gd name="T22" fmla="*/ 73 w 139"/>
                <a:gd name="T23" fmla="*/ 169 h 179"/>
                <a:gd name="T24" fmla="*/ 73 w 139"/>
                <a:gd name="T25" fmla="*/ 133 h 179"/>
                <a:gd name="T26" fmla="*/ 76 w 139"/>
                <a:gd name="T27" fmla="*/ 130 h 179"/>
                <a:gd name="T28" fmla="*/ 94 w 139"/>
                <a:gd name="T29" fmla="*/ 117 h 179"/>
                <a:gd name="T30" fmla="*/ 108 w 139"/>
                <a:gd name="T31" fmla="*/ 101 h 179"/>
                <a:gd name="T32" fmla="*/ 118 w 139"/>
                <a:gd name="T33" fmla="*/ 83 h 179"/>
                <a:gd name="T34" fmla="*/ 125 w 139"/>
                <a:gd name="T35" fmla="*/ 62 h 179"/>
                <a:gd name="T36" fmla="*/ 127 w 139"/>
                <a:gd name="T37" fmla="*/ 39 h 179"/>
                <a:gd name="T38" fmla="*/ 123 w 139"/>
                <a:gd name="T39" fmla="*/ 12 h 179"/>
                <a:gd name="T40" fmla="*/ 16 w 139"/>
                <a:gd name="T41" fmla="*/ 12 h 179"/>
                <a:gd name="T42" fmla="*/ 12 w 139"/>
                <a:gd name="T43" fmla="*/ 39 h 179"/>
                <a:gd name="T44" fmla="*/ 14 w 139"/>
                <a:gd name="T45" fmla="*/ 62 h 179"/>
                <a:gd name="T46" fmla="*/ 21 w 139"/>
                <a:gd name="T47" fmla="*/ 83 h 179"/>
                <a:gd name="T48" fmla="*/ 31 w 139"/>
                <a:gd name="T49" fmla="*/ 101 h 179"/>
                <a:gd name="T50" fmla="*/ 45 w 139"/>
                <a:gd name="T51" fmla="*/ 117 h 179"/>
                <a:gd name="T52" fmla="*/ 63 w 139"/>
                <a:gd name="T53" fmla="*/ 130 h 179"/>
                <a:gd name="T54" fmla="*/ 66 w 139"/>
                <a:gd name="T55" fmla="*/ 133 h 179"/>
                <a:gd name="T56" fmla="*/ 66 w 139"/>
                <a:gd name="T57" fmla="*/ 179 h 179"/>
                <a:gd name="T58" fmla="*/ 55 w 139"/>
                <a:gd name="T59" fmla="*/ 179 h 179"/>
                <a:gd name="T60" fmla="*/ 55 w 139"/>
                <a:gd name="T61" fmla="*/ 138 h 179"/>
                <a:gd name="T62" fmla="*/ 36 w 139"/>
                <a:gd name="T63" fmla="*/ 124 h 179"/>
                <a:gd name="T64" fmla="*/ 21 w 139"/>
                <a:gd name="T65" fmla="*/ 106 h 179"/>
                <a:gd name="T66" fmla="*/ 10 w 139"/>
                <a:gd name="T67" fmla="*/ 85 h 179"/>
                <a:gd name="T68" fmla="*/ 3 w 139"/>
                <a:gd name="T69" fmla="*/ 63 h 179"/>
                <a:gd name="T70" fmla="*/ 0 w 139"/>
                <a:gd name="T71" fmla="*/ 39 h 179"/>
                <a:gd name="T72" fmla="*/ 1 w 139"/>
                <a:gd name="T73" fmla="*/ 22 h 179"/>
                <a:gd name="T74" fmla="*/ 5 w 139"/>
                <a:gd name="T75" fmla="*/ 4 h 179"/>
                <a:gd name="T76" fmla="*/ 7 w 139"/>
                <a:gd name="T7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79">
                  <a:moveTo>
                    <a:pt x="7" y="0"/>
                  </a:moveTo>
                  <a:lnTo>
                    <a:pt x="132" y="0"/>
                  </a:lnTo>
                  <a:lnTo>
                    <a:pt x="134" y="4"/>
                  </a:lnTo>
                  <a:lnTo>
                    <a:pt x="137" y="22"/>
                  </a:lnTo>
                  <a:lnTo>
                    <a:pt x="139" y="39"/>
                  </a:lnTo>
                  <a:lnTo>
                    <a:pt x="136" y="63"/>
                  </a:lnTo>
                  <a:lnTo>
                    <a:pt x="128" y="85"/>
                  </a:lnTo>
                  <a:lnTo>
                    <a:pt x="118" y="106"/>
                  </a:lnTo>
                  <a:lnTo>
                    <a:pt x="103" y="124"/>
                  </a:lnTo>
                  <a:lnTo>
                    <a:pt x="84" y="138"/>
                  </a:lnTo>
                  <a:lnTo>
                    <a:pt x="84" y="169"/>
                  </a:lnTo>
                  <a:lnTo>
                    <a:pt x="73" y="169"/>
                  </a:lnTo>
                  <a:lnTo>
                    <a:pt x="73" y="133"/>
                  </a:lnTo>
                  <a:lnTo>
                    <a:pt x="76" y="130"/>
                  </a:lnTo>
                  <a:lnTo>
                    <a:pt x="94" y="117"/>
                  </a:lnTo>
                  <a:lnTo>
                    <a:pt x="108" y="101"/>
                  </a:lnTo>
                  <a:lnTo>
                    <a:pt x="118" y="83"/>
                  </a:lnTo>
                  <a:lnTo>
                    <a:pt x="125" y="62"/>
                  </a:lnTo>
                  <a:lnTo>
                    <a:pt x="127" y="39"/>
                  </a:lnTo>
                  <a:lnTo>
                    <a:pt x="123" y="12"/>
                  </a:lnTo>
                  <a:lnTo>
                    <a:pt x="16" y="12"/>
                  </a:lnTo>
                  <a:lnTo>
                    <a:pt x="12" y="39"/>
                  </a:lnTo>
                  <a:lnTo>
                    <a:pt x="14" y="62"/>
                  </a:lnTo>
                  <a:lnTo>
                    <a:pt x="21" y="83"/>
                  </a:lnTo>
                  <a:lnTo>
                    <a:pt x="31" y="101"/>
                  </a:lnTo>
                  <a:lnTo>
                    <a:pt x="45" y="117"/>
                  </a:lnTo>
                  <a:lnTo>
                    <a:pt x="63" y="130"/>
                  </a:lnTo>
                  <a:lnTo>
                    <a:pt x="66" y="133"/>
                  </a:lnTo>
                  <a:lnTo>
                    <a:pt x="66" y="179"/>
                  </a:lnTo>
                  <a:lnTo>
                    <a:pt x="55" y="179"/>
                  </a:lnTo>
                  <a:lnTo>
                    <a:pt x="55" y="138"/>
                  </a:lnTo>
                  <a:lnTo>
                    <a:pt x="36" y="124"/>
                  </a:lnTo>
                  <a:lnTo>
                    <a:pt x="21" y="106"/>
                  </a:lnTo>
                  <a:lnTo>
                    <a:pt x="10" y="85"/>
                  </a:lnTo>
                  <a:lnTo>
                    <a:pt x="3" y="63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2"/>
            <p:cNvSpPr>
              <a:spLocks/>
            </p:cNvSpPr>
            <p:nvPr/>
          </p:nvSpPr>
          <p:spPr bwMode="auto">
            <a:xfrm>
              <a:off x="5755729" y="2733290"/>
              <a:ext cx="139859" cy="197335"/>
            </a:xfrm>
            <a:custGeom>
              <a:avLst/>
              <a:gdLst>
                <a:gd name="T0" fmla="*/ 29 w 73"/>
                <a:gd name="T1" fmla="*/ 0 h 103"/>
                <a:gd name="T2" fmla="*/ 73 w 73"/>
                <a:gd name="T3" fmla="*/ 0 h 103"/>
                <a:gd name="T4" fmla="*/ 73 w 73"/>
                <a:gd name="T5" fmla="*/ 5 h 103"/>
                <a:gd name="T6" fmla="*/ 70 w 73"/>
                <a:gd name="T7" fmla="*/ 31 h 103"/>
                <a:gd name="T8" fmla="*/ 61 w 73"/>
                <a:gd name="T9" fmla="*/ 55 h 103"/>
                <a:gd name="T10" fmla="*/ 47 w 73"/>
                <a:gd name="T11" fmla="*/ 76 h 103"/>
                <a:gd name="T12" fmla="*/ 29 w 73"/>
                <a:gd name="T13" fmla="*/ 93 h 103"/>
                <a:gd name="T14" fmla="*/ 7 w 73"/>
                <a:gd name="T15" fmla="*/ 103 h 103"/>
                <a:gd name="T16" fmla="*/ 5 w 73"/>
                <a:gd name="T17" fmla="*/ 103 h 103"/>
                <a:gd name="T18" fmla="*/ 3 w 73"/>
                <a:gd name="T19" fmla="*/ 103 h 103"/>
                <a:gd name="T20" fmla="*/ 1 w 73"/>
                <a:gd name="T21" fmla="*/ 102 h 103"/>
                <a:gd name="T22" fmla="*/ 0 w 73"/>
                <a:gd name="T23" fmla="*/ 99 h 103"/>
                <a:gd name="T24" fmla="*/ 0 w 73"/>
                <a:gd name="T25" fmla="*/ 97 h 103"/>
                <a:gd name="T26" fmla="*/ 1 w 73"/>
                <a:gd name="T27" fmla="*/ 94 h 103"/>
                <a:gd name="T28" fmla="*/ 3 w 73"/>
                <a:gd name="T29" fmla="*/ 93 h 103"/>
                <a:gd name="T30" fmla="*/ 21 w 73"/>
                <a:gd name="T31" fmla="*/ 84 h 103"/>
                <a:gd name="T32" fmla="*/ 38 w 73"/>
                <a:gd name="T33" fmla="*/ 70 h 103"/>
                <a:gd name="T34" fmla="*/ 50 w 73"/>
                <a:gd name="T35" fmla="*/ 53 h 103"/>
                <a:gd name="T36" fmla="*/ 57 w 73"/>
                <a:gd name="T37" fmla="*/ 32 h 103"/>
                <a:gd name="T38" fmla="*/ 61 w 73"/>
                <a:gd name="T39" fmla="*/ 11 h 103"/>
                <a:gd name="T40" fmla="*/ 29 w 73"/>
                <a:gd name="T41" fmla="*/ 11 h 103"/>
                <a:gd name="T42" fmla="*/ 26 w 73"/>
                <a:gd name="T43" fmla="*/ 11 h 103"/>
                <a:gd name="T44" fmla="*/ 24 w 73"/>
                <a:gd name="T45" fmla="*/ 8 h 103"/>
                <a:gd name="T46" fmla="*/ 24 w 73"/>
                <a:gd name="T47" fmla="*/ 5 h 103"/>
                <a:gd name="T48" fmla="*/ 24 w 73"/>
                <a:gd name="T49" fmla="*/ 3 h 103"/>
                <a:gd name="T50" fmla="*/ 26 w 73"/>
                <a:gd name="T51" fmla="*/ 0 h 103"/>
                <a:gd name="T52" fmla="*/ 29 w 73"/>
                <a:gd name="T5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03">
                  <a:moveTo>
                    <a:pt x="29" y="0"/>
                  </a:moveTo>
                  <a:lnTo>
                    <a:pt x="73" y="0"/>
                  </a:lnTo>
                  <a:lnTo>
                    <a:pt x="73" y="5"/>
                  </a:lnTo>
                  <a:lnTo>
                    <a:pt x="70" y="31"/>
                  </a:lnTo>
                  <a:lnTo>
                    <a:pt x="61" y="55"/>
                  </a:lnTo>
                  <a:lnTo>
                    <a:pt x="47" y="76"/>
                  </a:lnTo>
                  <a:lnTo>
                    <a:pt x="29" y="93"/>
                  </a:lnTo>
                  <a:lnTo>
                    <a:pt x="7" y="103"/>
                  </a:lnTo>
                  <a:lnTo>
                    <a:pt x="5" y="103"/>
                  </a:lnTo>
                  <a:lnTo>
                    <a:pt x="3" y="103"/>
                  </a:lnTo>
                  <a:lnTo>
                    <a:pt x="1" y="102"/>
                  </a:lnTo>
                  <a:lnTo>
                    <a:pt x="0" y="99"/>
                  </a:lnTo>
                  <a:lnTo>
                    <a:pt x="0" y="97"/>
                  </a:lnTo>
                  <a:lnTo>
                    <a:pt x="1" y="94"/>
                  </a:lnTo>
                  <a:lnTo>
                    <a:pt x="3" y="93"/>
                  </a:lnTo>
                  <a:lnTo>
                    <a:pt x="21" y="84"/>
                  </a:lnTo>
                  <a:lnTo>
                    <a:pt x="38" y="70"/>
                  </a:lnTo>
                  <a:lnTo>
                    <a:pt x="50" y="53"/>
                  </a:lnTo>
                  <a:lnTo>
                    <a:pt x="57" y="32"/>
                  </a:lnTo>
                  <a:lnTo>
                    <a:pt x="61" y="11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6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3"/>
            <p:cNvSpPr>
              <a:spLocks/>
            </p:cNvSpPr>
            <p:nvPr/>
          </p:nvSpPr>
          <p:spPr bwMode="auto">
            <a:xfrm>
              <a:off x="5491340" y="2733290"/>
              <a:ext cx="139859" cy="197335"/>
            </a:xfrm>
            <a:custGeom>
              <a:avLst/>
              <a:gdLst>
                <a:gd name="T0" fmla="*/ 0 w 73"/>
                <a:gd name="T1" fmla="*/ 0 h 103"/>
                <a:gd name="T2" fmla="*/ 44 w 73"/>
                <a:gd name="T3" fmla="*/ 0 h 103"/>
                <a:gd name="T4" fmla="*/ 46 w 73"/>
                <a:gd name="T5" fmla="*/ 0 h 103"/>
                <a:gd name="T6" fmla="*/ 49 w 73"/>
                <a:gd name="T7" fmla="*/ 3 h 103"/>
                <a:gd name="T8" fmla="*/ 49 w 73"/>
                <a:gd name="T9" fmla="*/ 5 h 103"/>
                <a:gd name="T10" fmla="*/ 49 w 73"/>
                <a:gd name="T11" fmla="*/ 8 h 103"/>
                <a:gd name="T12" fmla="*/ 46 w 73"/>
                <a:gd name="T13" fmla="*/ 11 h 103"/>
                <a:gd name="T14" fmla="*/ 44 w 73"/>
                <a:gd name="T15" fmla="*/ 11 h 103"/>
                <a:gd name="T16" fmla="*/ 12 w 73"/>
                <a:gd name="T17" fmla="*/ 11 h 103"/>
                <a:gd name="T18" fmla="*/ 16 w 73"/>
                <a:gd name="T19" fmla="*/ 32 h 103"/>
                <a:gd name="T20" fmla="*/ 23 w 73"/>
                <a:gd name="T21" fmla="*/ 53 h 103"/>
                <a:gd name="T22" fmla="*/ 35 w 73"/>
                <a:gd name="T23" fmla="*/ 70 h 103"/>
                <a:gd name="T24" fmla="*/ 52 w 73"/>
                <a:gd name="T25" fmla="*/ 84 h 103"/>
                <a:gd name="T26" fmla="*/ 70 w 73"/>
                <a:gd name="T27" fmla="*/ 93 h 103"/>
                <a:gd name="T28" fmla="*/ 72 w 73"/>
                <a:gd name="T29" fmla="*/ 94 h 103"/>
                <a:gd name="T30" fmla="*/ 73 w 73"/>
                <a:gd name="T31" fmla="*/ 97 h 103"/>
                <a:gd name="T32" fmla="*/ 73 w 73"/>
                <a:gd name="T33" fmla="*/ 99 h 103"/>
                <a:gd name="T34" fmla="*/ 72 w 73"/>
                <a:gd name="T35" fmla="*/ 102 h 103"/>
                <a:gd name="T36" fmla="*/ 70 w 73"/>
                <a:gd name="T37" fmla="*/ 103 h 103"/>
                <a:gd name="T38" fmla="*/ 68 w 73"/>
                <a:gd name="T39" fmla="*/ 103 h 103"/>
                <a:gd name="T40" fmla="*/ 66 w 73"/>
                <a:gd name="T41" fmla="*/ 103 h 103"/>
                <a:gd name="T42" fmla="*/ 44 w 73"/>
                <a:gd name="T43" fmla="*/ 93 h 103"/>
                <a:gd name="T44" fmla="*/ 26 w 73"/>
                <a:gd name="T45" fmla="*/ 76 h 103"/>
                <a:gd name="T46" fmla="*/ 12 w 73"/>
                <a:gd name="T47" fmla="*/ 55 h 103"/>
                <a:gd name="T48" fmla="*/ 3 w 73"/>
                <a:gd name="T49" fmla="*/ 31 h 103"/>
                <a:gd name="T50" fmla="*/ 0 w 73"/>
                <a:gd name="T51" fmla="*/ 5 h 103"/>
                <a:gd name="T52" fmla="*/ 0 w 73"/>
                <a:gd name="T5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03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9" y="3"/>
                  </a:lnTo>
                  <a:lnTo>
                    <a:pt x="49" y="5"/>
                  </a:lnTo>
                  <a:lnTo>
                    <a:pt x="49" y="8"/>
                  </a:lnTo>
                  <a:lnTo>
                    <a:pt x="46" y="11"/>
                  </a:lnTo>
                  <a:lnTo>
                    <a:pt x="44" y="11"/>
                  </a:lnTo>
                  <a:lnTo>
                    <a:pt x="12" y="11"/>
                  </a:lnTo>
                  <a:lnTo>
                    <a:pt x="16" y="32"/>
                  </a:lnTo>
                  <a:lnTo>
                    <a:pt x="23" y="53"/>
                  </a:lnTo>
                  <a:lnTo>
                    <a:pt x="35" y="70"/>
                  </a:lnTo>
                  <a:lnTo>
                    <a:pt x="52" y="84"/>
                  </a:lnTo>
                  <a:lnTo>
                    <a:pt x="70" y="93"/>
                  </a:lnTo>
                  <a:lnTo>
                    <a:pt x="72" y="94"/>
                  </a:lnTo>
                  <a:lnTo>
                    <a:pt x="73" y="97"/>
                  </a:lnTo>
                  <a:lnTo>
                    <a:pt x="73" y="99"/>
                  </a:lnTo>
                  <a:lnTo>
                    <a:pt x="72" y="102"/>
                  </a:lnTo>
                  <a:lnTo>
                    <a:pt x="70" y="103"/>
                  </a:lnTo>
                  <a:lnTo>
                    <a:pt x="68" y="103"/>
                  </a:lnTo>
                  <a:lnTo>
                    <a:pt x="66" y="103"/>
                  </a:lnTo>
                  <a:lnTo>
                    <a:pt x="44" y="93"/>
                  </a:lnTo>
                  <a:lnTo>
                    <a:pt x="26" y="76"/>
                  </a:lnTo>
                  <a:lnTo>
                    <a:pt x="12" y="55"/>
                  </a:lnTo>
                  <a:lnTo>
                    <a:pt x="3" y="3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64"/>
            <p:cNvSpPr>
              <a:spLocks noEditPoints="1"/>
            </p:cNvSpPr>
            <p:nvPr/>
          </p:nvSpPr>
          <p:spPr bwMode="auto">
            <a:xfrm>
              <a:off x="5556479" y="3183520"/>
              <a:ext cx="273970" cy="53644"/>
            </a:xfrm>
            <a:custGeom>
              <a:avLst/>
              <a:gdLst>
                <a:gd name="T0" fmla="*/ 10 w 143"/>
                <a:gd name="T1" fmla="*/ 10 h 28"/>
                <a:gd name="T2" fmla="*/ 10 w 143"/>
                <a:gd name="T3" fmla="*/ 18 h 28"/>
                <a:gd name="T4" fmla="*/ 133 w 143"/>
                <a:gd name="T5" fmla="*/ 18 h 28"/>
                <a:gd name="T6" fmla="*/ 133 w 143"/>
                <a:gd name="T7" fmla="*/ 10 h 28"/>
                <a:gd name="T8" fmla="*/ 10 w 143"/>
                <a:gd name="T9" fmla="*/ 10 h 28"/>
                <a:gd name="T10" fmla="*/ 0 w 143"/>
                <a:gd name="T11" fmla="*/ 0 h 28"/>
                <a:gd name="T12" fmla="*/ 143 w 143"/>
                <a:gd name="T13" fmla="*/ 0 h 28"/>
                <a:gd name="T14" fmla="*/ 143 w 143"/>
                <a:gd name="T15" fmla="*/ 28 h 28"/>
                <a:gd name="T16" fmla="*/ 0 w 143"/>
                <a:gd name="T17" fmla="*/ 28 h 28"/>
                <a:gd name="T18" fmla="*/ 0 w 14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8">
                  <a:moveTo>
                    <a:pt x="10" y="10"/>
                  </a:moveTo>
                  <a:lnTo>
                    <a:pt x="10" y="18"/>
                  </a:lnTo>
                  <a:lnTo>
                    <a:pt x="133" y="18"/>
                  </a:lnTo>
                  <a:lnTo>
                    <a:pt x="133" y="10"/>
                  </a:lnTo>
                  <a:lnTo>
                    <a:pt x="10" y="1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65"/>
            <p:cNvSpPr>
              <a:spLocks noEditPoints="1"/>
            </p:cNvSpPr>
            <p:nvPr/>
          </p:nvSpPr>
          <p:spPr bwMode="auto">
            <a:xfrm>
              <a:off x="5566058" y="3081978"/>
              <a:ext cx="254811" cy="120700"/>
            </a:xfrm>
            <a:custGeom>
              <a:avLst/>
              <a:gdLst>
                <a:gd name="T0" fmla="*/ 10 w 133"/>
                <a:gd name="T1" fmla="*/ 11 h 63"/>
                <a:gd name="T2" fmla="*/ 10 w 133"/>
                <a:gd name="T3" fmla="*/ 53 h 63"/>
                <a:gd name="T4" fmla="*/ 123 w 133"/>
                <a:gd name="T5" fmla="*/ 53 h 63"/>
                <a:gd name="T6" fmla="*/ 123 w 133"/>
                <a:gd name="T7" fmla="*/ 11 h 63"/>
                <a:gd name="T8" fmla="*/ 10 w 133"/>
                <a:gd name="T9" fmla="*/ 11 h 63"/>
                <a:gd name="T10" fmla="*/ 0 w 133"/>
                <a:gd name="T11" fmla="*/ 0 h 63"/>
                <a:gd name="T12" fmla="*/ 133 w 133"/>
                <a:gd name="T13" fmla="*/ 0 h 63"/>
                <a:gd name="T14" fmla="*/ 133 w 133"/>
                <a:gd name="T15" fmla="*/ 63 h 63"/>
                <a:gd name="T16" fmla="*/ 0 w 133"/>
                <a:gd name="T17" fmla="*/ 63 h 63"/>
                <a:gd name="T18" fmla="*/ 0 w 13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63">
                  <a:moveTo>
                    <a:pt x="10" y="11"/>
                  </a:moveTo>
                  <a:lnTo>
                    <a:pt x="10" y="53"/>
                  </a:lnTo>
                  <a:lnTo>
                    <a:pt x="123" y="53"/>
                  </a:lnTo>
                  <a:lnTo>
                    <a:pt x="123" y="11"/>
                  </a:lnTo>
                  <a:lnTo>
                    <a:pt x="10" y="11"/>
                  </a:lnTo>
                  <a:close/>
                  <a:moveTo>
                    <a:pt x="0" y="0"/>
                  </a:moveTo>
                  <a:lnTo>
                    <a:pt x="133" y="0"/>
                  </a:lnTo>
                  <a:lnTo>
                    <a:pt x="133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466"/>
            <p:cNvSpPr>
              <a:spLocks noChangeArrowheads="1"/>
            </p:cNvSpPr>
            <p:nvPr/>
          </p:nvSpPr>
          <p:spPr bwMode="auto">
            <a:xfrm>
              <a:off x="5610123" y="3127959"/>
              <a:ext cx="166681" cy="30654"/>
            </a:xfrm>
            <a:prstGeom prst="rect">
              <a:avLst/>
            </a:prstGeom>
            <a:solidFill>
              <a:srgbClr val="B7BEC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67"/>
            <p:cNvSpPr>
              <a:spLocks noEditPoints="1"/>
            </p:cNvSpPr>
            <p:nvPr/>
          </p:nvSpPr>
          <p:spPr bwMode="auto">
            <a:xfrm>
              <a:off x="5556479" y="3183520"/>
              <a:ext cx="273970" cy="53644"/>
            </a:xfrm>
            <a:custGeom>
              <a:avLst/>
              <a:gdLst>
                <a:gd name="T0" fmla="*/ 10 w 143"/>
                <a:gd name="T1" fmla="*/ 10 h 28"/>
                <a:gd name="T2" fmla="*/ 10 w 143"/>
                <a:gd name="T3" fmla="*/ 18 h 28"/>
                <a:gd name="T4" fmla="*/ 133 w 143"/>
                <a:gd name="T5" fmla="*/ 18 h 28"/>
                <a:gd name="T6" fmla="*/ 133 w 143"/>
                <a:gd name="T7" fmla="*/ 10 h 28"/>
                <a:gd name="T8" fmla="*/ 10 w 143"/>
                <a:gd name="T9" fmla="*/ 10 h 28"/>
                <a:gd name="T10" fmla="*/ 0 w 143"/>
                <a:gd name="T11" fmla="*/ 0 h 28"/>
                <a:gd name="T12" fmla="*/ 143 w 143"/>
                <a:gd name="T13" fmla="*/ 0 h 28"/>
                <a:gd name="T14" fmla="*/ 143 w 143"/>
                <a:gd name="T15" fmla="*/ 28 h 28"/>
                <a:gd name="T16" fmla="*/ 0 w 143"/>
                <a:gd name="T17" fmla="*/ 28 h 28"/>
                <a:gd name="T18" fmla="*/ 0 w 14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8">
                  <a:moveTo>
                    <a:pt x="10" y="10"/>
                  </a:moveTo>
                  <a:lnTo>
                    <a:pt x="10" y="18"/>
                  </a:lnTo>
                  <a:lnTo>
                    <a:pt x="133" y="18"/>
                  </a:lnTo>
                  <a:lnTo>
                    <a:pt x="133" y="10"/>
                  </a:lnTo>
                  <a:lnTo>
                    <a:pt x="10" y="1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68"/>
            <p:cNvSpPr>
              <a:spLocks noEditPoints="1"/>
            </p:cNvSpPr>
            <p:nvPr/>
          </p:nvSpPr>
          <p:spPr bwMode="auto">
            <a:xfrm>
              <a:off x="5566058" y="3081978"/>
              <a:ext cx="254811" cy="120700"/>
            </a:xfrm>
            <a:custGeom>
              <a:avLst/>
              <a:gdLst>
                <a:gd name="T0" fmla="*/ 10 w 133"/>
                <a:gd name="T1" fmla="*/ 11 h 63"/>
                <a:gd name="T2" fmla="*/ 10 w 133"/>
                <a:gd name="T3" fmla="*/ 53 h 63"/>
                <a:gd name="T4" fmla="*/ 123 w 133"/>
                <a:gd name="T5" fmla="*/ 53 h 63"/>
                <a:gd name="T6" fmla="*/ 123 w 133"/>
                <a:gd name="T7" fmla="*/ 11 h 63"/>
                <a:gd name="T8" fmla="*/ 10 w 133"/>
                <a:gd name="T9" fmla="*/ 11 h 63"/>
                <a:gd name="T10" fmla="*/ 0 w 133"/>
                <a:gd name="T11" fmla="*/ 0 h 63"/>
                <a:gd name="T12" fmla="*/ 133 w 133"/>
                <a:gd name="T13" fmla="*/ 0 h 63"/>
                <a:gd name="T14" fmla="*/ 133 w 133"/>
                <a:gd name="T15" fmla="*/ 63 h 63"/>
                <a:gd name="T16" fmla="*/ 0 w 133"/>
                <a:gd name="T17" fmla="*/ 63 h 63"/>
                <a:gd name="T18" fmla="*/ 0 w 13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63">
                  <a:moveTo>
                    <a:pt x="10" y="11"/>
                  </a:moveTo>
                  <a:lnTo>
                    <a:pt x="10" y="53"/>
                  </a:lnTo>
                  <a:lnTo>
                    <a:pt x="123" y="53"/>
                  </a:lnTo>
                  <a:lnTo>
                    <a:pt x="123" y="11"/>
                  </a:lnTo>
                  <a:lnTo>
                    <a:pt x="10" y="11"/>
                  </a:lnTo>
                  <a:close/>
                  <a:moveTo>
                    <a:pt x="0" y="0"/>
                  </a:moveTo>
                  <a:lnTo>
                    <a:pt x="133" y="0"/>
                  </a:lnTo>
                  <a:lnTo>
                    <a:pt x="133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69"/>
            <p:cNvSpPr>
              <a:spLocks/>
            </p:cNvSpPr>
            <p:nvPr/>
          </p:nvSpPr>
          <p:spPr bwMode="auto">
            <a:xfrm>
              <a:off x="5617787" y="2708385"/>
              <a:ext cx="65140" cy="118784"/>
            </a:xfrm>
            <a:custGeom>
              <a:avLst/>
              <a:gdLst>
                <a:gd name="T0" fmla="*/ 0 w 34"/>
                <a:gd name="T1" fmla="*/ 0 h 62"/>
                <a:gd name="T2" fmla="*/ 34 w 34"/>
                <a:gd name="T3" fmla="*/ 0 h 62"/>
                <a:gd name="T4" fmla="*/ 34 w 34"/>
                <a:gd name="T5" fmla="*/ 62 h 62"/>
                <a:gd name="T6" fmla="*/ 18 w 34"/>
                <a:gd name="T7" fmla="*/ 51 h 62"/>
                <a:gd name="T8" fmla="*/ 0 w 34"/>
                <a:gd name="T9" fmla="*/ 62 h 62"/>
                <a:gd name="T10" fmla="*/ 0 w 3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2">
                  <a:moveTo>
                    <a:pt x="0" y="0"/>
                  </a:moveTo>
                  <a:lnTo>
                    <a:pt x="34" y="0"/>
                  </a:lnTo>
                  <a:lnTo>
                    <a:pt x="34" y="62"/>
                  </a:lnTo>
                  <a:lnTo>
                    <a:pt x="18" y="5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73204" y="13682796"/>
            <a:ext cx="1160624" cy="1169417"/>
            <a:chOff x="2209457" y="1899888"/>
            <a:chExt cx="505789" cy="509621"/>
          </a:xfrm>
        </p:grpSpPr>
        <p:sp>
          <p:nvSpPr>
            <p:cNvPr id="148" name="Freeform 416"/>
            <p:cNvSpPr>
              <a:spLocks noEditPoints="1"/>
            </p:cNvSpPr>
            <p:nvPr/>
          </p:nvSpPr>
          <p:spPr bwMode="auto">
            <a:xfrm>
              <a:off x="2209457" y="1899888"/>
              <a:ext cx="505789" cy="509621"/>
            </a:xfrm>
            <a:custGeom>
              <a:avLst/>
              <a:gdLst>
                <a:gd name="T0" fmla="*/ 119 w 264"/>
                <a:gd name="T1" fmla="*/ 43 h 266"/>
                <a:gd name="T2" fmla="*/ 99 w 264"/>
                <a:gd name="T3" fmla="*/ 48 h 266"/>
                <a:gd name="T4" fmla="*/ 81 w 264"/>
                <a:gd name="T5" fmla="*/ 57 h 266"/>
                <a:gd name="T6" fmla="*/ 38 w 264"/>
                <a:gd name="T7" fmla="*/ 54 h 266"/>
                <a:gd name="T8" fmla="*/ 56 w 264"/>
                <a:gd name="T9" fmla="*/ 82 h 266"/>
                <a:gd name="T10" fmla="*/ 42 w 264"/>
                <a:gd name="T11" fmla="*/ 112 h 266"/>
                <a:gd name="T12" fmla="*/ 10 w 264"/>
                <a:gd name="T13" fmla="*/ 118 h 266"/>
                <a:gd name="T14" fmla="*/ 41 w 264"/>
                <a:gd name="T15" fmla="*/ 147 h 266"/>
                <a:gd name="T16" fmla="*/ 46 w 264"/>
                <a:gd name="T17" fmla="*/ 166 h 266"/>
                <a:gd name="T18" fmla="*/ 56 w 264"/>
                <a:gd name="T19" fmla="*/ 184 h 266"/>
                <a:gd name="T20" fmla="*/ 54 w 264"/>
                <a:gd name="T21" fmla="*/ 226 h 266"/>
                <a:gd name="T22" fmla="*/ 81 w 264"/>
                <a:gd name="T23" fmla="*/ 208 h 266"/>
                <a:gd name="T24" fmla="*/ 110 w 264"/>
                <a:gd name="T25" fmla="*/ 222 h 266"/>
                <a:gd name="T26" fmla="*/ 117 w 264"/>
                <a:gd name="T27" fmla="*/ 254 h 266"/>
                <a:gd name="T28" fmla="*/ 145 w 264"/>
                <a:gd name="T29" fmla="*/ 224 h 266"/>
                <a:gd name="T30" fmla="*/ 164 w 264"/>
                <a:gd name="T31" fmla="*/ 218 h 266"/>
                <a:gd name="T32" fmla="*/ 183 w 264"/>
                <a:gd name="T33" fmla="*/ 209 h 266"/>
                <a:gd name="T34" fmla="*/ 224 w 264"/>
                <a:gd name="T35" fmla="*/ 212 h 266"/>
                <a:gd name="T36" fmla="*/ 208 w 264"/>
                <a:gd name="T37" fmla="*/ 185 h 266"/>
                <a:gd name="T38" fmla="*/ 221 w 264"/>
                <a:gd name="T39" fmla="*/ 154 h 266"/>
                <a:gd name="T40" fmla="*/ 253 w 264"/>
                <a:gd name="T41" fmla="*/ 148 h 266"/>
                <a:gd name="T42" fmla="*/ 222 w 264"/>
                <a:gd name="T43" fmla="*/ 120 h 266"/>
                <a:gd name="T44" fmla="*/ 217 w 264"/>
                <a:gd name="T45" fmla="*/ 100 h 266"/>
                <a:gd name="T46" fmla="*/ 208 w 264"/>
                <a:gd name="T47" fmla="*/ 82 h 266"/>
                <a:gd name="T48" fmla="*/ 210 w 264"/>
                <a:gd name="T49" fmla="*/ 40 h 266"/>
                <a:gd name="T50" fmla="*/ 183 w 264"/>
                <a:gd name="T51" fmla="*/ 58 h 266"/>
                <a:gd name="T52" fmla="*/ 153 w 264"/>
                <a:gd name="T53" fmla="*/ 44 h 266"/>
                <a:gd name="T54" fmla="*/ 146 w 264"/>
                <a:gd name="T55" fmla="*/ 12 h 266"/>
                <a:gd name="T56" fmla="*/ 111 w 264"/>
                <a:gd name="T57" fmla="*/ 0 h 266"/>
                <a:gd name="T58" fmla="*/ 159 w 264"/>
                <a:gd name="T59" fmla="*/ 35 h 266"/>
                <a:gd name="T60" fmla="*/ 186 w 264"/>
                <a:gd name="T61" fmla="*/ 47 h 266"/>
                <a:gd name="T62" fmla="*/ 242 w 264"/>
                <a:gd name="T63" fmla="*/ 57 h 266"/>
                <a:gd name="T64" fmla="*/ 227 w 264"/>
                <a:gd name="T65" fmla="*/ 97 h 266"/>
                <a:gd name="T66" fmla="*/ 264 w 264"/>
                <a:gd name="T67" fmla="*/ 112 h 266"/>
                <a:gd name="T68" fmla="*/ 231 w 264"/>
                <a:gd name="T69" fmla="*/ 161 h 266"/>
                <a:gd name="T70" fmla="*/ 219 w 264"/>
                <a:gd name="T71" fmla="*/ 188 h 266"/>
                <a:gd name="T72" fmla="*/ 208 w 264"/>
                <a:gd name="T73" fmla="*/ 244 h 266"/>
                <a:gd name="T74" fmla="*/ 169 w 264"/>
                <a:gd name="T75" fmla="*/ 229 h 266"/>
                <a:gd name="T76" fmla="*/ 153 w 264"/>
                <a:gd name="T77" fmla="*/ 266 h 266"/>
                <a:gd name="T78" fmla="*/ 104 w 264"/>
                <a:gd name="T79" fmla="*/ 231 h 266"/>
                <a:gd name="T80" fmla="*/ 78 w 264"/>
                <a:gd name="T81" fmla="*/ 220 h 266"/>
                <a:gd name="T82" fmla="*/ 20 w 264"/>
                <a:gd name="T83" fmla="*/ 209 h 266"/>
                <a:gd name="T84" fmla="*/ 36 w 264"/>
                <a:gd name="T85" fmla="*/ 170 h 266"/>
                <a:gd name="T86" fmla="*/ 0 w 264"/>
                <a:gd name="T87" fmla="*/ 154 h 266"/>
                <a:gd name="T88" fmla="*/ 33 w 264"/>
                <a:gd name="T89" fmla="*/ 106 h 266"/>
                <a:gd name="T90" fmla="*/ 45 w 264"/>
                <a:gd name="T91" fmla="*/ 79 h 266"/>
                <a:gd name="T92" fmla="*/ 56 w 264"/>
                <a:gd name="T93" fmla="*/ 22 h 266"/>
                <a:gd name="T94" fmla="*/ 95 w 264"/>
                <a:gd name="T95" fmla="*/ 38 h 266"/>
                <a:gd name="T96" fmla="*/ 111 w 264"/>
                <a:gd name="T9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4" h="266">
                  <a:moveTo>
                    <a:pt x="122" y="12"/>
                  </a:moveTo>
                  <a:lnTo>
                    <a:pt x="119" y="43"/>
                  </a:lnTo>
                  <a:lnTo>
                    <a:pt x="114" y="44"/>
                  </a:lnTo>
                  <a:lnTo>
                    <a:pt x="99" y="48"/>
                  </a:lnTo>
                  <a:lnTo>
                    <a:pt x="85" y="56"/>
                  </a:lnTo>
                  <a:lnTo>
                    <a:pt x="81" y="57"/>
                  </a:lnTo>
                  <a:lnTo>
                    <a:pt x="56" y="36"/>
                  </a:lnTo>
                  <a:lnTo>
                    <a:pt x="38" y="54"/>
                  </a:lnTo>
                  <a:lnTo>
                    <a:pt x="59" y="79"/>
                  </a:lnTo>
                  <a:lnTo>
                    <a:pt x="56" y="82"/>
                  </a:lnTo>
                  <a:lnTo>
                    <a:pt x="49" y="97"/>
                  </a:lnTo>
                  <a:lnTo>
                    <a:pt x="42" y="112"/>
                  </a:lnTo>
                  <a:lnTo>
                    <a:pt x="42" y="116"/>
                  </a:lnTo>
                  <a:lnTo>
                    <a:pt x="10" y="118"/>
                  </a:lnTo>
                  <a:lnTo>
                    <a:pt x="10" y="144"/>
                  </a:lnTo>
                  <a:lnTo>
                    <a:pt x="41" y="147"/>
                  </a:lnTo>
                  <a:lnTo>
                    <a:pt x="42" y="150"/>
                  </a:lnTo>
                  <a:lnTo>
                    <a:pt x="46" y="166"/>
                  </a:lnTo>
                  <a:lnTo>
                    <a:pt x="54" y="181"/>
                  </a:lnTo>
                  <a:lnTo>
                    <a:pt x="56" y="184"/>
                  </a:lnTo>
                  <a:lnTo>
                    <a:pt x="36" y="208"/>
                  </a:lnTo>
                  <a:lnTo>
                    <a:pt x="54" y="226"/>
                  </a:lnTo>
                  <a:lnTo>
                    <a:pt x="77" y="207"/>
                  </a:lnTo>
                  <a:lnTo>
                    <a:pt x="81" y="208"/>
                  </a:lnTo>
                  <a:lnTo>
                    <a:pt x="95" y="217"/>
                  </a:lnTo>
                  <a:lnTo>
                    <a:pt x="110" y="222"/>
                  </a:lnTo>
                  <a:lnTo>
                    <a:pt x="114" y="224"/>
                  </a:lnTo>
                  <a:lnTo>
                    <a:pt x="117" y="254"/>
                  </a:lnTo>
                  <a:lnTo>
                    <a:pt x="142" y="254"/>
                  </a:lnTo>
                  <a:lnTo>
                    <a:pt x="145" y="224"/>
                  </a:lnTo>
                  <a:lnTo>
                    <a:pt x="149" y="224"/>
                  </a:lnTo>
                  <a:lnTo>
                    <a:pt x="164" y="218"/>
                  </a:lnTo>
                  <a:lnTo>
                    <a:pt x="179" y="211"/>
                  </a:lnTo>
                  <a:lnTo>
                    <a:pt x="183" y="209"/>
                  </a:lnTo>
                  <a:lnTo>
                    <a:pt x="206" y="230"/>
                  </a:lnTo>
                  <a:lnTo>
                    <a:pt x="224" y="212"/>
                  </a:lnTo>
                  <a:lnTo>
                    <a:pt x="205" y="188"/>
                  </a:lnTo>
                  <a:lnTo>
                    <a:pt x="208" y="185"/>
                  </a:lnTo>
                  <a:lnTo>
                    <a:pt x="215" y="170"/>
                  </a:lnTo>
                  <a:lnTo>
                    <a:pt x="221" y="154"/>
                  </a:lnTo>
                  <a:lnTo>
                    <a:pt x="222" y="150"/>
                  </a:lnTo>
                  <a:lnTo>
                    <a:pt x="253" y="148"/>
                  </a:lnTo>
                  <a:lnTo>
                    <a:pt x="253" y="122"/>
                  </a:lnTo>
                  <a:lnTo>
                    <a:pt x="222" y="120"/>
                  </a:lnTo>
                  <a:lnTo>
                    <a:pt x="222" y="116"/>
                  </a:lnTo>
                  <a:lnTo>
                    <a:pt x="217" y="100"/>
                  </a:lnTo>
                  <a:lnTo>
                    <a:pt x="210" y="85"/>
                  </a:lnTo>
                  <a:lnTo>
                    <a:pt x="208" y="82"/>
                  </a:lnTo>
                  <a:lnTo>
                    <a:pt x="228" y="58"/>
                  </a:lnTo>
                  <a:lnTo>
                    <a:pt x="210" y="40"/>
                  </a:lnTo>
                  <a:lnTo>
                    <a:pt x="186" y="59"/>
                  </a:lnTo>
                  <a:lnTo>
                    <a:pt x="183" y="58"/>
                  </a:lnTo>
                  <a:lnTo>
                    <a:pt x="169" y="49"/>
                  </a:lnTo>
                  <a:lnTo>
                    <a:pt x="153" y="44"/>
                  </a:lnTo>
                  <a:lnTo>
                    <a:pt x="149" y="44"/>
                  </a:lnTo>
                  <a:lnTo>
                    <a:pt x="146" y="12"/>
                  </a:lnTo>
                  <a:lnTo>
                    <a:pt x="122" y="12"/>
                  </a:lnTo>
                  <a:close/>
                  <a:moveTo>
                    <a:pt x="111" y="0"/>
                  </a:moveTo>
                  <a:lnTo>
                    <a:pt x="156" y="0"/>
                  </a:lnTo>
                  <a:lnTo>
                    <a:pt x="159" y="35"/>
                  </a:lnTo>
                  <a:lnTo>
                    <a:pt x="173" y="39"/>
                  </a:lnTo>
                  <a:lnTo>
                    <a:pt x="186" y="47"/>
                  </a:lnTo>
                  <a:lnTo>
                    <a:pt x="210" y="25"/>
                  </a:lnTo>
                  <a:lnTo>
                    <a:pt x="242" y="57"/>
                  </a:lnTo>
                  <a:lnTo>
                    <a:pt x="221" y="84"/>
                  </a:lnTo>
                  <a:lnTo>
                    <a:pt x="227" y="97"/>
                  </a:lnTo>
                  <a:lnTo>
                    <a:pt x="231" y="109"/>
                  </a:lnTo>
                  <a:lnTo>
                    <a:pt x="264" y="112"/>
                  </a:lnTo>
                  <a:lnTo>
                    <a:pt x="264" y="158"/>
                  </a:lnTo>
                  <a:lnTo>
                    <a:pt x="231" y="161"/>
                  </a:lnTo>
                  <a:lnTo>
                    <a:pt x="226" y="175"/>
                  </a:lnTo>
                  <a:lnTo>
                    <a:pt x="219" y="188"/>
                  </a:lnTo>
                  <a:lnTo>
                    <a:pt x="240" y="212"/>
                  </a:lnTo>
                  <a:lnTo>
                    <a:pt x="208" y="244"/>
                  </a:lnTo>
                  <a:lnTo>
                    <a:pt x="182" y="222"/>
                  </a:lnTo>
                  <a:lnTo>
                    <a:pt x="169" y="229"/>
                  </a:lnTo>
                  <a:lnTo>
                    <a:pt x="155" y="233"/>
                  </a:lnTo>
                  <a:lnTo>
                    <a:pt x="153" y="266"/>
                  </a:lnTo>
                  <a:lnTo>
                    <a:pt x="106" y="266"/>
                  </a:lnTo>
                  <a:lnTo>
                    <a:pt x="104" y="231"/>
                  </a:lnTo>
                  <a:lnTo>
                    <a:pt x="90" y="227"/>
                  </a:lnTo>
                  <a:lnTo>
                    <a:pt x="78" y="220"/>
                  </a:lnTo>
                  <a:lnTo>
                    <a:pt x="52" y="242"/>
                  </a:lnTo>
                  <a:lnTo>
                    <a:pt x="20" y="209"/>
                  </a:lnTo>
                  <a:lnTo>
                    <a:pt x="42" y="183"/>
                  </a:lnTo>
                  <a:lnTo>
                    <a:pt x="36" y="170"/>
                  </a:lnTo>
                  <a:lnTo>
                    <a:pt x="32" y="157"/>
                  </a:lnTo>
                  <a:lnTo>
                    <a:pt x="0" y="154"/>
                  </a:lnTo>
                  <a:lnTo>
                    <a:pt x="0" y="108"/>
                  </a:lnTo>
                  <a:lnTo>
                    <a:pt x="33" y="106"/>
                  </a:lnTo>
                  <a:lnTo>
                    <a:pt x="38" y="91"/>
                  </a:lnTo>
                  <a:lnTo>
                    <a:pt x="45" y="79"/>
                  </a:lnTo>
                  <a:lnTo>
                    <a:pt x="23" y="54"/>
                  </a:lnTo>
                  <a:lnTo>
                    <a:pt x="56" y="22"/>
                  </a:lnTo>
                  <a:lnTo>
                    <a:pt x="82" y="44"/>
                  </a:lnTo>
                  <a:lnTo>
                    <a:pt x="95" y="38"/>
                  </a:lnTo>
                  <a:lnTo>
                    <a:pt x="109" y="3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7"/>
            <p:cNvSpPr>
              <a:spLocks/>
            </p:cNvSpPr>
            <p:nvPr/>
          </p:nvSpPr>
          <p:spPr bwMode="auto">
            <a:xfrm>
              <a:off x="2326326" y="2156614"/>
              <a:ext cx="272053" cy="132196"/>
            </a:xfrm>
            <a:custGeom>
              <a:avLst/>
              <a:gdLst>
                <a:gd name="T0" fmla="*/ 0 w 142"/>
                <a:gd name="T1" fmla="*/ 0 h 69"/>
                <a:gd name="T2" fmla="*/ 12 w 142"/>
                <a:gd name="T3" fmla="*/ 0 h 69"/>
                <a:gd name="T4" fmla="*/ 15 w 142"/>
                <a:gd name="T5" fmla="*/ 18 h 69"/>
                <a:gd name="T6" fmla="*/ 22 w 142"/>
                <a:gd name="T7" fmla="*/ 34 h 69"/>
                <a:gd name="T8" fmla="*/ 35 w 142"/>
                <a:gd name="T9" fmla="*/ 47 h 69"/>
                <a:gd name="T10" fmla="*/ 52 w 142"/>
                <a:gd name="T11" fmla="*/ 55 h 69"/>
                <a:gd name="T12" fmla="*/ 71 w 142"/>
                <a:gd name="T13" fmla="*/ 59 h 69"/>
                <a:gd name="T14" fmla="*/ 89 w 142"/>
                <a:gd name="T15" fmla="*/ 55 h 69"/>
                <a:gd name="T16" fmla="*/ 106 w 142"/>
                <a:gd name="T17" fmla="*/ 47 h 69"/>
                <a:gd name="T18" fmla="*/ 118 w 142"/>
                <a:gd name="T19" fmla="*/ 34 h 69"/>
                <a:gd name="T20" fmla="*/ 127 w 142"/>
                <a:gd name="T21" fmla="*/ 18 h 69"/>
                <a:gd name="T22" fmla="*/ 130 w 142"/>
                <a:gd name="T23" fmla="*/ 0 h 69"/>
                <a:gd name="T24" fmla="*/ 142 w 142"/>
                <a:gd name="T25" fmla="*/ 0 h 69"/>
                <a:gd name="T26" fmla="*/ 138 w 142"/>
                <a:gd name="T27" fmla="*/ 22 h 69"/>
                <a:gd name="T28" fmla="*/ 127 w 142"/>
                <a:gd name="T29" fmla="*/ 41 h 69"/>
                <a:gd name="T30" fmla="*/ 112 w 142"/>
                <a:gd name="T31" fmla="*/ 56 h 69"/>
                <a:gd name="T32" fmla="*/ 93 w 142"/>
                <a:gd name="T33" fmla="*/ 67 h 69"/>
                <a:gd name="T34" fmla="*/ 71 w 142"/>
                <a:gd name="T35" fmla="*/ 69 h 69"/>
                <a:gd name="T36" fmla="*/ 48 w 142"/>
                <a:gd name="T37" fmla="*/ 67 h 69"/>
                <a:gd name="T38" fmla="*/ 29 w 142"/>
                <a:gd name="T39" fmla="*/ 56 h 69"/>
                <a:gd name="T40" fmla="*/ 15 w 142"/>
                <a:gd name="T41" fmla="*/ 41 h 69"/>
                <a:gd name="T42" fmla="*/ 4 w 142"/>
                <a:gd name="T43" fmla="*/ 22 h 69"/>
                <a:gd name="T44" fmla="*/ 0 w 142"/>
                <a:gd name="T4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69">
                  <a:moveTo>
                    <a:pt x="0" y="0"/>
                  </a:moveTo>
                  <a:lnTo>
                    <a:pt x="12" y="0"/>
                  </a:lnTo>
                  <a:lnTo>
                    <a:pt x="15" y="18"/>
                  </a:lnTo>
                  <a:lnTo>
                    <a:pt x="22" y="34"/>
                  </a:lnTo>
                  <a:lnTo>
                    <a:pt x="35" y="47"/>
                  </a:lnTo>
                  <a:lnTo>
                    <a:pt x="52" y="55"/>
                  </a:lnTo>
                  <a:lnTo>
                    <a:pt x="71" y="59"/>
                  </a:lnTo>
                  <a:lnTo>
                    <a:pt x="89" y="55"/>
                  </a:lnTo>
                  <a:lnTo>
                    <a:pt x="106" y="47"/>
                  </a:lnTo>
                  <a:lnTo>
                    <a:pt x="118" y="34"/>
                  </a:lnTo>
                  <a:lnTo>
                    <a:pt x="127" y="18"/>
                  </a:lnTo>
                  <a:lnTo>
                    <a:pt x="130" y="0"/>
                  </a:lnTo>
                  <a:lnTo>
                    <a:pt x="142" y="0"/>
                  </a:lnTo>
                  <a:lnTo>
                    <a:pt x="138" y="22"/>
                  </a:lnTo>
                  <a:lnTo>
                    <a:pt x="127" y="41"/>
                  </a:lnTo>
                  <a:lnTo>
                    <a:pt x="112" y="56"/>
                  </a:lnTo>
                  <a:lnTo>
                    <a:pt x="93" y="67"/>
                  </a:lnTo>
                  <a:lnTo>
                    <a:pt x="71" y="69"/>
                  </a:lnTo>
                  <a:lnTo>
                    <a:pt x="48" y="67"/>
                  </a:lnTo>
                  <a:lnTo>
                    <a:pt x="29" y="56"/>
                  </a:lnTo>
                  <a:lnTo>
                    <a:pt x="15" y="41"/>
                  </a:lnTo>
                  <a:lnTo>
                    <a:pt x="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18"/>
            <p:cNvSpPr>
              <a:spLocks/>
            </p:cNvSpPr>
            <p:nvPr/>
          </p:nvSpPr>
          <p:spPr bwMode="auto">
            <a:xfrm>
              <a:off x="2326326" y="2143203"/>
              <a:ext cx="22990" cy="13412"/>
            </a:xfrm>
            <a:custGeom>
              <a:avLst/>
              <a:gdLst>
                <a:gd name="T0" fmla="*/ 0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7 h 7"/>
                <a:gd name="T8" fmla="*/ 0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19"/>
            <p:cNvSpPr>
              <a:spLocks noEditPoints="1"/>
            </p:cNvSpPr>
            <p:nvPr/>
          </p:nvSpPr>
          <p:spPr bwMode="auto">
            <a:xfrm>
              <a:off x="2332073" y="2020587"/>
              <a:ext cx="260558" cy="105373"/>
            </a:xfrm>
            <a:custGeom>
              <a:avLst/>
              <a:gdLst>
                <a:gd name="T0" fmla="*/ 4 w 136"/>
                <a:gd name="T1" fmla="*/ 40 h 55"/>
                <a:gd name="T2" fmla="*/ 14 w 136"/>
                <a:gd name="T3" fmla="*/ 45 h 55"/>
                <a:gd name="T4" fmla="*/ 10 w 136"/>
                <a:gd name="T5" fmla="*/ 55 h 55"/>
                <a:gd name="T6" fmla="*/ 0 w 136"/>
                <a:gd name="T7" fmla="*/ 52 h 55"/>
                <a:gd name="T8" fmla="*/ 1 w 136"/>
                <a:gd name="T9" fmla="*/ 46 h 55"/>
                <a:gd name="T10" fmla="*/ 4 w 136"/>
                <a:gd name="T11" fmla="*/ 40 h 55"/>
                <a:gd name="T12" fmla="*/ 131 w 136"/>
                <a:gd name="T13" fmla="*/ 40 h 55"/>
                <a:gd name="T14" fmla="*/ 133 w 136"/>
                <a:gd name="T15" fmla="*/ 46 h 55"/>
                <a:gd name="T16" fmla="*/ 136 w 136"/>
                <a:gd name="T17" fmla="*/ 52 h 55"/>
                <a:gd name="T18" fmla="*/ 124 w 136"/>
                <a:gd name="T19" fmla="*/ 55 h 55"/>
                <a:gd name="T20" fmla="*/ 122 w 136"/>
                <a:gd name="T21" fmla="*/ 45 h 55"/>
                <a:gd name="T22" fmla="*/ 131 w 136"/>
                <a:gd name="T23" fmla="*/ 40 h 55"/>
                <a:gd name="T24" fmla="*/ 18 w 136"/>
                <a:gd name="T25" fmla="*/ 21 h 55"/>
                <a:gd name="T26" fmla="*/ 26 w 136"/>
                <a:gd name="T27" fmla="*/ 28 h 55"/>
                <a:gd name="T28" fmla="*/ 22 w 136"/>
                <a:gd name="T29" fmla="*/ 32 h 55"/>
                <a:gd name="T30" fmla="*/ 19 w 136"/>
                <a:gd name="T31" fmla="*/ 36 h 55"/>
                <a:gd name="T32" fmla="*/ 10 w 136"/>
                <a:gd name="T33" fmla="*/ 30 h 55"/>
                <a:gd name="T34" fmla="*/ 14 w 136"/>
                <a:gd name="T35" fmla="*/ 25 h 55"/>
                <a:gd name="T36" fmla="*/ 18 w 136"/>
                <a:gd name="T37" fmla="*/ 21 h 55"/>
                <a:gd name="T38" fmla="*/ 117 w 136"/>
                <a:gd name="T39" fmla="*/ 21 h 55"/>
                <a:gd name="T40" fmla="*/ 122 w 136"/>
                <a:gd name="T41" fmla="*/ 25 h 55"/>
                <a:gd name="T42" fmla="*/ 126 w 136"/>
                <a:gd name="T43" fmla="*/ 30 h 55"/>
                <a:gd name="T44" fmla="*/ 117 w 136"/>
                <a:gd name="T45" fmla="*/ 36 h 55"/>
                <a:gd name="T46" fmla="*/ 109 w 136"/>
                <a:gd name="T47" fmla="*/ 28 h 55"/>
                <a:gd name="T48" fmla="*/ 117 w 136"/>
                <a:gd name="T49" fmla="*/ 21 h 55"/>
                <a:gd name="T50" fmla="*/ 38 w 136"/>
                <a:gd name="T51" fmla="*/ 7 h 55"/>
                <a:gd name="T52" fmla="*/ 42 w 136"/>
                <a:gd name="T53" fmla="*/ 17 h 55"/>
                <a:gd name="T54" fmla="*/ 38 w 136"/>
                <a:gd name="T55" fmla="*/ 19 h 55"/>
                <a:gd name="T56" fmla="*/ 33 w 136"/>
                <a:gd name="T57" fmla="*/ 22 h 55"/>
                <a:gd name="T58" fmla="*/ 27 w 136"/>
                <a:gd name="T59" fmla="*/ 13 h 55"/>
                <a:gd name="T60" fmla="*/ 32 w 136"/>
                <a:gd name="T61" fmla="*/ 9 h 55"/>
                <a:gd name="T62" fmla="*/ 38 w 136"/>
                <a:gd name="T63" fmla="*/ 7 h 55"/>
                <a:gd name="T64" fmla="*/ 98 w 136"/>
                <a:gd name="T65" fmla="*/ 7 h 55"/>
                <a:gd name="T66" fmla="*/ 103 w 136"/>
                <a:gd name="T67" fmla="*/ 9 h 55"/>
                <a:gd name="T68" fmla="*/ 108 w 136"/>
                <a:gd name="T69" fmla="*/ 13 h 55"/>
                <a:gd name="T70" fmla="*/ 101 w 136"/>
                <a:gd name="T71" fmla="*/ 22 h 55"/>
                <a:gd name="T72" fmla="*/ 98 w 136"/>
                <a:gd name="T73" fmla="*/ 19 h 55"/>
                <a:gd name="T74" fmla="*/ 92 w 136"/>
                <a:gd name="T75" fmla="*/ 17 h 55"/>
                <a:gd name="T76" fmla="*/ 98 w 136"/>
                <a:gd name="T77" fmla="*/ 7 h 55"/>
                <a:gd name="T78" fmla="*/ 62 w 136"/>
                <a:gd name="T79" fmla="*/ 0 h 55"/>
                <a:gd name="T80" fmla="*/ 63 w 136"/>
                <a:gd name="T81" fmla="*/ 10 h 55"/>
                <a:gd name="T82" fmla="*/ 53 w 136"/>
                <a:gd name="T83" fmla="*/ 13 h 55"/>
                <a:gd name="T84" fmla="*/ 50 w 136"/>
                <a:gd name="T85" fmla="*/ 3 h 55"/>
                <a:gd name="T86" fmla="*/ 55 w 136"/>
                <a:gd name="T87" fmla="*/ 2 h 55"/>
                <a:gd name="T88" fmla="*/ 62 w 136"/>
                <a:gd name="T89" fmla="*/ 0 h 55"/>
                <a:gd name="T90" fmla="*/ 73 w 136"/>
                <a:gd name="T91" fmla="*/ 0 h 55"/>
                <a:gd name="T92" fmla="*/ 80 w 136"/>
                <a:gd name="T93" fmla="*/ 2 h 55"/>
                <a:gd name="T94" fmla="*/ 86 w 136"/>
                <a:gd name="T95" fmla="*/ 3 h 55"/>
                <a:gd name="T96" fmla="*/ 83 w 136"/>
                <a:gd name="T97" fmla="*/ 13 h 55"/>
                <a:gd name="T98" fmla="*/ 73 w 136"/>
                <a:gd name="T99" fmla="*/ 10 h 55"/>
                <a:gd name="T100" fmla="*/ 73 w 136"/>
                <a:gd name="T10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" h="55">
                  <a:moveTo>
                    <a:pt x="4" y="40"/>
                  </a:moveTo>
                  <a:lnTo>
                    <a:pt x="14" y="45"/>
                  </a:lnTo>
                  <a:lnTo>
                    <a:pt x="10" y="55"/>
                  </a:lnTo>
                  <a:lnTo>
                    <a:pt x="0" y="52"/>
                  </a:lnTo>
                  <a:lnTo>
                    <a:pt x="1" y="46"/>
                  </a:lnTo>
                  <a:lnTo>
                    <a:pt x="4" y="40"/>
                  </a:lnTo>
                  <a:close/>
                  <a:moveTo>
                    <a:pt x="131" y="40"/>
                  </a:moveTo>
                  <a:lnTo>
                    <a:pt x="133" y="46"/>
                  </a:lnTo>
                  <a:lnTo>
                    <a:pt x="136" y="52"/>
                  </a:lnTo>
                  <a:lnTo>
                    <a:pt x="124" y="55"/>
                  </a:lnTo>
                  <a:lnTo>
                    <a:pt x="122" y="45"/>
                  </a:lnTo>
                  <a:lnTo>
                    <a:pt x="131" y="40"/>
                  </a:lnTo>
                  <a:close/>
                  <a:moveTo>
                    <a:pt x="18" y="21"/>
                  </a:moveTo>
                  <a:lnTo>
                    <a:pt x="26" y="28"/>
                  </a:lnTo>
                  <a:lnTo>
                    <a:pt x="22" y="32"/>
                  </a:lnTo>
                  <a:lnTo>
                    <a:pt x="19" y="36"/>
                  </a:lnTo>
                  <a:lnTo>
                    <a:pt x="10" y="30"/>
                  </a:lnTo>
                  <a:lnTo>
                    <a:pt x="14" y="25"/>
                  </a:lnTo>
                  <a:lnTo>
                    <a:pt x="18" y="21"/>
                  </a:lnTo>
                  <a:close/>
                  <a:moveTo>
                    <a:pt x="117" y="21"/>
                  </a:moveTo>
                  <a:lnTo>
                    <a:pt x="122" y="25"/>
                  </a:lnTo>
                  <a:lnTo>
                    <a:pt x="126" y="30"/>
                  </a:lnTo>
                  <a:lnTo>
                    <a:pt x="117" y="36"/>
                  </a:lnTo>
                  <a:lnTo>
                    <a:pt x="109" y="28"/>
                  </a:lnTo>
                  <a:lnTo>
                    <a:pt x="117" y="21"/>
                  </a:lnTo>
                  <a:close/>
                  <a:moveTo>
                    <a:pt x="38" y="7"/>
                  </a:moveTo>
                  <a:lnTo>
                    <a:pt x="42" y="17"/>
                  </a:lnTo>
                  <a:lnTo>
                    <a:pt x="38" y="19"/>
                  </a:lnTo>
                  <a:lnTo>
                    <a:pt x="33" y="22"/>
                  </a:lnTo>
                  <a:lnTo>
                    <a:pt x="27" y="13"/>
                  </a:lnTo>
                  <a:lnTo>
                    <a:pt x="32" y="9"/>
                  </a:lnTo>
                  <a:lnTo>
                    <a:pt x="38" y="7"/>
                  </a:lnTo>
                  <a:close/>
                  <a:moveTo>
                    <a:pt x="98" y="7"/>
                  </a:moveTo>
                  <a:lnTo>
                    <a:pt x="103" y="9"/>
                  </a:lnTo>
                  <a:lnTo>
                    <a:pt x="108" y="13"/>
                  </a:lnTo>
                  <a:lnTo>
                    <a:pt x="101" y="22"/>
                  </a:lnTo>
                  <a:lnTo>
                    <a:pt x="98" y="19"/>
                  </a:lnTo>
                  <a:lnTo>
                    <a:pt x="92" y="17"/>
                  </a:lnTo>
                  <a:lnTo>
                    <a:pt x="98" y="7"/>
                  </a:lnTo>
                  <a:close/>
                  <a:moveTo>
                    <a:pt x="62" y="0"/>
                  </a:moveTo>
                  <a:lnTo>
                    <a:pt x="63" y="10"/>
                  </a:lnTo>
                  <a:lnTo>
                    <a:pt x="53" y="13"/>
                  </a:lnTo>
                  <a:lnTo>
                    <a:pt x="50" y="3"/>
                  </a:lnTo>
                  <a:lnTo>
                    <a:pt x="55" y="2"/>
                  </a:lnTo>
                  <a:lnTo>
                    <a:pt x="62" y="0"/>
                  </a:lnTo>
                  <a:close/>
                  <a:moveTo>
                    <a:pt x="73" y="0"/>
                  </a:moveTo>
                  <a:lnTo>
                    <a:pt x="80" y="2"/>
                  </a:lnTo>
                  <a:lnTo>
                    <a:pt x="86" y="3"/>
                  </a:lnTo>
                  <a:lnTo>
                    <a:pt x="83" y="13"/>
                  </a:lnTo>
                  <a:lnTo>
                    <a:pt x="73" y="1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20"/>
            <p:cNvSpPr>
              <a:spLocks/>
            </p:cNvSpPr>
            <p:nvPr/>
          </p:nvSpPr>
          <p:spPr bwMode="auto">
            <a:xfrm>
              <a:off x="2575389" y="2143203"/>
              <a:ext cx="22990" cy="13412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7 h 7"/>
                <a:gd name="T4" fmla="*/ 0 w 12"/>
                <a:gd name="T5" fmla="*/ 7 h 7"/>
                <a:gd name="T6" fmla="*/ 0 w 12"/>
                <a:gd name="T7" fmla="*/ 2 h 7"/>
                <a:gd name="T8" fmla="*/ 10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21"/>
            <p:cNvSpPr>
              <a:spLocks/>
            </p:cNvSpPr>
            <p:nvPr/>
          </p:nvSpPr>
          <p:spPr bwMode="auto">
            <a:xfrm>
              <a:off x="2378054" y="2070400"/>
              <a:ext cx="168596" cy="132196"/>
            </a:xfrm>
            <a:custGeom>
              <a:avLst/>
              <a:gdLst>
                <a:gd name="T0" fmla="*/ 44 w 88"/>
                <a:gd name="T1" fmla="*/ 0 h 69"/>
                <a:gd name="T2" fmla="*/ 61 w 88"/>
                <a:gd name="T3" fmla="*/ 4 h 69"/>
                <a:gd name="T4" fmla="*/ 75 w 88"/>
                <a:gd name="T5" fmla="*/ 13 h 69"/>
                <a:gd name="T6" fmla="*/ 84 w 88"/>
                <a:gd name="T7" fmla="*/ 27 h 69"/>
                <a:gd name="T8" fmla="*/ 88 w 88"/>
                <a:gd name="T9" fmla="*/ 45 h 69"/>
                <a:gd name="T10" fmla="*/ 85 w 88"/>
                <a:gd name="T11" fmla="*/ 58 h 69"/>
                <a:gd name="T12" fmla="*/ 80 w 88"/>
                <a:gd name="T13" fmla="*/ 69 h 69"/>
                <a:gd name="T14" fmla="*/ 75 w 88"/>
                <a:gd name="T15" fmla="*/ 61 h 69"/>
                <a:gd name="T16" fmla="*/ 67 w 88"/>
                <a:gd name="T17" fmla="*/ 56 h 69"/>
                <a:gd name="T18" fmla="*/ 58 w 88"/>
                <a:gd name="T19" fmla="*/ 54 h 69"/>
                <a:gd name="T20" fmla="*/ 30 w 88"/>
                <a:gd name="T21" fmla="*/ 54 h 69"/>
                <a:gd name="T22" fmla="*/ 20 w 88"/>
                <a:gd name="T23" fmla="*/ 56 h 69"/>
                <a:gd name="T24" fmla="*/ 13 w 88"/>
                <a:gd name="T25" fmla="*/ 61 h 69"/>
                <a:gd name="T26" fmla="*/ 8 w 88"/>
                <a:gd name="T27" fmla="*/ 69 h 69"/>
                <a:gd name="T28" fmla="*/ 2 w 88"/>
                <a:gd name="T29" fmla="*/ 58 h 69"/>
                <a:gd name="T30" fmla="*/ 0 w 88"/>
                <a:gd name="T31" fmla="*/ 45 h 69"/>
                <a:gd name="T32" fmla="*/ 3 w 88"/>
                <a:gd name="T33" fmla="*/ 27 h 69"/>
                <a:gd name="T34" fmla="*/ 13 w 88"/>
                <a:gd name="T35" fmla="*/ 13 h 69"/>
                <a:gd name="T36" fmla="*/ 26 w 88"/>
                <a:gd name="T37" fmla="*/ 4 h 69"/>
                <a:gd name="T38" fmla="*/ 44 w 88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69">
                  <a:moveTo>
                    <a:pt x="44" y="0"/>
                  </a:moveTo>
                  <a:lnTo>
                    <a:pt x="61" y="4"/>
                  </a:lnTo>
                  <a:lnTo>
                    <a:pt x="75" y="13"/>
                  </a:lnTo>
                  <a:lnTo>
                    <a:pt x="84" y="27"/>
                  </a:lnTo>
                  <a:lnTo>
                    <a:pt x="88" y="45"/>
                  </a:lnTo>
                  <a:lnTo>
                    <a:pt x="85" y="58"/>
                  </a:lnTo>
                  <a:lnTo>
                    <a:pt x="80" y="69"/>
                  </a:lnTo>
                  <a:lnTo>
                    <a:pt x="75" y="61"/>
                  </a:lnTo>
                  <a:lnTo>
                    <a:pt x="67" y="56"/>
                  </a:lnTo>
                  <a:lnTo>
                    <a:pt x="58" y="54"/>
                  </a:lnTo>
                  <a:lnTo>
                    <a:pt x="30" y="54"/>
                  </a:lnTo>
                  <a:lnTo>
                    <a:pt x="20" y="56"/>
                  </a:lnTo>
                  <a:lnTo>
                    <a:pt x="13" y="61"/>
                  </a:lnTo>
                  <a:lnTo>
                    <a:pt x="8" y="69"/>
                  </a:lnTo>
                  <a:lnTo>
                    <a:pt x="2" y="58"/>
                  </a:lnTo>
                  <a:lnTo>
                    <a:pt x="0" y="45"/>
                  </a:lnTo>
                  <a:lnTo>
                    <a:pt x="3" y="27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22"/>
            <p:cNvSpPr>
              <a:spLocks/>
            </p:cNvSpPr>
            <p:nvPr/>
          </p:nvSpPr>
          <p:spPr bwMode="auto">
            <a:xfrm>
              <a:off x="2425951" y="2106802"/>
              <a:ext cx="70888" cy="70888"/>
            </a:xfrm>
            <a:custGeom>
              <a:avLst/>
              <a:gdLst>
                <a:gd name="T0" fmla="*/ 19 w 37"/>
                <a:gd name="T1" fmla="*/ 0 h 37"/>
                <a:gd name="T2" fmla="*/ 24 w 37"/>
                <a:gd name="T3" fmla="*/ 1 h 37"/>
                <a:gd name="T4" fmla="*/ 29 w 37"/>
                <a:gd name="T5" fmla="*/ 4 h 37"/>
                <a:gd name="T6" fmla="*/ 34 w 37"/>
                <a:gd name="T7" fmla="*/ 8 h 37"/>
                <a:gd name="T8" fmla="*/ 37 w 37"/>
                <a:gd name="T9" fmla="*/ 13 h 37"/>
                <a:gd name="T10" fmla="*/ 37 w 37"/>
                <a:gd name="T11" fmla="*/ 19 h 37"/>
                <a:gd name="T12" fmla="*/ 37 w 37"/>
                <a:gd name="T13" fmla="*/ 25 h 37"/>
                <a:gd name="T14" fmla="*/ 34 w 37"/>
                <a:gd name="T15" fmla="*/ 30 h 37"/>
                <a:gd name="T16" fmla="*/ 29 w 37"/>
                <a:gd name="T17" fmla="*/ 35 h 37"/>
                <a:gd name="T18" fmla="*/ 24 w 37"/>
                <a:gd name="T19" fmla="*/ 37 h 37"/>
                <a:gd name="T20" fmla="*/ 19 w 37"/>
                <a:gd name="T21" fmla="*/ 37 h 37"/>
                <a:gd name="T22" fmla="*/ 13 w 37"/>
                <a:gd name="T23" fmla="*/ 37 h 37"/>
                <a:gd name="T24" fmla="*/ 7 w 37"/>
                <a:gd name="T25" fmla="*/ 35 h 37"/>
                <a:gd name="T26" fmla="*/ 4 w 37"/>
                <a:gd name="T27" fmla="*/ 30 h 37"/>
                <a:gd name="T28" fmla="*/ 1 w 37"/>
                <a:gd name="T29" fmla="*/ 25 h 37"/>
                <a:gd name="T30" fmla="*/ 0 w 37"/>
                <a:gd name="T31" fmla="*/ 19 h 37"/>
                <a:gd name="T32" fmla="*/ 1 w 37"/>
                <a:gd name="T33" fmla="*/ 13 h 37"/>
                <a:gd name="T34" fmla="*/ 4 w 37"/>
                <a:gd name="T35" fmla="*/ 8 h 37"/>
                <a:gd name="T36" fmla="*/ 7 w 37"/>
                <a:gd name="T37" fmla="*/ 4 h 37"/>
                <a:gd name="T38" fmla="*/ 13 w 37"/>
                <a:gd name="T39" fmla="*/ 1 h 37"/>
                <a:gd name="T40" fmla="*/ 19 w 37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7" y="19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29" y="35"/>
                  </a:lnTo>
                  <a:lnTo>
                    <a:pt x="24" y="37"/>
                  </a:lnTo>
                  <a:lnTo>
                    <a:pt x="19" y="37"/>
                  </a:lnTo>
                  <a:lnTo>
                    <a:pt x="13" y="37"/>
                  </a:lnTo>
                  <a:lnTo>
                    <a:pt x="7" y="35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4"/>
                  </a:lnTo>
                  <a:lnTo>
                    <a:pt x="13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23"/>
            <p:cNvSpPr>
              <a:spLocks noEditPoints="1"/>
            </p:cNvSpPr>
            <p:nvPr/>
          </p:nvSpPr>
          <p:spPr bwMode="auto">
            <a:xfrm>
              <a:off x="2416371" y="2097222"/>
              <a:ext cx="91962" cy="93878"/>
            </a:xfrm>
            <a:custGeom>
              <a:avLst/>
              <a:gdLst>
                <a:gd name="T0" fmla="*/ 24 w 48"/>
                <a:gd name="T1" fmla="*/ 10 h 49"/>
                <a:gd name="T2" fmla="*/ 19 w 48"/>
                <a:gd name="T3" fmla="*/ 12 h 49"/>
                <a:gd name="T4" fmla="*/ 16 w 48"/>
                <a:gd name="T5" fmla="*/ 13 h 49"/>
                <a:gd name="T6" fmla="*/ 12 w 48"/>
                <a:gd name="T7" fmla="*/ 15 h 49"/>
                <a:gd name="T8" fmla="*/ 11 w 48"/>
                <a:gd name="T9" fmla="*/ 19 h 49"/>
                <a:gd name="T10" fmla="*/ 10 w 48"/>
                <a:gd name="T11" fmla="*/ 24 h 49"/>
                <a:gd name="T12" fmla="*/ 11 w 48"/>
                <a:gd name="T13" fmla="*/ 28 h 49"/>
                <a:gd name="T14" fmla="*/ 12 w 48"/>
                <a:gd name="T15" fmla="*/ 32 h 49"/>
                <a:gd name="T16" fmla="*/ 16 w 48"/>
                <a:gd name="T17" fmla="*/ 35 h 49"/>
                <a:gd name="T18" fmla="*/ 19 w 48"/>
                <a:gd name="T19" fmla="*/ 37 h 49"/>
                <a:gd name="T20" fmla="*/ 24 w 48"/>
                <a:gd name="T21" fmla="*/ 37 h 49"/>
                <a:gd name="T22" fmla="*/ 28 w 48"/>
                <a:gd name="T23" fmla="*/ 37 h 49"/>
                <a:gd name="T24" fmla="*/ 32 w 48"/>
                <a:gd name="T25" fmla="*/ 35 h 49"/>
                <a:gd name="T26" fmla="*/ 34 w 48"/>
                <a:gd name="T27" fmla="*/ 32 h 49"/>
                <a:gd name="T28" fmla="*/ 37 w 48"/>
                <a:gd name="T29" fmla="*/ 28 h 49"/>
                <a:gd name="T30" fmla="*/ 37 w 48"/>
                <a:gd name="T31" fmla="*/ 24 h 49"/>
                <a:gd name="T32" fmla="*/ 37 w 48"/>
                <a:gd name="T33" fmla="*/ 19 h 49"/>
                <a:gd name="T34" fmla="*/ 34 w 48"/>
                <a:gd name="T35" fmla="*/ 15 h 49"/>
                <a:gd name="T36" fmla="*/ 32 w 48"/>
                <a:gd name="T37" fmla="*/ 13 h 49"/>
                <a:gd name="T38" fmla="*/ 28 w 48"/>
                <a:gd name="T39" fmla="*/ 12 h 49"/>
                <a:gd name="T40" fmla="*/ 24 w 48"/>
                <a:gd name="T41" fmla="*/ 10 h 49"/>
                <a:gd name="T42" fmla="*/ 24 w 48"/>
                <a:gd name="T43" fmla="*/ 0 h 49"/>
                <a:gd name="T44" fmla="*/ 36 w 48"/>
                <a:gd name="T45" fmla="*/ 3 h 49"/>
                <a:gd name="T46" fmla="*/ 45 w 48"/>
                <a:gd name="T47" fmla="*/ 12 h 49"/>
                <a:gd name="T48" fmla="*/ 48 w 48"/>
                <a:gd name="T49" fmla="*/ 24 h 49"/>
                <a:gd name="T50" fmla="*/ 45 w 48"/>
                <a:gd name="T51" fmla="*/ 36 h 49"/>
                <a:gd name="T52" fmla="*/ 36 w 48"/>
                <a:gd name="T53" fmla="*/ 45 h 49"/>
                <a:gd name="T54" fmla="*/ 24 w 48"/>
                <a:gd name="T55" fmla="*/ 49 h 49"/>
                <a:gd name="T56" fmla="*/ 11 w 48"/>
                <a:gd name="T57" fmla="*/ 45 h 49"/>
                <a:gd name="T58" fmla="*/ 2 w 48"/>
                <a:gd name="T59" fmla="*/ 36 h 49"/>
                <a:gd name="T60" fmla="*/ 0 w 48"/>
                <a:gd name="T61" fmla="*/ 24 h 49"/>
                <a:gd name="T62" fmla="*/ 2 w 48"/>
                <a:gd name="T63" fmla="*/ 12 h 49"/>
                <a:gd name="T64" fmla="*/ 11 w 48"/>
                <a:gd name="T65" fmla="*/ 3 h 49"/>
                <a:gd name="T66" fmla="*/ 24 w 48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" h="49">
                  <a:moveTo>
                    <a:pt x="24" y="10"/>
                  </a:moveTo>
                  <a:lnTo>
                    <a:pt x="19" y="12"/>
                  </a:lnTo>
                  <a:lnTo>
                    <a:pt x="16" y="13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10" y="24"/>
                  </a:lnTo>
                  <a:lnTo>
                    <a:pt x="11" y="28"/>
                  </a:lnTo>
                  <a:lnTo>
                    <a:pt x="12" y="32"/>
                  </a:lnTo>
                  <a:lnTo>
                    <a:pt x="16" y="35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28" y="37"/>
                  </a:lnTo>
                  <a:lnTo>
                    <a:pt x="32" y="35"/>
                  </a:lnTo>
                  <a:lnTo>
                    <a:pt x="34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7" y="19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28" y="12"/>
                  </a:lnTo>
                  <a:lnTo>
                    <a:pt x="24" y="10"/>
                  </a:lnTo>
                  <a:close/>
                  <a:moveTo>
                    <a:pt x="24" y="0"/>
                  </a:moveTo>
                  <a:lnTo>
                    <a:pt x="36" y="3"/>
                  </a:lnTo>
                  <a:lnTo>
                    <a:pt x="45" y="12"/>
                  </a:lnTo>
                  <a:lnTo>
                    <a:pt x="48" y="24"/>
                  </a:lnTo>
                  <a:lnTo>
                    <a:pt x="45" y="36"/>
                  </a:lnTo>
                  <a:lnTo>
                    <a:pt x="36" y="45"/>
                  </a:lnTo>
                  <a:lnTo>
                    <a:pt x="24" y="49"/>
                  </a:lnTo>
                  <a:lnTo>
                    <a:pt x="11" y="45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24"/>
            <p:cNvSpPr>
              <a:spLocks/>
            </p:cNvSpPr>
            <p:nvPr/>
          </p:nvSpPr>
          <p:spPr bwMode="auto">
            <a:xfrm>
              <a:off x="2387634" y="2173857"/>
              <a:ext cx="147522" cy="88130"/>
            </a:xfrm>
            <a:custGeom>
              <a:avLst/>
              <a:gdLst>
                <a:gd name="T0" fmla="*/ 25 w 77"/>
                <a:gd name="T1" fmla="*/ 0 h 46"/>
                <a:gd name="T2" fmla="*/ 53 w 77"/>
                <a:gd name="T3" fmla="*/ 0 h 46"/>
                <a:gd name="T4" fmla="*/ 65 w 77"/>
                <a:gd name="T5" fmla="*/ 2 h 46"/>
                <a:gd name="T6" fmla="*/ 74 w 77"/>
                <a:gd name="T7" fmla="*/ 11 h 46"/>
                <a:gd name="T8" fmla="*/ 77 w 77"/>
                <a:gd name="T9" fmla="*/ 24 h 46"/>
                <a:gd name="T10" fmla="*/ 77 w 77"/>
                <a:gd name="T11" fmla="*/ 46 h 46"/>
                <a:gd name="T12" fmla="*/ 66 w 77"/>
                <a:gd name="T13" fmla="*/ 46 h 46"/>
                <a:gd name="T14" fmla="*/ 66 w 77"/>
                <a:gd name="T15" fmla="*/ 24 h 46"/>
                <a:gd name="T16" fmla="*/ 66 w 77"/>
                <a:gd name="T17" fmla="*/ 19 h 46"/>
                <a:gd name="T18" fmla="*/ 63 w 77"/>
                <a:gd name="T19" fmla="*/ 16 h 46"/>
                <a:gd name="T20" fmla="*/ 61 w 77"/>
                <a:gd name="T21" fmla="*/ 13 h 46"/>
                <a:gd name="T22" fmla="*/ 57 w 77"/>
                <a:gd name="T23" fmla="*/ 11 h 46"/>
                <a:gd name="T24" fmla="*/ 53 w 77"/>
                <a:gd name="T25" fmla="*/ 10 h 46"/>
                <a:gd name="T26" fmla="*/ 25 w 77"/>
                <a:gd name="T27" fmla="*/ 10 h 46"/>
                <a:gd name="T28" fmla="*/ 20 w 77"/>
                <a:gd name="T29" fmla="*/ 11 h 46"/>
                <a:gd name="T30" fmla="*/ 17 w 77"/>
                <a:gd name="T31" fmla="*/ 13 h 46"/>
                <a:gd name="T32" fmla="*/ 13 w 77"/>
                <a:gd name="T33" fmla="*/ 16 h 46"/>
                <a:gd name="T34" fmla="*/ 12 w 77"/>
                <a:gd name="T35" fmla="*/ 19 h 46"/>
                <a:gd name="T36" fmla="*/ 11 w 77"/>
                <a:gd name="T37" fmla="*/ 24 h 46"/>
                <a:gd name="T38" fmla="*/ 11 w 77"/>
                <a:gd name="T39" fmla="*/ 46 h 46"/>
                <a:gd name="T40" fmla="*/ 0 w 77"/>
                <a:gd name="T41" fmla="*/ 46 h 46"/>
                <a:gd name="T42" fmla="*/ 0 w 77"/>
                <a:gd name="T43" fmla="*/ 24 h 46"/>
                <a:gd name="T44" fmla="*/ 3 w 77"/>
                <a:gd name="T45" fmla="*/ 11 h 46"/>
                <a:gd name="T46" fmla="*/ 12 w 77"/>
                <a:gd name="T47" fmla="*/ 2 h 46"/>
                <a:gd name="T48" fmla="*/ 25 w 77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46">
                  <a:moveTo>
                    <a:pt x="25" y="0"/>
                  </a:moveTo>
                  <a:lnTo>
                    <a:pt x="53" y="0"/>
                  </a:lnTo>
                  <a:lnTo>
                    <a:pt x="65" y="2"/>
                  </a:lnTo>
                  <a:lnTo>
                    <a:pt x="74" y="11"/>
                  </a:lnTo>
                  <a:lnTo>
                    <a:pt x="77" y="24"/>
                  </a:lnTo>
                  <a:lnTo>
                    <a:pt x="77" y="46"/>
                  </a:lnTo>
                  <a:lnTo>
                    <a:pt x="66" y="46"/>
                  </a:lnTo>
                  <a:lnTo>
                    <a:pt x="66" y="24"/>
                  </a:lnTo>
                  <a:lnTo>
                    <a:pt x="66" y="19"/>
                  </a:lnTo>
                  <a:lnTo>
                    <a:pt x="63" y="16"/>
                  </a:lnTo>
                  <a:lnTo>
                    <a:pt x="61" y="13"/>
                  </a:lnTo>
                  <a:lnTo>
                    <a:pt x="57" y="11"/>
                  </a:lnTo>
                  <a:lnTo>
                    <a:pt x="53" y="10"/>
                  </a:lnTo>
                  <a:lnTo>
                    <a:pt x="25" y="10"/>
                  </a:lnTo>
                  <a:lnTo>
                    <a:pt x="20" y="11"/>
                  </a:lnTo>
                  <a:lnTo>
                    <a:pt x="17" y="13"/>
                  </a:lnTo>
                  <a:lnTo>
                    <a:pt x="13" y="16"/>
                  </a:lnTo>
                  <a:lnTo>
                    <a:pt x="12" y="19"/>
                  </a:lnTo>
                  <a:lnTo>
                    <a:pt x="11" y="24"/>
                  </a:lnTo>
                  <a:lnTo>
                    <a:pt x="11" y="46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2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76201" y="12047339"/>
            <a:ext cx="1154630" cy="1065188"/>
            <a:chOff x="3338416" y="5072542"/>
            <a:chExt cx="937613" cy="864982"/>
          </a:xfrm>
        </p:grpSpPr>
        <p:sp>
          <p:nvSpPr>
            <p:cNvPr id="160" name="Freeform 845"/>
            <p:cNvSpPr>
              <a:spLocks/>
            </p:cNvSpPr>
            <p:nvPr/>
          </p:nvSpPr>
          <p:spPr bwMode="auto">
            <a:xfrm>
              <a:off x="3434158" y="5349864"/>
              <a:ext cx="122154" cy="277322"/>
            </a:xfrm>
            <a:custGeom>
              <a:avLst/>
              <a:gdLst>
                <a:gd name="T0" fmla="*/ 7 w 37"/>
                <a:gd name="T1" fmla="*/ 0 h 84"/>
                <a:gd name="T2" fmla="*/ 12 w 37"/>
                <a:gd name="T3" fmla="*/ 2 h 84"/>
                <a:gd name="T4" fmla="*/ 17 w 37"/>
                <a:gd name="T5" fmla="*/ 4 h 84"/>
                <a:gd name="T6" fmla="*/ 20 w 37"/>
                <a:gd name="T7" fmla="*/ 9 h 84"/>
                <a:gd name="T8" fmla="*/ 22 w 37"/>
                <a:gd name="T9" fmla="*/ 14 h 84"/>
                <a:gd name="T10" fmla="*/ 24 w 37"/>
                <a:gd name="T11" fmla="*/ 19 h 84"/>
                <a:gd name="T12" fmla="*/ 24 w 37"/>
                <a:gd name="T13" fmla="*/ 57 h 84"/>
                <a:gd name="T14" fmla="*/ 37 w 37"/>
                <a:gd name="T15" fmla="*/ 70 h 84"/>
                <a:gd name="T16" fmla="*/ 29 w 37"/>
                <a:gd name="T17" fmla="*/ 77 h 84"/>
                <a:gd name="T18" fmla="*/ 20 w 37"/>
                <a:gd name="T19" fmla="*/ 82 h 84"/>
                <a:gd name="T20" fmla="*/ 10 w 37"/>
                <a:gd name="T21" fmla="*/ 84 h 84"/>
                <a:gd name="T22" fmla="*/ 0 w 37"/>
                <a:gd name="T23" fmla="*/ 69 h 84"/>
                <a:gd name="T24" fmla="*/ 0 w 37"/>
                <a:gd name="T25" fmla="*/ 0 h 84"/>
                <a:gd name="T26" fmla="*/ 0 w 37"/>
                <a:gd name="T27" fmla="*/ 0 h 84"/>
                <a:gd name="T28" fmla="*/ 7 w 37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84">
                  <a:moveTo>
                    <a:pt x="7" y="0"/>
                  </a:moveTo>
                  <a:lnTo>
                    <a:pt x="12" y="2"/>
                  </a:lnTo>
                  <a:lnTo>
                    <a:pt x="17" y="4"/>
                  </a:lnTo>
                  <a:lnTo>
                    <a:pt x="20" y="9"/>
                  </a:lnTo>
                  <a:lnTo>
                    <a:pt x="22" y="14"/>
                  </a:lnTo>
                  <a:lnTo>
                    <a:pt x="24" y="19"/>
                  </a:lnTo>
                  <a:lnTo>
                    <a:pt x="24" y="57"/>
                  </a:lnTo>
                  <a:lnTo>
                    <a:pt x="37" y="70"/>
                  </a:lnTo>
                  <a:lnTo>
                    <a:pt x="29" y="77"/>
                  </a:lnTo>
                  <a:lnTo>
                    <a:pt x="20" y="82"/>
                  </a:lnTo>
                  <a:lnTo>
                    <a:pt x="10" y="84"/>
                  </a:lnTo>
                  <a:lnTo>
                    <a:pt x="0" y="6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46"/>
            <p:cNvSpPr>
              <a:spLocks noEditPoints="1"/>
            </p:cNvSpPr>
            <p:nvPr/>
          </p:nvSpPr>
          <p:spPr bwMode="auto">
            <a:xfrm>
              <a:off x="3417651" y="5333357"/>
              <a:ext cx="161771" cy="316940"/>
            </a:xfrm>
            <a:custGeom>
              <a:avLst/>
              <a:gdLst>
                <a:gd name="T0" fmla="*/ 10 w 49"/>
                <a:gd name="T1" fmla="*/ 10 h 96"/>
                <a:gd name="T2" fmla="*/ 12 w 49"/>
                <a:gd name="T3" fmla="*/ 72 h 96"/>
                <a:gd name="T4" fmla="*/ 18 w 49"/>
                <a:gd name="T5" fmla="*/ 82 h 96"/>
                <a:gd name="T6" fmla="*/ 25 w 49"/>
                <a:gd name="T7" fmla="*/ 81 h 96"/>
                <a:gd name="T8" fmla="*/ 34 w 49"/>
                <a:gd name="T9" fmla="*/ 75 h 96"/>
                <a:gd name="T10" fmla="*/ 24 w 49"/>
                <a:gd name="T11" fmla="*/ 65 h 96"/>
                <a:gd name="T12" fmla="*/ 24 w 49"/>
                <a:gd name="T13" fmla="*/ 24 h 96"/>
                <a:gd name="T14" fmla="*/ 22 w 49"/>
                <a:gd name="T15" fmla="*/ 19 h 96"/>
                <a:gd name="T16" fmla="*/ 20 w 49"/>
                <a:gd name="T17" fmla="*/ 16 h 96"/>
                <a:gd name="T18" fmla="*/ 15 w 49"/>
                <a:gd name="T19" fmla="*/ 12 h 96"/>
                <a:gd name="T20" fmla="*/ 12 w 49"/>
                <a:gd name="T21" fmla="*/ 10 h 96"/>
                <a:gd name="T22" fmla="*/ 10 w 49"/>
                <a:gd name="T23" fmla="*/ 10 h 96"/>
                <a:gd name="T24" fmla="*/ 12 w 49"/>
                <a:gd name="T25" fmla="*/ 0 h 96"/>
                <a:gd name="T26" fmla="*/ 17 w 49"/>
                <a:gd name="T27" fmla="*/ 0 h 96"/>
                <a:gd name="T28" fmla="*/ 22 w 49"/>
                <a:gd name="T29" fmla="*/ 4 h 96"/>
                <a:gd name="T30" fmla="*/ 27 w 49"/>
                <a:gd name="T31" fmla="*/ 7 h 96"/>
                <a:gd name="T32" fmla="*/ 30 w 49"/>
                <a:gd name="T33" fmla="*/ 12 h 96"/>
                <a:gd name="T34" fmla="*/ 34 w 49"/>
                <a:gd name="T35" fmla="*/ 17 h 96"/>
                <a:gd name="T36" fmla="*/ 36 w 49"/>
                <a:gd name="T37" fmla="*/ 22 h 96"/>
                <a:gd name="T38" fmla="*/ 36 w 49"/>
                <a:gd name="T39" fmla="*/ 24 h 96"/>
                <a:gd name="T40" fmla="*/ 36 w 49"/>
                <a:gd name="T41" fmla="*/ 60 h 96"/>
                <a:gd name="T42" fmla="*/ 49 w 49"/>
                <a:gd name="T43" fmla="*/ 75 h 96"/>
                <a:gd name="T44" fmla="*/ 46 w 49"/>
                <a:gd name="T45" fmla="*/ 79 h 96"/>
                <a:gd name="T46" fmla="*/ 32 w 49"/>
                <a:gd name="T47" fmla="*/ 89 h 96"/>
                <a:gd name="T48" fmla="*/ 15 w 49"/>
                <a:gd name="T49" fmla="*/ 94 h 96"/>
                <a:gd name="T50" fmla="*/ 12 w 49"/>
                <a:gd name="T51" fmla="*/ 96 h 96"/>
                <a:gd name="T52" fmla="*/ 0 w 49"/>
                <a:gd name="T53" fmla="*/ 75 h 96"/>
                <a:gd name="T54" fmla="*/ 0 w 49"/>
                <a:gd name="T55" fmla="*/ 0 h 96"/>
                <a:gd name="T56" fmla="*/ 5 w 49"/>
                <a:gd name="T57" fmla="*/ 0 h 96"/>
                <a:gd name="T58" fmla="*/ 5 w 49"/>
                <a:gd name="T59" fmla="*/ 0 h 96"/>
                <a:gd name="T60" fmla="*/ 12 w 49"/>
                <a:gd name="T6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96">
                  <a:moveTo>
                    <a:pt x="10" y="10"/>
                  </a:moveTo>
                  <a:lnTo>
                    <a:pt x="12" y="72"/>
                  </a:lnTo>
                  <a:lnTo>
                    <a:pt x="18" y="82"/>
                  </a:lnTo>
                  <a:lnTo>
                    <a:pt x="25" y="81"/>
                  </a:lnTo>
                  <a:lnTo>
                    <a:pt x="34" y="75"/>
                  </a:lnTo>
                  <a:lnTo>
                    <a:pt x="24" y="65"/>
                  </a:lnTo>
                  <a:lnTo>
                    <a:pt x="24" y="24"/>
                  </a:lnTo>
                  <a:lnTo>
                    <a:pt x="22" y="19"/>
                  </a:lnTo>
                  <a:lnTo>
                    <a:pt x="20" y="16"/>
                  </a:lnTo>
                  <a:lnTo>
                    <a:pt x="15" y="12"/>
                  </a:lnTo>
                  <a:lnTo>
                    <a:pt x="12" y="10"/>
                  </a:lnTo>
                  <a:lnTo>
                    <a:pt x="10" y="10"/>
                  </a:lnTo>
                  <a:close/>
                  <a:moveTo>
                    <a:pt x="12" y="0"/>
                  </a:moveTo>
                  <a:lnTo>
                    <a:pt x="17" y="0"/>
                  </a:lnTo>
                  <a:lnTo>
                    <a:pt x="22" y="4"/>
                  </a:lnTo>
                  <a:lnTo>
                    <a:pt x="27" y="7"/>
                  </a:lnTo>
                  <a:lnTo>
                    <a:pt x="30" y="12"/>
                  </a:lnTo>
                  <a:lnTo>
                    <a:pt x="34" y="17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6" y="60"/>
                  </a:lnTo>
                  <a:lnTo>
                    <a:pt x="49" y="75"/>
                  </a:lnTo>
                  <a:lnTo>
                    <a:pt x="46" y="79"/>
                  </a:lnTo>
                  <a:lnTo>
                    <a:pt x="32" y="89"/>
                  </a:lnTo>
                  <a:lnTo>
                    <a:pt x="15" y="94"/>
                  </a:lnTo>
                  <a:lnTo>
                    <a:pt x="12" y="96"/>
                  </a:lnTo>
                  <a:lnTo>
                    <a:pt x="0" y="7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7"/>
            <p:cNvSpPr>
              <a:spLocks/>
            </p:cNvSpPr>
            <p:nvPr/>
          </p:nvSpPr>
          <p:spPr bwMode="auto">
            <a:xfrm>
              <a:off x="3354923" y="5283835"/>
              <a:ext cx="359859" cy="614071"/>
            </a:xfrm>
            <a:custGeom>
              <a:avLst/>
              <a:gdLst>
                <a:gd name="T0" fmla="*/ 7 w 109"/>
                <a:gd name="T1" fmla="*/ 0 h 186"/>
                <a:gd name="T2" fmla="*/ 12 w 109"/>
                <a:gd name="T3" fmla="*/ 1 h 186"/>
                <a:gd name="T4" fmla="*/ 17 w 109"/>
                <a:gd name="T5" fmla="*/ 3 h 186"/>
                <a:gd name="T6" fmla="*/ 20 w 109"/>
                <a:gd name="T7" fmla="*/ 8 h 186"/>
                <a:gd name="T8" fmla="*/ 24 w 109"/>
                <a:gd name="T9" fmla="*/ 13 h 186"/>
                <a:gd name="T10" fmla="*/ 25 w 109"/>
                <a:gd name="T11" fmla="*/ 19 h 186"/>
                <a:gd name="T12" fmla="*/ 25 w 109"/>
                <a:gd name="T13" fmla="*/ 56 h 186"/>
                <a:gd name="T14" fmla="*/ 39 w 109"/>
                <a:gd name="T15" fmla="*/ 72 h 186"/>
                <a:gd name="T16" fmla="*/ 80 w 109"/>
                <a:gd name="T17" fmla="*/ 113 h 186"/>
                <a:gd name="T18" fmla="*/ 84 w 109"/>
                <a:gd name="T19" fmla="*/ 109 h 186"/>
                <a:gd name="T20" fmla="*/ 58 w 109"/>
                <a:gd name="T21" fmla="*/ 84 h 186"/>
                <a:gd name="T22" fmla="*/ 56 w 109"/>
                <a:gd name="T23" fmla="*/ 78 h 186"/>
                <a:gd name="T24" fmla="*/ 55 w 109"/>
                <a:gd name="T25" fmla="*/ 73 h 186"/>
                <a:gd name="T26" fmla="*/ 55 w 109"/>
                <a:gd name="T27" fmla="*/ 68 h 186"/>
                <a:gd name="T28" fmla="*/ 58 w 109"/>
                <a:gd name="T29" fmla="*/ 63 h 186"/>
                <a:gd name="T30" fmla="*/ 61 w 109"/>
                <a:gd name="T31" fmla="*/ 58 h 186"/>
                <a:gd name="T32" fmla="*/ 61 w 109"/>
                <a:gd name="T33" fmla="*/ 58 h 186"/>
                <a:gd name="T34" fmla="*/ 61 w 109"/>
                <a:gd name="T35" fmla="*/ 58 h 186"/>
                <a:gd name="T36" fmla="*/ 63 w 109"/>
                <a:gd name="T37" fmla="*/ 56 h 186"/>
                <a:gd name="T38" fmla="*/ 108 w 109"/>
                <a:gd name="T39" fmla="*/ 102 h 186"/>
                <a:gd name="T40" fmla="*/ 109 w 109"/>
                <a:gd name="T41" fmla="*/ 135 h 186"/>
                <a:gd name="T42" fmla="*/ 109 w 109"/>
                <a:gd name="T43" fmla="*/ 186 h 186"/>
                <a:gd name="T44" fmla="*/ 53 w 109"/>
                <a:gd name="T45" fmla="*/ 155 h 186"/>
                <a:gd name="T46" fmla="*/ 2 w 109"/>
                <a:gd name="T47" fmla="*/ 68 h 186"/>
                <a:gd name="T48" fmla="*/ 0 w 109"/>
                <a:gd name="T49" fmla="*/ 0 h 186"/>
                <a:gd name="T50" fmla="*/ 2 w 109"/>
                <a:gd name="T51" fmla="*/ 0 h 186"/>
                <a:gd name="T52" fmla="*/ 7 w 109"/>
                <a:gd name="T5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186">
                  <a:moveTo>
                    <a:pt x="7" y="0"/>
                  </a:moveTo>
                  <a:lnTo>
                    <a:pt x="12" y="1"/>
                  </a:lnTo>
                  <a:lnTo>
                    <a:pt x="17" y="3"/>
                  </a:lnTo>
                  <a:lnTo>
                    <a:pt x="20" y="8"/>
                  </a:lnTo>
                  <a:lnTo>
                    <a:pt x="24" y="13"/>
                  </a:lnTo>
                  <a:lnTo>
                    <a:pt x="25" y="19"/>
                  </a:lnTo>
                  <a:lnTo>
                    <a:pt x="25" y="56"/>
                  </a:lnTo>
                  <a:lnTo>
                    <a:pt x="39" y="72"/>
                  </a:lnTo>
                  <a:lnTo>
                    <a:pt x="80" y="113"/>
                  </a:lnTo>
                  <a:lnTo>
                    <a:pt x="84" y="109"/>
                  </a:lnTo>
                  <a:lnTo>
                    <a:pt x="58" y="84"/>
                  </a:lnTo>
                  <a:lnTo>
                    <a:pt x="56" y="78"/>
                  </a:lnTo>
                  <a:lnTo>
                    <a:pt x="55" y="73"/>
                  </a:lnTo>
                  <a:lnTo>
                    <a:pt x="55" y="68"/>
                  </a:lnTo>
                  <a:lnTo>
                    <a:pt x="58" y="63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108" y="102"/>
                  </a:lnTo>
                  <a:lnTo>
                    <a:pt x="109" y="135"/>
                  </a:lnTo>
                  <a:lnTo>
                    <a:pt x="109" y="186"/>
                  </a:lnTo>
                  <a:lnTo>
                    <a:pt x="53" y="155"/>
                  </a:lnTo>
                  <a:lnTo>
                    <a:pt x="2" y="68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48"/>
            <p:cNvSpPr>
              <a:spLocks/>
            </p:cNvSpPr>
            <p:nvPr/>
          </p:nvSpPr>
          <p:spPr bwMode="auto">
            <a:xfrm>
              <a:off x="3338416" y="5267328"/>
              <a:ext cx="392873" cy="630578"/>
            </a:xfrm>
            <a:custGeom>
              <a:avLst/>
              <a:gdLst>
                <a:gd name="T0" fmla="*/ 12 w 119"/>
                <a:gd name="T1" fmla="*/ 0 h 191"/>
                <a:gd name="T2" fmla="*/ 19 w 119"/>
                <a:gd name="T3" fmla="*/ 0 h 191"/>
                <a:gd name="T4" fmla="*/ 24 w 119"/>
                <a:gd name="T5" fmla="*/ 3 h 191"/>
                <a:gd name="T6" fmla="*/ 27 w 119"/>
                <a:gd name="T7" fmla="*/ 6 h 191"/>
                <a:gd name="T8" fmla="*/ 32 w 119"/>
                <a:gd name="T9" fmla="*/ 12 h 191"/>
                <a:gd name="T10" fmla="*/ 34 w 119"/>
                <a:gd name="T11" fmla="*/ 17 h 191"/>
                <a:gd name="T12" fmla="*/ 36 w 119"/>
                <a:gd name="T13" fmla="*/ 24 h 191"/>
                <a:gd name="T14" fmla="*/ 36 w 119"/>
                <a:gd name="T15" fmla="*/ 24 h 191"/>
                <a:gd name="T16" fmla="*/ 36 w 119"/>
                <a:gd name="T17" fmla="*/ 59 h 191"/>
                <a:gd name="T18" fmla="*/ 48 w 119"/>
                <a:gd name="T19" fmla="*/ 73 h 191"/>
                <a:gd name="T20" fmla="*/ 54 w 119"/>
                <a:gd name="T21" fmla="*/ 78 h 191"/>
                <a:gd name="T22" fmla="*/ 54 w 119"/>
                <a:gd name="T23" fmla="*/ 71 h 191"/>
                <a:gd name="T24" fmla="*/ 58 w 119"/>
                <a:gd name="T25" fmla="*/ 65 h 191"/>
                <a:gd name="T26" fmla="*/ 61 w 119"/>
                <a:gd name="T27" fmla="*/ 59 h 191"/>
                <a:gd name="T28" fmla="*/ 63 w 119"/>
                <a:gd name="T29" fmla="*/ 59 h 191"/>
                <a:gd name="T30" fmla="*/ 68 w 119"/>
                <a:gd name="T31" fmla="*/ 54 h 191"/>
                <a:gd name="T32" fmla="*/ 118 w 119"/>
                <a:gd name="T33" fmla="*/ 104 h 191"/>
                <a:gd name="T34" fmla="*/ 119 w 119"/>
                <a:gd name="T35" fmla="*/ 140 h 191"/>
                <a:gd name="T36" fmla="*/ 119 w 119"/>
                <a:gd name="T37" fmla="*/ 191 h 191"/>
                <a:gd name="T38" fmla="*/ 109 w 119"/>
                <a:gd name="T39" fmla="*/ 191 h 191"/>
                <a:gd name="T40" fmla="*/ 109 w 119"/>
                <a:gd name="T41" fmla="*/ 140 h 191"/>
                <a:gd name="T42" fmla="*/ 107 w 119"/>
                <a:gd name="T43" fmla="*/ 109 h 191"/>
                <a:gd name="T44" fmla="*/ 68 w 119"/>
                <a:gd name="T45" fmla="*/ 70 h 191"/>
                <a:gd name="T46" fmla="*/ 66 w 119"/>
                <a:gd name="T47" fmla="*/ 73 h 191"/>
                <a:gd name="T48" fmla="*/ 65 w 119"/>
                <a:gd name="T49" fmla="*/ 78 h 191"/>
                <a:gd name="T50" fmla="*/ 66 w 119"/>
                <a:gd name="T51" fmla="*/ 82 h 191"/>
                <a:gd name="T52" fmla="*/ 68 w 119"/>
                <a:gd name="T53" fmla="*/ 85 h 191"/>
                <a:gd name="T54" fmla="*/ 97 w 119"/>
                <a:gd name="T55" fmla="*/ 114 h 191"/>
                <a:gd name="T56" fmla="*/ 85 w 119"/>
                <a:gd name="T57" fmla="*/ 126 h 191"/>
                <a:gd name="T58" fmla="*/ 41 w 119"/>
                <a:gd name="T59" fmla="*/ 82 h 191"/>
                <a:gd name="T60" fmla="*/ 24 w 119"/>
                <a:gd name="T61" fmla="*/ 65 h 191"/>
                <a:gd name="T62" fmla="*/ 24 w 119"/>
                <a:gd name="T63" fmla="*/ 25 h 191"/>
                <a:gd name="T64" fmla="*/ 24 w 119"/>
                <a:gd name="T65" fmla="*/ 20 h 191"/>
                <a:gd name="T66" fmla="*/ 20 w 119"/>
                <a:gd name="T67" fmla="*/ 15 h 191"/>
                <a:gd name="T68" fmla="*/ 17 w 119"/>
                <a:gd name="T69" fmla="*/ 12 h 191"/>
                <a:gd name="T70" fmla="*/ 12 w 119"/>
                <a:gd name="T71" fmla="*/ 10 h 191"/>
                <a:gd name="T72" fmla="*/ 12 w 119"/>
                <a:gd name="T73" fmla="*/ 10 h 191"/>
                <a:gd name="T74" fmla="*/ 12 w 119"/>
                <a:gd name="T75" fmla="*/ 71 h 191"/>
                <a:gd name="T76" fmla="*/ 63 w 119"/>
                <a:gd name="T77" fmla="*/ 157 h 191"/>
                <a:gd name="T78" fmla="*/ 53 w 119"/>
                <a:gd name="T79" fmla="*/ 164 h 191"/>
                <a:gd name="T80" fmla="*/ 0 w 119"/>
                <a:gd name="T81" fmla="*/ 75 h 191"/>
                <a:gd name="T82" fmla="*/ 0 w 119"/>
                <a:gd name="T83" fmla="*/ 0 h 191"/>
                <a:gd name="T84" fmla="*/ 5 w 119"/>
                <a:gd name="T85" fmla="*/ 0 h 191"/>
                <a:gd name="T86" fmla="*/ 7 w 119"/>
                <a:gd name="T87" fmla="*/ 0 h 191"/>
                <a:gd name="T88" fmla="*/ 12 w 119"/>
                <a:gd name="T8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9" h="191">
                  <a:moveTo>
                    <a:pt x="12" y="0"/>
                  </a:moveTo>
                  <a:lnTo>
                    <a:pt x="19" y="0"/>
                  </a:lnTo>
                  <a:lnTo>
                    <a:pt x="24" y="3"/>
                  </a:lnTo>
                  <a:lnTo>
                    <a:pt x="27" y="6"/>
                  </a:lnTo>
                  <a:lnTo>
                    <a:pt x="32" y="12"/>
                  </a:lnTo>
                  <a:lnTo>
                    <a:pt x="34" y="17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6" y="59"/>
                  </a:lnTo>
                  <a:lnTo>
                    <a:pt x="48" y="73"/>
                  </a:lnTo>
                  <a:lnTo>
                    <a:pt x="54" y="78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1" y="59"/>
                  </a:lnTo>
                  <a:lnTo>
                    <a:pt x="63" y="59"/>
                  </a:lnTo>
                  <a:lnTo>
                    <a:pt x="68" y="54"/>
                  </a:lnTo>
                  <a:lnTo>
                    <a:pt x="118" y="104"/>
                  </a:lnTo>
                  <a:lnTo>
                    <a:pt x="119" y="140"/>
                  </a:lnTo>
                  <a:lnTo>
                    <a:pt x="119" y="191"/>
                  </a:lnTo>
                  <a:lnTo>
                    <a:pt x="109" y="191"/>
                  </a:lnTo>
                  <a:lnTo>
                    <a:pt x="109" y="140"/>
                  </a:lnTo>
                  <a:lnTo>
                    <a:pt x="107" y="109"/>
                  </a:lnTo>
                  <a:lnTo>
                    <a:pt x="68" y="70"/>
                  </a:lnTo>
                  <a:lnTo>
                    <a:pt x="66" y="73"/>
                  </a:lnTo>
                  <a:lnTo>
                    <a:pt x="65" y="78"/>
                  </a:lnTo>
                  <a:lnTo>
                    <a:pt x="66" y="82"/>
                  </a:lnTo>
                  <a:lnTo>
                    <a:pt x="68" y="85"/>
                  </a:lnTo>
                  <a:lnTo>
                    <a:pt x="97" y="114"/>
                  </a:lnTo>
                  <a:lnTo>
                    <a:pt x="85" y="126"/>
                  </a:lnTo>
                  <a:lnTo>
                    <a:pt x="41" y="82"/>
                  </a:lnTo>
                  <a:lnTo>
                    <a:pt x="24" y="65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0" y="15"/>
                  </a:lnTo>
                  <a:lnTo>
                    <a:pt x="17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71"/>
                  </a:lnTo>
                  <a:lnTo>
                    <a:pt x="63" y="157"/>
                  </a:lnTo>
                  <a:lnTo>
                    <a:pt x="53" y="164"/>
                  </a:lnTo>
                  <a:lnTo>
                    <a:pt x="0" y="75"/>
                  </a:lnTo>
                  <a:lnTo>
                    <a:pt x="0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849"/>
            <p:cNvSpPr>
              <a:spLocks noChangeArrowheads="1"/>
            </p:cNvSpPr>
            <p:nvPr/>
          </p:nvSpPr>
          <p:spPr bwMode="auto">
            <a:xfrm>
              <a:off x="3477077" y="5831877"/>
              <a:ext cx="300432" cy="105647"/>
            </a:xfrm>
            <a:prstGeom prst="rect">
              <a:avLst/>
            </a:prstGeom>
            <a:solidFill>
              <a:srgbClr val="AEB5B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50"/>
            <p:cNvSpPr>
              <a:spLocks/>
            </p:cNvSpPr>
            <p:nvPr/>
          </p:nvSpPr>
          <p:spPr bwMode="auto">
            <a:xfrm>
              <a:off x="4054831" y="5349864"/>
              <a:ext cx="125455" cy="277322"/>
            </a:xfrm>
            <a:custGeom>
              <a:avLst/>
              <a:gdLst>
                <a:gd name="T0" fmla="*/ 31 w 38"/>
                <a:gd name="T1" fmla="*/ 0 h 84"/>
                <a:gd name="T2" fmla="*/ 38 w 38"/>
                <a:gd name="T3" fmla="*/ 0 h 84"/>
                <a:gd name="T4" fmla="*/ 38 w 38"/>
                <a:gd name="T5" fmla="*/ 0 h 84"/>
                <a:gd name="T6" fmla="*/ 38 w 38"/>
                <a:gd name="T7" fmla="*/ 69 h 84"/>
                <a:gd name="T8" fmla="*/ 27 w 38"/>
                <a:gd name="T9" fmla="*/ 84 h 84"/>
                <a:gd name="T10" fmla="*/ 17 w 38"/>
                <a:gd name="T11" fmla="*/ 82 h 84"/>
                <a:gd name="T12" fmla="*/ 9 w 38"/>
                <a:gd name="T13" fmla="*/ 77 h 84"/>
                <a:gd name="T14" fmla="*/ 0 w 38"/>
                <a:gd name="T15" fmla="*/ 70 h 84"/>
                <a:gd name="T16" fmla="*/ 14 w 38"/>
                <a:gd name="T17" fmla="*/ 57 h 84"/>
                <a:gd name="T18" fmla="*/ 14 w 38"/>
                <a:gd name="T19" fmla="*/ 19 h 84"/>
                <a:gd name="T20" fmla="*/ 14 w 38"/>
                <a:gd name="T21" fmla="*/ 14 h 84"/>
                <a:gd name="T22" fmla="*/ 17 w 38"/>
                <a:gd name="T23" fmla="*/ 9 h 84"/>
                <a:gd name="T24" fmla="*/ 20 w 38"/>
                <a:gd name="T25" fmla="*/ 4 h 84"/>
                <a:gd name="T26" fmla="*/ 26 w 38"/>
                <a:gd name="T27" fmla="*/ 2 h 84"/>
                <a:gd name="T28" fmla="*/ 31 w 38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84">
                  <a:moveTo>
                    <a:pt x="31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69"/>
                  </a:lnTo>
                  <a:lnTo>
                    <a:pt x="27" y="84"/>
                  </a:lnTo>
                  <a:lnTo>
                    <a:pt x="17" y="82"/>
                  </a:lnTo>
                  <a:lnTo>
                    <a:pt x="9" y="77"/>
                  </a:lnTo>
                  <a:lnTo>
                    <a:pt x="0" y="70"/>
                  </a:lnTo>
                  <a:lnTo>
                    <a:pt x="14" y="57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51"/>
            <p:cNvSpPr>
              <a:spLocks noEditPoints="1"/>
            </p:cNvSpPr>
            <p:nvPr/>
          </p:nvSpPr>
          <p:spPr bwMode="auto">
            <a:xfrm>
              <a:off x="4031721" y="5333357"/>
              <a:ext cx="165073" cy="316940"/>
            </a:xfrm>
            <a:custGeom>
              <a:avLst/>
              <a:gdLst>
                <a:gd name="T0" fmla="*/ 38 w 50"/>
                <a:gd name="T1" fmla="*/ 10 h 96"/>
                <a:gd name="T2" fmla="*/ 33 w 50"/>
                <a:gd name="T3" fmla="*/ 12 h 96"/>
                <a:gd name="T4" fmla="*/ 29 w 50"/>
                <a:gd name="T5" fmla="*/ 16 h 96"/>
                <a:gd name="T6" fmla="*/ 27 w 50"/>
                <a:gd name="T7" fmla="*/ 19 h 96"/>
                <a:gd name="T8" fmla="*/ 26 w 50"/>
                <a:gd name="T9" fmla="*/ 24 h 96"/>
                <a:gd name="T10" fmla="*/ 26 w 50"/>
                <a:gd name="T11" fmla="*/ 65 h 96"/>
                <a:gd name="T12" fmla="*/ 16 w 50"/>
                <a:gd name="T13" fmla="*/ 75 h 96"/>
                <a:gd name="T14" fmla="*/ 22 w 50"/>
                <a:gd name="T15" fmla="*/ 81 h 96"/>
                <a:gd name="T16" fmla="*/ 31 w 50"/>
                <a:gd name="T17" fmla="*/ 82 h 96"/>
                <a:gd name="T18" fmla="*/ 38 w 50"/>
                <a:gd name="T19" fmla="*/ 72 h 96"/>
                <a:gd name="T20" fmla="*/ 39 w 50"/>
                <a:gd name="T21" fmla="*/ 10 h 96"/>
                <a:gd name="T22" fmla="*/ 38 w 50"/>
                <a:gd name="T23" fmla="*/ 10 h 96"/>
                <a:gd name="T24" fmla="*/ 38 w 50"/>
                <a:gd name="T25" fmla="*/ 0 h 96"/>
                <a:gd name="T26" fmla="*/ 45 w 50"/>
                <a:gd name="T27" fmla="*/ 0 h 96"/>
                <a:gd name="T28" fmla="*/ 45 w 50"/>
                <a:gd name="T29" fmla="*/ 0 h 96"/>
                <a:gd name="T30" fmla="*/ 50 w 50"/>
                <a:gd name="T31" fmla="*/ 0 h 96"/>
                <a:gd name="T32" fmla="*/ 50 w 50"/>
                <a:gd name="T33" fmla="*/ 5 h 96"/>
                <a:gd name="T34" fmla="*/ 50 w 50"/>
                <a:gd name="T35" fmla="*/ 75 h 96"/>
                <a:gd name="T36" fmla="*/ 38 w 50"/>
                <a:gd name="T37" fmla="*/ 96 h 96"/>
                <a:gd name="T38" fmla="*/ 34 w 50"/>
                <a:gd name="T39" fmla="*/ 94 h 96"/>
                <a:gd name="T40" fmla="*/ 17 w 50"/>
                <a:gd name="T41" fmla="*/ 89 h 96"/>
                <a:gd name="T42" fmla="*/ 4 w 50"/>
                <a:gd name="T43" fmla="*/ 79 h 96"/>
                <a:gd name="T44" fmla="*/ 0 w 50"/>
                <a:gd name="T45" fmla="*/ 75 h 96"/>
                <a:gd name="T46" fmla="*/ 14 w 50"/>
                <a:gd name="T47" fmla="*/ 60 h 96"/>
                <a:gd name="T48" fmla="*/ 14 w 50"/>
                <a:gd name="T49" fmla="*/ 22 h 96"/>
                <a:gd name="T50" fmla="*/ 16 w 50"/>
                <a:gd name="T51" fmla="*/ 17 h 96"/>
                <a:gd name="T52" fmla="*/ 19 w 50"/>
                <a:gd name="T53" fmla="*/ 12 h 96"/>
                <a:gd name="T54" fmla="*/ 22 w 50"/>
                <a:gd name="T55" fmla="*/ 7 h 96"/>
                <a:gd name="T56" fmla="*/ 26 w 50"/>
                <a:gd name="T57" fmla="*/ 4 h 96"/>
                <a:gd name="T58" fmla="*/ 33 w 50"/>
                <a:gd name="T59" fmla="*/ 0 h 96"/>
                <a:gd name="T60" fmla="*/ 38 w 50"/>
                <a:gd name="T6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96">
                  <a:moveTo>
                    <a:pt x="38" y="10"/>
                  </a:moveTo>
                  <a:lnTo>
                    <a:pt x="33" y="12"/>
                  </a:lnTo>
                  <a:lnTo>
                    <a:pt x="29" y="16"/>
                  </a:lnTo>
                  <a:lnTo>
                    <a:pt x="27" y="19"/>
                  </a:lnTo>
                  <a:lnTo>
                    <a:pt x="26" y="24"/>
                  </a:lnTo>
                  <a:lnTo>
                    <a:pt x="26" y="65"/>
                  </a:lnTo>
                  <a:lnTo>
                    <a:pt x="16" y="75"/>
                  </a:lnTo>
                  <a:lnTo>
                    <a:pt x="22" y="81"/>
                  </a:lnTo>
                  <a:lnTo>
                    <a:pt x="31" y="82"/>
                  </a:lnTo>
                  <a:lnTo>
                    <a:pt x="38" y="72"/>
                  </a:lnTo>
                  <a:lnTo>
                    <a:pt x="39" y="10"/>
                  </a:lnTo>
                  <a:lnTo>
                    <a:pt x="38" y="10"/>
                  </a:lnTo>
                  <a:close/>
                  <a:moveTo>
                    <a:pt x="38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75"/>
                  </a:lnTo>
                  <a:lnTo>
                    <a:pt x="38" y="96"/>
                  </a:lnTo>
                  <a:lnTo>
                    <a:pt x="34" y="94"/>
                  </a:lnTo>
                  <a:lnTo>
                    <a:pt x="17" y="89"/>
                  </a:lnTo>
                  <a:lnTo>
                    <a:pt x="4" y="79"/>
                  </a:lnTo>
                  <a:lnTo>
                    <a:pt x="0" y="75"/>
                  </a:lnTo>
                  <a:lnTo>
                    <a:pt x="14" y="60"/>
                  </a:lnTo>
                  <a:lnTo>
                    <a:pt x="14" y="22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2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52"/>
            <p:cNvSpPr>
              <a:spLocks/>
            </p:cNvSpPr>
            <p:nvPr/>
          </p:nvSpPr>
          <p:spPr bwMode="auto">
            <a:xfrm>
              <a:off x="3896362" y="5283835"/>
              <a:ext cx="363160" cy="614071"/>
            </a:xfrm>
            <a:custGeom>
              <a:avLst/>
              <a:gdLst>
                <a:gd name="T0" fmla="*/ 103 w 110"/>
                <a:gd name="T1" fmla="*/ 0 h 186"/>
                <a:gd name="T2" fmla="*/ 108 w 110"/>
                <a:gd name="T3" fmla="*/ 0 h 186"/>
                <a:gd name="T4" fmla="*/ 110 w 110"/>
                <a:gd name="T5" fmla="*/ 0 h 186"/>
                <a:gd name="T6" fmla="*/ 108 w 110"/>
                <a:gd name="T7" fmla="*/ 68 h 186"/>
                <a:gd name="T8" fmla="*/ 57 w 110"/>
                <a:gd name="T9" fmla="*/ 155 h 186"/>
                <a:gd name="T10" fmla="*/ 0 w 110"/>
                <a:gd name="T11" fmla="*/ 186 h 186"/>
                <a:gd name="T12" fmla="*/ 0 w 110"/>
                <a:gd name="T13" fmla="*/ 135 h 186"/>
                <a:gd name="T14" fmla="*/ 2 w 110"/>
                <a:gd name="T15" fmla="*/ 102 h 186"/>
                <a:gd name="T16" fmla="*/ 46 w 110"/>
                <a:gd name="T17" fmla="*/ 56 h 186"/>
                <a:gd name="T18" fmla="*/ 48 w 110"/>
                <a:gd name="T19" fmla="*/ 58 h 186"/>
                <a:gd name="T20" fmla="*/ 48 w 110"/>
                <a:gd name="T21" fmla="*/ 58 h 186"/>
                <a:gd name="T22" fmla="*/ 48 w 110"/>
                <a:gd name="T23" fmla="*/ 58 h 186"/>
                <a:gd name="T24" fmla="*/ 51 w 110"/>
                <a:gd name="T25" fmla="*/ 63 h 186"/>
                <a:gd name="T26" fmla="*/ 53 w 110"/>
                <a:gd name="T27" fmla="*/ 68 h 186"/>
                <a:gd name="T28" fmla="*/ 55 w 110"/>
                <a:gd name="T29" fmla="*/ 73 h 186"/>
                <a:gd name="T30" fmla="*/ 53 w 110"/>
                <a:gd name="T31" fmla="*/ 78 h 186"/>
                <a:gd name="T32" fmla="*/ 51 w 110"/>
                <a:gd name="T33" fmla="*/ 84 h 186"/>
                <a:gd name="T34" fmla="*/ 26 w 110"/>
                <a:gd name="T35" fmla="*/ 109 h 186"/>
                <a:gd name="T36" fmla="*/ 29 w 110"/>
                <a:gd name="T37" fmla="*/ 113 h 186"/>
                <a:gd name="T38" fmla="*/ 70 w 110"/>
                <a:gd name="T39" fmla="*/ 72 h 186"/>
                <a:gd name="T40" fmla="*/ 84 w 110"/>
                <a:gd name="T41" fmla="*/ 56 h 186"/>
                <a:gd name="T42" fmla="*/ 84 w 110"/>
                <a:gd name="T43" fmla="*/ 19 h 186"/>
                <a:gd name="T44" fmla="*/ 86 w 110"/>
                <a:gd name="T45" fmla="*/ 13 h 186"/>
                <a:gd name="T46" fmla="*/ 89 w 110"/>
                <a:gd name="T47" fmla="*/ 8 h 186"/>
                <a:gd name="T48" fmla="*/ 92 w 110"/>
                <a:gd name="T49" fmla="*/ 3 h 186"/>
                <a:gd name="T50" fmla="*/ 98 w 110"/>
                <a:gd name="T51" fmla="*/ 1 h 186"/>
                <a:gd name="T52" fmla="*/ 103 w 110"/>
                <a:gd name="T5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86">
                  <a:moveTo>
                    <a:pt x="103" y="0"/>
                  </a:moveTo>
                  <a:lnTo>
                    <a:pt x="108" y="0"/>
                  </a:lnTo>
                  <a:lnTo>
                    <a:pt x="110" y="0"/>
                  </a:lnTo>
                  <a:lnTo>
                    <a:pt x="108" y="68"/>
                  </a:lnTo>
                  <a:lnTo>
                    <a:pt x="57" y="155"/>
                  </a:lnTo>
                  <a:lnTo>
                    <a:pt x="0" y="186"/>
                  </a:lnTo>
                  <a:lnTo>
                    <a:pt x="0" y="135"/>
                  </a:lnTo>
                  <a:lnTo>
                    <a:pt x="2" y="102"/>
                  </a:lnTo>
                  <a:lnTo>
                    <a:pt x="46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1" y="63"/>
                  </a:lnTo>
                  <a:lnTo>
                    <a:pt x="53" y="68"/>
                  </a:lnTo>
                  <a:lnTo>
                    <a:pt x="55" y="73"/>
                  </a:lnTo>
                  <a:lnTo>
                    <a:pt x="53" y="78"/>
                  </a:lnTo>
                  <a:lnTo>
                    <a:pt x="51" y="84"/>
                  </a:lnTo>
                  <a:lnTo>
                    <a:pt x="26" y="109"/>
                  </a:lnTo>
                  <a:lnTo>
                    <a:pt x="29" y="113"/>
                  </a:lnTo>
                  <a:lnTo>
                    <a:pt x="70" y="72"/>
                  </a:lnTo>
                  <a:lnTo>
                    <a:pt x="84" y="56"/>
                  </a:lnTo>
                  <a:lnTo>
                    <a:pt x="84" y="19"/>
                  </a:lnTo>
                  <a:lnTo>
                    <a:pt x="86" y="13"/>
                  </a:lnTo>
                  <a:lnTo>
                    <a:pt x="89" y="8"/>
                  </a:lnTo>
                  <a:lnTo>
                    <a:pt x="92" y="3"/>
                  </a:lnTo>
                  <a:lnTo>
                    <a:pt x="98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53"/>
            <p:cNvSpPr>
              <a:spLocks/>
            </p:cNvSpPr>
            <p:nvPr/>
          </p:nvSpPr>
          <p:spPr bwMode="auto">
            <a:xfrm>
              <a:off x="3873251" y="5267328"/>
              <a:ext cx="402778" cy="630578"/>
            </a:xfrm>
            <a:custGeom>
              <a:avLst/>
              <a:gdLst>
                <a:gd name="T0" fmla="*/ 110 w 122"/>
                <a:gd name="T1" fmla="*/ 0 h 191"/>
                <a:gd name="T2" fmla="*/ 115 w 122"/>
                <a:gd name="T3" fmla="*/ 0 h 191"/>
                <a:gd name="T4" fmla="*/ 117 w 122"/>
                <a:gd name="T5" fmla="*/ 0 h 191"/>
                <a:gd name="T6" fmla="*/ 122 w 122"/>
                <a:gd name="T7" fmla="*/ 0 h 191"/>
                <a:gd name="T8" fmla="*/ 122 w 122"/>
                <a:gd name="T9" fmla="*/ 5 h 191"/>
                <a:gd name="T10" fmla="*/ 120 w 122"/>
                <a:gd name="T11" fmla="*/ 75 h 191"/>
                <a:gd name="T12" fmla="*/ 69 w 122"/>
                <a:gd name="T13" fmla="*/ 164 h 191"/>
                <a:gd name="T14" fmla="*/ 58 w 122"/>
                <a:gd name="T15" fmla="*/ 157 h 191"/>
                <a:gd name="T16" fmla="*/ 110 w 122"/>
                <a:gd name="T17" fmla="*/ 71 h 191"/>
                <a:gd name="T18" fmla="*/ 110 w 122"/>
                <a:gd name="T19" fmla="*/ 10 h 191"/>
                <a:gd name="T20" fmla="*/ 110 w 122"/>
                <a:gd name="T21" fmla="*/ 10 h 191"/>
                <a:gd name="T22" fmla="*/ 105 w 122"/>
                <a:gd name="T23" fmla="*/ 12 h 191"/>
                <a:gd name="T24" fmla="*/ 101 w 122"/>
                <a:gd name="T25" fmla="*/ 15 h 191"/>
                <a:gd name="T26" fmla="*/ 98 w 122"/>
                <a:gd name="T27" fmla="*/ 20 h 191"/>
                <a:gd name="T28" fmla="*/ 96 w 122"/>
                <a:gd name="T29" fmla="*/ 25 h 191"/>
                <a:gd name="T30" fmla="*/ 96 w 122"/>
                <a:gd name="T31" fmla="*/ 65 h 191"/>
                <a:gd name="T32" fmla="*/ 81 w 122"/>
                <a:gd name="T33" fmla="*/ 80 h 191"/>
                <a:gd name="T34" fmla="*/ 36 w 122"/>
                <a:gd name="T35" fmla="*/ 126 h 191"/>
                <a:gd name="T36" fmla="*/ 24 w 122"/>
                <a:gd name="T37" fmla="*/ 114 h 191"/>
                <a:gd name="T38" fmla="*/ 53 w 122"/>
                <a:gd name="T39" fmla="*/ 85 h 191"/>
                <a:gd name="T40" fmla="*/ 55 w 122"/>
                <a:gd name="T41" fmla="*/ 82 h 191"/>
                <a:gd name="T42" fmla="*/ 57 w 122"/>
                <a:gd name="T43" fmla="*/ 77 h 191"/>
                <a:gd name="T44" fmla="*/ 55 w 122"/>
                <a:gd name="T45" fmla="*/ 73 h 191"/>
                <a:gd name="T46" fmla="*/ 53 w 122"/>
                <a:gd name="T47" fmla="*/ 70 h 191"/>
                <a:gd name="T48" fmla="*/ 14 w 122"/>
                <a:gd name="T49" fmla="*/ 109 h 191"/>
                <a:gd name="T50" fmla="*/ 12 w 122"/>
                <a:gd name="T51" fmla="*/ 140 h 191"/>
                <a:gd name="T52" fmla="*/ 12 w 122"/>
                <a:gd name="T53" fmla="*/ 191 h 191"/>
                <a:gd name="T54" fmla="*/ 0 w 122"/>
                <a:gd name="T55" fmla="*/ 191 h 191"/>
                <a:gd name="T56" fmla="*/ 0 w 122"/>
                <a:gd name="T57" fmla="*/ 140 h 191"/>
                <a:gd name="T58" fmla="*/ 4 w 122"/>
                <a:gd name="T59" fmla="*/ 104 h 191"/>
                <a:gd name="T60" fmla="*/ 53 w 122"/>
                <a:gd name="T61" fmla="*/ 54 h 191"/>
                <a:gd name="T62" fmla="*/ 60 w 122"/>
                <a:gd name="T63" fmla="*/ 59 h 191"/>
                <a:gd name="T64" fmla="*/ 64 w 122"/>
                <a:gd name="T65" fmla="*/ 65 h 191"/>
                <a:gd name="T66" fmla="*/ 65 w 122"/>
                <a:gd name="T67" fmla="*/ 70 h 191"/>
                <a:gd name="T68" fmla="*/ 67 w 122"/>
                <a:gd name="T69" fmla="*/ 75 h 191"/>
                <a:gd name="T70" fmla="*/ 67 w 122"/>
                <a:gd name="T71" fmla="*/ 78 h 191"/>
                <a:gd name="T72" fmla="*/ 74 w 122"/>
                <a:gd name="T73" fmla="*/ 73 h 191"/>
                <a:gd name="T74" fmla="*/ 86 w 122"/>
                <a:gd name="T75" fmla="*/ 59 h 191"/>
                <a:gd name="T76" fmla="*/ 86 w 122"/>
                <a:gd name="T77" fmla="*/ 24 h 191"/>
                <a:gd name="T78" fmla="*/ 87 w 122"/>
                <a:gd name="T79" fmla="*/ 17 h 191"/>
                <a:gd name="T80" fmla="*/ 89 w 122"/>
                <a:gd name="T81" fmla="*/ 12 h 191"/>
                <a:gd name="T82" fmla="*/ 93 w 122"/>
                <a:gd name="T83" fmla="*/ 6 h 191"/>
                <a:gd name="T84" fmla="*/ 98 w 122"/>
                <a:gd name="T85" fmla="*/ 3 h 191"/>
                <a:gd name="T86" fmla="*/ 103 w 122"/>
                <a:gd name="T87" fmla="*/ 0 h 191"/>
                <a:gd name="T88" fmla="*/ 110 w 122"/>
                <a:gd name="T8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91">
                  <a:moveTo>
                    <a:pt x="110" y="0"/>
                  </a:moveTo>
                  <a:lnTo>
                    <a:pt x="115" y="0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2" y="5"/>
                  </a:lnTo>
                  <a:lnTo>
                    <a:pt x="120" y="75"/>
                  </a:lnTo>
                  <a:lnTo>
                    <a:pt x="69" y="164"/>
                  </a:lnTo>
                  <a:lnTo>
                    <a:pt x="58" y="157"/>
                  </a:lnTo>
                  <a:lnTo>
                    <a:pt x="110" y="71"/>
                  </a:lnTo>
                  <a:lnTo>
                    <a:pt x="110" y="10"/>
                  </a:lnTo>
                  <a:lnTo>
                    <a:pt x="110" y="10"/>
                  </a:lnTo>
                  <a:lnTo>
                    <a:pt x="105" y="12"/>
                  </a:lnTo>
                  <a:lnTo>
                    <a:pt x="101" y="15"/>
                  </a:lnTo>
                  <a:lnTo>
                    <a:pt x="98" y="20"/>
                  </a:lnTo>
                  <a:lnTo>
                    <a:pt x="96" y="25"/>
                  </a:lnTo>
                  <a:lnTo>
                    <a:pt x="96" y="65"/>
                  </a:lnTo>
                  <a:lnTo>
                    <a:pt x="81" y="80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53" y="85"/>
                  </a:lnTo>
                  <a:lnTo>
                    <a:pt x="55" y="82"/>
                  </a:lnTo>
                  <a:lnTo>
                    <a:pt x="57" y="77"/>
                  </a:lnTo>
                  <a:lnTo>
                    <a:pt x="55" y="73"/>
                  </a:lnTo>
                  <a:lnTo>
                    <a:pt x="53" y="70"/>
                  </a:lnTo>
                  <a:lnTo>
                    <a:pt x="14" y="109"/>
                  </a:lnTo>
                  <a:lnTo>
                    <a:pt x="12" y="140"/>
                  </a:lnTo>
                  <a:lnTo>
                    <a:pt x="12" y="191"/>
                  </a:lnTo>
                  <a:lnTo>
                    <a:pt x="0" y="191"/>
                  </a:lnTo>
                  <a:lnTo>
                    <a:pt x="0" y="140"/>
                  </a:lnTo>
                  <a:lnTo>
                    <a:pt x="4" y="104"/>
                  </a:lnTo>
                  <a:lnTo>
                    <a:pt x="53" y="54"/>
                  </a:lnTo>
                  <a:lnTo>
                    <a:pt x="60" y="59"/>
                  </a:lnTo>
                  <a:lnTo>
                    <a:pt x="64" y="65"/>
                  </a:lnTo>
                  <a:lnTo>
                    <a:pt x="65" y="70"/>
                  </a:lnTo>
                  <a:lnTo>
                    <a:pt x="67" y="75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6" y="59"/>
                  </a:lnTo>
                  <a:lnTo>
                    <a:pt x="86" y="24"/>
                  </a:lnTo>
                  <a:lnTo>
                    <a:pt x="87" y="17"/>
                  </a:lnTo>
                  <a:lnTo>
                    <a:pt x="89" y="12"/>
                  </a:lnTo>
                  <a:lnTo>
                    <a:pt x="93" y="6"/>
                  </a:lnTo>
                  <a:lnTo>
                    <a:pt x="98" y="3"/>
                  </a:lnTo>
                  <a:lnTo>
                    <a:pt x="103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82D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854"/>
            <p:cNvSpPr>
              <a:spLocks noChangeArrowheads="1"/>
            </p:cNvSpPr>
            <p:nvPr/>
          </p:nvSpPr>
          <p:spPr bwMode="auto">
            <a:xfrm>
              <a:off x="3833634" y="5831877"/>
              <a:ext cx="300432" cy="105647"/>
            </a:xfrm>
            <a:prstGeom prst="rect">
              <a:avLst/>
            </a:prstGeom>
            <a:solidFill>
              <a:srgbClr val="AEB5B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55"/>
            <p:cNvSpPr>
              <a:spLocks/>
            </p:cNvSpPr>
            <p:nvPr/>
          </p:nvSpPr>
          <p:spPr bwMode="auto">
            <a:xfrm>
              <a:off x="3615738" y="5072542"/>
              <a:ext cx="389572" cy="386270"/>
            </a:xfrm>
            <a:custGeom>
              <a:avLst/>
              <a:gdLst>
                <a:gd name="T0" fmla="*/ 58 w 118"/>
                <a:gd name="T1" fmla="*/ 0 h 117"/>
                <a:gd name="T2" fmla="*/ 82 w 118"/>
                <a:gd name="T3" fmla="*/ 6 h 117"/>
                <a:gd name="T4" fmla="*/ 100 w 118"/>
                <a:gd name="T5" fmla="*/ 18 h 117"/>
                <a:gd name="T6" fmla="*/ 112 w 118"/>
                <a:gd name="T7" fmla="*/ 36 h 117"/>
                <a:gd name="T8" fmla="*/ 118 w 118"/>
                <a:gd name="T9" fmla="*/ 59 h 117"/>
                <a:gd name="T10" fmla="*/ 112 w 118"/>
                <a:gd name="T11" fmla="*/ 81 h 117"/>
                <a:gd name="T12" fmla="*/ 100 w 118"/>
                <a:gd name="T13" fmla="*/ 100 h 117"/>
                <a:gd name="T14" fmla="*/ 82 w 118"/>
                <a:gd name="T15" fmla="*/ 112 h 117"/>
                <a:gd name="T16" fmla="*/ 58 w 118"/>
                <a:gd name="T17" fmla="*/ 117 h 117"/>
                <a:gd name="T18" fmla="*/ 35 w 118"/>
                <a:gd name="T19" fmla="*/ 112 h 117"/>
                <a:gd name="T20" fmla="*/ 17 w 118"/>
                <a:gd name="T21" fmla="*/ 100 h 117"/>
                <a:gd name="T22" fmla="*/ 5 w 118"/>
                <a:gd name="T23" fmla="*/ 81 h 117"/>
                <a:gd name="T24" fmla="*/ 0 w 118"/>
                <a:gd name="T25" fmla="*/ 59 h 117"/>
                <a:gd name="T26" fmla="*/ 5 w 118"/>
                <a:gd name="T27" fmla="*/ 36 h 117"/>
                <a:gd name="T28" fmla="*/ 17 w 118"/>
                <a:gd name="T29" fmla="*/ 18 h 117"/>
                <a:gd name="T30" fmla="*/ 35 w 118"/>
                <a:gd name="T31" fmla="*/ 6 h 117"/>
                <a:gd name="T32" fmla="*/ 58 w 118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7">
                  <a:moveTo>
                    <a:pt x="58" y="0"/>
                  </a:moveTo>
                  <a:lnTo>
                    <a:pt x="82" y="6"/>
                  </a:lnTo>
                  <a:lnTo>
                    <a:pt x="100" y="18"/>
                  </a:lnTo>
                  <a:lnTo>
                    <a:pt x="112" y="36"/>
                  </a:lnTo>
                  <a:lnTo>
                    <a:pt x="118" y="59"/>
                  </a:lnTo>
                  <a:lnTo>
                    <a:pt x="112" y="81"/>
                  </a:lnTo>
                  <a:lnTo>
                    <a:pt x="100" y="100"/>
                  </a:lnTo>
                  <a:lnTo>
                    <a:pt x="82" y="112"/>
                  </a:lnTo>
                  <a:lnTo>
                    <a:pt x="58" y="117"/>
                  </a:lnTo>
                  <a:lnTo>
                    <a:pt x="35" y="112"/>
                  </a:lnTo>
                  <a:lnTo>
                    <a:pt x="17" y="100"/>
                  </a:lnTo>
                  <a:lnTo>
                    <a:pt x="5" y="81"/>
                  </a:lnTo>
                  <a:lnTo>
                    <a:pt x="0" y="59"/>
                  </a:lnTo>
                  <a:lnTo>
                    <a:pt x="5" y="36"/>
                  </a:lnTo>
                  <a:lnTo>
                    <a:pt x="17" y="18"/>
                  </a:lnTo>
                  <a:lnTo>
                    <a:pt x="35" y="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6"/>
            <p:cNvSpPr>
              <a:spLocks/>
            </p:cNvSpPr>
            <p:nvPr/>
          </p:nvSpPr>
          <p:spPr bwMode="auto">
            <a:xfrm>
              <a:off x="3744495" y="5158380"/>
              <a:ext cx="128757" cy="135360"/>
            </a:xfrm>
            <a:custGeom>
              <a:avLst/>
              <a:gdLst>
                <a:gd name="T0" fmla="*/ 15 w 39"/>
                <a:gd name="T1" fmla="*/ 0 h 41"/>
                <a:gd name="T2" fmla="*/ 24 w 39"/>
                <a:gd name="T3" fmla="*/ 0 h 41"/>
                <a:gd name="T4" fmla="*/ 29 w 39"/>
                <a:gd name="T5" fmla="*/ 0 h 41"/>
                <a:gd name="T6" fmla="*/ 34 w 39"/>
                <a:gd name="T7" fmla="*/ 4 h 41"/>
                <a:gd name="T8" fmla="*/ 38 w 39"/>
                <a:gd name="T9" fmla="*/ 9 h 41"/>
                <a:gd name="T10" fmla="*/ 39 w 39"/>
                <a:gd name="T11" fmla="*/ 15 h 41"/>
                <a:gd name="T12" fmla="*/ 39 w 39"/>
                <a:gd name="T13" fmla="*/ 19 h 41"/>
                <a:gd name="T14" fmla="*/ 27 w 39"/>
                <a:gd name="T15" fmla="*/ 19 h 41"/>
                <a:gd name="T16" fmla="*/ 27 w 39"/>
                <a:gd name="T17" fmla="*/ 15 h 41"/>
                <a:gd name="T18" fmla="*/ 27 w 39"/>
                <a:gd name="T19" fmla="*/ 14 h 41"/>
                <a:gd name="T20" fmla="*/ 26 w 39"/>
                <a:gd name="T21" fmla="*/ 12 h 41"/>
                <a:gd name="T22" fmla="*/ 24 w 39"/>
                <a:gd name="T23" fmla="*/ 10 h 41"/>
                <a:gd name="T24" fmla="*/ 15 w 39"/>
                <a:gd name="T25" fmla="*/ 10 h 41"/>
                <a:gd name="T26" fmla="*/ 14 w 39"/>
                <a:gd name="T27" fmla="*/ 12 h 41"/>
                <a:gd name="T28" fmla="*/ 12 w 39"/>
                <a:gd name="T29" fmla="*/ 14 h 41"/>
                <a:gd name="T30" fmla="*/ 10 w 39"/>
                <a:gd name="T31" fmla="*/ 15 h 41"/>
                <a:gd name="T32" fmla="*/ 10 w 39"/>
                <a:gd name="T33" fmla="*/ 22 h 41"/>
                <a:gd name="T34" fmla="*/ 12 w 39"/>
                <a:gd name="T35" fmla="*/ 22 h 41"/>
                <a:gd name="T36" fmla="*/ 14 w 39"/>
                <a:gd name="T37" fmla="*/ 24 h 41"/>
                <a:gd name="T38" fmla="*/ 29 w 39"/>
                <a:gd name="T39" fmla="*/ 31 h 41"/>
                <a:gd name="T40" fmla="*/ 24 w 39"/>
                <a:gd name="T41" fmla="*/ 41 h 41"/>
                <a:gd name="T42" fmla="*/ 8 w 39"/>
                <a:gd name="T43" fmla="*/ 34 h 41"/>
                <a:gd name="T44" fmla="*/ 3 w 39"/>
                <a:gd name="T45" fmla="*/ 31 h 41"/>
                <a:gd name="T46" fmla="*/ 2 w 39"/>
                <a:gd name="T47" fmla="*/ 27 h 41"/>
                <a:gd name="T48" fmla="*/ 0 w 39"/>
                <a:gd name="T49" fmla="*/ 24 h 41"/>
                <a:gd name="T50" fmla="*/ 0 w 39"/>
                <a:gd name="T51" fmla="*/ 22 h 41"/>
                <a:gd name="T52" fmla="*/ 0 w 39"/>
                <a:gd name="T53" fmla="*/ 15 h 41"/>
                <a:gd name="T54" fmla="*/ 0 w 39"/>
                <a:gd name="T55" fmla="*/ 9 h 41"/>
                <a:gd name="T56" fmla="*/ 3 w 39"/>
                <a:gd name="T57" fmla="*/ 4 h 41"/>
                <a:gd name="T58" fmla="*/ 8 w 39"/>
                <a:gd name="T59" fmla="*/ 0 h 41"/>
                <a:gd name="T60" fmla="*/ 15 w 39"/>
                <a:gd name="T6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1">
                  <a:moveTo>
                    <a:pt x="15" y="0"/>
                  </a:moveTo>
                  <a:lnTo>
                    <a:pt x="24" y="0"/>
                  </a:lnTo>
                  <a:lnTo>
                    <a:pt x="29" y="0"/>
                  </a:lnTo>
                  <a:lnTo>
                    <a:pt x="34" y="4"/>
                  </a:lnTo>
                  <a:lnTo>
                    <a:pt x="38" y="9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27" y="19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15" y="10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5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29" y="31"/>
                  </a:lnTo>
                  <a:lnTo>
                    <a:pt x="24" y="41"/>
                  </a:lnTo>
                  <a:lnTo>
                    <a:pt x="8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9"/>
                  </a:lnTo>
                  <a:lnTo>
                    <a:pt x="3" y="4"/>
                  </a:lnTo>
                  <a:lnTo>
                    <a:pt x="8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57"/>
            <p:cNvSpPr>
              <a:spLocks/>
            </p:cNvSpPr>
            <p:nvPr/>
          </p:nvSpPr>
          <p:spPr bwMode="auto">
            <a:xfrm>
              <a:off x="3744495" y="5244218"/>
              <a:ext cx="128757" cy="135360"/>
            </a:xfrm>
            <a:custGeom>
              <a:avLst/>
              <a:gdLst>
                <a:gd name="T0" fmla="*/ 15 w 39"/>
                <a:gd name="T1" fmla="*/ 0 h 41"/>
                <a:gd name="T2" fmla="*/ 31 w 39"/>
                <a:gd name="T3" fmla="*/ 5 h 41"/>
                <a:gd name="T4" fmla="*/ 34 w 39"/>
                <a:gd name="T5" fmla="*/ 8 h 41"/>
                <a:gd name="T6" fmla="*/ 38 w 39"/>
                <a:gd name="T7" fmla="*/ 12 h 41"/>
                <a:gd name="T8" fmla="*/ 39 w 39"/>
                <a:gd name="T9" fmla="*/ 15 h 41"/>
                <a:gd name="T10" fmla="*/ 39 w 39"/>
                <a:gd name="T11" fmla="*/ 19 h 41"/>
                <a:gd name="T12" fmla="*/ 39 w 39"/>
                <a:gd name="T13" fmla="*/ 25 h 41"/>
                <a:gd name="T14" fmla="*/ 38 w 39"/>
                <a:gd name="T15" fmla="*/ 31 h 41"/>
                <a:gd name="T16" fmla="*/ 34 w 39"/>
                <a:gd name="T17" fmla="*/ 36 h 41"/>
                <a:gd name="T18" fmla="*/ 29 w 39"/>
                <a:gd name="T19" fmla="*/ 39 h 41"/>
                <a:gd name="T20" fmla="*/ 24 w 39"/>
                <a:gd name="T21" fmla="*/ 41 h 41"/>
                <a:gd name="T22" fmla="*/ 15 w 39"/>
                <a:gd name="T23" fmla="*/ 41 h 41"/>
                <a:gd name="T24" fmla="*/ 8 w 39"/>
                <a:gd name="T25" fmla="*/ 39 h 41"/>
                <a:gd name="T26" fmla="*/ 3 w 39"/>
                <a:gd name="T27" fmla="*/ 36 h 41"/>
                <a:gd name="T28" fmla="*/ 0 w 39"/>
                <a:gd name="T29" fmla="*/ 31 h 41"/>
                <a:gd name="T30" fmla="*/ 0 w 39"/>
                <a:gd name="T31" fmla="*/ 25 h 41"/>
                <a:gd name="T32" fmla="*/ 0 w 39"/>
                <a:gd name="T33" fmla="*/ 22 h 41"/>
                <a:gd name="T34" fmla="*/ 10 w 39"/>
                <a:gd name="T35" fmla="*/ 22 h 41"/>
                <a:gd name="T36" fmla="*/ 10 w 39"/>
                <a:gd name="T37" fmla="*/ 25 h 41"/>
                <a:gd name="T38" fmla="*/ 12 w 39"/>
                <a:gd name="T39" fmla="*/ 27 h 41"/>
                <a:gd name="T40" fmla="*/ 14 w 39"/>
                <a:gd name="T41" fmla="*/ 29 h 41"/>
                <a:gd name="T42" fmla="*/ 15 w 39"/>
                <a:gd name="T43" fmla="*/ 29 h 41"/>
                <a:gd name="T44" fmla="*/ 24 w 39"/>
                <a:gd name="T45" fmla="*/ 29 h 41"/>
                <a:gd name="T46" fmla="*/ 26 w 39"/>
                <a:gd name="T47" fmla="*/ 29 h 41"/>
                <a:gd name="T48" fmla="*/ 27 w 39"/>
                <a:gd name="T49" fmla="*/ 27 h 41"/>
                <a:gd name="T50" fmla="*/ 27 w 39"/>
                <a:gd name="T51" fmla="*/ 25 h 41"/>
                <a:gd name="T52" fmla="*/ 27 w 39"/>
                <a:gd name="T53" fmla="*/ 19 h 41"/>
                <a:gd name="T54" fmla="*/ 27 w 39"/>
                <a:gd name="T55" fmla="*/ 17 h 41"/>
                <a:gd name="T56" fmla="*/ 26 w 39"/>
                <a:gd name="T57" fmla="*/ 15 h 41"/>
                <a:gd name="T58" fmla="*/ 10 w 39"/>
                <a:gd name="T59" fmla="*/ 10 h 41"/>
                <a:gd name="T60" fmla="*/ 15 w 39"/>
                <a:gd name="T6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1">
                  <a:moveTo>
                    <a:pt x="15" y="0"/>
                  </a:moveTo>
                  <a:lnTo>
                    <a:pt x="31" y="5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25"/>
                  </a:lnTo>
                  <a:lnTo>
                    <a:pt x="38" y="31"/>
                  </a:lnTo>
                  <a:lnTo>
                    <a:pt x="34" y="36"/>
                  </a:lnTo>
                  <a:lnTo>
                    <a:pt x="29" y="39"/>
                  </a:lnTo>
                  <a:lnTo>
                    <a:pt x="24" y="41"/>
                  </a:lnTo>
                  <a:lnTo>
                    <a:pt x="15" y="41"/>
                  </a:lnTo>
                  <a:lnTo>
                    <a:pt x="8" y="39"/>
                  </a:lnTo>
                  <a:lnTo>
                    <a:pt x="3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0" y="25"/>
                  </a:lnTo>
                  <a:lnTo>
                    <a:pt x="12" y="27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24" y="29"/>
                  </a:lnTo>
                  <a:lnTo>
                    <a:pt x="26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19"/>
                  </a:lnTo>
                  <a:lnTo>
                    <a:pt x="27" y="17"/>
                  </a:lnTo>
                  <a:lnTo>
                    <a:pt x="26" y="15"/>
                  </a:lnTo>
                  <a:lnTo>
                    <a:pt x="10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858"/>
            <p:cNvSpPr>
              <a:spLocks noChangeArrowheads="1"/>
            </p:cNvSpPr>
            <p:nvPr/>
          </p:nvSpPr>
          <p:spPr bwMode="auto">
            <a:xfrm>
              <a:off x="3790715" y="5131968"/>
              <a:ext cx="39617" cy="4952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859"/>
            <p:cNvSpPr>
              <a:spLocks noChangeArrowheads="1"/>
            </p:cNvSpPr>
            <p:nvPr/>
          </p:nvSpPr>
          <p:spPr bwMode="auto">
            <a:xfrm>
              <a:off x="3790715" y="5349864"/>
              <a:ext cx="39617" cy="52823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AutoShape 250"/>
          <p:cNvSpPr>
            <a:spLocks noChangeArrowheads="1"/>
          </p:cNvSpPr>
          <p:nvPr/>
        </p:nvSpPr>
        <p:spPr bwMode="auto">
          <a:xfrm>
            <a:off x="5056254" y="24183912"/>
            <a:ext cx="11275880" cy="100335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286" anchor="b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Sales force capability building was critical in ensuring successful communication of updated value proposition 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sp>
        <p:nvSpPr>
          <p:cNvPr id="182" name="AutoShape 250"/>
          <p:cNvSpPr>
            <a:spLocks noChangeArrowheads="1"/>
          </p:cNvSpPr>
          <p:nvPr/>
        </p:nvSpPr>
        <p:spPr bwMode="auto">
          <a:xfrm>
            <a:off x="11189634" y="17610942"/>
            <a:ext cx="9473021" cy="149579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286" anchor="b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Leveraging an analytical approach to pricing, client managed to increase core product prices by 10% sustaining the sales volumes 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sp>
        <p:nvSpPr>
          <p:cNvPr id="190" name="AutoShape 250"/>
          <p:cNvSpPr>
            <a:spLocks noChangeArrowheads="1"/>
          </p:cNvSpPr>
          <p:nvPr/>
        </p:nvSpPr>
        <p:spPr bwMode="auto">
          <a:xfrm>
            <a:off x="725734" y="17610942"/>
            <a:ext cx="9473021" cy="149579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18286" anchor="b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Rapid assessment of customer needs helped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to create clear value proposition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for core product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0694195" y="17610942"/>
            <a:ext cx="0" cy="14957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114262" y="9922409"/>
            <a:ext cx="43410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850203" y="9922409"/>
            <a:ext cx="1290159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3">
            <a:extLst>
              <a:ext uri="{FF2B5EF4-FFF2-40B4-BE49-F238E27FC236}">
                <a16:creationId xmlns:a16="http://schemas.microsoft.com/office/drawing/2014/main" id="{188C3F96-7FAA-DF4B-B993-71B0DC2F92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5" y="1"/>
            <a:ext cx="5423010" cy="33577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6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6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6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6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5" name="Rectangle 13">
            <a:extLst>
              <a:ext uri="{FF2B5EF4-FFF2-40B4-BE49-F238E27FC236}">
                <a16:creationId xmlns:a16="http://schemas.microsoft.com/office/drawing/2014/main" id="{FDA8432A-CD37-9A4C-9ECE-E3F5760338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392489" y="-20414"/>
            <a:ext cx="994854" cy="28724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600" b="1" dirty="0">
                <a:solidFill>
                  <a:srgbClr val="FFFFFF"/>
                </a:solidFill>
                <a:latin typeface="Arial" pitchFamily="34" charset="0"/>
              </a:rPr>
              <a:t>CHA017</a:t>
            </a:r>
            <a:endParaRPr lang="en-US" sz="16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93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THINKCELLPRESENTATIONDONOTDELETE" val="&lt;?xml version=&quot;1.0&quot; encoding=&quot;UTF-16&quot; standalone=&quot;yes&quot;?&gt;&lt;root reqver=&quot;23045&quot;&gt;&lt;version val=&quot;2510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43900000000000005684E+00&quot;&gt;&lt;m_msothmcolidx val=&quot;0&quot;/&gt;&lt;m_rgb r=&quot;E6&quot; g=&quot;E6&quot; b=&quot;E6&quot;/&gt;&lt;m_nBrightness val=&quot;0&quot;/&gt;&lt;/elem&gt;&lt;elem m_fUsage=&quot;1.50935148900000015715E+00&quot;&gt;&lt;m_msothmcolidx val=&quot;0&quot;/&gt;&lt;m_rgb r=&quot;66&quot; g=&quot;66&quot; b=&quot;66&quot;/&gt;&lt;m_nBrightness val=&quot;0&quot;/&gt;&lt;/elem&gt;&lt;elem m_fUsage=&quot;6.56100000000000127542E-01&quot;&gt;&lt;m_msothmcolidx val=&quot;0&quot;/&gt;&lt;m_rgb r=&quot;F2&quot; g=&quot;7F&quot; b=&quot;00&quot;/&gt;&lt;m_nBrightness val=&quot;0&quot;/&gt;&lt;/elem&gt;&lt;elem m_fUsage=&quot;4.78296900000000135833E-01&quot;&gt;&lt;m_msothmcolidx val=&quot;0&quot;/&gt;&lt;m_rgb r=&quot;CD&quot; g=&quot;20&quot; b=&quot;2C&quot;/&gt;&lt;m_nBrightness val=&quot;0&quot;/&gt;&lt;/elem&gt;&lt;elem m_fUsage=&quot;4.30467210000000155556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NEWNAMES" val="True"/>
  <p:tag name="PREVIOUSNAME" val="C:\Users\Michelle Chua\Documents\01 MICHELLE CHUA\EVENTS - PAST\EVENTS 2017\00_M&amp;S ITP\06_MCK GOT KNOWLEDGE\20171101_M&amp;S ITP pre-work Goldov (LIC case)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pYt2m2QvK2JF4nJUGMq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w6EsBoR_K.fZtbkxO3R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LoDc58T8WUgpVH0.Tp3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uIJVfLSUWeWJV6rKIKF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zbLmdbS.ueDA0wpoNly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MsuJAXTs6gfrzfg0_M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PDME27QL.i79ypWgIgd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sZYL3sRNKuXXAEKfylY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c1cgDrSCyor_upjLcC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_pjXjbQPCt.UOOwomC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FHT.ZYSC6p6L2HvICt3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LCTTC.TKCE1CeoM8rOo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GdXQZlRUqcYapEFnQyK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AmhEHYSv2LkP_F6tVV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QM7_63Qqm9JOFoOisxd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vxgbKLSHabQYS_KsRI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wQXyVsQmeRJ..xwJ_Qb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OM.AZBS1SP3lTS0dNI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RGnAE7RxCzMTAUz1Ww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ixPy.GTqWSN2Jz9RBm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633C688E-81B4-4E84-A874-C9E4062297A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template_Blue</vt:lpstr>
      <vt:lpstr>Firm Format - template_Grey</vt:lpstr>
      <vt:lpstr>think-cell Slide</vt:lpstr>
      <vt:lpstr>Chart</vt:lpstr>
      <vt:lpstr>Quick win in pricing for B2B Agri client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2017-08-03T13:10:08Z</dcterms:created>
  <dcterms:modified xsi:type="dcterms:W3CDTF">2019-03-18T12:21:40Z</dcterms:modified>
  <cp:category/>
  <cp:contentStatus/>
  <dc:language/>
  <cp:version/>
</cp:coreProperties>
</file>