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7" r:id="rId1"/>
    <p:sldMasterId id="2147483671" r:id="rId2"/>
  </p:sldMasterIdLst>
  <p:notesMasterIdLst>
    <p:notesMasterId r:id="rId4"/>
  </p:notesMasterIdLst>
  <p:handoutMasterIdLst>
    <p:handoutMasterId r:id="rId5"/>
  </p:handoutMasterIdLst>
  <p:sldIdLst>
    <p:sldId id="362" r:id="rId3"/>
  </p:sldIdLst>
  <p:sldSz cx="8961438" cy="6721475"/>
  <p:notesSz cx="7315200" cy="96012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4" userDrawn="1">
          <p15:clr>
            <a:srgbClr val="A4A3A4"/>
          </p15:clr>
        </p15:guide>
        <p15:guide id="2" pos="3152" userDrawn="1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63BB"/>
    <a:srgbClr val="0354B0"/>
    <a:srgbClr val="0049A6"/>
    <a:srgbClr val="0457B5"/>
    <a:srgbClr val="10A2ED"/>
    <a:srgbClr val="087CE3"/>
    <a:srgbClr val="055CB9"/>
    <a:srgbClr val="035CB8"/>
    <a:srgbClr val="066BC9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654" autoAdjust="0"/>
    <p:restoredTop sz="94426" autoAdjust="0"/>
  </p:normalViewPr>
  <p:slideViewPr>
    <p:cSldViewPr snapToGrid="0" snapToObjects="1">
      <p:cViewPr varScale="1">
        <p:scale>
          <a:sx n="127" d="100"/>
          <a:sy n="127" d="100"/>
        </p:scale>
        <p:origin x="2168" y="176"/>
      </p:cViewPr>
      <p:guideLst>
        <p:guide orient="horz" pos="2117"/>
        <p:guide pos="28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862" y="102"/>
      </p:cViewPr>
      <p:guideLst>
        <p:guide orient="horz" pos="4524"/>
        <p:guide pos="3152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6138" y="601663"/>
            <a:ext cx="5630862" cy="42243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92379" y="5159107"/>
            <a:ext cx="623376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28233" y="9227281"/>
            <a:ext cx="58032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08493" y="103073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1297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2" name="TitleRectangle"/>
          <p:cNvSpPr>
            <a:spLocks/>
          </p:cNvSpPr>
          <p:nvPr userDrawn="1"/>
        </p:nvSpPr>
        <p:spPr bwMode="white">
          <a:xfrm>
            <a:off x="2085976" y="1"/>
            <a:ext cx="6877050" cy="396788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/>
          <p:cNvSpPr txBox="1">
            <a:spLocks noChangeArrowheads="1"/>
          </p:cNvSpPr>
          <p:nvPr userDrawn="1"/>
        </p:nvSpPr>
        <p:spPr bwMode="black">
          <a:xfrm>
            <a:off x="5992719" y="6287538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FFFFFF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black">
          <a:xfrm>
            <a:off x="5992719" y="6410648"/>
            <a:ext cx="296871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FFFFFF"/>
                </a:solidFill>
                <a:latin typeface="+mn-lt"/>
              </a:rPr>
              <a:t>Last Modified 5/21/2018 11:57 AM Malay Peninsula Standard Time</a:t>
            </a: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black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FFFFFF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2268266" y="3582218"/>
            <a:ext cx="62316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 hidden="1"/>
          <p:cNvSpPr txBox="1">
            <a:spLocks noChangeArrowheads="1"/>
          </p:cNvSpPr>
          <p:nvPr userDrawn="1"/>
        </p:nvSpPr>
        <p:spPr bwMode="white">
          <a:xfrm>
            <a:off x="8443913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8" name="LogoImage"/>
          <p:cNvSpPr>
            <a:spLocks noEditPoints="1"/>
          </p:cNvSpPr>
          <p:nvPr userDrawn="1"/>
        </p:nvSpPr>
        <p:spPr bwMode="auto">
          <a:xfrm>
            <a:off x="2268266" y="150653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Disclaimer-English (United States)" hidden="1"/>
          <p:cNvSpPr>
            <a:spLocks noChangeArrowheads="1"/>
          </p:cNvSpPr>
          <p:nvPr userDrawn="1"/>
        </p:nvSpPr>
        <p:spPr bwMode="black">
          <a:xfrm>
            <a:off x="2268266" y="6410649"/>
            <a:ext cx="354445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60582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 bwMode="auto"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FFFFFF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FFFFFF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889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groun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8961438" cy="6721079"/>
          </a:xfrm>
          <a:prstGeom prst="rect">
            <a:avLst/>
          </a:prstGeom>
        </p:spPr>
      </p:pic>
      <p:sp>
        <p:nvSpPr>
          <p:cNvPr id="30" name="TitleRectangle"/>
          <p:cNvSpPr>
            <a:spLocks/>
          </p:cNvSpPr>
          <p:nvPr userDrawn="1"/>
        </p:nvSpPr>
        <p:spPr bwMode="white">
          <a:xfrm>
            <a:off x="2085976" y="3047"/>
            <a:ext cx="6877050" cy="3980600"/>
          </a:xfrm>
          <a:prstGeom prst="rect">
            <a:avLst/>
          </a:prstGeom>
          <a:solidFill>
            <a:schemeClr val="bg2">
              <a:alpha val="92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oc id" hidden="1"/>
          <p:cNvSpPr txBox="1">
            <a:spLocks noChangeArrowheads="1"/>
          </p:cNvSpPr>
          <p:nvPr userDrawn="1"/>
        </p:nvSpPr>
        <p:spPr bwMode="auto">
          <a:xfrm>
            <a:off x="8441357" y="36514"/>
            <a:ext cx="297832" cy="107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dirty="0">
              <a:solidFill>
                <a:srgbClr val="C5C5C5"/>
              </a:solidFill>
              <a:latin typeface="+mn-lt"/>
            </a:endParaRPr>
          </a:p>
        </p:txBody>
      </p:sp>
      <p:sp>
        <p:nvSpPr>
          <p:cNvPr id="4" name="Working Draft Text"/>
          <p:cNvSpPr txBox="1">
            <a:spLocks noChangeArrowheads="1"/>
          </p:cNvSpPr>
          <p:nvPr userDrawn="1"/>
        </p:nvSpPr>
        <p:spPr bwMode="gray">
          <a:xfrm>
            <a:off x="5992719" y="6287538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dirty="0">
                <a:solidFill>
                  <a:srgbClr val="808080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/>
          <p:cNvSpPr txBox="1">
            <a:spLocks noChangeArrowheads="1"/>
          </p:cNvSpPr>
          <p:nvPr userDrawn="1"/>
        </p:nvSpPr>
        <p:spPr bwMode="gray">
          <a:xfrm>
            <a:off x="5992718" y="6410648"/>
            <a:ext cx="29703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>
                <a:solidFill>
                  <a:srgbClr val="808080"/>
                </a:solidFill>
                <a:latin typeface="+mn-lt"/>
              </a:rPr>
              <a:t>Last Modified 5/21/2018 11:57 AM Malay Peninsula Standard Time</a:t>
            </a:r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 userDrawn="1"/>
        </p:nvSpPr>
        <p:spPr bwMode="gray">
          <a:xfrm>
            <a:off x="5992719" y="6533759"/>
            <a:ext cx="279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dirty="0">
                <a:solidFill>
                  <a:srgbClr val="808080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2268266" y="1434419"/>
            <a:ext cx="6231663" cy="492443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solidFill>
                  <a:schemeClr val="accent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 dirty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2268266" y="3119079"/>
            <a:ext cx="6231663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 dirty="0"/>
              <a:t>Click to edit Master subtitle style</a:t>
            </a:r>
          </a:p>
        </p:txBody>
      </p:sp>
      <p:sp>
        <p:nvSpPr>
          <p:cNvPr id="67" name="Document type" hidden="1"/>
          <p:cNvSpPr txBox="1">
            <a:spLocks noChangeArrowheads="1"/>
          </p:cNvSpPr>
          <p:nvPr userDrawn="1"/>
        </p:nvSpPr>
        <p:spPr bwMode="gray">
          <a:xfrm>
            <a:off x="2268265" y="3581761"/>
            <a:ext cx="6231663" cy="215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33" name="LogoImage"/>
          <p:cNvSpPr>
            <a:spLocks noEditPoints="1"/>
          </p:cNvSpPr>
          <p:nvPr userDrawn="1"/>
        </p:nvSpPr>
        <p:spPr bwMode="auto">
          <a:xfrm>
            <a:off x="2267712" y="155448"/>
            <a:ext cx="2176978" cy="238073"/>
          </a:xfrm>
          <a:custGeom>
            <a:avLst/>
            <a:gdLst>
              <a:gd name="T0" fmla="*/ 504 w 5516"/>
              <a:gd name="T1" fmla="*/ 26 h 606"/>
              <a:gd name="T2" fmla="*/ 18 w 5516"/>
              <a:gd name="T3" fmla="*/ 22 h 606"/>
              <a:gd name="T4" fmla="*/ 140 w 5516"/>
              <a:gd name="T5" fmla="*/ 436 h 606"/>
              <a:gd name="T6" fmla="*/ 408 w 5516"/>
              <a:gd name="T7" fmla="*/ 372 h 606"/>
              <a:gd name="T8" fmla="*/ 696 w 5516"/>
              <a:gd name="T9" fmla="*/ 422 h 606"/>
              <a:gd name="T10" fmla="*/ 768 w 5516"/>
              <a:gd name="T11" fmla="*/ 196 h 606"/>
              <a:gd name="T12" fmla="*/ 1272 w 5516"/>
              <a:gd name="T13" fmla="*/ 26 h 606"/>
              <a:gd name="T14" fmla="*/ 1302 w 5516"/>
              <a:gd name="T15" fmla="*/ 338 h 606"/>
              <a:gd name="T16" fmla="*/ 1202 w 5516"/>
              <a:gd name="T17" fmla="*/ 436 h 606"/>
              <a:gd name="T18" fmla="*/ 1030 w 5516"/>
              <a:gd name="T19" fmla="*/ 10 h 606"/>
              <a:gd name="T20" fmla="*/ 960 w 5516"/>
              <a:gd name="T21" fmla="*/ 22 h 606"/>
              <a:gd name="T22" fmla="*/ 804 w 5516"/>
              <a:gd name="T23" fmla="*/ 434 h 606"/>
              <a:gd name="T24" fmla="*/ 930 w 5516"/>
              <a:gd name="T25" fmla="*/ 246 h 606"/>
              <a:gd name="T26" fmla="*/ 1658 w 5516"/>
              <a:gd name="T27" fmla="*/ 342 h 606"/>
              <a:gd name="T28" fmla="*/ 1368 w 5516"/>
              <a:gd name="T29" fmla="*/ 188 h 606"/>
              <a:gd name="T30" fmla="*/ 1514 w 5516"/>
              <a:gd name="T31" fmla="*/ 436 h 606"/>
              <a:gd name="T32" fmla="*/ 1564 w 5516"/>
              <a:gd name="T33" fmla="*/ 434 h 606"/>
              <a:gd name="T34" fmla="*/ 1904 w 5516"/>
              <a:gd name="T35" fmla="*/ 184 h 606"/>
              <a:gd name="T36" fmla="*/ 1728 w 5516"/>
              <a:gd name="T37" fmla="*/ 366 h 606"/>
              <a:gd name="T38" fmla="*/ 2102 w 5516"/>
              <a:gd name="T39" fmla="*/ 192 h 606"/>
              <a:gd name="T40" fmla="*/ 1982 w 5516"/>
              <a:gd name="T41" fmla="*/ 320 h 606"/>
              <a:gd name="T42" fmla="*/ 2478 w 5516"/>
              <a:gd name="T43" fmla="*/ 242 h 606"/>
              <a:gd name="T44" fmla="*/ 2406 w 5516"/>
              <a:gd name="T45" fmla="*/ 390 h 606"/>
              <a:gd name="T46" fmla="*/ 2234 w 5516"/>
              <a:gd name="T47" fmla="*/ 192 h 606"/>
              <a:gd name="T48" fmla="*/ 2478 w 5516"/>
              <a:gd name="T49" fmla="*/ 242 h 606"/>
              <a:gd name="T50" fmla="*/ 2928 w 5516"/>
              <a:gd name="T51" fmla="*/ 448 h 606"/>
              <a:gd name="T52" fmla="*/ 2958 w 5516"/>
              <a:gd name="T53" fmla="*/ 230 h 606"/>
              <a:gd name="T54" fmla="*/ 2716 w 5516"/>
              <a:gd name="T55" fmla="*/ 54 h 606"/>
              <a:gd name="T56" fmla="*/ 2714 w 5516"/>
              <a:gd name="T57" fmla="*/ 36 h 606"/>
              <a:gd name="T58" fmla="*/ 2928 w 5516"/>
              <a:gd name="T59" fmla="*/ 448 h 606"/>
              <a:gd name="T60" fmla="*/ 3388 w 5516"/>
              <a:gd name="T61" fmla="*/ 4 h 606"/>
              <a:gd name="T62" fmla="*/ 3396 w 5516"/>
              <a:gd name="T63" fmla="*/ 366 h 606"/>
              <a:gd name="T64" fmla="*/ 3580 w 5516"/>
              <a:gd name="T65" fmla="*/ 190 h 606"/>
              <a:gd name="T66" fmla="*/ 3502 w 5516"/>
              <a:gd name="T67" fmla="*/ 432 h 606"/>
              <a:gd name="T68" fmla="*/ 4232 w 5516"/>
              <a:gd name="T69" fmla="*/ 348 h 606"/>
              <a:gd name="T70" fmla="*/ 3858 w 5516"/>
              <a:gd name="T71" fmla="*/ 176 h 606"/>
              <a:gd name="T72" fmla="*/ 3758 w 5516"/>
              <a:gd name="T73" fmla="*/ 446 h 606"/>
              <a:gd name="T74" fmla="*/ 3990 w 5516"/>
              <a:gd name="T75" fmla="*/ 282 h 606"/>
              <a:gd name="T76" fmla="*/ 4042 w 5516"/>
              <a:gd name="T77" fmla="*/ 342 h 606"/>
              <a:gd name="T78" fmla="*/ 4134 w 5516"/>
              <a:gd name="T79" fmla="*/ 448 h 606"/>
              <a:gd name="T80" fmla="*/ 4454 w 5516"/>
              <a:gd name="T81" fmla="*/ 202 h 606"/>
              <a:gd name="T82" fmla="*/ 4284 w 5516"/>
              <a:gd name="T83" fmla="*/ 174 h 606"/>
              <a:gd name="T84" fmla="*/ 4432 w 5516"/>
              <a:gd name="T85" fmla="*/ 588 h 606"/>
              <a:gd name="T86" fmla="*/ 4792 w 5516"/>
              <a:gd name="T87" fmla="*/ 382 h 606"/>
              <a:gd name="T88" fmla="*/ 5192 w 5516"/>
              <a:gd name="T89" fmla="*/ 340 h 606"/>
              <a:gd name="T90" fmla="*/ 4902 w 5516"/>
              <a:gd name="T91" fmla="*/ 186 h 606"/>
              <a:gd name="T92" fmla="*/ 4850 w 5516"/>
              <a:gd name="T93" fmla="*/ 274 h 606"/>
              <a:gd name="T94" fmla="*/ 4742 w 5516"/>
              <a:gd name="T95" fmla="*/ 194 h 606"/>
              <a:gd name="T96" fmla="*/ 4794 w 5516"/>
              <a:gd name="T97" fmla="*/ 418 h 606"/>
              <a:gd name="T98" fmla="*/ 5004 w 5516"/>
              <a:gd name="T99" fmla="*/ 338 h 606"/>
              <a:gd name="T100" fmla="*/ 5098 w 5516"/>
              <a:gd name="T101" fmla="*/ 446 h 606"/>
              <a:gd name="T102" fmla="*/ 5418 w 5516"/>
              <a:gd name="T103" fmla="*/ 192 h 606"/>
              <a:gd name="T104" fmla="*/ 5348 w 5516"/>
              <a:gd name="T105" fmla="*/ 180 h 606"/>
              <a:gd name="T106" fmla="*/ 5254 w 5516"/>
              <a:gd name="T107" fmla="*/ 60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16" h="606">
                <a:moveTo>
                  <a:pt x="366" y="448"/>
                </a:moveTo>
                <a:cubicBezTo>
                  <a:pt x="524" y="448"/>
                  <a:pt x="524" y="448"/>
                  <a:pt x="524" y="448"/>
                </a:cubicBezTo>
                <a:cubicBezTo>
                  <a:pt x="524" y="436"/>
                  <a:pt x="524" y="436"/>
                  <a:pt x="524" y="436"/>
                </a:cubicBezTo>
                <a:cubicBezTo>
                  <a:pt x="486" y="432"/>
                  <a:pt x="470" y="414"/>
                  <a:pt x="468" y="362"/>
                </a:cubicBezTo>
                <a:cubicBezTo>
                  <a:pt x="454" y="86"/>
                  <a:pt x="454" y="86"/>
                  <a:pt x="454" y="86"/>
                </a:cubicBezTo>
                <a:cubicBezTo>
                  <a:pt x="452" y="46"/>
                  <a:pt x="470" y="30"/>
                  <a:pt x="504" y="26"/>
                </a:cubicBezTo>
                <a:cubicBezTo>
                  <a:pt x="504" y="12"/>
                  <a:pt x="504" y="12"/>
                  <a:pt x="504" y="12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264" y="350"/>
                  <a:pt x="264" y="350"/>
                  <a:pt x="264" y="350"/>
                </a:cubicBezTo>
                <a:cubicBezTo>
                  <a:pt x="132" y="10"/>
                  <a:pt x="132" y="10"/>
                  <a:pt x="132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26"/>
                  <a:pt x="74" y="32"/>
                  <a:pt x="72" y="84"/>
                </a:cubicBezTo>
                <a:cubicBezTo>
                  <a:pt x="58" y="352"/>
                  <a:pt x="58" y="352"/>
                  <a:pt x="58" y="352"/>
                </a:cubicBezTo>
                <a:cubicBezTo>
                  <a:pt x="54" y="410"/>
                  <a:pt x="38" y="430"/>
                  <a:pt x="0" y="436"/>
                </a:cubicBezTo>
                <a:cubicBezTo>
                  <a:pt x="0" y="448"/>
                  <a:pt x="0" y="448"/>
                  <a:pt x="0" y="448"/>
                </a:cubicBezTo>
                <a:cubicBezTo>
                  <a:pt x="140" y="448"/>
                  <a:pt x="140" y="448"/>
                  <a:pt x="140" y="448"/>
                </a:cubicBezTo>
                <a:cubicBezTo>
                  <a:pt x="140" y="436"/>
                  <a:pt x="140" y="436"/>
                  <a:pt x="140" y="436"/>
                </a:cubicBezTo>
                <a:cubicBezTo>
                  <a:pt x="98" y="428"/>
                  <a:pt x="84" y="414"/>
                  <a:pt x="88" y="356"/>
                </a:cubicBezTo>
                <a:cubicBezTo>
                  <a:pt x="100" y="86"/>
                  <a:pt x="100" y="86"/>
                  <a:pt x="100" y="86"/>
                </a:cubicBezTo>
                <a:cubicBezTo>
                  <a:pt x="240" y="444"/>
                  <a:pt x="240" y="444"/>
                  <a:pt x="240" y="444"/>
                </a:cubicBezTo>
                <a:cubicBezTo>
                  <a:pt x="258" y="444"/>
                  <a:pt x="258" y="444"/>
                  <a:pt x="258" y="444"/>
                </a:cubicBezTo>
                <a:cubicBezTo>
                  <a:pt x="396" y="86"/>
                  <a:pt x="396" y="86"/>
                  <a:pt x="396" y="86"/>
                </a:cubicBezTo>
                <a:cubicBezTo>
                  <a:pt x="408" y="372"/>
                  <a:pt x="408" y="372"/>
                  <a:pt x="408" y="372"/>
                </a:cubicBezTo>
                <a:cubicBezTo>
                  <a:pt x="410" y="416"/>
                  <a:pt x="398" y="430"/>
                  <a:pt x="366" y="434"/>
                </a:cubicBezTo>
                <a:lnTo>
                  <a:pt x="366" y="448"/>
                </a:lnTo>
                <a:close/>
                <a:moveTo>
                  <a:pt x="670" y="456"/>
                </a:moveTo>
                <a:cubicBezTo>
                  <a:pt x="708" y="456"/>
                  <a:pt x="756" y="440"/>
                  <a:pt x="782" y="412"/>
                </a:cubicBezTo>
                <a:cubicBezTo>
                  <a:pt x="776" y="400"/>
                  <a:pt x="776" y="400"/>
                  <a:pt x="776" y="400"/>
                </a:cubicBezTo>
                <a:cubicBezTo>
                  <a:pt x="750" y="416"/>
                  <a:pt x="722" y="422"/>
                  <a:pt x="696" y="422"/>
                </a:cubicBezTo>
                <a:cubicBezTo>
                  <a:pt x="620" y="422"/>
                  <a:pt x="592" y="358"/>
                  <a:pt x="592" y="290"/>
                </a:cubicBezTo>
                <a:cubicBezTo>
                  <a:pt x="592" y="258"/>
                  <a:pt x="600" y="236"/>
                  <a:pt x="614" y="222"/>
                </a:cubicBezTo>
                <a:cubicBezTo>
                  <a:pt x="626" y="210"/>
                  <a:pt x="646" y="204"/>
                  <a:pt x="664" y="204"/>
                </a:cubicBezTo>
                <a:cubicBezTo>
                  <a:pt x="690" y="204"/>
                  <a:pt x="722" y="214"/>
                  <a:pt x="744" y="244"/>
                </a:cubicBezTo>
                <a:cubicBezTo>
                  <a:pt x="750" y="244"/>
                  <a:pt x="750" y="244"/>
                  <a:pt x="750" y="244"/>
                </a:cubicBezTo>
                <a:cubicBezTo>
                  <a:pt x="758" y="234"/>
                  <a:pt x="766" y="212"/>
                  <a:pt x="768" y="196"/>
                </a:cubicBezTo>
                <a:cubicBezTo>
                  <a:pt x="748" y="180"/>
                  <a:pt x="720" y="172"/>
                  <a:pt x="686" y="172"/>
                </a:cubicBezTo>
                <a:cubicBezTo>
                  <a:pt x="604" y="172"/>
                  <a:pt x="544" y="246"/>
                  <a:pt x="544" y="326"/>
                </a:cubicBezTo>
                <a:cubicBezTo>
                  <a:pt x="540" y="390"/>
                  <a:pt x="576" y="456"/>
                  <a:pt x="670" y="456"/>
                </a:cubicBezTo>
                <a:moveTo>
                  <a:pt x="1272" y="98"/>
                </a:moveTo>
                <a:cubicBezTo>
                  <a:pt x="1292" y="98"/>
                  <a:pt x="1308" y="82"/>
                  <a:pt x="1308" y="62"/>
                </a:cubicBezTo>
                <a:cubicBezTo>
                  <a:pt x="1308" y="42"/>
                  <a:pt x="1292" y="26"/>
                  <a:pt x="1272" y="26"/>
                </a:cubicBezTo>
                <a:cubicBezTo>
                  <a:pt x="1252" y="26"/>
                  <a:pt x="1238" y="42"/>
                  <a:pt x="1238" y="62"/>
                </a:cubicBezTo>
                <a:cubicBezTo>
                  <a:pt x="1238" y="82"/>
                  <a:pt x="1252" y="98"/>
                  <a:pt x="1272" y="98"/>
                </a:cubicBezTo>
                <a:moveTo>
                  <a:pt x="1202" y="448"/>
                </a:moveTo>
                <a:cubicBezTo>
                  <a:pt x="1346" y="448"/>
                  <a:pt x="1346" y="448"/>
                  <a:pt x="1346" y="448"/>
                </a:cubicBezTo>
                <a:cubicBezTo>
                  <a:pt x="1346" y="436"/>
                  <a:pt x="1346" y="436"/>
                  <a:pt x="1346" y="436"/>
                </a:cubicBezTo>
                <a:cubicBezTo>
                  <a:pt x="1304" y="432"/>
                  <a:pt x="1302" y="434"/>
                  <a:pt x="1302" y="338"/>
                </a:cubicBezTo>
                <a:cubicBezTo>
                  <a:pt x="1302" y="176"/>
                  <a:pt x="1302" y="176"/>
                  <a:pt x="1302" y="176"/>
                </a:cubicBezTo>
                <a:cubicBezTo>
                  <a:pt x="1200" y="176"/>
                  <a:pt x="1200" y="176"/>
                  <a:pt x="1200" y="176"/>
                </a:cubicBezTo>
                <a:cubicBezTo>
                  <a:pt x="1200" y="188"/>
                  <a:pt x="1200" y="188"/>
                  <a:pt x="1200" y="188"/>
                </a:cubicBezTo>
                <a:cubicBezTo>
                  <a:pt x="1244" y="190"/>
                  <a:pt x="1250" y="192"/>
                  <a:pt x="1250" y="268"/>
                </a:cubicBezTo>
                <a:cubicBezTo>
                  <a:pt x="1250" y="336"/>
                  <a:pt x="1250" y="336"/>
                  <a:pt x="1250" y="336"/>
                </a:cubicBezTo>
                <a:cubicBezTo>
                  <a:pt x="1250" y="432"/>
                  <a:pt x="1248" y="432"/>
                  <a:pt x="1202" y="436"/>
                </a:cubicBezTo>
                <a:cubicBezTo>
                  <a:pt x="1178" y="434"/>
                  <a:pt x="1154" y="426"/>
                  <a:pt x="1076" y="338"/>
                </a:cubicBezTo>
                <a:cubicBezTo>
                  <a:pt x="1046" y="302"/>
                  <a:pt x="996" y="244"/>
                  <a:pt x="968" y="206"/>
                </a:cubicBezTo>
                <a:cubicBezTo>
                  <a:pt x="1062" y="102"/>
                  <a:pt x="1062" y="102"/>
                  <a:pt x="1062" y="102"/>
                </a:cubicBezTo>
                <a:cubicBezTo>
                  <a:pt x="1108" y="52"/>
                  <a:pt x="1132" y="26"/>
                  <a:pt x="1176" y="24"/>
                </a:cubicBezTo>
                <a:cubicBezTo>
                  <a:pt x="1176" y="10"/>
                  <a:pt x="1176" y="10"/>
                  <a:pt x="1176" y="10"/>
                </a:cubicBezTo>
                <a:cubicBezTo>
                  <a:pt x="1030" y="10"/>
                  <a:pt x="1030" y="10"/>
                  <a:pt x="1030" y="10"/>
                </a:cubicBezTo>
                <a:cubicBezTo>
                  <a:pt x="1030" y="22"/>
                  <a:pt x="1030" y="22"/>
                  <a:pt x="1030" y="22"/>
                </a:cubicBezTo>
                <a:cubicBezTo>
                  <a:pt x="1050" y="26"/>
                  <a:pt x="1056" y="32"/>
                  <a:pt x="1056" y="46"/>
                </a:cubicBezTo>
                <a:cubicBezTo>
                  <a:pt x="1056" y="56"/>
                  <a:pt x="1054" y="72"/>
                  <a:pt x="1026" y="102"/>
                </a:cubicBezTo>
                <a:cubicBezTo>
                  <a:pt x="910" y="230"/>
                  <a:pt x="910" y="230"/>
                  <a:pt x="910" y="230"/>
                </a:cubicBezTo>
                <a:cubicBezTo>
                  <a:pt x="910" y="148"/>
                  <a:pt x="910" y="148"/>
                  <a:pt x="910" y="148"/>
                </a:cubicBezTo>
                <a:cubicBezTo>
                  <a:pt x="910" y="36"/>
                  <a:pt x="916" y="28"/>
                  <a:pt x="960" y="22"/>
                </a:cubicBezTo>
                <a:cubicBezTo>
                  <a:pt x="960" y="8"/>
                  <a:pt x="960" y="8"/>
                  <a:pt x="960" y="8"/>
                </a:cubicBezTo>
                <a:cubicBezTo>
                  <a:pt x="804" y="8"/>
                  <a:pt x="804" y="8"/>
                  <a:pt x="804" y="8"/>
                </a:cubicBezTo>
                <a:cubicBezTo>
                  <a:pt x="804" y="22"/>
                  <a:pt x="804" y="22"/>
                  <a:pt x="804" y="22"/>
                </a:cubicBezTo>
                <a:cubicBezTo>
                  <a:pt x="852" y="26"/>
                  <a:pt x="854" y="36"/>
                  <a:pt x="854" y="148"/>
                </a:cubicBezTo>
                <a:cubicBezTo>
                  <a:pt x="854" y="300"/>
                  <a:pt x="854" y="300"/>
                  <a:pt x="854" y="300"/>
                </a:cubicBezTo>
                <a:cubicBezTo>
                  <a:pt x="854" y="422"/>
                  <a:pt x="850" y="430"/>
                  <a:pt x="804" y="434"/>
                </a:cubicBezTo>
                <a:cubicBezTo>
                  <a:pt x="804" y="446"/>
                  <a:pt x="804" y="446"/>
                  <a:pt x="804" y="446"/>
                </a:cubicBezTo>
                <a:cubicBezTo>
                  <a:pt x="960" y="446"/>
                  <a:pt x="960" y="446"/>
                  <a:pt x="960" y="446"/>
                </a:cubicBezTo>
                <a:cubicBezTo>
                  <a:pt x="960" y="434"/>
                  <a:pt x="960" y="434"/>
                  <a:pt x="960" y="434"/>
                </a:cubicBezTo>
                <a:cubicBezTo>
                  <a:pt x="910" y="428"/>
                  <a:pt x="910" y="424"/>
                  <a:pt x="910" y="292"/>
                </a:cubicBezTo>
                <a:cubicBezTo>
                  <a:pt x="910" y="268"/>
                  <a:pt x="910" y="268"/>
                  <a:pt x="910" y="268"/>
                </a:cubicBezTo>
                <a:cubicBezTo>
                  <a:pt x="930" y="246"/>
                  <a:pt x="930" y="246"/>
                  <a:pt x="930" y="246"/>
                </a:cubicBezTo>
                <a:cubicBezTo>
                  <a:pt x="982" y="310"/>
                  <a:pt x="1038" y="380"/>
                  <a:pt x="1098" y="448"/>
                </a:cubicBezTo>
                <a:cubicBezTo>
                  <a:pt x="1202" y="448"/>
                  <a:pt x="1202" y="448"/>
                  <a:pt x="1202" y="448"/>
                </a:cubicBezTo>
                <a:close/>
                <a:moveTo>
                  <a:pt x="1564" y="448"/>
                </a:moveTo>
                <a:cubicBezTo>
                  <a:pt x="1706" y="448"/>
                  <a:pt x="1706" y="448"/>
                  <a:pt x="1706" y="448"/>
                </a:cubicBezTo>
                <a:cubicBezTo>
                  <a:pt x="1706" y="436"/>
                  <a:pt x="1706" y="436"/>
                  <a:pt x="1706" y="436"/>
                </a:cubicBezTo>
                <a:cubicBezTo>
                  <a:pt x="1658" y="434"/>
                  <a:pt x="1658" y="432"/>
                  <a:pt x="1658" y="342"/>
                </a:cubicBezTo>
                <a:cubicBezTo>
                  <a:pt x="1658" y="280"/>
                  <a:pt x="1658" y="280"/>
                  <a:pt x="1658" y="280"/>
                </a:cubicBezTo>
                <a:cubicBezTo>
                  <a:pt x="1658" y="198"/>
                  <a:pt x="1612" y="172"/>
                  <a:pt x="1570" y="172"/>
                </a:cubicBezTo>
                <a:cubicBezTo>
                  <a:pt x="1534" y="172"/>
                  <a:pt x="1498" y="188"/>
                  <a:pt x="1470" y="224"/>
                </a:cubicBezTo>
                <a:cubicBezTo>
                  <a:pt x="1470" y="176"/>
                  <a:pt x="1470" y="176"/>
                  <a:pt x="1470" y="176"/>
                </a:cubicBezTo>
                <a:cubicBezTo>
                  <a:pt x="1368" y="176"/>
                  <a:pt x="1368" y="176"/>
                  <a:pt x="1368" y="176"/>
                </a:cubicBezTo>
                <a:cubicBezTo>
                  <a:pt x="1368" y="188"/>
                  <a:pt x="1368" y="188"/>
                  <a:pt x="1368" y="188"/>
                </a:cubicBezTo>
                <a:cubicBezTo>
                  <a:pt x="1412" y="190"/>
                  <a:pt x="1418" y="192"/>
                  <a:pt x="1418" y="268"/>
                </a:cubicBezTo>
                <a:cubicBezTo>
                  <a:pt x="1418" y="336"/>
                  <a:pt x="1418" y="336"/>
                  <a:pt x="1418" y="336"/>
                </a:cubicBezTo>
                <a:cubicBezTo>
                  <a:pt x="1418" y="434"/>
                  <a:pt x="1418" y="434"/>
                  <a:pt x="1370" y="436"/>
                </a:cubicBezTo>
                <a:cubicBezTo>
                  <a:pt x="1370" y="448"/>
                  <a:pt x="1370" y="448"/>
                  <a:pt x="1370" y="448"/>
                </a:cubicBezTo>
                <a:cubicBezTo>
                  <a:pt x="1514" y="448"/>
                  <a:pt x="1514" y="448"/>
                  <a:pt x="1514" y="448"/>
                </a:cubicBezTo>
                <a:cubicBezTo>
                  <a:pt x="1514" y="436"/>
                  <a:pt x="1514" y="436"/>
                  <a:pt x="1514" y="436"/>
                </a:cubicBezTo>
                <a:cubicBezTo>
                  <a:pt x="1472" y="432"/>
                  <a:pt x="1470" y="434"/>
                  <a:pt x="1470" y="338"/>
                </a:cubicBezTo>
                <a:cubicBezTo>
                  <a:pt x="1470" y="262"/>
                  <a:pt x="1470" y="262"/>
                  <a:pt x="1470" y="262"/>
                </a:cubicBezTo>
                <a:cubicBezTo>
                  <a:pt x="1470" y="236"/>
                  <a:pt x="1504" y="206"/>
                  <a:pt x="1546" y="206"/>
                </a:cubicBezTo>
                <a:cubicBezTo>
                  <a:pt x="1580" y="206"/>
                  <a:pt x="1606" y="220"/>
                  <a:pt x="1606" y="286"/>
                </a:cubicBezTo>
                <a:cubicBezTo>
                  <a:pt x="1606" y="340"/>
                  <a:pt x="1606" y="340"/>
                  <a:pt x="1606" y="340"/>
                </a:cubicBezTo>
                <a:cubicBezTo>
                  <a:pt x="1606" y="432"/>
                  <a:pt x="1602" y="432"/>
                  <a:pt x="1564" y="434"/>
                </a:cubicBezTo>
                <a:lnTo>
                  <a:pt x="1564" y="448"/>
                </a:lnTo>
                <a:close/>
                <a:moveTo>
                  <a:pt x="1776" y="222"/>
                </a:moveTo>
                <a:cubicBezTo>
                  <a:pt x="1776" y="200"/>
                  <a:pt x="1796" y="188"/>
                  <a:pt x="1822" y="188"/>
                </a:cubicBezTo>
                <a:cubicBezTo>
                  <a:pt x="1874" y="188"/>
                  <a:pt x="1896" y="236"/>
                  <a:pt x="1900" y="252"/>
                </a:cubicBezTo>
                <a:cubicBezTo>
                  <a:pt x="1912" y="252"/>
                  <a:pt x="1912" y="252"/>
                  <a:pt x="1912" y="252"/>
                </a:cubicBezTo>
                <a:cubicBezTo>
                  <a:pt x="1912" y="212"/>
                  <a:pt x="1908" y="188"/>
                  <a:pt x="1904" y="184"/>
                </a:cubicBezTo>
                <a:cubicBezTo>
                  <a:pt x="1900" y="180"/>
                  <a:pt x="1862" y="170"/>
                  <a:pt x="1824" y="170"/>
                </a:cubicBezTo>
                <a:cubicBezTo>
                  <a:pt x="1768" y="170"/>
                  <a:pt x="1734" y="206"/>
                  <a:pt x="1734" y="248"/>
                </a:cubicBezTo>
                <a:cubicBezTo>
                  <a:pt x="1734" y="340"/>
                  <a:pt x="1890" y="322"/>
                  <a:pt x="1890" y="396"/>
                </a:cubicBezTo>
                <a:cubicBezTo>
                  <a:pt x="1890" y="422"/>
                  <a:pt x="1866" y="436"/>
                  <a:pt x="1826" y="436"/>
                </a:cubicBezTo>
                <a:cubicBezTo>
                  <a:pt x="1788" y="436"/>
                  <a:pt x="1754" y="416"/>
                  <a:pt x="1744" y="366"/>
                </a:cubicBezTo>
                <a:cubicBezTo>
                  <a:pt x="1728" y="366"/>
                  <a:pt x="1728" y="366"/>
                  <a:pt x="1728" y="366"/>
                </a:cubicBezTo>
                <a:cubicBezTo>
                  <a:pt x="1728" y="386"/>
                  <a:pt x="1732" y="422"/>
                  <a:pt x="1734" y="428"/>
                </a:cubicBezTo>
                <a:cubicBezTo>
                  <a:pt x="1744" y="446"/>
                  <a:pt x="1788" y="454"/>
                  <a:pt x="1824" y="454"/>
                </a:cubicBezTo>
                <a:cubicBezTo>
                  <a:pt x="1888" y="454"/>
                  <a:pt x="1928" y="416"/>
                  <a:pt x="1928" y="372"/>
                </a:cubicBezTo>
                <a:cubicBezTo>
                  <a:pt x="1932" y="270"/>
                  <a:pt x="1776" y="286"/>
                  <a:pt x="1776" y="222"/>
                </a:cubicBezTo>
                <a:moveTo>
                  <a:pt x="2030" y="270"/>
                </a:moveTo>
                <a:cubicBezTo>
                  <a:pt x="2034" y="220"/>
                  <a:pt x="2058" y="192"/>
                  <a:pt x="2102" y="192"/>
                </a:cubicBezTo>
                <a:cubicBezTo>
                  <a:pt x="2144" y="192"/>
                  <a:pt x="2170" y="220"/>
                  <a:pt x="2172" y="270"/>
                </a:cubicBezTo>
                <a:lnTo>
                  <a:pt x="2030" y="270"/>
                </a:lnTo>
                <a:close/>
                <a:moveTo>
                  <a:pt x="2030" y="290"/>
                </a:moveTo>
                <a:cubicBezTo>
                  <a:pt x="2222" y="290"/>
                  <a:pt x="2222" y="290"/>
                  <a:pt x="2222" y="290"/>
                </a:cubicBezTo>
                <a:cubicBezTo>
                  <a:pt x="2226" y="228"/>
                  <a:pt x="2192" y="168"/>
                  <a:pt x="2114" y="168"/>
                </a:cubicBezTo>
                <a:cubicBezTo>
                  <a:pt x="2034" y="168"/>
                  <a:pt x="1982" y="232"/>
                  <a:pt x="1982" y="320"/>
                </a:cubicBezTo>
                <a:cubicBezTo>
                  <a:pt x="1982" y="388"/>
                  <a:pt x="2018" y="456"/>
                  <a:pt x="2112" y="456"/>
                </a:cubicBezTo>
                <a:cubicBezTo>
                  <a:pt x="2150" y="456"/>
                  <a:pt x="2198" y="440"/>
                  <a:pt x="2224" y="412"/>
                </a:cubicBezTo>
                <a:cubicBezTo>
                  <a:pt x="2218" y="400"/>
                  <a:pt x="2218" y="400"/>
                  <a:pt x="2218" y="400"/>
                </a:cubicBezTo>
                <a:cubicBezTo>
                  <a:pt x="2192" y="416"/>
                  <a:pt x="2164" y="422"/>
                  <a:pt x="2138" y="422"/>
                </a:cubicBezTo>
                <a:cubicBezTo>
                  <a:pt x="2058" y="420"/>
                  <a:pt x="2028" y="352"/>
                  <a:pt x="2030" y="290"/>
                </a:cubicBezTo>
                <a:moveTo>
                  <a:pt x="2478" y="242"/>
                </a:moveTo>
                <a:cubicBezTo>
                  <a:pt x="2490" y="206"/>
                  <a:pt x="2510" y="192"/>
                  <a:pt x="2528" y="192"/>
                </a:cubicBezTo>
                <a:cubicBezTo>
                  <a:pt x="2528" y="180"/>
                  <a:pt x="2528" y="180"/>
                  <a:pt x="2528" y="180"/>
                </a:cubicBezTo>
                <a:cubicBezTo>
                  <a:pt x="2430" y="180"/>
                  <a:pt x="2430" y="180"/>
                  <a:pt x="2430" y="180"/>
                </a:cubicBezTo>
                <a:cubicBezTo>
                  <a:pt x="2430" y="192"/>
                  <a:pt x="2430" y="192"/>
                  <a:pt x="2430" y="192"/>
                </a:cubicBezTo>
                <a:cubicBezTo>
                  <a:pt x="2454" y="194"/>
                  <a:pt x="2466" y="206"/>
                  <a:pt x="2458" y="234"/>
                </a:cubicBezTo>
                <a:cubicBezTo>
                  <a:pt x="2406" y="390"/>
                  <a:pt x="2406" y="390"/>
                  <a:pt x="2406" y="390"/>
                </a:cubicBezTo>
                <a:cubicBezTo>
                  <a:pt x="2354" y="270"/>
                  <a:pt x="2354" y="270"/>
                  <a:pt x="2354" y="270"/>
                </a:cubicBezTo>
                <a:cubicBezTo>
                  <a:pt x="2340" y="238"/>
                  <a:pt x="2334" y="224"/>
                  <a:pt x="2334" y="212"/>
                </a:cubicBezTo>
                <a:cubicBezTo>
                  <a:pt x="2334" y="202"/>
                  <a:pt x="2340" y="196"/>
                  <a:pt x="2360" y="192"/>
                </a:cubicBezTo>
                <a:cubicBezTo>
                  <a:pt x="2360" y="180"/>
                  <a:pt x="2360" y="180"/>
                  <a:pt x="2360" y="180"/>
                </a:cubicBezTo>
                <a:cubicBezTo>
                  <a:pt x="2234" y="180"/>
                  <a:pt x="2234" y="180"/>
                  <a:pt x="2234" y="180"/>
                </a:cubicBezTo>
                <a:cubicBezTo>
                  <a:pt x="2234" y="192"/>
                  <a:pt x="2234" y="192"/>
                  <a:pt x="2234" y="192"/>
                </a:cubicBezTo>
                <a:cubicBezTo>
                  <a:pt x="2266" y="194"/>
                  <a:pt x="2268" y="198"/>
                  <a:pt x="2310" y="292"/>
                </a:cubicBezTo>
                <a:cubicBezTo>
                  <a:pt x="2382" y="450"/>
                  <a:pt x="2382" y="450"/>
                  <a:pt x="2382" y="450"/>
                </a:cubicBezTo>
                <a:cubicBezTo>
                  <a:pt x="2358" y="512"/>
                  <a:pt x="2320" y="546"/>
                  <a:pt x="2242" y="564"/>
                </a:cubicBezTo>
                <a:cubicBezTo>
                  <a:pt x="2246" y="576"/>
                  <a:pt x="2260" y="600"/>
                  <a:pt x="2268" y="606"/>
                </a:cubicBezTo>
                <a:cubicBezTo>
                  <a:pt x="2370" y="564"/>
                  <a:pt x="2390" y="498"/>
                  <a:pt x="2426" y="396"/>
                </a:cubicBezTo>
                <a:lnTo>
                  <a:pt x="2478" y="242"/>
                </a:lnTo>
                <a:close/>
                <a:moveTo>
                  <a:pt x="2844" y="394"/>
                </a:moveTo>
                <a:cubicBezTo>
                  <a:pt x="2822" y="412"/>
                  <a:pt x="2782" y="416"/>
                  <a:pt x="2750" y="416"/>
                </a:cubicBezTo>
                <a:cubicBezTo>
                  <a:pt x="2670" y="416"/>
                  <a:pt x="2606" y="360"/>
                  <a:pt x="2606" y="284"/>
                </a:cubicBezTo>
                <a:cubicBezTo>
                  <a:pt x="2606" y="236"/>
                  <a:pt x="2626" y="206"/>
                  <a:pt x="2658" y="198"/>
                </a:cubicBezTo>
                <a:cubicBezTo>
                  <a:pt x="2698" y="266"/>
                  <a:pt x="2770" y="338"/>
                  <a:pt x="2844" y="394"/>
                </a:cubicBezTo>
                <a:moveTo>
                  <a:pt x="2928" y="448"/>
                </a:moveTo>
                <a:cubicBezTo>
                  <a:pt x="3022" y="448"/>
                  <a:pt x="3022" y="448"/>
                  <a:pt x="3022" y="448"/>
                </a:cubicBezTo>
                <a:cubicBezTo>
                  <a:pt x="3022" y="436"/>
                  <a:pt x="3022" y="436"/>
                  <a:pt x="3022" y="436"/>
                </a:cubicBezTo>
                <a:cubicBezTo>
                  <a:pt x="2992" y="432"/>
                  <a:pt x="2946" y="408"/>
                  <a:pt x="2896" y="372"/>
                </a:cubicBezTo>
                <a:cubicBezTo>
                  <a:pt x="2914" y="342"/>
                  <a:pt x="2918" y="300"/>
                  <a:pt x="2922" y="270"/>
                </a:cubicBezTo>
                <a:cubicBezTo>
                  <a:pt x="2926" y="244"/>
                  <a:pt x="2946" y="244"/>
                  <a:pt x="2958" y="242"/>
                </a:cubicBezTo>
                <a:cubicBezTo>
                  <a:pt x="2958" y="230"/>
                  <a:pt x="2958" y="230"/>
                  <a:pt x="2958" y="230"/>
                </a:cubicBezTo>
                <a:cubicBezTo>
                  <a:pt x="2834" y="230"/>
                  <a:pt x="2834" y="230"/>
                  <a:pt x="2834" y="230"/>
                </a:cubicBezTo>
                <a:cubicBezTo>
                  <a:pt x="2834" y="242"/>
                  <a:pt x="2834" y="242"/>
                  <a:pt x="2834" y="242"/>
                </a:cubicBezTo>
                <a:cubicBezTo>
                  <a:pt x="2864" y="246"/>
                  <a:pt x="2892" y="250"/>
                  <a:pt x="2892" y="294"/>
                </a:cubicBezTo>
                <a:cubicBezTo>
                  <a:pt x="2892" y="318"/>
                  <a:pt x="2888" y="342"/>
                  <a:pt x="2878" y="358"/>
                </a:cubicBezTo>
                <a:cubicBezTo>
                  <a:pt x="2770" y="274"/>
                  <a:pt x="2670" y="156"/>
                  <a:pt x="2670" y="96"/>
                </a:cubicBezTo>
                <a:cubicBezTo>
                  <a:pt x="2670" y="66"/>
                  <a:pt x="2688" y="54"/>
                  <a:pt x="2716" y="54"/>
                </a:cubicBezTo>
                <a:cubicBezTo>
                  <a:pt x="2752" y="54"/>
                  <a:pt x="2784" y="78"/>
                  <a:pt x="2800" y="124"/>
                </a:cubicBezTo>
                <a:cubicBezTo>
                  <a:pt x="2812" y="124"/>
                  <a:pt x="2812" y="124"/>
                  <a:pt x="2812" y="124"/>
                </a:cubicBezTo>
                <a:cubicBezTo>
                  <a:pt x="2810" y="42"/>
                  <a:pt x="2810" y="42"/>
                  <a:pt x="2810" y="42"/>
                </a:cubicBezTo>
                <a:cubicBezTo>
                  <a:pt x="2798" y="42"/>
                  <a:pt x="2798" y="42"/>
                  <a:pt x="2798" y="42"/>
                </a:cubicBezTo>
                <a:cubicBezTo>
                  <a:pt x="2798" y="48"/>
                  <a:pt x="2792" y="52"/>
                  <a:pt x="2788" y="52"/>
                </a:cubicBezTo>
                <a:cubicBezTo>
                  <a:pt x="2772" y="52"/>
                  <a:pt x="2752" y="36"/>
                  <a:pt x="2714" y="36"/>
                </a:cubicBezTo>
                <a:cubicBezTo>
                  <a:pt x="2672" y="36"/>
                  <a:pt x="2630" y="62"/>
                  <a:pt x="2630" y="118"/>
                </a:cubicBezTo>
                <a:cubicBezTo>
                  <a:pt x="2630" y="140"/>
                  <a:pt x="2636" y="160"/>
                  <a:pt x="2648" y="182"/>
                </a:cubicBezTo>
                <a:cubicBezTo>
                  <a:pt x="2592" y="200"/>
                  <a:pt x="2562" y="248"/>
                  <a:pt x="2562" y="304"/>
                </a:cubicBezTo>
                <a:cubicBezTo>
                  <a:pt x="2562" y="406"/>
                  <a:pt x="2640" y="460"/>
                  <a:pt x="2726" y="460"/>
                </a:cubicBezTo>
                <a:cubicBezTo>
                  <a:pt x="2780" y="460"/>
                  <a:pt x="2824" y="444"/>
                  <a:pt x="2862" y="410"/>
                </a:cubicBezTo>
                <a:cubicBezTo>
                  <a:pt x="2888" y="424"/>
                  <a:pt x="2912" y="442"/>
                  <a:pt x="2928" y="448"/>
                </a:cubicBezTo>
                <a:moveTo>
                  <a:pt x="3094" y="212"/>
                </a:moveTo>
                <a:cubicBezTo>
                  <a:pt x="3094" y="88"/>
                  <a:pt x="3154" y="20"/>
                  <a:pt x="3252" y="20"/>
                </a:cubicBezTo>
                <a:cubicBezTo>
                  <a:pt x="3328" y="20"/>
                  <a:pt x="3372" y="58"/>
                  <a:pt x="3392" y="134"/>
                </a:cubicBezTo>
                <a:cubicBezTo>
                  <a:pt x="3404" y="134"/>
                  <a:pt x="3404" y="134"/>
                  <a:pt x="3404" y="134"/>
                </a:cubicBezTo>
                <a:cubicBezTo>
                  <a:pt x="3400" y="4"/>
                  <a:pt x="3400" y="4"/>
                  <a:pt x="3400" y="4"/>
                </a:cubicBezTo>
                <a:cubicBezTo>
                  <a:pt x="3388" y="4"/>
                  <a:pt x="3388" y="4"/>
                  <a:pt x="3388" y="4"/>
                </a:cubicBezTo>
                <a:cubicBezTo>
                  <a:pt x="3384" y="14"/>
                  <a:pt x="3376" y="18"/>
                  <a:pt x="3364" y="18"/>
                </a:cubicBezTo>
                <a:cubicBezTo>
                  <a:pt x="3338" y="18"/>
                  <a:pt x="3314" y="0"/>
                  <a:pt x="3248" y="0"/>
                </a:cubicBezTo>
                <a:cubicBezTo>
                  <a:pt x="3118" y="0"/>
                  <a:pt x="3030" y="102"/>
                  <a:pt x="3030" y="242"/>
                </a:cubicBezTo>
                <a:cubicBezTo>
                  <a:pt x="3030" y="376"/>
                  <a:pt x="3110" y="460"/>
                  <a:pt x="3238" y="460"/>
                </a:cubicBezTo>
                <a:cubicBezTo>
                  <a:pt x="3320" y="460"/>
                  <a:pt x="3384" y="420"/>
                  <a:pt x="3408" y="380"/>
                </a:cubicBezTo>
                <a:cubicBezTo>
                  <a:pt x="3396" y="366"/>
                  <a:pt x="3396" y="366"/>
                  <a:pt x="3396" y="366"/>
                </a:cubicBezTo>
                <a:cubicBezTo>
                  <a:pt x="3370" y="402"/>
                  <a:pt x="3314" y="426"/>
                  <a:pt x="3256" y="426"/>
                </a:cubicBezTo>
                <a:cubicBezTo>
                  <a:pt x="3156" y="426"/>
                  <a:pt x="3094" y="340"/>
                  <a:pt x="3094" y="212"/>
                </a:cubicBezTo>
                <a:moveTo>
                  <a:pt x="3678" y="328"/>
                </a:moveTo>
                <a:cubicBezTo>
                  <a:pt x="3678" y="392"/>
                  <a:pt x="3650" y="430"/>
                  <a:pt x="3592" y="430"/>
                </a:cubicBezTo>
                <a:cubicBezTo>
                  <a:pt x="3542" y="430"/>
                  <a:pt x="3496" y="384"/>
                  <a:pt x="3496" y="292"/>
                </a:cubicBezTo>
                <a:cubicBezTo>
                  <a:pt x="3496" y="226"/>
                  <a:pt x="3528" y="190"/>
                  <a:pt x="3580" y="190"/>
                </a:cubicBezTo>
                <a:cubicBezTo>
                  <a:pt x="3628" y="192"/>
                  <a:pt x="3678" y="238"/>
                  <a:pt x="3678" y="328"/>
                </a:cubicBezTo>
                <a:moveTo>
                  <a:pt x="3732" y="312"/>
                </a:moveTo>
                <a:cubicBezTo>
                  <a:pt x="3732" y="260"/>
                  <a:pt x="3710" y="214"/>
                  <a:pt x="3672" y="190"/>
                </a:cubicBezTo>
                <a:cubicBezTo>
                  <a:pt x="3650" y="176"/>
                  <a:pt x="3620" y="168"/>
                  <a:pt x="3588" y="168"/>
                </a:cubicBezTo>
                <a:cubicBezTo>
                  <a:pt x="3502" y="168"/>
                  <a:pt x="3442" y="230"/>
                  <a:pt x="3442" y="310"/>
                </a:cubicBezTo>
                <a:cubicBezTo>
                  <a:pt x="3442" y="364"/>
                  <a:pt x="3464" y="408"/>
                  <a:pt x="3502" y="432"/>
                </a:cubicBezTo>
                <a:cubicBezTo>
                  <a:pt x="3524" y="446"/>
                  <a:pt x="3554" y="452"/>
                  <a:pt x="3586" y="452"/>
                </a:cubicBezTo>
                <a:cubicBezTo>
                  <a:pt x="3672" y="454"/>
                  <a:pt x="3732" y="394"/>
                  <a:pt x="3732" y="312"/>
                </a:cubicBezTo>
                <a:moveTo>
                  <a:pt x="4136" y="448"/>
                </a:moveTo>
                <a:cubicBezTo>
                  <a:pt x="4280" y="448"/>
                  <a:pt x="4280" y="448"/>
                  <a:pt x="4280" y="448"/>
                </a:cubicBezTo>
                <a:cubicBezTo>
                  <a:pt x="4280" y="436"/>
                  <a:pt x="4280" y="436"/>
                  <a:pt x="4280" y="436"/>
                </a:cubicBezTo>
                <a:cubicBezTo>
                  <a:pt x="4230" y="434"/>
                  <a:pt x="4232" y="426"/>
                  <a:pt x="4232" y="348"/>
                </a:cubicBezTo>
                <a:cubicBezTo>
                  <a:pt x="4232" y="276"/>
                  <a:pt x="4232" y="276"/>
                  <a:pt x="4232" y="276"/>
                </a:cubicBezTo>
                <a:cubicBezTo>
                  <a:pt x="4232" y="200"/>
                  <a:pt x="4190" y="172"/>
                  <a:pt x="4142" y="172"/>
                </a:cubicBezTo>
                <a:cubicBezTo>
                  <a:pt x="4098" y="172"/>
                  <a:pt x="4064" y="196"/>
                  <a:pt x="4038" y="232"/>
                </a:cubicBezTo>
                <a:cubicBezTo>
                  <a:pt x="4028" y="194"/>
                  <a:pt x="4000" y="172"/>
                  <a:pt x="3954" y="172"/>
                </a:cubicBezTo>
                <a:cubicBezTo>
                  <a:pt x="3916" y="172"/>
                  <a:pt x="3880" y="196"/>
                  <a:pt x="3858" y="224"/>
                </a:cubicBezTo>
                <a:cubicBezTo>
                  <a:pt x="3858" y="176"/>
                  <a:pt x="3858" y="176"/>
                  <a:pt x="3858" y="176"/>
                </a:cubicBezTo>
                <a:cubicBezTo>
                  <a:pt x="3756" y="176"/>
                  <a:pt x="3756" y="176"/>
                  <a:pt x="3756" y="176"/>
                </a:cubicBezTo>
                <a:cubicBezTo>
                  <a:pt x="3756" y="188"/>
                  <a:pt x="3756" y="188"/>
                  <a:pt x="3756" y="188"/>
                </a:cubicBezTo>
                <a:cubicBezTo>
                  <a:pt x="3800" y="190"/>
                  <a:pt x="3806" y="192"/>
                  <a:pt x="3806" y="268"/>
                </a:cubicBezTo>
                <a:cubicBezTo>
                  <a:pt x="3806" y="346"/>
                  <a:pt x="3806" y="346"/>
                  <a:pt x="3806" y="346"/>
                </a:cubicBezTo>
                <a:cubicBezTo>
                  <a:pt x="3806" y="434"/>
                  <a:pt x="3804" y="434"/>
                  <a:pt x="3758" y="434"/>
                </a:cubicBezTo>
                <a:cubicBezTo>
                  <a:pt x="3758" y="446"/>
                  <a:pt x="3758" y="446"/>
                  <a:pt x="3758" y="446"/>
                </a:cubicBezTo>
                <a:cubicBezTo>
                  <a:pt x="3902" y="446"/>
                  <a:pt x="3902" y="446"/>
                  <a:pt x="3902" y="446"/>
                </a:cubicBezTo>
                <a:cubicBezTo>
                  <a:pt x="3902" y="434"/>
                  <a:pt x="3902" y="434"/>
                  <a:pt x="3902" y="434"/>
                </a:cubicBezTo>
                <a:cubicBezTo>
                  <a:pt x="3862" y="430"/>
                  <a:pt x="3858" y="430"/>
                  <a:pt x="3858" y="342"/>
                </a:cubicBezTo>
                <a:cubicBezTo>
                  <a:pt x="3858" y="262"/>
                  <a:pt x="3858" y="262"/>
                  <a:pt x="3858" y="262"/>
                </a:cubicBezTo>
                <a:cubicBezTo>
                  <a:pt x="3858" y="234"/>
                  <a:pt x="3894" y="204"/>
                  <a:pt x="3932" y="204"/>
                </a:cubicBezTo>
                <a:cubicBezTo>
                  <a:pt x="3974" y="204"/>
                  <a:pt x="3990" y="226"/>
                  <a:pt x="3990" y="282"/>
                </a:cubicBezTo>
                <a:cubicBezTo>
                  <a:pt x="3990" y="338"/>
                  <a:pt x="3990" y="338"/>
                  <a:pt x="3990" y="338"/>
                </a:cubicBezTo>
                <a:cubicBezTo>
                  <a:pt x="3990" y="428"/>
                  <a:pt x="3988" y="432"/>
                  <a:pt x="3950" y="436"/>
                </a:cubicBezTo>
                <a:cubicBezTo>
                  <a:pt x="3950" y="448"/>
                  <a:pt x="3950" y="448"/>
                  <a:pt x="3950" y="448"/>
                </a:cubicBezTo>
                <a:cubicBezTo>
                  <a:pt x="4086" y="448"/>
                  <a:pt x="4086" y="448"/>
                  <a:pt x="4086" y="448"/>
                </a:cubicBezTo>
                <a:cubicBezTo>
                  <a:pt x="4086" y="436"/>
                  <a:pt x="4086" y="436"/>
                  <a:pt x="4086" y="436"/>
                </a:cubicBezTo>
                <a:cubicBezTo>
                  <a:pt x="4040" y="432"/>
                  <a:pt x="4042" y="428"/>
                  <a:pt x="4042" y="342"/>
                </a:cubicBezTo>
                <a:cubicBezTo>
                  <a:pt x="4042" y="264"/>
                  <a:pt x="4042" y="264"/>
                  <a:pt x="4042" y="264"/>
                </a:cubicBezTo>
                <a:cubicBezTo>
                  <a:pt x="4042" y="236"/>
                  <a:pt x="4078" y="206"/>
                  <a:pt x="4118" y="206"/>
                </a:cubicBezTo>
                <a:cubicBezTo>
                  <a:pt x="4152" y="206"/>
                  <a:pt x="4174" y="226"/>
                  <a:pt x="4174" y="284"/>
                </a:cubicBezTo>
                <a:cubicBezTo>
                  <a:pt x="4174" y="346"/>
                  <a:pt x="4174" y="346"/>
                  <a:pt x="4174" y="346"/>
                </a:cubicBezTo>
                <a:cubicBezTo>
                  <a:pt x="4174" y="428"/>
                  <a:pt x="4174" y="432"/>
                  <a:pt x="4134" y="436"/>
                </a:cubicBezTo>
                <a:cubicBezTo>
                  <a:pt x="4134" y="448"/>
                  <a:pt x="4134" y="448"/>
                  <a:pt x="4134" y="448"/>
                </a:cubicBezTo>
                <a:lnTo>
                  <a:pt x="4136" y="448"/>
                </a:lnTo>
                <a:close/>
                <a:moveTo>
                  <a:pt x="4546" y="316"/>
                </a:moveTo>
                <a:cubicBezTo>
                  <a:pt x="4546" y="388"/>
                  <a:pt x="4516" y="432"/>
                  <a:pt x="4460" y="432"/>
                </a:cubicBezTo>
                <a:cubicBezTo>
                  <a:pt x="4424" y="432"/>
                  <a:pt x="4384" y="412"/>
                  <a:pt x="4384" y="384"/>
                </a:cubicBezTo>
                <a:cubicBezTo>
                  <a:pt x="4384" y="248"/>
                  <a:pt x="4384" y="248"/>
                  <a:pt x="4384" y="248"/>
                </a:cubicBezTo>
                <a:cubicBezTo>
                  <a:pt x="4384" y="226"/>
                  <a:pt x="4416" y="202"/>
                  <a:pt x="4454" y="202"/>
                </a:cubicBezTo>
                <a:cubicBezTo>
                  <a:pt x="4510" y="206"/>
                  <a:pt x="4546" y="248"/>
                  <a:pt x="4546" y="316"/>
                </a:cubicBezTo>
                <a:moveTo>
                  <a:pt x="4600" y="310"/>
                </a:moveTo>
                <a:cubicBezTo>
                  <a:pt x="4600" y="230"/>
                  <a:pt x="4548" y="170"/>
                  <a:pt x="4478" y="170"/>
                </a:cubicBezTo>
                <a:cubicBezTo>
                  <a:pt x="4438" y="170"/>
                  <a:pt x="4406" y="188"/>
                  <a:pt x="4384" y="214"/>
                </a:cubicBezTo>
                <a:cubicBezTo>
                  <a:pt x="4384" y="174"/>
                  <a:pt x="4384" y="174"/>
                  <a:pt x="4384" y="174"/>
                </a:cubicBezTo>
                <a:cubicBezTo>
                  <a:pt x="4284" y="174"/>
                  <a:pt x="4284" y="174"/>
                  <a:pt x="4284" y="174"/>
                </a:cubicBezTo>
                <a:cubicBezTo>
                  <a:pt x="4284" y="186"/>
                  <a:pt x="4284" y="186"/>
                  <a:pt x="4284" y="186"/>
                </a:cubicBezTo>
                <a:cubicBezTo>
                  <a:pt x="4326" y="188"/>
                  <a:pt x="4332" y="190"/>
                  <a:pt x="4332" y="280"/>
                </a:cubicBezTo>
                <a:cubicBezTo>
                  <a:pt x="4332" y="466"/>
                  <a:pt x="4332" y="466"/>
                  <a:pt x="4332" y="466"/>
                </a:cubicBezTo>
                <a:cubicBezTo>
                  <a:pt x="4332" y="564"/>
                  <a:pt x="4334" y="570"/>
                  <a:pt x="4286" y="574"/>
                </a:cubicBezTo>
                <a:cubicBezTo>
                  <a:pt x="4286" y="588"/>
                  <a:pt x="4286" y="588"/>
                  <a:pt x="4286" y="588"/>
                </a:cubicBezTo>
                <a:cubicBezTo>
                  <a:pt x="4432" y="588"/>
                  <a:pt x="4432" y="588"/>
                  <a:pt x="4432" y="588"/>
                </a:cubicBezTo>
                <a:cubicBezTo>
                  <a:pt x="4432" y="574"/>
                  <a:pt x="4432" y="574"/>
                  <a:pt x="4432" y="574"/>
                </a:cubicBezTo>
                <a:cubicBezTo>
                  <a:pt x="4380" y="572"/>
                  <a:pt x="4384" y="564"/>
                  <a:pt x="4384" y="462"/>
                </a:cubicBezTo>
                <a:cubicBezTo>
                  <a:pt x="4384" y="424"/>
                  <a:pt x="4384" y="424"/>
                  <a:pt x="4384" y="424"/>
                </a:cubicBezTo>
                <a:cubicBezTo>
                  <a:pt x="4404" y="444"/>
                  <a:pt x="4436" y="454"/>
                  <a:pt x="4466" y="454"/>
                </a:cubicBezTo>
                <a:cubicBezTo>
                  <a:pt x="4548" y="454"/>
                  <a:pt x="4600" y="392"/>
                  <a:pt x="4600" y="310"/>
                </a:cubicBezTo>
                <a:moveTo>
                  <a:pt x="4792" y="382"/>
                </a:moveTo>
                <a:cubicBezTo>
                  <a:pt x="4792" y="404"/>
                  <a:pt x="4762" y="424"/>
                  <a:pt x="4736" y="424"/>
                </a:cubicBezTo>
                <a:cubicBezTo>
                  <a:pt x="4712" y="424"/>
                  <a:pt x="4694" y="410"/>
                  <a:pt x="4694" y="378"/>
                </a:cubicBezTo>
                <a:cubicBezTo>
                  <a:pt x="4694" y="322"/>
                  <a:pt x="4752" y="328"/>
                  <a:pt x="4792" y="306"/>
                </a:cubicBezTo>
                <a:cubicBezTo>
                  <a:pt x="4792" y="382"/>
                  <a:pt x="4792" y="382"/>
                  <a:pt x="4792" y="382"/>
                </a:cubicBezTo>
                <a:close/>
                <a:moveTo>
                  <a:pt x="5240" y="434"/>
                </a:moveTo>
                <a:cubicBezTo>
                  <a:pt x="5192" y="432"/>
                  <a:pt x="5192" y="430"/>
                  <a:pt x="5192" y="340"/>
                </a:cubicBezTo>
                <a:cubicBezTo>
                  <a:pt x="5192" y="278"/>
                  <a:pt x="5192" y="278"/>
                  <a:pt x="5192" y="278"/>
                </a:cubicBezTo>
                <a:cubicBezTo>
                  <a:pt x="5192" y="196"/>
                  <a:pt x="5146" y="170"/>
                  <a:pt x="5104" y="170"/>
                </a:cubicBezTo>
                <a:cubicBezTo>
                  <a:pt x="5068" y="170"/>
                  <a:pt x="5032" y="186"/>
                  <a:pt x="5004" y="222"/>
                </a:cubicBezTo>
                <a:cubicBezTo>
                  <a:pt x="5004" y="174"/>
                  <a:pt x="5004" y="174"/>
                  <a:pt x="5004" y="174"/>
                </a:cubicBezTo>
                <a:cubicBezTo>
                  <a:pt x="4902" y="174"/>
                  <a:pt x="4902" y="174"/>
                  <a:pt x="4902" y="174"/>
                </a:cubicBezTo>
                <a:cubicBezTo>
                  <a:pt x="4902" y="186"/>
                  <a:pt x="4902" y="186"/>
                  <a:pt x="4902" y="186"/>
                </a:cubicBezTo>
                <a:cubicBezTo>
                  <a:pt x="4946" y="188"/>
                  <a:pt x="4952" y="190"/>
                  <a:pt x="4952" y="266"/>
                </a:cubicBezTo>
                <a:cubicBezTo>
                  <a:pt x="4952" y="334"/>
                  <a:pt x="4952" y="334"/>
                  <a:pt x="4952" y="334"/>
                </a:cubicBezTo>
                <a:cubicBezTo>
                  <a:pt x="4952" y="430"/>
                  <a:pt x="4952" y="432"/>
                  <a:pt x="4904" y="434"/>
                </a:cubicBezTo>
                <a:cubicBezTo>
                  <a:pt x="4892" y="434"/>
                  <a:pt x="4892" y="434"/>
                  <a:pt x="4892" y="434"/>
                </a:cubicBezTo>
                <a:cubicBezTo>
                  <a:pt x="4854" y="434"/>
                  <a:pt x="4850" y="422"/>
                  <a:pt x="4850" y="366"/>
                </a:cubicBezTo>
                <a:cubicBezTo>
                  <a:pt x="4850" y="274"/>
                  <a:pt x="4850" y="274"/>
                  <a:pt x="4850" y="274"/>
                </a:cubicBezTo>
                <a:cubicBezTo>
                  <a:pt x="4850" y="256"/>
                  <a:pt x="4848" y="240"/>
                  <a:pt x="4844" y="228"/>
                </a:cubicBezTo>
                <a:cubicBezTo>
                  <a:pt x="4830" y="186"/>
                  <a:pt x="4796" y="170"/>
                  <a:pt x="4748" y="170"/>
                </a:cubicBezTo>
                <a:cubicBezTo>
                  <a:pt x="4718" y="170"/>
                  <a:pt x="4674" y="180"/>
                  <a:pt x="4650" y="202"/>
                </a:cubicBezTo>
                <a:cubicBezTo>
                  <a:pt x="4652" y="214"/>
                  <a:pt x="4664" y="240"/>
                  <a:pt x="4670" y="248"/>
                </a:cubicBezTo>
                <a:cubicBezTo>
                  <a:pt x="4676" y="246"/>
                  <a:pt x="4676" y="246"/>
                  <a:pt x="4676" y="246"/>
                </a:cubicBezTo>
                <a:cubicBezTo>
                  <a:pt x="4688" y="216"/>
                  <a:pt x="4708" y="194"/>
                  <a:pt x="4742" y="194"/>
                </a:cubicBezTo>
                <a:cubicBezTo>
                  <a:pt x="4778" y="194"/>
                  <a:pt x="4794" y="220"/>
                  <a:pt x="4794" y="250"/>
                </a:cubicBezTo>
                <a:cubicBezTo>
                  <a:pt x="4794" y="282"/>
                  <a:pt x="4794" y="282"/>
                  <a:pt x="4794" y="282"/>
                </a:cubicBezTo>
                <a:cubicBezTo>
                  <a:pt x="4794" y="302"/>
                  <a:pt x="4702" y="306"/>
                  <a:pt x="4664" y="338"/>
                </a:cubicBezTo>
                <a:cubicBezTo>
                  <a:pt x="4652" y="350"/>
                  <a:pt x="4642" y="364"/>
                  <a:pt x="4642" y="384"/>
                </a:cubicBezTo>
                <a:cubicBezTo>
                  <a:pt x="4642" y="426"/>
                  <a:pt x="4672" y="456"/>
                  <a:pt x="4716" y="456"/>
                </a:cubicBezTo>
                <a:cubicBezTo>
                  <a:pt x="4744" y="456"/>
                  <a:pt x="4768" y="446"/>
                  <a:pt x="4794" y="418"/>
                </a:cubicBezTo>
                <a:cubicBezTo>
                  <a:pt x="4798" y="438"/>
                  <a:pt x="4814" y="448"/>
                  <a:pt x="4842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4906" y="448"/>
                  <a:pt x="4906" y="448"/>
                  <a:pt x="4906" y="448"/>
                </a:cubicBezTo>
                <a:cubicBezTo>
                  <a:pt x="5048" y="448"/>
                  <a:pt x="5048" y="448"/>
                  <a:pt x="5048" y="448"/>
                </a:cubicBezTo>
                <a:cubicBezTo>
                  <a:pt x="5048" y="436"/>
                  <a:pt x="5048" y="436"/>
                  <a:pt x="5048" y="436"/>
                </a:cubicBezTo>
                <a:cubicBezTo>
                  <a:pt x="5006" y="432"/>
                  <a:pt x="5004" y="434"/>
                  <a:pt x="5004" y="338"/>
                </a:cubicBezTo>
                <a:cubicBezTo>
                  <a:pt x="5004" y="262"/>
                  <a:pt x="5004" y="262"/>
                  <a:pt x="5004" y="262"/>
                </a:cubicBezTo>
                <a:cubicBezTo>
                  <a:pt x="5004" y="236"/>
                  <a:pt x="5038" y="206"/>
                  <a:pt x="5080" y="206"/>
                </a:cubicBezTo>
                <a:cubicBezTo>
                  <a:pt x="5114" y="206"/>
                  <a:pt x="5140" y="220"/>
                  <a:pt x="5140" y="286"/>
                </a:cubicBezTo>
                <a:cubicBezTo>
                  <a:pt x="5140" y="340"/>
                  <a:pt x="5140" y="340"/>
                  <a:pt x="5140" y="340"/>
                </a:cubicBezTo>
                <a:cubicBezTo>
                  <a:pt x="5140" y="432"/>
                  <a:pt x="5136" y="432"/>
                  <a:pt x="5098" y="434"/>
                </a:cubicBezTo>
                <a:cubicBezTo>
                  <a:pt x="5098" y="446"/>
                  <a:pt x="5098" y="446"/>
                  <a:pt x="5098" y="446"/>
                </a:cubicBezTo>
                <a:cubicBezTo>
                  <a:pt x="5240" y="446"/>
                  <a:pt x="5240" y="446"/>
                  <a:pt x="5240" y="446"/>
                </a:cubicBezTo>
                <a:lnTo>
                  <a:pt x="5240" y="434"/>
                </a:lnTo>
                <a:close/>
                <a:moveTo>
                  <a:pt x="5516" y="192"/>
                </a:moveTo>
                <a:cubicBezTo>
                  <a:pt x="5516" y="180"/>
                  <a:pt x="5516" y="180"/>
                  <a:pt x="5516" y="180"/>
                </a:cubicBezTo>
                <a:cubicBezTo>
                  <a:pt x="5418" y="180"/>
                  <a:pt x="5418" y="180"/>
                  <a:pt x="5418" y="180"/>
                </a:cubicBezTo>
                <a:cubicBezTo>
                  <a:pt x="5418" y="192"/>
                  <a:pt x="5418" y="192"/>
                  <a:pt x="5418" y="192"/>
                </a:cubicBezTo>
                <a:cubicBezTo>
                  <a:pt x="5442" y="194"/>
                  <a:pt x="5454" y="206"/>
                  <a:pt x="5446" y="234"/>
                </a:cubicBezTo>
                <a:cubicBezTo>
                  <a:pt x="5394" y="390"/>
                  <a:pt x="5394" y="390"/>
                  <a:pt x="5394" y="390"/>
                </a:cubicBezTo>
                <a:cubicBezTo>
                  <a:pt x="5342" y="270"/>
                  <a:pt x="5342" y="270"/>
                  <a:pt x="5342" y="270"/>
                </a:cubicBezTo>
                <a:cubicBezTo>
                  <a:pt x="5328" y="238"/>
                  <a:pt x="5322" y="224"/>
                  <a:pt x="5322" y="212"/>
                </a:cubicBezTo>
                <a:cubicBezTo>
                  <a:pt x="5322" y="202"/>
                  <a:pt x="5328" y="196"/>
                  <a:pt x="5348" y="192"/>
                </a:cubicBezTo>
                <a:cubicBezTo>
                  <a:pt x="5348" y="180"/>
                  <a:pt x="5348" y="180"/>
                  <a:pt x="5348" y="180"/>
                </a:cubicBezTo>
                <a:cubicBezTo>
                  <a:pt x="5220" y="180"/>
                  <a:pt x="5220" y="180"/>
                  <a:pt x="5220" y="180"/>
                </a:cubicBezTo>
                <a:cubicBezTo>
                  <a:pt x="5220" y="192"/>
                  <a:pt x="5220" y="192"/>
                  <a:pt x="5220" y="192"/>
                </a:cubicBezTo>
                <a:cubicBezTo>
                  <a:pt x="5252" y="194"/>
                  <a:pt x="5254" y="198"/>
                  <a:pt x="5296" y="292"/>
                </a:cubicBezTo>
                <a:cubicBezTo>
                  <a:pt x="5368" y="450"/>
                  <a:pt x="5368" y="450"/>
                  <a:pt x="5368" y="450"/>
                </a:cubicBezTo>
                <a:cubicBezTo>
                  <a:pt x="5344" y="512"/>
                  <a:pt x="5306" y="546"/>
                  <a:pt x="5228" y="564"/>
                </a:cubicBezTo>
                <a:cubicBezTo>
                  <a:pt x="5232" y="576"/>
                  <a:pt x="5246" y="600"/>
                  <a:pt x="5254" y="606"/>
                </a:cubicBezTo>
                <a:cubicBezTo>
                  <a:pt x="5356" y="564"/>
                  <a:pt x="5376" y="498"/>
                  <a:pt x="5412" y="396"/>
                </a:cubicBezTo>
                <a:cubicBezTo>
                  <a:pt x="5466" y="242"/>
                  <a:pt x="5466" y="242"/>
                  <a:pt x="5466" y="242"/>
                </a:cubicBezTo>
                <a:cubicBezTo>
                  <a:pt x="5478" y="206"/>
                  <a:pt x="5498" y="192"/>
                  <a:pt x="5516" y="192"/>
                </a:cubicBez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baseline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Disclaimer-template_Blue" hidden="1"/>
          <p:cNvSpPr>
            <a:spLocks noChangeArrowheads="1"/>
          </p:cNvSpPr>
          <p:nvPr userDrawn="1"/>
        </p:nvSpPr>
        <p:spPr bwMode="black">
          <a:xfrm>
            <a:off x="2268266" y="6267796"/>
            <a:ext cx="3544453" cy="38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 anchorCtr="0">
            <a:noAutofit/>
          </a:bodyPr>
          <a:lstStyle/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CONFIDENTIALITY1</a:t>
            </a:r>
          </a:p>
          <a:p>
            <a:pPr defTabSz="804863" eaLnBrk="0" hangingPunct="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Confidentiality2</a:t>
            </a:r>
          </a:p>
        </p:txBody>
      </p:sp>
    </p:spTree>
    <p:extLst>
      <p:ext uri="{BB962C8B-B14F-4D97-AF65-F5344CB8AC3E}">
        <p14:creationId xmlns:p14="http://schemas.microsoft.com/office/powerpoint/2010/main" val="35415296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17">
          <p15:clr>
            <a:srgbClr val="FBAE40"/>
          </p15:clr>
        </p15:guide>
        <p15:guide id="2" pos="282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9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95076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571">
          <p15:clr>
            <a:srgbClr val="F26B43"/>
          </p15:clr>
        </p15:guide>
        <p15:guide id="4" orient="horz" pos="391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"/>
          <p:cNvSpPr txBox="1">
            <a:spLocks/>
          </p:cNvSpPr>
          <p:nvPr userDrawn="1"/>
        </p:nvSpPr>
        <p:spPr>
          <a:xfrm>
            <a:off x="8564563" y="650827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00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00" baseline="0" dirty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6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7450817" y="6508272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800" baseline="0" dirty="0">
                <a:solidFill>
                  <a:srgbClr val="808080"/>
                </a:solidFill>
                <a:latin typeface="+mn-lt"/>
              </a:rPr>
              <a:t>McKinsey &amp; Company</a:t>
            </a:r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7159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78">
          <p15:clr>
            <a:srgbClr val="000000"/>
          </p15:clr>
        </p15:guide>
        <p15:guide id="2" orient="horz" pos="570">
          <p15:clr>
            <a:srgbClr val="000000"/>
          </p15:clr>
        </p15:guide>
        <p15:guide id="3" orient="horz" pos="3912">
          <p15:clr>
            <a:srgbClr val="000000"/>
          </p15:clr>
        </p15:guide>
        <p15:guide id="4" pos="72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26" Type="http://schemas.openxmlformats.org/officeDocument/2006/relationships/tags" Target="../tags/tag22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7.xml"/><Relationship Id="rId34" Type="http://schemas.openxmlformats.org/officeDocument/2006/relationships/tags" Target="../tags/tag30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tags" Target="../tags/tag21.xml"/><Relationship Id="rId33" Type="http://schemas.openxmlformats.org/officeDocument/2006/relationships/tags" Target="../tags/tag29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29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tags" Target="../tags/tag20.xml"/><Relationship Id="rId32" Type="http://schemas.openxmlformats.org/officeDocument/2006/relationships/tags" Target="../tags/tag28.xml"/><Relationship Id="rId5" Type="http://schemas.openxmlformats.org/officeDocument/2006/relationships/vmlDrawing" Target="../drawings/vmlDrawing1.v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28" Type="http://schemas.openxmlformats.org/officeDocument/2006/relationships/tags" Target="../tags/tag24.xml"/><Relationship Id="rId36" Type="http://schemas.openxmlformats.org/officeDocument/2006/relationships/image" Target="../media/image1.emf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31" Type="http://schemas.openxmlformats.org/officeDocument/2006/relationships/tags" Target="../tags/tag27.xml"/><Relationship Id="rId4" Type="http://schemas.openxmlformats.org/officeDocument/2006/relationships/theme" Target="../theme/theme1.x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Relationship Id="rId27" Type="http://schemas.openxmlformats.org/officeDocument/2006/relationships/tags" Target="../tags/tag23.xml"/><Relationship Id="rId30" Type="http://schemas.openxmlformats.org/officeDocument/2006/relationships/tags" Target="../tags/tag26.xml"/><Relationship Id="rId35" Type="http://schemas.openxmlformats.org/officeDocument/2006/relationships/oleObject" Target="../embeddings/oleObject1.bin"/><Relationship Id="rId8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tags" Target="../tags/tag41.xml"/><Relationship Id="rId18" Type="http://schemas.openxmlformats.org/officeDocument/2006/relationships/tags" Target="../tags/tag46.xml"/><Relationship Id="rId26" Type="http://schemas.openxmlformats.org/officeDocument/2006/relationships/tags" Target="../tags/tag54.xml"/><Relationship Id="rId3" Type="http://schemas.openxmlformats.org/officeDocument/2006/relationships/slideLayout" Target="../slideLayouts/slideLayout6.xml"/><Relationship Id="rId21" Type="http://schemas.openxmlformats.org/officeDocument/2006/relationships/tags" Target="../tags/tag49.xml"/><Relationship Id="rId34" Type="http://schemas.openxmlformats.org/officeDocument/2006/relationships/tags" Target="../tags/tag62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tags" Target="../tags/tag45.xml"/><Relationship Id="rId25" Type="http://schemas.openxmlformats.org/officeDocument/2006/relationships/tags" Target="../tags/tag53.xml"/><Relationship Id="rId33" Type="http://schemas.openxmlformats.org/officeDocument/2006/relationships/tags" Target="../tags/tag61.xml"/><Relationship Id="rId2" Type="http://schemas.openxmlformats.org/officeDocument/2006/relationships/slideLayout" Target="../slideLayouts/slideLayout5.xml"/><Relationship Id="rId16" Type="http://schemas.openxmlformats.org/officeDocument/2006/relationships/tags" Target="../tags/tag44.xml"/><Relationship Id="rId20" Type="http://schemas.openxmlformats.org/officeDocument/2006/relationships/tags" Target="../tags/tag48.xml"/><Relationship Id="rId29" Type="http://schemas.openxmlformats.org/officeDocument/2006/relationships/tags" Target="../tags/tag57.xml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24" Type="http://schemas.openxmlformats.org/officeDocument/2006/relationships/tags" Target="../tags/tag52.xml"/><Relationship Id="rId32" Type="http://schemas.openxmlformats.org/officeDocument/2006/relationships/tags" Target="../tags/tag60.xml"/><Relationship Id="rId5" Type="http://schemas.openxmlformats.org/officeDocument/2006/relationships/vmlDrawing" Target="../drawings/vmlDrawing3.vml"/><Relationship Id="rId15" Type="http://schemas.openxmlformats.org/officeDocument/2006/relationships/tags" Target="../tags/tag43.xml"/><Relationship Id="rId23" Type="http://schemas.openxmlformats.org/officeDocument/2006/relationships/tags" Target="../tags/tag51.xml"/><Relationship Id="rId28" Type="http://schemas.openxmlformats.org/officeDocument/2006/relationships/tags" Target="../tags/tag56.xml"/><Relationship Id="rId36" Type="http://schemas.openxmlformats.org/officeDocument/2006/relationships/image" Target="../media/image1.emf"/><Relationship Id="rId10" Type="http://schemas.openxmlformats.org/officeDocument/2006/relationships/tags" Target="../tags/tag38.xml"/><Relationship Id="rId19" Type="http://schemas.openxmlformats.org/officeDocument/2006/relationships/tags" Target="../tags/tag47.xml"/><Relationship Id="rId31" Type="http://schemas.openxmlformats.org/officeDocument/2006/relationships/tags" Target="../tags/tag59.xml"/><Relationship Id="rId4" Type="http://schemas.openxmlformats.org/officeDocument/2006/relationships/theme" Target="../theme/theme2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tags" Target="../tags/tag50.xml"/><Relationship Id="rId27" Type="http://schemas.openxmlformats.org/officeDocument/2006/relationships/tags" Target="../tags/tag55.xml"/><Relationship Id="rId30" Type="http://schemas.openxmlformats.org/officeDocument/2006/relationships/tags" Target="../tags/tag58.xml"/><Relationship Id="rId35" Type="http://schemas.openxmlformats.org/officeDocument/2006/relationships/oleObject" Target="../embeddings/oleObject3.bin"/><Relationship Id="rId8" Type="http://schemas.openxmlformats.org/officeDocument/2006/relationships/tags" Target="../tags/tag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30231008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7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/>
        </p:nvSpPr>
        <p:spPr bwMode="gray">
          <a:xfrm rot="5400000">
            <a:off x="7744639" y="1940591"/>
            <a:ext cx="229389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5/21/2018 11:57 AM Malay Peninsula Standard Time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/>
        </p:nvSpPr>
        <p:spPr bwMode="gray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19063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4" name="Slide Elements" hidden="1"/>
          <p:cNvGrpSpPr/>
          <p:nvPr userDrawn="1"/>
        </p:nvGrpSpPr>
        <p:grpSpPr bwMode="gray">
          <a:xfrm>
            <a:off x="119063" y="6305945"/>
            <a:ext cx="8618537" cy="325438"/>
            <a:chOff x="119063" y="6305945"/>
            <a:chExt cx="8618537" cy="325438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119063" y="6305945"/>
              <a:ext cx="8618537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119063" y="6507558"/>
              <a:ext cx="7200000" cy="123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30238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gray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/>
        </p:nvGrpSpPr>
        <p:grpSpPr bwMode="gray"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SlideBottomBar" hidden="1"/>
          <p:cNvSpPr/>
          <p:nvPr userDrawn="1"/>
        </p:nvSpPr>
        <p:spPr>
          <a:xfrm>
            <a:off x="8509000" y="6327339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23" name="doc id" hidden="1"/>
          <p:cNvSpPr>
            <a:spLocks noChangeArrowheads="1"/>
          </p:cNvSpPr>
          <p:nvPr userDrawn="1"/>
        </p:nvSpPr>
        <p:spPr bwMode="auto">
          <a:xfrm>
            <a:off x="8081963" y="50801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7543619" y="272353"/>
            <a:ext cx="1158292" cy="761545"/>
            <a:chOff x="7607284" y="279400"/>
            <a:chExt cx="1158292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0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02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3" name="LegendBoxes" hidden="1"/>
          <p:cNvGrpSpPr/>
          <p:nvPr userDrawn="1"/>
        </p:nvGrpSpPr>
        <p:grpSpPr>
          <a:xfrm>
            <a:off x="7851594" y="272457"/>
            <a:ext cx="850317" cy="1028245"/>
            <a:chOff x="5894005" y="919828"/>
            <a:chExt cx="850317" cy="1028245"/>
          </a:xfrm>
        </p:grpSpPr>
        <p:sp>
          <p:nvSpPr>
            <p:cNvPr id="104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5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6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7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08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9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0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1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7784919" y="271952"/>
            <a:ext cx="916992" cy="1317003"/>
            <a:chOff x="5894005" y="2695123"/>
            <a:chExt cx="916992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9" name="think-cell Slide" r:id="rId35" imgW="270" imgH="270" progId="TCLayout.ActiveDocument.1">
                  <p:embed/>
                </p:oleObj>
              </mc:Choice>
              <mc:Fallback>
                <p:oleObj name="think-cell Slide" r:id="rId3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2564" y="1951380"/>
            <a:ext cx="4302125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 dirty="0"/>
              <a:t>Click to 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sp>
        <p:nvSpPr>
          <p:cNvPr id="24" name="Working Draft"/>
          <p:cNvSpPr txBox="1">
            <a:spLocks noChangeArrowheads="1"/>
          </p:cNvSpPr>
          <p:nvPr userDrawn="1"/>
        </p:nvSpPr>
        <p:spPr bwMode="auto">
          <a:xfrm rot="5400000">
            <a:off x="7744639" y="1940591"/>
            <a:ext cx="2293898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>
                <a:solidFill>
                  <a:srgbClr val="808080"/>
                </a:solidFill>
                <a:latin typeface="+mn-lt"/>
                <a:ea typeface="+mn-ea"/>
              </a:rPr>
              <a:t>Last Modified 5/21/2018 11:57 AM Malay Peninsula Standard Time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5" name="Printed"/>
          <p:cNvSpPr txBox="1">
            <a:spLocks noChangeArrowheads="1"/>
          </p:cNvSpPr>
          <p:nvPr userDrawn="1"/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26" name="1. On-page tracker" hidden="1"/>
          <p:cNvSpPr>
            <a:spLocks noChangeArrowheads="1"/>
          </p:cNvSpPr>
          <p:nvPr userDrawn="1"/>
        </p:nvSpPr>
        <p:spPr bwMode="auto">
          <a:xfrm>
            <a:off x="119063" y="75764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27" name="3. Unit of measure" hidden="1"/>
          <p:cNvSpPr txBox="1">
            <a:spLocks noChangeArrowheads="1"/>
          </p:cNvSpPr>
          <p:nvPr userDrawn="1"/>
        </p:nvSpPr>
        <p:spPr bwMode="auto">
          <a:xfrm>
            <a:off x="119062" y="554865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28" name="Slide Elements" hidden="1"/>
          <p:cNvGrpSpPr>
            <a:grpSpLocks/>
          </p:cNvGrpSpPr>
          <p:nvPr userDrawn="1"/>
        </p:nvGrpSpPr>
        <p:grpSpPr bwMode="auto">
          <a:xfrm>
            <a:off x="119063" y="6305945"/>
            <a:ext cx="8548687" cy="325438"/>
            <a:chOff x="75" y="3936"/>
            <a:chExt cx="5385" cy="205"/>
          </a:xfrm>
        </p:grpSpPr>
        <p:sp>
          <p:nvSpPr>
            <p:cNvPr id="29" name="4. Footnote"/>
            <p:cNvSpPr txBox="1">
              <a:spLocks noChangeArrowheads="1"/>
            </p:cNvSpPr>
            <p:nvPr/>
          </p:nvSpPr>
          <p:spPr bwMode="auto">
            <a:xfrm>
              <a:off x="75" y="3936"/>
              <a:ext cx="5385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30" name="5. Source"/>
            <p:cNvSpPr>
              <a:spLocks noChangeArrowheads="1"/>
            </p:cNvSpPr>
            <p:nvPr/>
          </p:nvSpPr>
          <p:spPr bwMode="auto">
            <a:xfrm>
              <a:off x="75" y="4063"/>
              <a:ext cx="4323" cy="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grpSp>
        <p:nvGrpSpPr>
          <p:cNvPr id="31" name="ACET" hidden="1"/>
          <p:cNvGrpSpPr>
            <a:grpSpLocks/>
          </p:cNvGrpSpPr>
          <p:nvPr userDrawn="1"/>
        </p:nvGrpSpPr>
        <p:grpSpPr bwMode="auto">
          <a:xfrm>
            <a:off x="1452563" y="1257754"/>
            <a:ext cx="4264025" cy="508000"/>
            <a:chOff x="915" y="710"/>
            <a:chExt cx="2686" cy="320"/>
          </a:xfrm>
        </p:grpSpPr>
        <p:cxnSp>
          <p:nvCxnSpPr>
            <p:cNvPr id="32" name="AutoShape 249"/>
            <p:cNvCxnSpPr>
              <a:cxnSpLocks noChangeShapeType="1"/>
              <a:stCxn id="33" idx="4"/>
              <a:endCxn id="33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4" name="McKSticker" hidden="1"/>
          <p:cNvGrpSpPr/>
          <p:nvPr userDrawn="1"/>
        </p:nvGrpSpPr>
        <p:grpSpPr>
          <a:xfrm>
            <a:off x="8264265" y="285750"/>
            <a:ext cx="473335" cy="150811"/>
            <a:chOff x="8267440" y="285750"/>
            <a:chExt cx="473335" cy="150811"/>
          </a:xfrm>
        </p:grpSpPr>
        <p:sp>
          <p:nvSpPr>
            <p:cNvPr id="35" name="StickerRectangle"/>
            <p:cNvSpPr>
              <a:spLocks noChangeArrowheads="1"/>
            </p:cNvSpPr>
            <p:nvPr/>
          </p:nvSpPr>
          <p:spPr bwMode="auto">
            <a:xfrm>
              <a:off x="8267440" y="285750"/>
              <a:ext cx="473335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US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36" name="AutoShape 31"/>
            <p:cNvCxnSpPr>
              <a:cxnSpLocks noChangeShapeType="1"/>
              <a:stCxn id="35" idx="2"/>
              <a:endCxn id="35" idx="4"/>
            </p:cNvCxnSpPr>
            <p:nvPr/>
          </p:nvCxnSpPr>
          <p:spPr bwMode="auto">
            <a:xfrm>
              <a:off x="8267440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32"/>
            <p:cNvCxnSpPr>
              <a:cxnSpLocks noChangeShapeType="1"/>
              <a:stCxn id="35" idx="4"/>
              <a:endCxn id="35" idx="6"/>
            </p:cNvCxnSpPr>
            <p:nvPr/>
          </p:nvCxnSpPr>
          <p:spPr bwMode="auto">
            <a:xfrm>
              <a:off x="8267440" y="436561"/>
              <a:ext cx="473335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SlideBottomBar" hidden="1"/>
          <p:cNvSpPr/>
          <p:nvPr userDrawn="1"/>
        </p:nvSpPr>
        <p:spPr>
          <a:xfrm>
            <a:off x="8799702" y="6328650"/>
            <a:ext cx="45719" cy="123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2" name="doc id" hidden="1"/>
          <p:cNvSpPr>
            <a:spLocks noChangeArrowheads="1"/>
          </p:cNvSpPr>
          <p:nvPr userDrawn="1"/>
        </p:nvSpPr>
        <p:spPr bwMode="auto">
          <a:xfrm>
            <a:off x="7796463" y="50801"/>
            <a:ext cx="94272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895350"/>
            <a:endParaRPr lang="en-US" sz="600" baseline="0" dirty="0">
              <a:solidFill>
                <a:srgbClr val="C5C5C5"/>
              </a:solidFill>
              <a:latin typeface="+mn-lt"/>
              <a:ea typeface="+mn-ea"/>
            </a:endParaRPr>
          </a:p>
        </p:txBody>
      </p:sp>
      <p:grpSp>
        <p:nvGrpSpPr>
          <p:cNvPr id="59" name="LegendLines" hidden="1"/>
          <p:cNvGrpSpPr/>
          <p:nvPr userDrawn="1"/>
        </p:nvGrpSpPr>
        <p:grpSpPr>
          <a:xfrm>
            <a:off x="7543619" y="272353"/>
            <a:ext cx="1158292" cy="761545"/>
            <a:chOff x="7607284" y="279400"/>
            <a:chExt cx="1158292" cy="761545"/>
          </a:xfrm>
        </p:grpSpPr>
        <p:sp>
          <p:nvSpPr>
            <p:cNvPr id="60" name="LineLegend1"/>
            <p:cNvSpPr>
              <a:spLocks noChangeShapeType="1"/>
            </p:cNvSpPr>
            <p:nvPr/>
          </p:nvSpPr>
          <p:spPr bwMode="gray">
            <a:xfrm>
              <a:off x="7607284" y="3871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1" name="LineLegend2"/>
            <p:cNvSpPr>
              <a:spLocks noChangeShapeType="1"/>
            </p:cNvSpPr>
            <p:nvPr/>
          </p:nvSpPr>
          <p:spPr bwMode="gray">
            <a:xfrm>
              <a:off x="7607284" y="653822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2" name="LineLegend3"/>
            <p:cNvSpPr>
              <a:spLocks noChangeShapeType="1"/>
            </p:cNvSpPr>
            <p:nvPr/>
          </p:nvSpPr>
          <p:spPr bwMode="gray">
            <a:xfrm>
              <a:off x="7607284" y="933223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3" name="Legend1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8169259" y="2794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64" name="Legend2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8169259" y="546100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65" name="Legend3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8169259" y="825501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66" name="LegendBoxes" hidden="1"/>
          <p:cNvGrpSpPr/>
          <p:nvPr userDrawn="1"/>
        </p:nvGrpSpPr>
        <p:grpSpPr>
          <a:xfrm>
            <a:off x="7851594" y="272457"/>
            <a:ext cx="850317" cy="1028245"/>
            <a:chOff x="5894005" y="919828"/>
            <a:chExt cx="850317" cy="1028245"/>
          </a:xfrm>
        </p:grpSpPr>
        <p:sp>
          <p:nvSpPr>
            <p:cNvPr id="67" name="RectangleLegend1"/>
            <p:cNvSpPr>
              <a:spLocks noChangeArrowheads="1"/>
            </p:cNvSpPr>
            <p:nvPr/>
          </p:nvSpPr>
          <p:spPr bwMode="gray">
            <a:xfrm>
              <a:off x="5894005" y="947381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8" name="RectangleLegend2"/>
            <p:cNvSpPr>
              <a:spLocks noChangeArrowheads="1"/>
            </p:cNvSpPr>
            <p:nvPr/>
          </p:nvSpPr>
          <p:spPr bwMode="gray">
            <a:xfrm>
              <a:off x="5894005" y="1217256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69" name="RectangleLegend3"/>
            <p:cNvSpPr>
              <a:spLocks noChangeArrowheads="1"/>
            </p:cNvSpPr>
            <p:nvPr/>
          </p:nvSpPr>
          <p:spPr bwMode="gray">
            <a:xfrm>
              <a:off x="5894005" y="1488719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0" name="RectangleLegend4"/>
            <p:cNvSpPr>
              <a:spLocks noChangeArrowheads="1"/>
            </p:cNvSpPr>
            <p:nvPr/>
          </p:nvSpPr>
          <p:spPr bwMode="gray">
            <a:xfrm>
              <a:off x="5894005" y="1760182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71" name="Legend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6148005" y="91982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2" name="Legend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6148005" y="1189703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3" name="Legend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6148005" y="146116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74" name="Legend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6148005" y="1732629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12" name="LegendMoons" hidden="1"/>
          <p:cNvGrpSpPr/>
          <p:nvPr userDrawn="1"/>
        </p:nvGrpSpPr>
        <p:grpSpPr>
          <a:xfrm>
            <a:off x="7784919" y="271952"/>
            <a:ext cx="916992" cy="1317003"/>
            <a:chOff x="5894005" y="2695123"/>
            <a:chExt cx="916992" cy="1317003"/>
          </a:xfrm>
        </p:grpSpPr>
        <p:grpSp>
          <p:nvGrpSpPr>
            <p:cNvPr id="11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5894005" y="2695123"/>
              <a:ext cx="209550" cy="218282"/>
              <a:chOff x="4533" y="183"/>
              <a:chExt cx="144" cy="150"/>
            </a:xfrm>
          </p:grpSpPr>
          <p:sp>
            <p:nvSpPr>
              <p:cNvPr id="131" name="Oval 130"/>
              <p:cNvSpPr>
                <a:spLocks noChangeAspect="1" noChangeArrowheads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4533" y="189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2" name="Arc 131" hidden="1"/>
              <p:cNvSpPr>
                <a:spLocks noChangeAspect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5894005" y="2977103"/>
              <a:ext cx="209550" cy="209551"/>
              <a:chOff x="1694" y="2051"/>
              <a:chExt cx="160" cy="160"/>
            </a:xfrm>
          </p:grpSpPr>
          <p:sp>
            <p:nvSpPr>
              <p:cNvPr id="129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30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51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5894005" y="3524395"/>
              <a:ext cx="209550" cy="209551"/>
              <a:chOff x="4495" y="1204"/>
              <a:chExt cx="160" cy="160"/>
            </a:xfrm>
          </p:grpSpPr>
          <p:sp>
            <p:nvSpPr>
              <p:cNvPr id="127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8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20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5894005" y="3799629"/>
              <a:ext cx="209550" cy="209551"/>
              <a:chOff x="4495" y="1447"/>
              <a:chExt cx="160" cy="160"/>
            </a:xfrm>
          </p:grpSpPr>
          <p:sp>
            <p:nvSpPr>
              <p:cNvPr id="125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6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7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5894005" y="3251543"/>
              <a:ext cx="209550" cy="209551"/>
              <a:chOff x="4495" y="1205"/>
              <a:chExt cx="160" cy="160"/>
            </a:xfrm>
          </p:grpSpPr>
          <p:sp>
            <p:nvSpPr>
              <p:cNvPr id="123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4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205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8" name="Legend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6214680" y="269654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6214680" y="297415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  <p:sp>
          <p:nvSpPr>
            <p:cNvPr id="120" name="Legend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6214680" y="3248596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1" name="Legend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6214680" y="3521448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22" name="Legend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6214680" y="3796682"/>
              <a:ext cx="59631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400" baseline="0">
                  <a:latin typeface="+mn-lt"/>
                  <a:ea typeface="+mn-ea"/>
                </a:rPr>
                <a:t>Legend</a:t>
              </a:r>
              <a:endParaRPr lang="en-US" sz="1400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2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4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4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4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4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4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2" Type="http://schemas.openxmlformats.org/officeDocument/2006/relationships/tags" Target="../tags/tag66.xml"/><Relationship Id="rId1" Type="http://schemas.openxmlformats.org/officeDocument/2006/relationships/vmlDrawing" Target="../drawings/vmlDrawing5.vml"/><Relationship Id="rId6" Type="http://schemas.openxmlformats.org/officeDocument/2006/relationships/tags" Target="../tags/tag70.xml"/><Relationship Id="rId11" Type="http://schemas.openxmlformats.org/officeDocument/2006/relationships/image" Target="../media/image2.emf"/><Relationship Id="rId5" Type="http://schemas.openxmlformats.org/officeDocument/2006/relationships/tags" Target="../tags/tag69.xml"/><Relationship Id="rId10" Type="http://schemas.openxmlformats.org/officeDocument/2006/relationships/oleObject" Target="../embeddings/oleObject5.bin"/><Relationship Id="rId4" Type="http://schemas.openxmlformats.org/officeDocument/2006/relationships/tags" Target="../tags/tag68.xml"/><Relationship Id="rId9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9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ja-JP" altLang="en-US">
              <a:ea typeface="MS PGothic" pitchFamily="34" charset="-128"/>
              <a:cs typeface="Arial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" y="230188"/>
            <a:ext cx="8618538" cy="246221"/>
          </a:xfrm>
        </p:spPr>
        <p:txBody>
          <a:bodyPr/>
          <a:lstStyle/>
          <a:p>
            <a:r>
              <a:rPr lang="en-US" altLang="zh-CN" sz="1600" dirty="0">
                <a:ea typeface="MS PGothic" pitchFamily="34" charset="-128"/>
              </a:rPr>
              <a:t>One of Asia’s largest Chemical companies- </a:t>
            </a:r>
            <a:r>
              <a:rPr lang="en-US" sz="1600" dirty="0"/>
              <a:t>marketing and sales transformation</a:t>
            </a:r>
            <a:endParaRPr lang="en-US" altLang="ja-JP" sz="1600" dirty="0">
              <a:ea typeface="MS PGothic" pitchFamily="34" charset="-128"/>
            </a:endParaRP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gray">
          <a:xfrm>
            <a:off x="6119018" y="919163"/>
            <a:ext cx="2547145" cy="5397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gray">
          <a:xfrm>
            <a:off x="6119018" y="1008063"/>
            <a:ext cx="2547145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gray">
          <a:xfrm>
            <a:off x="2430589" y="1008063"/>
            <a:ext cx="35829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013" name="Group 45"/>
          <p:cNvGrpSpPr>
            <a:grpSpLocks/>
          </p:cNvGrpSpPr>
          <p:nvPr/>
        </p:nvGrpSpPr>
        <p:grpSpPr bwMode="auto">
          <a:xfrm>
            <a:off x="2424239" y="817563"/>
            <a:ext cx="3595688" cy="142875"/>
            <a:chOff x="1642" y="743"/>
            <a:chExt cx="2608" cy="98"/>
          </a:xfrm>
        </p:grpSpPr>
        <p:sp>
          <p:nvSpPr>
            <p:cNvPr id="84014" name="Rectangle 4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1642" y="807"/>
              <a:ext cx="2534" cy="3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15" name="AutoShape 4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4102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17" name="Rectangle 49"/>
          <p:cNvSpPr>
            <a:spLocks noChangeArrowheads="1"/>
          </p:cNvSpPr>
          <p:nvPr/>
        </p:nvSpPr>
        <p:spPr bwMode="gray">
          <a:xfrm>
            <a:off x="6222486" y="1055688"/>
            <a:ext cx="2340208" cy="3460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gray">
          <a:xfrm>
            <a:off x="6295638" y="1122363"/>
            <a:ext cx="571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 dirty="0">
                <a:solidFill>
                  <a:schemeClr val="bg1"/>
                </a:solidFill>
                <a:ea typeface="MS PGothic" pitchFamily="34" charset="-128"/>
              </a:rPr>
              <a:t>Impact</a:t>
            </a:r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gray">
          <a:xfrm>
            <a:off x="2539546" y="1055688"/>
            <a:ext cx="3365075" cy="3460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21" name="Rectangle 53"/>
          <p:cNvSpPr>
            <a:spLocks noChangeArrowheads="1"/>
          </p:cNvSpPr>
          <p:nvPr/>
        </p:nvSpPr>
        <p:spPr bwMode="gray">
          <a:xfrm>
            <a:off x="2625979" y="1122363"/>
            <a:ext cx="209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What we did</a:t>
            </a:r>
          </a:p>
        </p:txBody>
      </p:sp>
      <p:grpSp>
        <p:nvGrpSpPr>
          <p:cNvPr id="84022" name="Group 54"/>
          <p:cNvGrpSpPr>
            <a:grpSpLocks/>
          </p:cNvGrpSpPr>
          <p:nvPr/>
        </p:nvGrpSpPr>
        <p:grpSpPr bwMode="auto">
          <a:xfrm>
            <a:off x="127000" y="817563"/>
            <a:ext cx="2194560" cy="155575"/>
            <a:chOff x="360" y="743"/>
            <a:chExt cx="1228" cy="98"/>
          </a:xfrm>
        </p:grpSpPr>
        <p:sp>
          <p:nvSpPr>
            <p:cNvPr id="84023" name="Rectangle 5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360" y="807"/>
              <a:ext cx="1130" cy="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24" name="AutoShape 5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440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 sz="1600">
                <a:ea typeface="MS PGothic" pitchFamily="34" charset="-128"/>
              </a:endParaRPr>
            </a:p>
          </p:txBody>
        </p:sp>
      </p:grpSp>
      <p:sp>
        <p:nvSpPr>
          <p:cNvPr id="84025" name="Rectangle 57"/>
          <p:cNvSpPr>
            <a:spLocks noChangeArrowheads="1"/>
          </p:cNvSpPr>
          <p:nvPr/>
        </p:nvSpPr>
        <p:spPr bwMode="gray">
          <a:xfrm>
            <a:off x="127000" y="5889625"/>
            <a:ext cx="1874838" cy="8731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6" name="Rectangle 58"/>
          <p:cNvSpPr>
            <a:spLocks noChangeArrowheads="1"/>
          </p:cNvSpPr>
          <p:nvPr/>
        </p:nvSpPr>
        <p:spPr bwMode="gray">
          <a:xfrm>
            <a:off x="127000" y="1008063"/>
            <a:ext cx="2219170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29" name="Rectangle 61"/>
          <p:cNvSpPr>
            <a:spLocks noChangeArrowheads="1"/>
          </p:cNvSpPr>
          <p:nvPr/>
        </p:nvSpPr>
        <p:spPr bwMode="gray">
          <a:xfrm>
            <a:off x="222617" y="1055688"/>
            <a:ext cx="2027936" cy="346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84030" name="Rectangle 62"/>
          <p:cNvSpPr>
            <a:spLocks noChangeArrowheads="1"/>
          </p:cNvSpPr>
          <p:nvPr/>
        </p:nvSpPr>
        <p:spPr bwMode="gray">
          <a:xfrm>
            <a:off x="277812" y="1122363"/>
            <a:ext cx="7572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ja-JP" sz="1400" b="1">
                <a:solidFill>
                  <a:schemeClr val="tx2"/>
                </a:solidFill>
                <a:ea typeface="MS PGothic" pitchFamily="34" charset="-128"/>
              </a:rPr>
              <a:t>Situation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212909" y="1479550"/>
            <a:ext cx="2047353" cy="4653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tx2"/>
                </a:solidFill>
                <a:ea typeface="MS PGothic" pitchFamily="34" charset="-128"/>
              </a:rPr>
              <a:t>Largest chemical supplier in Asia with </a:t>
            </a:r>
            <a:r>
              <a:rPr lang="en-US" altLang="ja-JP" sz="1400" dirty="0">
                <a:ea typeface="MS PGothic" pitchFamily="34" charset="-128"/>
              </a:rPr>
              <a:t>near ~30bn local currency revenue, ~300 million profit annually</a:t>
            </a:r>
          </a:p>
          <a:p>
            <a:pPr lvl="1">
              <a:spcBef>
                <a:spcPct val="20000"/>
              </a:spcBef>
            </a:pP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Flattening topline sales</a:t>
            </a:r>
            <a:r>
              <a:rPr lang="en-US" altLang="ja-JP" sz="1400" dirty="0">
                <a:ea typeface="MS PGothic" pitchFamily="34" charset="-128"/>
              </a:rPr>
              <a:t> in recent years with </a:t>
            </a: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declining profit </a:t>
            </a:r>
            <a:r>
              <a:rPr lang="en-US" altLang="ja-JP" sz="1400" dirty="0">
                <a:ea typeface="MS PGothic" pitchFamily="34" charset="-128"/>
              </a:rPr>
              <a:t>due to unstable customer management</a:t>
            </a:r>
          </a:p>
          <a:p>
            <a:pPr lvl="1">
              <a:spcBef>
                <a:spcPct val="20000"/>
              </a:spcBef>
            </a:pPr>
            <a:r>
              <a:rPr lang="en-US" altLang="ja-JP" sz="1400" dirty="0">
                <a:ea typeface="MS PGothic" pitchFamily="34" charset="-128"/>
              </a:rPr>
              <a:t>Lack of </a:t>
            </a:r>
            <a:r>
              <a:rPr lang="en-US" altLang="ja-JP" sz="1400" b="1" dirty="0">
                <a:solidFill>
                  <a:schemeClr val="accent4"/>
                </a:solidFill>
                <a:ea typeface="MS PGothic" pitchFamily="34" charset="-128"/>
              </a:rPr>
              <a:t>systematic sale process </a:t>
            </a:r>
            <a:r>
              <a:rPr lang="en-US" altLang="ja-JP" sz="1400" dirty="0">
                <a:ea typeface="MS PGothic" pitchFamily="34" charset="-128"/>
              </a:rPr>
              <a:t>and technics to execute</a:t>
            </a:r>
          </a:p>
          <a:p>
            <a:pPr lvl="1">
              <a:spcBef>
                <a:spcPct val="20000"/>
              </a:spcBef>
            </a:pPr>
            <a:r>
              <a:rPr lang="en-US" altLang="zh-CN" sz="1400" dirty="0">
                <a:ea typeface="MS PGothic" pitchFamily="34" charset="-128"/>
              </a:rPr>
              <a:t>The client </a:t>
            </a:r>
            <a:r>
              <a:rPr lang="en-US" altLang="ja-JP" sz="1400" dirty="0">
                <a:ea typeface="MS PGothic" pitchFamily="34" charset="-128"/>
              </a:rPr>
              <a:t> recognized the need for customer segmentation, new pricing strategy as well as sale team transformation to drive sustainable growth</a:t>
            </a:r>
          </a:p>
        </p:txBody>
      </p:sp>
      <p:sp>
        <p:nvSpPr>
          <p:cNvPr id="84064" name="Rectangle 96"/>
          <p:cNvSpPr>
            <a:spLocks noChangeArrowheads="1"/>
          </p:cNvSpPr>
          <p:nvPr/>
        </p:nvSpPr>
        <p:spPr bwMode="gray">
          <a:xfrm>
            <a:off x="2487739" y="1479550"/>
            <a:ext cx="3468688" cy="486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</a:pPr>
            <a:r>
              <a:rPr lang="en-US" altLang="zh-CN" sz="1400" dirty="0">
                <a:ea typeface="MS PGothic" pitchFamily="34" charset="-128"/>
              </a:rPr>
              <a:t>Leverage </a:t>
            </a:r>
            <a:r>
              <a:rPr lang="en-US" altLang="zh-CN" sz="1400" b="1" dirty="0">
                <a:solidFill>
                  <a:schemeClr val="accent4"/>
                </a:solidFill>
                <a:ea typeface="MS PGothic" pitchFamily="34" charset="-128"/>
              </a:rPr>
              <a:t>Periscope</a:t>
            </a:r>
            <a:r>
              <a:rPr lang="en-US" altLang="zh-CN" sz="1400" dirty="0">
                <a:ea typeface="MS PGothic" pitchFamily="34" charset="-128"/>
              </a:rPr>
              <a:t> to clean up all POS data by order by customer with comprehensive tags needed</a:t>
            </a:r>
          </a:p>
          <a:p>
            <a:pPr lvl="1">
              <a:spcBef>
                <a:spcPct val="20000"/>
              </a:spcBef>
            </a:pPr>
            <a:r>
              <a:rPr lang="en-US" altLang="zh-CN" sz="1400" dirty="0">
                <a:ea typeface="MS PGothic" pitchFamily="34" charset="-128"/>
              </a:rPr>
              <a:t>Developed </a:t>
            </a:r>
            <a:r>
              <a:rPr lang="en-US" altLang="zh-CN" sz="1400" b="1" dirty="0">
                <a:solidFill>
                  <a:schemeClr val="accent4"/>
                </a:solidFill>
                <a:ea typeface="MS PGothic" pitchFamily="34" charset="-128"/>
              </a:rPr>
              <a:t>a segmentation approach (weighted stability, continuity, pocket profit, volume) </a:t>
            </a:r>
            <a:r>
              <a:rPr lang="en-US" altLang="zh-CN" sz="1400" dirty="0">
                <a:ea typeface="MS PGothic" pitchFamily="34" charset="-128"/>
              </a:rPr>
              <a:t>dedicated for clients business need with newly defined selling service package and pricing strategy</a:t>
            </a:r>
          </a:p>
          <a:p>
            <a:pPr lvl="1">
              <a:spcBef>
                <a:spcPct val="20000"/>
              </a:spcBef>
            </a:pPr>
            <a:r>
              <a:rPr lang="en-US" altLang="zh-CN" sz="1400" dirty="0">
                <a:ea typeface="MS PGothic" pitchFamily="34" charset="-128"/>
              </a:rPr>
              <a:t>Based on new customer segmentation and pricing strategy, we also developed a corresponding </a:t>
            </a:r>
            <a:r>
              <a:rPr lang="en-US" altLang="zh-CN" sz="1400" dirty="0" err="1">
                <a:ea typeface="MS PGothic" pitchFamily="34" charset="-128"/>
              </a:rPr>
              <a:t>KAM</a:t>
            </a:r>
            <a:r>
              <a:rPr lang="en-US" altLang="zh-CN" sz="1400" dirty="0">
                <a:ea typeface="MS PGothic" pitchFamily="34" charset="-128"/>
              </a:rPr>
              <a:t> tool and selling skills instruction for its sales team.</a:t>
            </a:r>
          </a:p>
          <a:p>
            <a:pPr lvl="1">
              <a:spcBef>
                <a:spcPct val="20000"/>
              </a:spcBef>
            </a:pPr>
            <a:r>
              <a:rPr lang="en-US" altLang="zh-CN" sz="1400" dirty="0">
                <a:ea typeface="MS PGothic" pitchFamily="34" charset="-128"/>
              </a:rPr>
              <a:t>To empower the team, we organized serious training course including tests, role plays, interviews to strengthen sales people’s skills</a:t>
            </a:r>
          </a:p>
          <a:p>
            <a:pPr lvl="1">
              <a:spcBef>
                <a:spcPct val="20000"/>
              </a:spcBef>
            </a:pPr>
            <a:r>
              <a:rPr lang="en-US" sz="1400" dirty="0"/>
              <a:t>We helped client to set up marketing department including org design and recruitment, meanwhile design tools for pricing, volume forecast, etc.</a:t>
            </a:r>
            <a:endParaRPr lang="en-US" altLang="zh-CN" sz="1400" dirty="0">
              <a:ea typeface="MS PGothic" pitchFamily="34" charset="-128"/>
            </a:endParaRPr>
          </a:p>
          <a:p>
            <a:pPr lvl="1">
              <a:spcBef>
                <a:spcPct val="20000"/>
              </a:spcBef>
            </a:pPr>
            <a:endParaRPr lang="en-US" altLang="ja-JP" sz="1400" dirty="0">
              <a:ea typeface="MS PGothic" pitchFamily="34" charset="-128"/>
            </a:endParaRPr>
          </a:p>
        </p:txBody>
      </p:sp>
      <p:sp>
        <p:nvSpPr>
          <p:cNvPr id="32" name="Rectangle 93"/>
          <p:cNvSpPr>
            <a:spLocks noChangeArrowheads="1"/>
          </p:cNvSpPr>
          <p:nvPr/>
        </p:nvSpPr>
        <p:spPr bwMode="gray">
          <a:xfrm>
            <a:off x="6222485" y="1479550"/>
            <a:ext cx="2340209" cy="303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10000"/>
              </a:spcBef>
            </a:pPr>
            <a:r>
              <a:rPr lang="en-US" altLang="zh-CN" sz="1400" dirty="0">
                <a:ea typeface="MS PGothic" pitchFamily="34" charset="-128"/>
              </a:rPr>
              <a:t>Up to </a:t>
            </a:r>
            <a:r>
              <a:rPr lang="en-US" altLang="zh-CN" sz="1400" b="1" dirty="0">
                <a:ea typeface="MS PGothic" pitchFamily="34" charset="-128"/>
              </a:rPr>
              <a:t>~65 million local currency </a:t>
            </a:r>
            <a:r>
              <a:rPr lang="en-US" altLang="zh-CN" sz="1400" dirty="0">
                <a:ea typeface="MS PGothic" pitchFamily="34" charset="-128"/>
              </a:rPr>
              <a:t>profit uplift is identified in Year one, accounts for 20% of its total profit</a:t>
            </a:r>
          </a:p>
          <a:p>
            <a:pPr lvl="1">
              <a:spcBef>
                <a:spcPct val="10000"/>
              </a:spcBef>
            </a:pPr>
            <a:r>
              <a:rPr lang="en-US" altLang="zh-CN" sz="1400" dirty="0">
                <a:ea typeface="MS PGothic" pitchFamily="34" charset="-128"/>
              </a:rPr>
              <a:t>Client has started its organization transformation in parallel including new marketing department set up in 2018, as well as upgrade its sales team with a “survival for fittest” spirit which is never been considered before</a:t>
            </a:r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DD06C998-611F-7E4A-A358-232F298B569B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80657" y="0"/>
            <a:ext cx="667512" cy="145664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CHA018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FD0AFC2E-E0CA-524A-A212-7890AD225E5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46" y="0"/>
            <a:ext cx="3670008" cy="1456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Chemicals &amp; </a:t>
            </a:r>
            <a:r>
              <a:rPr lang="pl-PL" sz="1000" b="1" dirty="0" err="1">
                <a:solidFill>
                  <a:srgbClr val="FFFFFF"/>
                </a:solidFill>
                <a:latin typeface="Arial" pitchFamily="34" charset="0"/>
              </a:rPr>
              <a:t>Agriculture</a:t>
            </a:r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 (GEM) 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5055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PRESENTATIONDONOTDELETE" val="&lt;?xml version=&quot;1.0&quot; encoding=&quot;UTF-16&quot; standalone=&quot;yes&quot;?&gt;&lt;root reqver=&quot;23045&quot;&gt;&lt;version val=&quot;24121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30048999999999990000E+000&quot;&gt;&lt;m_msothmcolidx val=&quot;0&quot;/&gt;&lt;m_rgb r=&quot;66&quot; g=&quot;66&quot; b=&quot;66&quot;/&gt;&lt;m_nBrightness val=&quot;0&quot;/&gt;&lt;/elem&gt;&lt;elem m_fUsage=&quot;1.00000000000000000000E+000&quot;&gt;&lt;m_msothmcolidx val=&quot;0&quot;/&gt;&lt;m_rgb r=&quot;F2&quot; g=&quot;7F&quot; b=&quot;00&quot;/&gt;&lt;m_nBrightness val=&quot;0&quot;/&gt;&lt;/elem&gt;&lt;elem m_fUsage=&quot;7.29000000000000090000E-001&quot;&gt;&lt;m_msothmcolidx val=&quot;0&quot;/&gt;&lt;m_rgb r=&quot;CD&quot; g=&quot;20&quot; b=&quot;2C&quot;/&gt;&lt;m_nBrightness val=&quot;0&quot;/&gt;&lt;/elem&gt;&lt;elem m_fUsage=&quot;6.56100000000000130000E-001&quot;&gt;&lt;m_msothmcolidx val=&quot;0&quot;/&gt;&lt;m_rgb r=&quot;A3&quot; g=&quot;B3&quot; b=&quot;0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PVERSION" val="5"/>
  <p:tag name="TPFULLVERSION" val="5.3.2.24"/>
  <p:tag name="PPTVERSION" val="14"/>
  <p:tag name="TPOS" val="2"/>
  <p:tag name="APLORISREVISION" val="9"/>
  <p:tag name="THINKCELLUNDODONOTDELETE" val="0"/>
  <p:tag name="NEWNAMES" val="True"/>
  <p:tag name="ISNEWSLIDENUMBER" val="True"/>
  <p:tag name="PREVIOUSNAME" val="C:\Users\Michelle Chua\Documents\01 MICHELLE CHUA\EVENTS - PAST\EVENTS 2017\00_M&amp;S ITP\06_MCK GOT KNOWLEDGE\2017 McK Got Knowledge_Summer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EGEND" val="true"/>
</p:tagLst>
</file>

<file path=ppt/theme/theme1.xml><?xml version="1.0" encoding="utf-8"?>
<a:theme xmlns:a="http://schemas.openxmlformats.org/drawingml/2006/main" name="Firm Format - template_Blue">
  <a:themeElements>
    <a:clrScheme name="Cyan_blue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5BD"/>
      </a:accent3>
      <a:accent4>
        <a:srgbClr val="002960"/>
      </a:accent4>
      <a:accent5>
        <a:srgbClr val="F27F00"/>
      </a:accent5>
      <a:accent6>
        <a:srgbClr val="808080"/>
      </a:accent6>
      <a:hlink>
        <a:srgbClr val="0065BD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Grey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Cyan-Blu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9F0FF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FECB3D48-C27E-4017-8EB9-276E3244A451}"/>
    </a:ext>
  </a:extLst>
</a:theme>
</file>

<file path=ppt/theme/theme2.xml><?xml version="1.0" encoding="utf-8"?>
<a:theme xmlns:a="http://schemas.openxmlformats.org/drawingml/2006/main" name="Firm Format - template_Grey">
  <a:themeElements>
    <a:clrScheme name="McKinsey Blue with Pink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5C5C5"/>
      </a:accent1>
      <a:accent2>
        <a:srgbClr val="00ADEF"/>
      </a:accent2>
      <a:accent3>
        <a:srgbClr val="006983"/>
      </a:accent3>
      <a:accent4>
        <a:srgbClr val="002960"/>
      </a:accent4>
      <a:accent5>
        <a:srgbClr val="AD005B"/>
      </a:accent5>
      <a:accent6>
        <a:srgbClr val="808080"/>
      </a:accent6>
      <a:hlink>
        <a:srgbClr val="006983"/>
      </a:hlink>
      <a:folHlink>
        <a:srgbClr val="33333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cKinsey Blue with Orange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5BD"/>
        </a:accent3>
        <a:accent4>
          <a:srgbClr val="002960"/>
        </a:accent4>
        <a:accent5>
          <a:srgbClr val="F27F00"/>
        </a:accent5>
        <a:accent6>
          <a:srgbClr val="808080"/>
        </a:accent6>
        <a:hlink>
          <a:srgbClr val="0065BD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insey Blue with Pink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5C5C5"/>
        </a:accent1>
        <a:accent2>
          <a:srgbClr val="00ADEF"/>
        </a:accent2>
        <a:accent3>
          <a:srgbClr val="006983"/>
        </a:accent3>
        <a:accent4>
          <a:srgbClr val="002960"/>
        </a:accent4>
        <a:accent5>
          <a:srgbClr val="AD005B"/>
        </a:accent5>
        <a:accent6>
          <a:srgbClr val="808080"/>
        </a:accent6>
        <a:hlink>
          <a:srgbClr val="006983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rm Format - template - blue - normal" id="{3F329696-C51C-4DA1-8F63-3A8E130F9BA7}" vid="{735BD031-95CA-4CBF-B5D5-BBC31B769455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(United States) - Blue - Normal</Template>
  <TotalTime>0</TotalTime>
  <Words>266</Words>
  <Application>Microsoft Macintosh PowerPoint</Application>
  <PresentationFormat>Custom</PresentationFormat>
  <Paragraphs>18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Firm Format - template_Blue</vt:lpstr>
      <vt:lpstr>Firm Format - template_Grey</vt:lpstr>
      <vt:lpstr>think-cell Slide</vt:lpstr>
      <vt:lpstr>One of Asia’s largest Chemical companies- marketing and sales transformation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2015-10-15T15:41:18Z</cp:lastPrinted>
  <dcterms:created xsi:type="dcterms:W3CDTF">2017-10-16T06:26:43Z</dcterms:created>
  <dcterms:modified xsi:type="dcterms:W3CDTF">2019-03-18T12:20:45Z</dcterms:modified>
  <cp:category/>
  <cp:contentStatus/>
  <dc:language/>
  <cp:version/>
</cp:coreProperties>
</file>