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.xml" ContentType="application/vnd.openxmlformats-officedocument.presentationml.notesSlide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  <p:sldMasterId id="2147483675" r:id="rId4"/>
  </p:sldMasterIdLst>
  <p:notesMasterIdLst>
    <p:notesMasterId r:id="rId6"/>
  </p:notesMasterIdLst>
  <p:handoutMasterIdLst>
    <p:handoutMasterId r:id="rId7"/>
  </p:handoutMasterIdLst>
  <p:sldIdLst>
    <p:sldId id="264" r:id="rId5"/>
  </p:sldIdLst>
  <p:sldSz cx="8961438" cy="6721475"/>
  <p:notesSz cx="6742113" cy="9872663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1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619125"/>
            <a:ext cx="5789613" cy="4343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5971" y="5304975"/>
            <a:ext cx="574539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6797" y="9494013"/>
            <a:ext cx="534861" cy="18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1593" y="109881"/>
            <a:ext cx="65" cy="12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B9D31-4F50-4DB8-BB8A-CE6D73AFC132}" type="slidenum">
              <a:rPr lang="en-US">
                <a:solidFill>
                  <a:prstClr val="black"/>
                </a:solidFill>
              </a:rPr>
              <a:pPr/>
              <a:t>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5873" y="269258"/>
            <a:ext cx="5151121" cy="246221"/>
          </a:xfrm>
        </p:spPr>
        <p:txBody>
          <a:bodyPr/>
          <a:lstStyle/>
          <a:p>
            <a:endParaRPr lang="en-US"/>
          </a:p>
        </p:txBody>
      </p:sp>
      <p:sp>
        <p:nvSpPr>
          <p:cNvPr id="38916" name="McK Separator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553389" y="1507825"/>
            <a:ext cx="55016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48" tIns="45624" rIns="91248" bIns="45624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3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Master" Target="../slideMasters/slideMaster1.xml"/><Relationship Id="rId18" Type="http://schemas.openxmlformats.org/officeDocument/2006/relationships/image" Target="../media/image5.emf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image" Target="../media/image4.emf"/><Relationship Id="rId2" Type="http://schemas.openxmlformats.org/officeDocument/2006/relationships/tags" Target="../tags/tag14.xml"/><Relationship Id="rId16" Type="http://schemas.openxmlformats.org/officeDocument/2006/relationships/image" Target="../media/image3.jpg"/><Relationship Id="rId1" Type="http://schemas.openxmlformats.org/officeDocument/2006/relationships/vmlDrawing" Target="../drawings/vmlDrawing2.v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2.emf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slideMaster" Target="../slideMasters/slideMaster4.xml"/><Relationship Id="rId18" Type="http://schemas.openxmlformats.org/officeDocument/2006/relationships/image" Target="../media/image5.emf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image" Target="../media/image4.emf"/><Relationship Id="rId2" Type="http://schemas.openxmlformats.org/officeDocument/2006/relationships/tags" Target="../tags/tag45.xml"/><Relationship Id="rId16" Type="http://schemas.openxmlformats.org/officeDocument/2006/relationships/image" Target="../media/image3.jpg"/><Relationship Id="rId1" Type="http://schemas.openxmlformats.org/officeDocument/2006/relationships/vmlDrawing" Target="../drawings/vmlDrawing6.v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image" Target="../media/image2.emf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oleObject" Target="../embeddings/oleObject6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2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342401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8/22/2018 8:06 AM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Printed 9/6/2016 5:51 PM Malay Peninsula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342401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8/22/2018 8:06 AM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9/6/2016 5:51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791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5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" y="317"/>
            <a:ext cx="8961120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342401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8/22/2018 8:06 AM Central European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9/6/2016 5:51 PM Malay Peninsula Standard Time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342401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8/22/2018 8:06 AM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9/6/2016 5:51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vmlDrawing" Target="../drawings/vmlDrawing3.v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27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3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29.xml"/><Relationship Id="rId5" Type="http://schemas.openxmlformats.org/officeDocument/2006/relationships/vmlDrawing" Target="../drawings/vmlDrawing4.vml"/><Relationship Id="rId10" Type="http://schemas.openxmlformats.org/officeDocument/2006/relationships/image" Target="../media/image1.emf"/><Relationship Id="rId4" Type="http://schemas.openxmlformats.org/officeDocument/2006/relationships/theme" Target="../theme/theme3.xml"/><Relationship Id="rId9" Type="http://schemas.openxmlformats.org/officeDocument/2006/relationships/oleObject" Target="../embeddings/oleObject4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image" Target="../media/image1.emf"/><Relationship Id="rId3" Type="http://schemas.openxmlformats.org/officeDocument/2006/relationships/theme" Target="../theme/theme4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44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10" Type="http://schemas.openxmlformats.org/officeDocument/2006/relationships/tags" Target="../tags/tag38.xml"/><Relationship Id="rId4" Type="http://schemas.openxmlformats.org/officeDocument/2006/relationships/vmlDrawing" Target="../drawings/vmlDrawing5.v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744639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8/22/2018 8:06 AM Central European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Printed 9/6/2016 5:51 PM Malay Peninsula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6"/>
            <a:ext cx="89614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847013" y="457200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744639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8/22/2018 8:06 AM Central European Standard Time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9/6/2016 5:51 PM Malay Peninsula Standard Time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44640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8/22/2018 8:06 AM Central European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9/6/2016 5:51 PM Malay Peninsula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744639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8/22/2018 8:06 AM Central European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9/6/2016 5:51 PM Malay Peninsula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88300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8.emf"/><Relationship Id="rId2" Type="http://schemas.openxmlformats.org/officeDocument/2006/relationships/tags" Target="../tags/tag5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" name="Rectangle 2"/>
          <p:cNvSpPr>
            <a:spLocks noChangeArrowheads="1"/>
          </p:cNvSpPr>
          <p:nvPr/>
        </p:nvSpPr>
        <p:spPr bwMode="gray">
          <a:xfrm>
            <a:off x="5880100" y="698500"/>
            <a:ext cx="2733675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noAutofit/>
          </a:bodyPr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gray">
          <a:xfrm>
            <a:off x="5876925" y="698500"/>
            <a:ext cx="2736850" cy="415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16681" y="182081"/>
            <a:ext cx="8618537" cy="430887"/>
          </a:xfrm>
        </p:spPr>
        <p:txBody>
          <a:bodyPr/>
          <a:lstStyle/>
          <a:p>
            <a:r>
              <a:rPr lang="en-US" sz="1400" dirty="0"/>
              <a:t>Animal Feed and Nutrition Company – Commercial Excellence and Revenue Management Opportunities (Asia-Pacific)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gray">
          <a:xfrm>
            <a:off x="3059113" y="698500"/>
            <a:ext cx="2733675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noAutofit/>
          </a:bodyPr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gray">
          <a:xfrm>
            <a:off x="3059113" y="593725"/>
            <a:ext cx="3019425" cy="619125"/>
          </a:xfrm>
          <a:prstGeom prst="rightArrow">
            <a:avLst>
              <a:gd name="adj1" fmla="val 66954"/>
              <a:gd name="adj2" fmla="val 4639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gray">
          <a:xfrm>
            <a:off x="236538" y="698500"/>
            <a:ext cx="2733675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gray">
          <a:xfrm>
            <a:off x="236538" y="601663"/>
            <a:ext cx="3019425" cy="619125"/>
          </a:xfrm>
          <a:prstGeom prst="rightArrow">
            <a:avLst>
              <a:gd name="adj1" fmla="val 66954"/>
              <a:gd name="adj2" fmla="val 4639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gray">
          <a:xfrm>
            <a:off x="327025" y="829345"/>
            <a:ext cx="1400175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</a:rPr>
              <a:t>Client Situation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gray">
          <a:xfrm>
            <a:off x="3346450" y="829345"/>
            <a:ext cx="1776413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</a:rPr>
              <a:t>Key Activities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gray">
          <a:xfrm>
            <a:off x="6162675" y="829345"/>
            <a:ext cx="2382838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</a:rPr>
              <a:t>Impact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gray">
          <a:xfrm>
            <a:off x="298450" y="1204913"/>
            <a:ext cx="2601913" cy="44689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ct val="20000"/>
              </a:spcBef>
              <a:buFontTx/>
              <a:buNone/>
            </a:pPr>
            <a:r>
              <a:rPr lang="en-US" sz="1100" b="1" dirty="0">
                <a:solidFill>
                  <a:srgbClr val="000000"/>
                </a:solidFill>
              </a:rPr>
              <a:t>Context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Client is a global provider of food agriculture, financial, Industrial products and services to the world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We worked with the client’s Animal Feed and Nutrition business where they develops, manufactures and markets a broad range of animal feeds and customized animal nutrition solutions directly to producers and through dealers in more than 25 countries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Project was rolled out in Asia-Pacific as part of wave 2, after successful implementation in the US </a:t>
            </a:r>
          </a:p>
          <a:p>
            <a:pPr lvl="1"/>
            <a:endParaRPr lang="en-US" sz="1100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  <a:buFontTx/>
              <a:buNone/>
            </a:pPr>
            <a:r>
              <a:rPr lang="en-US" sz="1100" b="1" dirty="0">
                <a:solidFill>
                  <a:srgbClr val="000000"/>
                </a:solidFill>
              </a:rPr>
              <a:t>What we did</a:t>
            </a:r>
          </a:p>
          <a:p>
            <a:pPr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A 5-week diagnostic was conducted where a number of key stakeholders were actively engaged, data analyses were run to assess the business pricing and discount policies, visits to dealers/ farmers taken with client sales team and a pricing survey was also completed. This is followed by 6 weeks of implementation phase. 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gray">
          <a:xfrm>
            <a:off x="5949950" y="1204913"/>
            <a:ext cx="2595563" cy="159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588" lvl="1" indent="0">
              <a:spcBef>
                <a:spcPct val="20000"/>
              </a:spcBef>
              <a:buNone/>
            </a:pPr>
            <a:r>
              <a:rPr lang="en-US" sz="1100" dirty="0"/>
              <a:t>The top 2 initiatives by value were selected for implementation as part of Batch 1; the rest were earmarked for future implementation.</a:t>
            </a:r>
          </a:p>
          <a:p>
            <a:pPr marL="1588" lvl="1" indent="0">
              <a:spcBef>
                <a:spcPct val="20000"/>
              </a:spcBef>
              <a:buNone/>
            </a:pPr>
            <a:endParaRPr lang="en-US" sz="1100" dirty="0"/>
          </a:p>
          <a:p>
            <a:pPr marL="1588" lvl="1" indent="0">
              <a:spcBef>
                <a:spcPct val="20000"/>
              </a:spcBef>
              <a:buNone/>
            </a:pPr>
            <a:r>
              <a:rPr lang="en-US" sz="1100" dirty="0"/>
              <a:t>Team has estimated a total potential impact from initiatives ~2-3 </a:t>
            </a:r>
            <a:r>
              <a:rPr lang="en-US" sz="1100" dirty="0" err="1"/>
              <a:t>mn</a:t>
            </a:r>
            <a:r>
              <a:rPr lang="en-US" sz="1100" dirty="0"/>
              <a:t> USD, with ~1.5-2 </a:t>
            </a:r>
            <a:r>
              <a:rPr lang="en-US" sz="1100" dirty="0" err="1"/>
              <a:t>mn</a:t>
            </a:r>
            <a:r>
              <a:rPr lang="en-US" sz="1100" dirty="0"/>
              <a:t> USD coming from Batch 1 initiatives. 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gray">
          <a:xfrm>
            <a:off x="3090141" y="1195677"/>
            <a:ext cx="2722563" cy="50444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We applied a consistent framework to access client’s pricing practices and identify opportunities.</a:t>
            </a:r>
          </a:p>
          <a:p>
            <a:pPr marL="230188" lvl="1" indent="-228600">
              <a:spcBef>
                <a:spcPct val="20000"/>
              </a:spcBef>
              <a:buFont typeface="+mj-lt"/>
              <a:buAutoNum type="arabicPeriod"/>
            </a:pPr>
            <a:r>
              <a:rPr lang="en-US" sz="1100" b="1" dirty="0">
                <a:solidFill>
                  <a:srgbClr val="000000"/>
                </a:solidFill>
              </a:rPr>
              <a:t>Set the Price</a:t>
            </a:r>
          </a:p>
          <a:p>
            <a:pPr marL="230188" lvl="1" indent="-228600">
              <a:spcBef>
                <a:spcPct val="20000"/>
              </a:spcBef>
              <a:buFont typeface="+mj-lt"/>
              <a:buAutoNum type="arabicPeriod"/>
            </a:pPr>
            <a:r>
              <a:rPr lang="en-US" sz="1100" b="1" dirty="0">
                <a:solidFill>
                  <a:srgbClr val="000000"/>
                </a:solidFill>
              </a:rPr>
              <a:t>Get the Price</a:t>
            </a:r>
            <a:endParaRPr lang="en-US" sz="1100" dirty="0">
              <a:solidFill>
                <a:srgbClr val="000000"/>
              </a:solidFill>
            </a:endParaRPr>
          </a:p>
          <a:p>
            <a:pPr marL="230188" lvl="1" indent="-228600">
              <a:spcBef>
                <a:spcPct val="20000"/>
              </a:spcBef>
              <a:buFont typeface="+mj-lt"/>
              <a:buAutoNum type="arabicPeriod"/>
            </a:pPr>
            <a:r>
              <a:rPr lang="en-US" sz="1100" b="1" dirty="0">
                <a:solidFill>
                  <a:srgbClr val="000000"/>
                </a:solidFill>
              </a:rPr>
              <a:t>Organize to Win</a:t>
            </a:r>
            <a:endParaRPr lang="en-US" sz="1100" dirty="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</a:pPr>
            <a:endParaRPr lang="en-US" sz="1100" dirty="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Findings</a:t>
            </a:r>
          </a:p>
          <a:p>
            <a:pPr marL="1588" lvl="1" indent="0">
              <a:spcBef>
                <a:spcPct val="20000"/>
              </a:spcBef>
              <a:buNone/>
            </a:pPr>
            <a:r>
              <a:rPr lang="en-US" sz="1100" dirty="0">
                <a:solidFill>
                  <a:srgbClr val="000000"/>
                </a:solidFill>
              </a:rPr>
              <a:t>Eight opportunities for better revenue management were identified during the diagnostic phase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Establish and enforce a “tight” discount policy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Develop a value-pricing toolkit </a:t>
            </a:r>
            <a:r>
              <a:rPr lang="en-US" sz="1100" dirty="0"/>
              <a:t>(</a:t>
            </a:r>
            <a:r>
              <a:rPr lang="en-US" sz="1100" dirty="0" err="1"/>
              <a:t>eg</a:t>
            </a:r>
            <a:r>
              <a:rPr lang="en-US" sz="1100" dirty="0"/>
              <a:t>. increased pricing for customized products)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Segment and actively manage product portfolio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Improve large customer retention </a:t>
            </a:r>
            <a:r>
              <a:rPr lang="en-US" sz="1100" dirty="0"/>
              <a:t>by focusing on key account management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Improve new customer retention</a:t>
            </a:r>
            <a:endParaRPr lang="en-US" sz="1100" dirty="0"/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Increase transparency in cost-to-serve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Reduce hidden logistics cost of inter/intra plant product shipments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Improve pricing performance of bottom quartile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8FC4D87D-494B-5B4E-8028-F1038E9882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 (GEM)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D6126244-23B4-7942-ADC1-081793C625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0657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CHA019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390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True"/>
  <p:tag name="PREVIOUSNAME" val="C:\Users\Anuradha Sarin\Documents\16 Case Codification process\0000_Golden Marketing and Sales_Cases\CHA019_Commercial Excellence and Revenue Management Opportunities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94</TotalTime>
  <Words>313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AW2014</vt:lpstr>
      <vt:lpstr>Blank</vt:lpstr>
      <vt:lpstr>Firm Format - English (US)</vt:lpstr>
      <vt:lpstr>1_AW2014</vt:lpstr>
      <vt:lpstr>think-cell Slide</vt:lpstr>
      <vt:lpstr>Animal Feed and Nutrition Company – Commercial Excellence and Revenue Management Opportunities (Asia-Pacific)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58</cp:revision>
  <cp:lastPrinted>2016-09-06T09:51:31Z</cp:lastPrinted>
  <dcterms:created xsi:type="dcterms:W3CDTF">2014-02-06T06:04:59Z</dcterms:created>
  <dcterms:modified xsi:type="dcterms:W3CDTF">2019-03-18T12:19:15Z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