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4426" autoAdjust="0"/>
  </p:normalViewPr>
  <p:slideViewPr>
    <p:cSldViewPr snapToGrid="0" snapToObjects="1">
      <p:cViewPr>
        <p:scale>
          <a:sx n="135" d="100"/>
          <a:sy n="135" d="100"/>
        </p:scale>
        <p:origin x="536" y="480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68725" y="1239838"/>
            <a:ext cx="1483518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3/22/2018 5:03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3/22/2018 5:03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494068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3/22/2018 5:03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3/22/2018 5:03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3/22/2018 5:03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61585" y="6305945"/>
            <a:ext cx="11601681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01954988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3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3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97964" y="230189"/>
            <a:ext cx="10661714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Leading global packaged food company made a holistic redesign </a:t>
            </a:r>
            <a:r>
              <a:rPr lang="en-US" dirty="0" smtClean="0"/>
              <a:t>of </a:t>
            </a:r>
            <a:r>
              <a:rPr lang="en-US" dirty="0"/>
              <a:t>its Operating Model</a:t>
            </a:r>
          </a:p>
        </p:txBody>
      </p:sp>
      <p:sp>
        <p:nvSpPr>
          <p:cNvPr id="85915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719262" y="6508274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rgbClr val="808080"/>
                </a:solidFill>
                <a:latin typeface="+mn-lt"/>
              </a:rPr>
              <a:t>SOURCE: McKinsey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52063" y="1636144"/>
            <a:ext cx="3173188" cy="2142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True</a:t>
            </a:r>
            <a:r>
              <a:rPr lang="en-US" sz="1200" b="1" dirty="0">
                <a:solidFill>
                  <a:schemeClr val="tx2"/>
                </a:solidFill>
              </a:rPr>
              <a:t> global transformation of client’s organization </a:t>
            </a:r>
            <a:r>
              <a:rPr lang="en-US" sz="1200" dirty="0"/>
              <a:t>and ways of working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Goal of realizing 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~USD 30M+ total impact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tx2"/>
                </a:solidFill>
              </a:rPr>
              <a:t>within 2 years </a:t>
            </a:r>
            <a:r>
              <a:rPr lang="en-US" sz="1200" dirty="0"/>
              <a:t>from streamlining the organization, reducing discretionary spends and changing ways of working 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New organization, processes, and capabilities </a:t>
            </a:r>
            <a:r>
              <a:rPr lang="en-US" sz="1200" dirty="0"/>
              <a:t>will sustain impact over time and allow for further continuous improvements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0049" y="1637327"/>
            <a:ext cx="3069410" cy="3046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Client description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Leading global packaged foods company with USD 1 - 2 </a:t>
            </a:r>
            <a:r>
              <a:rPr lang="en-US" sz="1200" dirty="0" err="1"/>
              <a:t>bn</a:t>
            </a:r>
            <a:r>
              <a:rPr lang="en-US" sz="1200" dirty="0"/>
              <a:t> revenues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Complex and duplicative structures that have led to inefficiencies across the organization, which limit the focus on core strategic activities</a:t>
            </a:r>
          </a:p>
          <a:p>
            <a:pPr marL="1587" lvl="1" indent="0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Redesign the Operating Model with focus on  improving the overall effectiveness and efficiency of the organization to enable further accelerate strategy deployment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Free up funds to invest behind the growth of the business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26868" y="1636144"/>
            <a:ext cx="3756721" cy="20128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Diagnostic based on </a:t>
            </a:r>
            <a:r>
              <a:rPr lang="en-US" sz="1200" b="1" dirty="0">
                <a:solidFill>
                  <a:schemeClr val="tx2"/>
                </a:solidFill>
              </a:rPr>
              <a:t>overhead cost benchmarking by function and region</a:t>
            </a:r>
            <a:r>
              <a:rPr lang="en-US" sz="1200" dirty="0"/>
              <a:t> to identify key opportunities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Definition of a case for change </a:t>
            </a:r>
            <a:r>
              <a:rPr lang="en-US" sz="1200" dirty="0"/>
              <a:t>articulating rationale and long-term vision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Detailed </a:t>
            </a:r>
            <a:r>
              <a:rPr lang="en-US" sz="1200" b="1" dirty="0">
                <a:solidFill>
                  <a:schemeClr val="tx2"/>
                </a:solidFill>
              </a:rPr>
              <a:t>design of Operating Model</a:t>
            </a:r>
            <a:r>
              <a:rPr lang="en-US" sz="1200" dirty="0"/>
              <a:t> on functional level and integrated view, incl. key opportunity areas and clear activity split, roles and responsibilities and accountabilities across global/regional/local layer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Definition of organizational archetypes </a:t>
            </a:r>
            <a:r>
              <a:rPr lang="en-US" sz="1200" dirty="0"/>
              <a:t>and sizing rules and sizing of the </a:t>
            </a:r>
            <a:r>
              <a:rPr lang="en-US" sz="1200" b="1" dirty="0">
                <a:solidFill>
                  <a:schemeClr val="tx2"/>
                </a:solidFill>
              </a:rPr>
              <a:t>overall opportunity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AD45DBA6-3DDE-664F-8825-0461CB91A3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>
                <a:solidFill>
                  <a:srgbClr val="FFFFFF"/>
                </a:solidFill>
                <a:latin typeface="Arial" pitchFamily="34" charset="0"/>
              </a:rPr>
              <a:t> (GEM) | 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Western 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xmlns="" id="{4A0D5BCF-EE7C-1444-A318-9D6C819A4A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51167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CPG014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04973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88932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88932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88932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61110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61110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14549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46829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40983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40983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5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Mars\Mars_Marketing_Marketing Organization and redesign_Leading global packaged food company made a holistic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198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Leading global packaged food company made a holistic redesign of its Operating Model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2018-03-22T14:55:29Z</dcterms:created>
  <dcterms:modified xsi:type="dcterms:W3CDTF">2019-05-01T21:07:15Z</dcterms:modified>
  <cp:category/>
  <cp:contentStatus/>
  <dc:language/>
  <cp:version/>
</cp:coreProperties>
</file>