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4426" autoAdjust="0"/>
  </p:normalViewPr>
  <p:slideViewPr>
    <p:cSldViewPr snapToGrid="0" snapToObjects="1">
      <p:cViewPr>
        <p:scale>
          <a:sx n="100" d="100"/>
          <a:sy n="100" d="100"/>
        </p:scale>
        <p:origin x="1864" y="896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68725" y="1239838"/>
            <a:ext cx="1483518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0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 hidden="1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7033215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 hidden="1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 hidden="1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 hidden="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 hidden="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44138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4:13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0944138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4:13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61585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61584" y="6507559"/>
            <a:ext cx="931366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03067610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8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80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1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2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5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7" name="Oval 106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107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6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5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9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342900" y="230189"/>
            <a:ext cx="999490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European global food company redesigned the Operating Model of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its European marketing organization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42900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40115" y="1704372"/>
            <a:ext cx="3064485" cy="25930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Creation of European marketing organization</a:t>
            </a:r>
            <a:r>
              <a:rPr lang="en-US" sz="1200" dirty="0"/>
              <a:t> to increase efficiency and enable growth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Identified potential for </a:t>
            </a:r>
            <a:r>
              <a:rPr lang="en-US" sz="1200" b="1" dirty="0">
                <a:solidFill>
                  <a:schemeClr val="tx2"/>
                </a:solidFill>
              </a:rPr>
              <a:t>15 – 20% </a:t>
            </a:r>
            <a:r>
              <a:rPr lang="en-US" sz="1200" b="1" dirty="0" err="1">
                <a:solidFill>
                  <a:schemeClr val="tx2"/>
                </a:solidFill>
              </a:rPr>
              <a:t>G&amp;A</a:t>
            </a:r>
            <a:r>
              <a:rPr lang="en-US" sz="1200" b="1" dirty="0">
                <a:solidFill>
                  <a:schemeClr val="tx2"/>
                </a:solidFill>
              </a:rPr>
              <a:t> cost reduction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Establishment of a </a:t>
            </a:r>
            <a:r>
              <a:rPr lang="en-US" sz="1200" b="1" dirty="0">
                <a:solidFill>
                  <a:schemeClr val="tx2"/>
                </a:solidFill>
              </a:rPr>
              <a:t>detailed tracking system</a:t>
            </a:r>
            <a:r>
              <a:rPr lang="en-US" sz="1200" dirty="0"/>
              <a:t> to ensure that targets were met – i.e., measured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Cost down to individual headcount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Transition/implementation cost on a monthly basis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Spans of control across the organization (before/after vs. target)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552" y="1704372"/>
            <a:ext cx="3049907" cy="3223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European organization of a global food company </a:t>
            </a:r>
          </a:p>
          <a:p>
            <a:pPr lvl="1">
              <a:spcBef>
                <a:spcPts val="300"/>
              </a:spcBef>
            </a:pPr>
            <a:endParaRPr lang="en-US" sz="1200" dirty="0"/>
          </a:p>
          <a:p>
            <a:pPr marL="1587" lvl="1" indent="0">
              <a:spcBef>
                <a:spcPts val="3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Redefine key marketing/</a:t>
            </a:r>
            <a:br>
              <a:rPr lang="en-US" sz="1200" dirty="0"/>
            </a:br>
            <a:r>
              <a:rPr lang="en-US" sz="1200" dirty="0"/>
              <a:t>brand roles and responsibilities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Increase centralization of global brands/categories (marketing, consumer insights, R&amp;D, marketing services) to more effectively drive innovation/growth platforms globally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Streamline organization structure with reduced layers, increased spans of control, and accountability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Reduce personnel cost substantially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6869" y="1704372"/>
            <a:ext cx="3756720" cy="303929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Redesign of marketing organization</a:t>
            </a:r>
            <a:r>
              <a:rPr lang="en-US" sz="1200" dirty="0"/>
              <a:t> to leverage scale and more effectively drive global/regional growth and innovation platforms</a:t>
            </a:r>
          </a:p>
          <a:p>
            <a:pPr lvl="1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Reduction of duplication of work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at country level</a:t>
            </a:r>
          </a:p>
          <a:p>
            <a:pPr lvl="1">
              <a:spcBef>
                <a:spcPts val="300"/>
              </a:spcBef>
            </a:pPr>
            <a:r>
              <a:rPr lang="en-US" sz="1200" dirty="0"/>
              <a:t>Redesign of </a:t>
            </a:r>
            <a:r>
              <a:rPr lang="en-US" sz="1200" b="1" dirty="0">
                <a:solidFill>
                  <a:schemeClr val="tx2"/>
                </a:solidFill>
              </a:rPr>
              <a:t>all major 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commercial processes</a:t>
            </a:r>
            <a:endParaRPr lang="en-US" sz="1200" dirty="0">
              <a:solidFill>
                <a:schemeClr val="tx2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For all support activities</a:t>
            </a:r>
            <a:r>
              <a:rPr lang="en-US" sz="1200" dirty="0"/>
              <a:t>,</a:t>
            </a: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dirty="0"/>
              <a:t>definition </a:t>
            </a:r>
            <a:br>
              <a:rPr lang="en-US" sz="1200" dirty="0"/>
            </a:br>
            <a:r>
              <a:rPr lang="en-US" sz="1200" dirty="0"/>
              <a:t>of optimum setup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Scale point (central/regional/local)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Owner (in-source/ outsource)</a:t>
            </a:r>
          </a:p>
          <a:p>
            <a:pPr lvl="2">
              <a:spcBef>
                <a:spcPts val="300"/>
              </a:spcBef>
            </a:pPr>
            <a:r>
              <a:rPr lang="en-US" sz="1200" dirty="0"/>
              <a:t>Location for execution of functional activities (on-/ offshore)</a:t>
            </a:r>
          </a:p>
          <a:p>
            <a:pPr lvl="1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Definition of new metrics/</a:t>
            </a:r>
            <a:r>
              <a:rPr lang="en-US" sz="1200" b="1" dirty="0" err="1">
                <a:solidFill>
                  <a:schemeClr val="tx2"/>
                </a:solidFill>
              </a:rPr>
              <a:t>KPIs</a:t>
            </a: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dirty="0"/>
              <a:t>for all key commercial positions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049BE8EC-7D0A-E244-9EEC-D28926D003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DE7F9434-9A35-7749-8A40-2B469F6738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CPG015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36279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20238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20238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20238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5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92416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92416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4585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7813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72289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72289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20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Mars\Mars_Marketing_Marketing Organization and redesign_European global food company redesigned the Operating Model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139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European global food company redesigned the Operating Model of its European marketing organization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2018-03-22T15:01:01Z</dcterms:created>
  <dcterms:modified xsi:type="dcterms:W3CDTF">2019-05-01T21:08:20Z</dcterms:modified>
  <cp:category/>
  <cp:contentStatus/>
  <dc:language/>
  <cp:version/>
</cp:coreProperties>
</file>