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0.xml" ContentType="application/vnd.openxmlformats-officedocument.them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1.xml" ContentType="application/vnd.openxmlformats-officedocument.them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1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notesSlides/notesSlide2.xml" ContentType="application/vnd.openxmlformats-officedocument.presentationml.notesSlide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3.xml" ContentType="application/vnd.openxmlformats-officedocument.presentationml.notesSlide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4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notesSlides/notesSlide5.xml" ContentType="application/vnd.openxmlformats-officedocument.presentationml.notesSlid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91" r:id="rId20"/>
    <p:sldMasterId id="2147483796" r:id="rId21"/>
  </p:sldMasterIdLst>
  <p:notesMasterIdLst>
    <p:notesMasterId r:id="rId33"/>
  </p:notesMasterIdLst>
  <p:handoutMasterIdLst>
    <p:handoutMasterId r:id="rId34"/>
  </p:handoutMasterIdLst>
  <p:sldIdLst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</p:sldIdLst>
  <p:sldSz cx="11949113" cy="6721475"/>
  <p:notesSz cx="9236075" cy="6954838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40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23" autoAdjust="0"/>
    <p:restoredTop sz="95016" autoAdjust="0"/>
  </p:normalViewPr>
  <p:slideViewPr>
    <p:cSldViewPr snapToGrid="0" snapToObjects="1">
      <p:cViewPr varScale="1">
        <p:scale>
          <a:sx n="134" d="100"/>
          <a:sy n="134" d="100"/>
        </p:scale>
        <p:origin x="744" y="184"/>
      </p:cViewPr>
      <p:guideLst>
        <p:guide orient="horz" pos="1480"/>
        <p:guide pos="812"/>
        <p:guide pos="2952"/>
        <p:guide orient="horz" pos="4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5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18311533888228"/>
          <c:y val="0.0186113099498926"/>
          <c:w val="0.876337693222354"/>
          <c:h val="0.96277738010021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tx2"/>
            </a:solidFill>
            <a:ln w="9525">
              <a:solidFill>
                <a:schemeClr val="bg2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val>
            <c:numRef>
              <c:f>Sheet1!$A$1:$K$1</c:f>
              <c:numCache>
                <c:formatCode>General</c:formatCode>
                <c:ptCount val="11"/>
                <c:pt idx="0">
                  <c:v>130.0</c:v>
                </c:pt>
                <c:pt idx="1">
                  <c:v>130.0</c:v>
                </c:pt>
                <c:pt idx="2">
                  <c:v>124.0</c:v>
                </c:pt>
                <c:pt idx="3">
                  <c:v>119.0</c:v>
                </c:pt>
                <c:pt idx="4">
                  <c:v>108.0</c:v>
                </c:pt>
                <c:pt idx="5">
                  <c:v>98.0</c:v>
                </c:pt>
                <c:pt idx="6">
                  <c:v>98.0</c:v>
                </c:pt>
                <c:pt idx="7">
                  <c:v>93.0</c:v>
                </c:pt>
                <c:pt idx="8">
                  <c:v>89.0</c:v>
                </c:pt>
                <c:pt idx="9">
                  <c:v>84.0</c:v>
                </c:pt>
                <c:pt idx="10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740716096"/>
        <c:axId val="-483625696"/>
      </c:barChart>
      <c:catAx>
        <c:axId val="-74071609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483625696"/>
        <c:crosses val="min"/>
        <c:auto val="0"/>
        <c:lblAlgn val="ctr"/>
        <c:lblOffset val="100"/>
        <c:noMultiLvlLbl val="0"/>
      </c:catAx>
      <c:valAx>
        <c:axId val="-483625696"/>
        <c:scaling>
          <c:orientation val="minMax"/>
          <c:max val="130.0"/>
          <c:min val="60.0"/>
        </c:scaling>
        <c:delete val="1"/>
        <c:axPos val="t"/>
        <c:numFmt formatCode="General" sourceLinked="1"/>
        <c:majorTickMark val="out"/>
        <c:minorTickMark val="none"/>
        <c:tickLblPos val="nextTo"/>
        <c:crossAx val="-7407160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19224283305228"/>
          <c:y val="0.0239741816505302"/>
          <c:w val="0.956155143338955"/>
          <c:h val="0.949285384970032"/>
        </c:manualLayout>
      </c:layout>
      <c:bubbleChart>
        <c:varyColors val="0"/>
        <c:ser>
          <c:idx val="0"/>
          <c:order val="0"/>
          <c:spPr>
            <a:solidFill>
              <a:srgbClr val="5CD2FF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C9F0FF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Pt>
            <c:idx val="8"/>
            <c:invertIfNegative val="0"/>
            <c:bubble3D val="0"/>
            <c:spPr>
              <a:solidFill>
                <a:srgbClr val="C9F0FF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xVal>
            <c:numRef>
              <c:f>Sheet1!$A$1:$A$9</c:f>
              <c:numCache>
                <c:formatCode>General</c:formatCode>
                <c:ptCount val="9"/>
                <c:pt idx="0">
                  <c:v>-8.3</c:v>
                </c:pt>
                <c:pt idx="1">
                  <c:v>-7.0</c:v>
                </c:pt>
                <c:pt idx="2">
                  <c:v>3.0</c:v>
                </c:pt>
                <c:pt idx="3">
                  <c:v>-3.7</c:v>
                </c:pt>
                <c:pt idx="4">
                  <c:v>7.0</c:v>
                </c:pt>
                <c:pt idx="5">
                  <c:v>4.7</c:v>
                </c:pt>
                <c:pt idx="6">
                  <c:v>1.0</c:v>
                </c:pt>
                <c:pt idx="7">
                  <c:v>5.4</c:v>
                </c:pt>
                <c:pt idx="8">
                  <c:v>-1.0</c:v>
                </c:pt>
              </c:numCache>
            </c:numRef>
          </c:xVal>
          <c:yVal>
            <c:numRef>
              <c:f>Sheet1!$B$1:$B$9</c:f>
              <c:numCache>
                <c:formatCode>General</c:formatCode>
                <c:ptCount val="9"/>
                <c:pt idx="0">
                  <c:v>7.0</c:v>
                </c:pt>
                <c:pt idx="1">
                  <c:v>-6.7</c:v>
                </c:pt>
                <c:pt idx="2">
                  <c:v>6.7</c:v>
                </c:pt>
                <c:pt idx="3">
                  <c:v>5.0</c:v>
                </c:pt>
                <c:pt idx="4">
                  <c:v>-3.6</c:v>
                </c:pt>
                <c:pt idx="5">
                  <c:v>-8.0</c:v>
                </c:pt>
                <c:pt idx="6">
                  <c:v>-4.5</c:v>
                </c:pt>
                <c:pt idx="7">
                  <c:v>3.0</c:v>
                </c:pt>
                <c:pt idx="8">
                  <c:v>-2.0</c:v>
                </c:pt>
              </c:numCache>
            </c:numRef>
          </c:yVal>
          <c:bubbleSize>
            <c:numRef>
              <c:f>Sheet1!$C$1:$C$9</c:f>
              <c:numCache>
                <c:formatCode>General</c:formatCode>
                <c:ptCount val="9"/>
                <c:pt idx="0">
                  <c:v>65.0</c:v>
                </c:pt>
                <c:pt idx="1">
                  <c:v>31.0</c:v>
                </c:pt>
                <c:pt idx="2">
                  <c:v>80.0</c:v>
                </c:pt>
                <c:pt idx="3">
                  <c:v>210.0</c:v>
                </c:pt>
                <c:pt idx="4">
                  <c:v>55.0</c:v>
                </c:pt>
                <c:pt idx="5">
                  <c:v>14.0</c:v>
                </c:pt>
                <c:pt idx="6">
                  <c:v>20.0</c:v>
                </c:pt>
                <c:pt idx="7">
                  <c:v>70.0</c:v>
                </c:pt>
                <c:pt idx="8">
                  <c:v>60.0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9"/>
        <c:showNegBubbles val="0"/>
        <c:axId val="-739000304"/>
        <c:axId val="-738998528"/>
      </c:bubbleChart>
      <c:valAx>
        <c:axId val="-739000304"/>
        <c:scaling>
          <c:orientation val="minMax"/>
          <c:max val="10.0"/>
          <c:min val="-12.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-738998528"/>
        <c:crosses val="min"/>
        <c:crossBetween val="midCat"/>
        <c:majorUnit val="2.0"/>
      </c:valAx>
      <c:valAx>
        <c:axId val="-738998528"/>
        <c:scaling>
          <c:orientation val="minMax"/>
          <c:max val="10.0"/>
          <c:min val="-1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-739000304"/>
        <c:crosses val="min"/>
        <c:crossBetween val="midCat"/>
        <c:majorUnit val="2.0"/>
      </c:valAx>
      <c:spPr>
        <a:noFill/>
        <a:ln w="9525">
          <a:solidFill>
            <a:srgbClr val="80808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2"/>
            <a:ext cx="5926674" cy="246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601663"/>
            <a:ext cx="6234112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80" y="5159107"/>
            <a:ext cx="6233762" cy="25582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28233" y="7940965"/>
            <a:ext cx="580324" cy="1470982"/>
          </a:xfrm>
          <a:prstGeom prst="rect">
            <a:avLst/>
          </a:prstGeom>
        </p:spPr>
        <p:txBody>
          <a:bodyPr/>
          <a:lstStyle/>
          <a:p>
            <a:pPr algn="ctr" defTabSz="805511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3C3A632B-FBDE-46D4-BF6F-6D14421E6342}" type="slidenum">
              <a:rPr lang="en-US" sz="4800" kern="0">
                <a:solidFill>
                  <a:srgbClr val="000000"/>
                </a:solidFill>
                <a:latin typeface="Helvetica Light"/>
                <a:sym typeface="Helvetica Light"/>
              </a:rPr>
              <a:pPr algn="ctr" defTabSz="805511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48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04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5DFD-15B6-A340-89AB-7BA8D01E123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4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2588" y="758825"/>
            <a:ext cx="7848601" cy="4416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7930" y="5862280"/>
            <a:ext cx="5871226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9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4" Type="http://schemas.openxmlformats.org/officeDocument/2006/relationships/tags" Target="../tags/tag443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4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5.xml"/><Relationship Id="rId4" Type="http://schemas.openxmlformats.org/officeDocument/2006/relationships/tags" Target="../tags/tag446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7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6.vml"/><Relationship Id="rId2" Type="http://schemas.openxmlformats.org/officeDocument/2006/relationships/tags" Target="../tags/tag44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7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81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51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2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5138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4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6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8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2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7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5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6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1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9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5:18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5767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2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5:18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0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20.xml"/><Relationship Id="rId21" Type="http://schemas.openxmlformats.org/officeDocument/2006/relationships/tags" Target="../tags/tag421.xml"/><Relationship Id="rId22" Type="http://schemas.openxmlformats.org/officeDocument/2006/relationships/tags" Target="../tags/tag422.xml"/><Relationship Id="rId23" Type="http://schemas.openxmlformats.org/officeDocument/2006/relationships/tags" Target="../tags/tag423.xml"/><Relationship Id="rId24" Type="http://schemas.openxmlformats.org/officeDocument/2006/relationships/tags" Target="../tags/tag424.xml"/><Relationship Id="rId25" Type="http://schemas.openxmlformats.org/officeDocument/2006/relationships/tags" Target="../tags/tag425.xml"/><Relationship Id="rId26" Type="http://schemas.openxmlformats.org/officeDocument/2006/relationships/tags" Target="../tags/tag426.xml"/><Relationship Id="rId27" Type="http://schemas.openxmlformats.org/officeDocument/2006/relationships/tags" Target="../tags/tag427.xml"/><Relationship Id="rId28" Type="http://schemas.openxmlformats.org/officeDocument/2006/relationships/tags" Target="../tags/tag428.xml"/><Relationship Id="rId29" Type="http://schemas.openxmlformats.org/officeDocument/2006/relationships/tags" Target="../tags/tag429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3.vml"/><Relationship Id="rId30" Type="http://schemas.openxmlformats.org/officeDocument/2006/relationships/tags" Target="../tags/tag430.xml"/><Relationship Id="rId31" Type="http://schemas.openxmlformats.org/officeDocument/2006/relationships/tags" Target="../tags/tag431.xml"/><Relationship Id="rId32" Type="http://schemas.openxmlformats.org/officeDocument/2006/relationships/tags" Target="../tags/tag432.xml"/><Relationship Id="rId9" Type="http://schemas.openxmlformats.org/officeDocument/2006/relationships/tags" Target="../tags/tag409.xml"/><Relationship Id="rId6" Type="http://schemas.openxmlformats.org/officeDocument/2006/relationships/tags" Target="../tags/tag406.xml"/><Relationship Id="rId7" Type="http://schemas.openxmlformats.org/officeDocument/2006/relationships/tags" Target="../tags/tag407.xml"/><Relationship Id="rId8" Type="http://schemas.openxmlformats.org/officeDocument/2006/relationships/tags" Target="../tags/tag408.xml"/><Relationship Id="rId33" Type="http://schemas.openxmlformats.org/officeDocument/2006/relationships/tags" Target="../tags/tag433.xml"/><Relationship Id="rId34" Type="http://schemas.openxmlformats.org/officeDocument/2006/relationships/tags" Target="../tags/tag434.xml"/><Relationship Id="rId35" Type="http://schemas.openxmlformats.org/officeDocument/2006/relationships/tags" Target="../tags/tag435.xml"/><Relationship Id="rId36" Type="http://schemas.openxmlformats.org/officeDocument/2006/relationships/tags" Target="../tags/tag436.xml"/><Relationship Id="rId10" Type="http://schemas.openxmlformats.org/officeDocument/2006/relationships/tags" Target="../tags/tag410.xml"/><Relationship Id="rId11" Type="http://schemas.openxmlformats.org/officeDocument/2006/relationships/tags" Target="../tags/tag411.xml"/><Relationship Id="rId12" Type="http://schemas.openxmlformats.org/officeDocument/2006/relationships/tags" Target="../tags/tag412.xml"/><Relationship Id="rId13" Type="http://schemas.openxmlformats.org/officeDocument/2006/relationships/tags" Target="../tags/tag413.xml"/><Relationship Id="rId14" Type="http://schemas.openxmlformats.org/officeDocument/2006/relationships/tags" Target="../tags/tag414.xml"/><Relationship Id="rId15" Type="http://schemas.openxmlformats.org/officeDocument/2006/relationships/tags" Target="../tags/tag415.xml"/><Relationship Id="rId16" Type="http://schemas.openxmlformats.org/officeDocument/2006/relationships/tags" Target="../tags/tag416.xml"/><Relationship Id="rId17" Type="http://schemas.openxmlformats.org/officeDocument/2006/relationships/tags" Target="../tags/tag417.xml"/><Relationship Id="rId18" Type="http://schemas.openxmlformats.org/officeDocument/2006/relationships/tags" Target="../tags/tag418.xml"/><Relationship Id="rId19" Type="http://schemas.openxmlformats.org/officeDocument/2006/relationships/tags" Target="../tags/tag419.xml"/><Relationship Id="rId37" Type="http://schemas.openxmlformats.org/officeDocument/2006/relationships/tags" Target="../tags/tag437.xml"/><Relationship Id="rId38" Type="http://schemas.openxmlformats.org/officeDocument/2006/relationships/tags" Target="../tags/tag438.xml"/><Relationship Id="rId39" Type="http://schemas.openxmlformats.org/officeDocument/2006/relationships/tags" Target="../tags/tag439.xml"/><Relationship Id="rId40" Type="http://schemas.openxmlformats.org/officeDocument/2006/relationships/oleObject" Target="../embeddings/oleObject93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4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1.xml"/><Relationship Id="rId21" Type="http://schemas.openxmlformats.org/officeDocument/2006/relationships/tags" Target="../tags/tag462.xml"/><Relationship Id="rId22" Type="http://schemas.openxmlformats.org/officeDocument/2006/relationships/tags" Target="../tags/tag463.xml"/><Relationship Id="rId23" Type="http://schemas.openxmlformats.org/officeDocument/2006/relationships/tags" Target="../tags/tag464.xml"/><Relationship Id="rId24" Type="http://schemas.openxmlformats.org/officeDocument/2006/relationships/tags" Target="../tags/tag465.xml"/><Relationship Id="rId25" Type="http://schemas.openxmlformats.org/officeDocument/2006/relationships/tags" Target="../tags/tag466.xml"/><Relationship Id="rId26" Type="http://schemas.openxmlformats.org/officeDocument/2006/relationships/tags" Target="../tags/tag467.xml"/><Relationship Id="rId27" Type="http://schemas.openxmlformats.org/officeDocument/2006/relationships/tags" Target="../tags/tag468.xml"/><Relationship Id="rId28" Type="http://schemas.openxmlformats.org/officeDocument/2006/relationships/tags" Target="../tags/tag469.xml"/><Relationship Id="rId29" Type="http://schemas.openxmlformats.org/officeDocument/2006/relationships/tags" Target="../tags/tag470.xml"/><Relationship Id="rId1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9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7.vml"/><Relationship Id="rId30" Type="http://schemas.openxmlformats.org/officeDocument/2006/relationships/tags" Target="../tags/tag471.xml"/><Relationship Id="rId31" Type="http://schemas.openxmlformats.org/officeDocument/2006/relationships/tags" Target="../tags/tag472.xml"/><Relationship Id="rId32" Type="http://schemas.openxmlformats.org/officeDocument/2006/relationships/tags" Target="../tags/tag473.xml"/><Relationship Id="rId9" Type="http://schemas.openxmlformats.org/officeDocument/2006/relationships/tags" Target="../tags/tag450.xml"/><Relationship Id="rId6" Type="http://schemas.openxmlformats.org/officeDocument/2006/relationships/tags" Target="../tags/tag447.xml"/><Relationship Id="rId7" Type="http://schemas.openxmlformats.org/officeDocument/2006/relationships/tags" Target="../tags/tag448.xml"/><Relationship Id="rId8" Type="http://schemas.openxmlformats.org/officeDocument/2006/relationships/tags" Target="../tags/tag449.xml"/><Relationship Id="rId33" Type="http://schemas.openxmlformats.org/officeDocument/2006/relationships/tags" Target="../tags/tag474.xml"/><Relationship Id="rId34" Type="http://schemas.openxmlformats.org/officeDocument/2006/relationships/tags" Target="../tags/tag475.xml"/><Relationship Id="rId35" Type="http://schemas.openxmlformats.org/officeDocument/2006/relationships/tags" Target="../tags/tag476.xml"/><Relationship Id="rId36" Type="http://schemas.openxmlformats.org/officeDocument/2006/relationships/tags" Target="../tags/tag477.xml"/><Relationship Id="rId10" Type="http://schemas.openxmlformats.org/officeDocument/2006/relationships/tags" Target="../tags/tag451.xml"/><Relationship Id="rId11" Type="http://schemas.openxmlformats.org/officeDocument/2006/relationships/tags" Target="../tags/tag452.xml"/><Relationship Id="rId12" Type="http://schemas.openxmlformats.org/officeDocument/2006/relationships/tags" Target="../tags/tag453.xml"/><Relationship Id="rId13" Type="http://schemas.openxmlformats.org/officeDocument/2006/relationships/tags" Target="../tags/tag454.xml"/><Relationship Id="rId14" Type="http://schemas.openxmlformats.org/officeDocument/2006/relationships/tags" Target="../tags/tag455.xml"/><Relationship Id="rId15" Type="http://schemas.openxmlformats.org/officeDocument/2006/relationships/tags" Target="../tags/tag456.xml"/><Relationship Id="rId16" Type="http://schemas.openxmlformats.org/officeDocument/2006/relationships/tags" Target="../tags/tag457.xml"/><Relationship Id="rId17" Type="http://schemas.openxmlformats.org/officeDocument/2006/relationships/tags" Target="../tags/tag458.xml"/><Relationship Id="rId18" Type="http://schemas.openxmlformats.org/officeDocument/2006/relationships/tags" Target="../tags/tag459.xml"/><Relationship Id="rId19" Type="http://schemas.openxmlformats.org/officeDocument/2006/relationships/tags" Target="../tags/tag460.xml"/><Relationship Id="rId37" Type="http://schemas.openxmlformats.org/officeDocument/2006/relationships/tags" Target="../tags/tag478.xml"/><Relationship Id="rId38" Type="http://schemas.openxmlformats.org/officeDocument/2006/relationships/oleObject" Target="../embeddings/oleObject98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20" Type="http://schemas.openxmlformats.org/officeDocument/2006/relationships/tags" Target="../tags/tag102.xml"/><Relationship Id="rId21" Type="http://schemas.openxmlformats.org/officeDocument/2006/relationships/tags" Target="../tags/tag103.xml"/><Relationship Id="rId22" Type="http://schemas.openxmlformats.org/officeDocument/2006/relationships/tags" Target="../tags/tag104.xml"/><Relationship Id="rId23" Type="http://schemas.openxmlformats.org/officeDocument/2006/relationships/tags" Target="../tags/tag105.xml"/><Relationship Id="rId24" Type="http://schemas.openxmlformats.org/officeDocument/2006/relationships/oleObject" Target="../embeddings/oleObject20.bin"/><Relationship Id="rId25" Type="http://schemas.openxmlformats.org/officeDocument/2006/relationships/image" Target="../media/image1.emf"/><Relationship Id="rId10" Type="http://schemas.openxmlformats.org/officeDocument/2006/relationships/tags" Target="../tags/tag92.xml"/><Relationship Id="rId11" Type="http://schemas.openxmlformats.org/officeDocument/2006/relationships/tags" Target="../tags/tag93.xml"/><Relationship Id="rId12" Type="http://schemas.openxmlformats.org/officeDocument/2006/relationships/tags" Target="../tags/tag94.xml"/><Relationship Id="rId13" Type="http://schemas.openxmlformats.org/officeDocument/2006/relationships/tags" Target="../tags/tag95.xml"/><Relationship Id="rId14" Type="http://schemas.openxmlformats.org/officeDocument/2006/relationships/tags" Target="../tags/tag96.xml"/><Relationship Id="rId15" Type="http://schemas.openxmlformats.org/officeDocument/2006/relationships/tags" Target="../tags/tag97.xml"/><Relationship Id="rId16" Type="http://schemas.openxmlformats.org/officeDocument/2006/relationships/tags" Target="../tags/tag98.xml"/><Relationship Id="rId17" Type="http://schemas.openxmlformats.org/officeDocument/2006/relationships/tags" Target="../tags/tag99.xml"/><Relationship Id="rId18" Type="http://schemas.openxmlformats.org/officeDocument/2006/relationships/tags" Target="../tags/tag100.xml"/><Relationship Id="rId19" Type="http://schemas.openxmlformats.org/officeDocument/2006/relationships/tags" Target="../tags/tag10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5.xml"/><Relationship Id="rId6" Type="http://schemas.openxmlformats.org/officeDocument/2006/relationships/vmlDrawing" Target="../drawings/vmlDrawing20.vml"/><Relationship Id="rId7" Type="http://schemas.openxmlformats.org/officeDocument/2006/relationships/tags" Target="../tags/tag89.xml"/><Relationship Id="rId8" Type="http://schemas.openxmlformats.org/officeDocument/2006/relationships/tags" Target="../tags/tag9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8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5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3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759693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0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9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5:18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4" Type="http://schemas.openxmlformats.org/officeDocument/2006/relationships/slideLayout" Target="../slideLayouts/slideLayout75.xml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99.vml"/><Relationship Id="rId2" Type="http://schemas.openxmlformats.org/officeDocument/2006/relationships/tags" Target="../tags/tag4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56.xml"/><Relationship Id="rId4" Type="http://schemas.openxmlformats.org/officeDocument/2006/relationships/slideLayout" Target="../slideLayouts/slideLayout75.xml"/><Relationship Id="rId5" Type="http://schemas.openxmlformats.org/officeDocument/2006/relationships/oleObject" Target="../embeddings/oleObject109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8.vml"/><Relationship Id="rId2" Type="http://schemas.openxmlformats.org/officeDocument/2006/relationships/tags" Target="../tags/tag5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10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09.vml"/><Relationship Id="rId2" Type="http://schemas.openxmlformats.org/officeDocument/2006/relationships/tags" Target="../tags/tag5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4" Type="http://schemas.openxmlformats.org/officeDocument/2006/relationships/slideLayout" Target="../slideLayouts/slideLayout75.xml"/><Relationship Id="rId5" Type="http://schemas.openxmlformats.org/officeDocument/2006/relationships/oleObject" Target="../embeddings/oleObject101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00.vml"/><Relationship Id="rId2" Type="http://schemas.openxmlformats.org/officeDocument/2006/relationships/tags" Target="../tags/tag4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7.xml"/><Relationship Id="rId4" Type="http://schemas.openxmlformats.org/officeDocument/2006/relationships/slideLayout" Target="../slideLayouts/slideLayout75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01.vml"/><Relationship Id="rId2" Type="http://schemas.openxmlformats.org/officeDocument/2006/relationships/tags" Target="../tags/tag4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4" Type="http://schemas.openxmlformats.org/officeDocument/2006/relationships/slideLayout" Target="../slideLayouts/slideLayout75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0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02.vml"/><Relationship Id="rId2" Type="http://schemas.openxmlformats.org/officeDocument/2006/relationships/tags" Target="../tags/tag48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97.xml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jpeg"/><Relationship Id="rId24" Type="http://schemas.openxmlformats.org/officeDocument/2006/relationships/image" Target="../media/image23.png"/><Relationship Id="rId10" Type="http://schemas.openxmlformats.org/officeDocument/2006/relationships/tags" Target="../tags/tag498.xml"/><Relationship Id="rId11" Type="http://schemas.openxmlformats.org/officeDocument/2006/relationships/tags" Target="../tags/tag499.xml"/><Relationship Id="rId12" Type="http://schemas.openxmlformats.org/officeDocument/2006/relationships/tags" Target="../tags/tag500.xml"/><Relationship Id="rId13" Type="http://schemas.openxmlformats.org/officeDocument/2006/relationships/tags" Target="../tags/tag501.xml"/><Relationship Id="rId14" Type="http://schemas.openxmlformats.org/officeDocument/2006/relationships/tags" Target="../tags/tag502.xml"/><Relationship Id="rId15" Type="http://schemas.openxmlformats.org/officeDocument/2006/relationships/tags" Target="../tags/tag503.xml"/><Relationship Id="rId16" Type="http://schemas.openxmlformats.org/officeDocument/2006/relationships/slideLayout" Target="../slideLayouts/slideLayout75.xml"/><Relationship Id="rId17" Type="http://schemas.openxmlformats.org/officeDocument/2006/relationships/notesSlide" Target="../notesSlides/notesSlide3.xml"/><Relationship Id="rId18" Type="http://schemas.openxmlformats.org/officeDocument/2006/relationships/oleObject" Target="../embeddings/oleObject104.bin"/><Relationship Id="rId19" Type="http://schemas.openxmlformats.org/officeDocument/2006/relationships/image" Target="../media/image15.emf"/><Relationship Id="rId1" Type="http://schemas.openxmlformats.org/officeDocument/2006/relationships/vmlDrawing" Target="../drawings/vmlDrawing103.vml"/><Relationship Id="rId2" Type="http://schemas.openxmlformats.org/officeDocument/2006/relationships/tags" Target="../tags/tag490.xml"/><Relationship Id="rId3" Type="http://schemas.openxmlformats.org/officeDocument/2006/relationships/tags" Target="../tags/tag491.xml"/><Relationship Id="rId4" Type="http://schemas.openxmlformats.org/officeDocument/2006/relationships/tags" Target="../tags/tag492.xml"/><Relationship Id="rId5" Type="http://schemas.openxmlformats.org/officeDocument/2006/relationships/tags" Target="../tags/tag493.xml"/><Relationship Id="rId6" Type="http://schemas.openxmlformats.org/officeDocument/2006/relationships/tags" Target="../tags/tag494.xml"/><Relationship Id="rId7" Type="http://schemas.openxmlformats.org/officeDocument/2006/relationships/tags" Target="../tags/tag495.xml"/><Relationship Id="rId8" Type="http://schemas.openxmlformats.org/officeDocument/2006/relationships/tags" Target="../tags/tag4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jpe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10" Type="http://schemas.openxmlformats.org/officeDocument/2006/relationships/tags" Target="../tags/tag512.xml"/><Relationship Id="rId11" Type="http://schemas.openxmlformats.org/officeDocument/2006/relationships/tags" Target="../tags/tag513.xml"/><Relationship Id="rId12" Type="http://schemas.openxmlformats.org/officeDocument/2006/relationships/slideLayout" Target="../slideLayouts/slideLayout75.xml"/><Relationship Id="rId13" Type="http://schemas.openxmlformats.org/officeDocument/2006/relationships/notesSlide" Target="../notesSlides/notesSlide4.xml"/><Relationship Id="rId14" Type="http://schemas.openxmlformats.org/officeDocument/2006/relationships/oleObject" Target="../embeddings/oleObject105.bin"/><Relationship Id="rId15" Type="http://schemas.openxmlformats.org/officeDocument/2006/relationships/image" Target="../media/image6.emf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104.vml"/><Relationship Id="rId2" Type="http://schemas.openxmlformats.org/officeDocument/2006/relationships/tags" Target="../tags/tag504.xml"/><Relationship Id="rId3" Type="http://schemas.openxmlformats.org/officeDocument/2006/relationships/tags" Target="../tags/tag505.xml"/><Relationship Id="rId4" Type="http://schemas.openxmlformats.org/officeDocument/2006/relationships/tags" Target="../tags/tag506.xml"/><Relationship Id="rId5" Type="http://schemas.openxmlformats.org/officeDocument/2006/relationships/tags" Target="../tags/tag507.xml"/><Relationship Id="rId6" Type="http://schemas.openxmlformats.org/officeDocument/2006/relationships/tags" Target="../tags/tag508.xml"/><Relationship Id="rId7" Type="http://schemas.openxmlformats.org/officeDocument/2006/relationships/tags" Target="../tags/tag509.xml"/><Relationship Id="rId8" Type="http://schemas.openxmlformats.org/officeDocument/2006/relationships/tags" Target="../tags/tag5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4" Type="http://schemas.openxmlformats.org/officeDocument/2006/relationships/slideLayout" Target="../slideLayouts/slideLayout75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106.bin"/><Relationship Id="rId7" Type="http://schemas.openxmlformats.org/officeDocument/2006/relationships/image" Target="../media/image37.emf"/><Relationship Id="rId8" Type="http://schemas.openxmlformats.org/officeDocument/2006/relationships/image" Target="../media/image38.jpeg"/><Relationship Id="rId9" Type="http://schemas.openxmlformats.org/officeDocument/2006/relationships/image" Target="../media/image39.jpeg"/><Relationship Id="rId1" Type="http://schemas.openxmlformats.org/officeDocument/2006/relationships/vmlDrawing" Target="../drawings/vmlDrawing105.vml"/><Relationship Id="rId2" Type="http://schemas.openxmlformats.org/officeDocument/2006/relationships/tags" Target="../tags/tag5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4" Type="http://schemas.openxmlformats.org/officeDocument/2006/relationships/slideLayout" Target="../slideLayouts/slideLayout75.xml"/><Relationship Id="rId5" Type="http://schemas.openxmlformats.org/officeDocument/2006/relationships/oleObject" Target="../embeddings/oleObject107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106.vml"/><Relationship Id="rId2" Type="http://schemas.openxmlformats.org/officeDocument/2006/relationships/tags" Target="../tags/tag516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tags" Target="../tags/tag536.xml"/><Relationship Id="rId21" Type="http://schemas.openxmlformats.org/officeDocument/2006/relationships/tags" Target="../tags/tag537.xml"/><Relationship Id="rId22" Type="http://schemas.openxmlformats.org/officeDocument/2006/relationships/tags" Target="../tags/tag538.xml"/><Relationship Id="rId23" Type="http://schemas.openxmlformats.org/officeDocument/2006/relationships/tags" Target="../tags/tag539.xml"/><Relationship Id="rId24" Type="http://schemas.openxmlformats.org/officeDocument/2006/relationships/tags" Target="../tags/tag540.xml"/><Relationship Id="rId25" Type="http://schemas.openxmlformats.org/officeDocument/2006/relationships/tags" Target="../tags/tag541.xml"/><Relationship Id="rId26" Type="http://schemas.openxmlformats.org/officeDocument/2006/relationships/tags" Target="../tags/tag542.xml"/><Relationship Id="rId27" Type="http://schemas.openxmlformats.org/officeDocument/2006/relationships/tags" Target="../tags/tag543.xml"/><Relationship Id="rId28" Type="http://schemas.openxmlformats.org/officeDocument/2006/relationships/tags" Target="../tags/tag544.xml"/><Relationship Id="rId29" Type="http://schemas.openxmlformats.org/officeDocument/2006/relationships/tags" Target="../tags/tag545.xml"/><Relationship Id="rId1" Type="http://schemas.openxmlformats.org/officeDocument/2006/relationships/vmlDrawing" Target="../drawings/vmlDrawing107.vml"/><Relationship Id="rId2" Type="http://schemas.openxmlformats.org/officeDocument/2006/relationships/tags" Target="../tags/tag518.xml"/><Relationship Id="rId3" Type="http://schemas.openxmlformats.org/officeDocument/2006/relationships/tags" Target="../tags/tag519.xml"/><Relationship Id="rId4" Type="http://schemas.openxmlformats.org/officeDocument/2006/relationships/tags" Target="../tags/tag520.xml"/><Relationship Id="rId5" Type="http://schemas.openxmlformats.org/officeDocument/2006/relationships/tags" Target="../tags/tag521.xml"/><Relationship Id="rId30" Type="http://schemas.openxmlformats.org/officeDocument/2006/relationships/tags" Target="../tags/tag546.xml"/><Relationship Id="rId31" Type="http://schemas.openxmlformats.org/officeDocument/2006/relationships/tags" Target="../tags/tag547.xml"/><Relationship Id="rId32" Type="http://schemas.openxmlformats.org/officeDocument/2006/relationships/tags" Target="../tags/tag548.xml"/><Relationship Id="rId9" Type="http://schemas.openxmlformats.org/officeDocument/2006/relationships/tags" Target="../tags/tag525.xml"/><Relationship Id="rId6" Type="http://schemas.openxmlformats.org/officeDocument/2006/relationships/tags" Target="../tags/tag522.xml"/><Relationship Id="rId7" Type="http://schemas.openxmlformats.org/officeDocument/2006/relationships/tags" Target="../tags/tag523.xml"/><Relationship Id="rId8" Type="http://schemas.openxmlformats.org/officeDocument/2006/relationships/tags" Target="../tags/tag524.xml"/><Relationship Id="rId33" Type="http://schemas.openxmlformats.org/officeDocument/2006/relationships/tags" Target="../tags/tag549.xml"/><Relationship Id="rId34" Type="http://schemas.openxmlformats.org/officeDocument/2006/relationships/tags" Target="../tags/tag550.xml"/><Relationship Id="rId35" Type="http://schemas.openxmlformats.org/officeDocument/2006/relationships/tags" Target="../tags/tag551.xml"/><Relationship Id="rId36" Type="http://schemas.openxmlformats.org/officeDocument/2006/relationships/tags" Target="../tags/tag552.xml"/><Relationship Id="rId10" Type="http://schemas.openxmlformats.org/officeDocument/2006/relationships/tags" Target="../tags/tag526.xml"/><Relationship Id="rId11" Type="http://schemas.openxmlformats.org/officeDocument/2006/relationships/tags" Target="../tags/tag527.xml"/><Relationship Id="rId12" Type="http://schemas.openxmlformats.org/officeDocument/2006/relationships/tags" Target="../tags/tag528.xml"/><Relationship Id="rId13" Type="http://schemas.openxmlformats.org/officeDocument/2006/relationships/tags" Target="../tags/tag529.xml"/><Relationship Id="rId14" Type="http://schemas.openxmlformats.org/officeDocument/2006/relationships/tags" Target="../tags/tag530.xml"/><Relationship Id="rId15" Type="http://schemas.openxmlformats.org/officeDocument/2006/relationships/tags" Target="../tags/tag531.xml"/><Relationship Id="rId16" Type="http://schemas.openxmlformats.org/officeDocument/2006/relationships/tags" Target="../tags/tag532.xml"/><Relationship Id="rId17" Type="http://schemas.openxmlformats.org/officeDocument/2006/relationships/tags" Target="../tags/tag533.xml"/><Relationship Id="rId18" Type="http://schemas.openxmlformats.org/officeDocument/2006/relationships/tags" Target="../tags/tag534.xml"/><Relationship Id="rId19" Type="http://schemas.openxmlformats.org/officeDocument/2006/relationships/tags" Target="../tags/tag535.xml"/><Relationship Id="rId37" Type="http://schemas.openxmlformats.org/officeDocument/2006/relationships/tags" Target="../tags/tag553.xml"/><Relationship Id="rId38" Type="http://schemas.openxmlformats.org/officeDocument/2006/relationships/tags" Target="../tags/tag554.xml"/><Relationship Id="rId39" Type="http://schemas.openxmlformats.org/officeDocument/2006/relationships/slideLayout" Target="../slideLayouts/slideLayout75.xml"/><Relationship Id="rId40" Type="http://schemas.openxmlformats.org/officeDocument/2006/relationships/notesSlide" Target="../notesSlides/notesSlide6.xml"/><Relationship Id="rId41" Type="http://schemas.openxmlformats.org/officeDocument/2006/relationships/oleObject" Target="../embeddings/oleObject108.bin"/><Relationship Id="rId42" Type="http://schemas.openxmlformats.org/officeDocument/2006/relationships/image" Target="../media/image18.emf"/><Relationship Id="rId43" Type="http://schemas.openxmlformats.org/officeDocument/2006/relationships/chart" Target="../charts/chart1.xml"/><Relationship Id="rId4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28595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3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Context of this project</a:t>
            </a:r>
            <a:endParaRPr lang="ja-JP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758" y="985569"/>
            <a:ext cx="10833091" cy="5074387"/>
            <a:chOff x="1612900" y="985569"/>
            <a:chExt cx="8129906" cy="5074387"/>
          </a:xfrm>
        </p:grpSpPr>
        <p:sp>
          <p:nvSpPr>
            <p:cNvPr id="7" name="TextBox 6"/>
            <p:cNvSpPr txBox="1"/>
            <p:nvPr/>
          </p:nvSpPr>
          <p:spPr>
            <a:xfrm>
              <a:off x="1737941" y="1092200"/>
              <a:ext cx="7946742" cy="41549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81012" lvl="2" indent="-28575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altLang="ja-JP" sz="1800" b="1" dirty="0">
                  <a:solidFill>
                    <a:schemeClr val="accent4"/>
                  </a:solidFill>
                </a:rPr>
                <a:t>The client is a major CPG player in its home market</a:t>
              </a:r>
              <a:r>
                <a:rPr lang="en-US" altLang="ja-JP" sz="1800" dirty="0"/>
                <a:t> </a:t>
              </a:r>
            </a:p>
            <a:p>
              <a:pPr lvl="2"/>
              <a:r>
                <a:rPr lang="en-US" altLang="ja-JP" sz="1800" dirty="0"/>
                <a:t>It has established a global base by acquiring well-known brands in a top developed market; McKinsey helped developed growth strategy that has fueled strong growth for the </a:t>
              </a:r>
              <a:r>
                <a:rPr lang="en-US" altLang="ja-JP" sz="1800" dirty="0" smtClean="0"/>
                <a:t/>
              </a:r>
              <a:br>
                <a:rPr lang="en-US" altLang="ja-JP" sz="1800" dirty="0" smtClean="0"/>
              </a:br>
              <a:r>
                <a:rPr lang="en-US" altLang="ja-JP" sz="1800" dirty="0" smtClean="0"/>
                <a:t>acquired </a:t>
              </a:r>
              <a:r>
                <a:rPr lang="en-US" altLang="ja-JP" sz="1800" dirty="0"/>
                <a:t>business</a:t>
              </a:r>
            </a:p>
            <a:p>
              <a:pPr lvl="2"/>
              <a:r>
                <a:rPr lang="en-US" altLang="ja-JP" sz="1800" dirty="0"/>
                <a:t>It has extended into additional developed markets as well as a high growth developing market with additional brands</a:t>
              </a:r>
            </a:p>
            <a:p>
              <a:pPr marL="146447" lvl="2" indent="0">
                <a:buNone/>
              </a:pPr>
              <a:endParaRPr lang="en-US" altLang="ja-JP" sz="1800" dirty="0"/>
            </a:p>
            <a:p>
              <a:pPr lvl="1"/>
              <a:r>
                <a:rPr lang="en-US" altLang="ja-JP" sz="1800" dirty="0"/>
                <a:t>The client has invested heavily in </a:t>
              </a:r>
              <a:r>
                <a:rPr lang="en-US" altLang="ja-JP" sz="1800" b="1" dirty="0">
                  <a:solidFill>
                    <a:schemeClr val="accent4"/>
                  </a:solidFill>
                </a:rPr>
                <a:t>R&amp;D</a:t>
              </a:r>
              <a:r>
                <a:rPr lang="en-US" altLang="ja-JP" sz="1800" dirty="0"/>
                <a:t> with strong results. They came to us ready to utilize new, potentially breakthrough technologies across its businesses</a:t>
              </a:r>
            </a:p>
            <a:p>
              <a:pPr lvl="1">
                <a:buFont typeface="Wingdings" panose="05000000000000000000" pitchFamily="2" charset="2"/>
                <a:buChar char="§"/>
              </a:pPr>
              <a:endParaRPr lang="en-US" altLang="ja-JP" sz="1800" dirty="0"/>
            </a:p>
            <a:p>
              <a:pPr lvl="1"/>
              <a:r>
                <a:rPr lang="en-US" altLang="ja-JP" sz="1800" dirty="0"/>
                <a:t>The combination of its existing footprint, financial strength and these breakthrough technologies points to </a:t>
              </a:r>
              <a:r>
                <a:rPr lang="en-US" altLang="ja-JP" sz="1800" b="1" dirty="0">
                  <a:solidFill>
                    <a:schemeClr val="accent4"/>
                  </a:solidFill>
                </a:rPr>
                <a:t>high growth potential. Our aspiration: 3x size in 10 years</a:t>
              </a:r>
            </a:p>
            <a:p>
              <a:pPr lvl="1"/>
              <a:endParaRPr lang="en-US" altLang="ja-JP" sz="1800" dirty="0"/>
            </a:p>
            <a:p>
              <a:pPr lvl="1"/>
              <a:r>
                <a:rPr lang="en-US" altLang="ja-JP" sz="1800" dirty="0"/>
                <a:t>The objectives of our work together are </a:t>
              </a:r>
              <a:r>
                <a:rPr lang="en-US" altLang="ja-JP" sz="1800" b="1" dirty="0">
                  <a:solidFill>
                    <a:schemeClr val="accent4"/>
                  </a:solidFill>
                </a:rPr>
                <a:t>to define the strategies by geography, construct growth options </a:t>
              </a:r>
              <a:r>
                <a:rPr lang="en-US" altLang="ja-JP" sz="1800" dirty="0"/>
                <a:t>to achieve these targets, and </a:t>
              </a:r>
              <a:r>
                <a:rPr lang="en-US" altLang="ja-JP" sz="1800" b="1" dirty="0">
                  <a:solidFill>
                    <a:schemeClr val="accent4"/>
                  </a:solidFill>
                </a:rPr>
                <a:t>partner to take action </a:t>
              </a:r>
              <a:r>
                <a:rPr lang="en-US" altLang="ja-JP" sz="1800" dirty="0"/>
                <a:t>on these options with our clients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2900" y="985569"/>
              <a:ext cx="8129906" cy="5074387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flipH="1">
            <a:off x="10572245" y="1408015"/>
            <a:ext cx="1078405" cy="154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75531" y="-15388"/>
            <a:ext cx="673582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CPG016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lc="http://schemas.openxmlformats.org/drawingml/2006/lockedCanvas" xmlns=""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5388"/>
            <a:ext cx="3060453" cy="2462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</a:rPr>
              <a:t>CONSUMER/PACKAGED GOODS (CONSUMER)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84A1D57-45C0-4EF5-97EA-08FA1DD382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2200535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BEB91-D806-4ECE-818F-9E660E2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TAKING ACTION: </a:t>
            </a:r>
            <a:r>
              <a:rPr lang="en-US" dirty="0" smtClean="0"/>
              <a:t>The </a:t>
            </a:r>
            <a:r>
              <a:rPr lang="en-US" dirty="0"/>
              <a:t>next phase of our partnership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1" y="1271324"/>
            <a:ext cx="10551794" cy="32993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110000"/>
              </a:spcBef>
            </a:pPr>
            <a:r>
              <a:rPr lang="en-US" sz="1600" b="1" dirty="0">
                <a:solidFill>
                  <a:schemeClr val="accent4"/>
                </a:solidFill>
                <a:cs typeface="Calibri" panose="020F0502020204030204" pitchFamily="34" charset="0"/>
              </a:rPr>
              <a:t>Intent to partner to support a series of product launches</a:t>
            </a:r>
            <a:r>
              <a:rPr lang="en-US" sz="1600" dirty="0">
                <a:solidFill>
                  <a:schemeClr val="accent4"/>
                </a:solidFill>
                <a:cs typeface="Calibri" panose="020F0502020204030204" pitchFamily="34" charset="0"/>
              </a:rPr>
              <a:t> </a:t>
            </a:r>
            <a:r>
              <a:rPr lang="en-US" sz="1600" dirty="0">
                <a:cs typeface="Calibri" panose="020F0502020204030204" pitchFamily="34" charset="0"/>
              </a:rPr>
              <a:t>to enable the Firm to bring a full multi-disciplinary team to bear to support growth</a:t>
            </a:r>
          </a:p>
          <a:p>
            <a:pPr>
              <a:spcBef>
                <a:spcPct val="110000"/>
              </a:spcBef>
            </a:pPr>
            <a:r>
              <a:rPr lang="en-US" sz="1600" b="1" dirty="0">
                <a:solidFill>
                  <a:schemeClr val="accent4"/>
                </a:solidFill>
                <a:cs typeface="Calibri" panose="020F0502020204030204" pitchFamily="34" charset="0"/>
              </a:rPr>
              <a:t>Base fees of 40-50% of full fees</a:t>
            </a:r>
          </a:p>
          <a:p>
            <a:pPr>
              <a:spcBef>
                <a:spcPct val="110000"/>
              </a:spcBef>
            </a:pPr>
            <a:r>
              <a:rPr lang="en-US" sz="1600" b="1" dirty="0">
                <a:solidFill>
                  <a:schemeClr val="accent4"/>
                </a:solidFill>
                <a:cs typeface="Calibri" panose="020F0502020204030204" pitchFamily="34" charset="0"/>
              </a:rPr>
              <a:t>Additional payments made based on pre-set milestones </a:t>
            </a:r>
            <a:r>
              <a:rPr lang="en-US" sz="1600" dirty="0">
                <a:cs typeface="Calibri" panose="020F0502020204030204" pitchFamily="34" charset="0"/>
              </a:rPr>
              <a:t>(to be refined) – consumer concept acceptance, identification of manufacturing/distribution partners, commencement of manufacturing, sell-in to key accounts, launch and finally first year revenue</a:t>
            </a:r>
          </a:p>
          <a:p>
            <a:pPr>
              <a:spcBef>
                <a:spcPct val="110000"/>
              </a:spcBef>
            </a:pPr>
            <a:r>
              <a:rPr lang="en-US" sz="1600" b="1" dirty="0">
                <a:solidFill>
                  <a:schemeClr val="accent4"/>
                </a:solidFill>
                <a:cs typeface="Calibri" panose="020F0502020204030204" pitchFamily="34" charset="0"/>
              </a:rPr>
              <a:t>Exposure to revenue risk limited </a:t>
            </a:r>
            <a:r>
              <a:rPr lang="en-US" sz="1600" dirty="0">
                <a:cs typeface="Calibri" panose="020F0502020204030204" pitchFamily="34" charset="0"/>
              </a:rPr>
              <a:t>to only part of symmetric upside</a:t>
            </a:r>
          </a:p>
          <a:p>
            <a:pPr>
              <a:spcBef>
                <a:spcPct val="110000"/>
              </a:spcBef>
            </a:pPr>
            <a:r>
              <a:rPr lang="en-US" sz="1600" b="1" dirty="0">
                <a:solidFill>
                  <a:schemeClr val="accent4"/>
                </a:solidFill>
                <a:cs typeface="Calibri" panose="020F0502020204030204" pitchFamily="34" charset="0"/>
              </a:rPr>
              <a:t>Strong emphasis on capability building </a:t>
            </a:r>
            <a:r>
              <a:rPr lang="en-US" sz="1600" dirty="0">
                <a:cs typeface="Calibri" panose="020F0502020204030204" pitchFamily="34" charset="0"/>
              </a:rPr>
              <a:t>to ensure new product revenue is not the only metric of success for the </a:t>
            </a:r>
            <a:r>
              <a:rPr lang="en-US" sz="1600" dirty="0" smtClean="0">
                <a:cs typeface="Calibri" panose="020F0502020204030204" pitchFamily="34" charset="0"/>
              </a:rPr>
              <a:t>client</a:t>
            </a:r>
            <a:endParaRPr lang="en-US" sz="1600" dirty="0"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3B731AE-64EF-4D59-8E02-2A7C61DC92B9}"/>
              </a:ext>
            </a:extLst>
          </p:cNvPr>
          <p:cNvSpPr/>
          <p:nvPr/>
        </p:nvSpPr>
        <p:spPr>
          <a:xfrm>
            <a:off x="158759" y="1028700"/>
            <a:ext cx="10945486" cy="7279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277DE2BF-A5AE-48C5-BC04-26BDBFC117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5712425"/>
              </p:ext>
            </p:extLst>
          </p:nvPr>
        </p:nvGraphicFramePr>
        <p:xfrm>
          <a:off x="2615358" y="84148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81" name="think-cell Slide" r:id="rId5" imgW="393" imgH="394" progId="TCLayout.ActiveDocument.1">
                  <p:embed/>
                </p:oleObj>
              </mc:Choice>
              <mc:Fallback>
                <p:oleObj name="think-cell Slide" r:id="rId5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5358" y="84148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2703460" y="1256427"/>
            <a:ext cx="64636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sz="1200" dirty="0"/>
              <a:t>Unit of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F8F687-63C4-49B8-A531-6CE1020EE5C4}"/>
              </a:ext>
            </a:extLst>
          </p:cNvPr>
          <p:cNvSpPr txBox="1"/>
          <p:nvPr/>
        </p:nvSpPr>
        <p:spPr bwMode="gray">
          <a:xfrm>
            <a:off x="596909" y="1256427"/>
            <a:ext cx="880426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800" dirty="0"/>
              <a:t>Can your clients mesh  </a:t>
            </a:r>
            <a:r>
              <a:rPr lang="en-US" sz="1800" i="1" dirty="0"/>
              <a:t>innovation agility </a:t>
            </a:r>
            <a:r>
              <a:rPr lang="en-US" sz="1800" dirty="0"/>
              <a:t>with </a:t>
            </a:r>
            <a:r>
              <a:rPr lang="en-US" sz="1800" i="1" dirty="0"/>
              <a:t>innovation disruption?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Are nimbler competitors </a:t>
            </a:r>
            <a:r>
              <a:rPr lang="en-US" sz="1800" i="1" dirty="0"/>
              <a:t>opening </a:t>
            </a:r>
            <a:r>
              <a:rPr lang="en-US" sz="1800" i="1" dirty="0" smtClean="0"/>
              <a:t>new </a:t>
            </a:r>
            <a:r>
              <a:rPr lang="en-US" sz="1800" i="1" dirty="0"/>
              <a:t>doors first?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Are your clients looking at </a:t>
            </a:r>
            <a:r>
              <a:rPr lang="en-US" sz="1800" i="1" dirty="0"/>
              <a:t>only technical superiority </a:t>
            </a:r>
            <a:r>
              <a:rPr lang="en-US" sz="1800" dirty="0"/>
              <a:t>to create competitive advantage?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What else?</a:t>
            </a:r>
            <a:endParaRPr lang="en-US" sz="1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B731AE-64EF-4D59-8E02-2A7C61DC92B9}"/>
              </a:ext>
            </a:extLst>
          </p:cNvPr>
          <p:cNvSpPr/>
          <p:nvPr/>
        </p:nvSpPr>
        <p:spPr>
          <a:xfrm>
            <a:off x="158758" y="1047750"/>
            <a:ext cx="9899641" cy="5374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="" xmlns:a16="http://schemas.microsoft.com/office/drawing/2014/main" id="{AD7042EF-6652-4074-B995-A8DAAFE9C7A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7365769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949934B-8E3B-4B50-BB7D-2BE81DA1447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Framework for our work: Driving strategic, disruptive innovation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>
          <a:xfrm>
            <a:off x="158759" y="902002"/>
            <a:ext cx="11491891" cy="5430883"/>
            <a:chOff x="1493837" y="713273"/>
            <a:chExt cx="8961440" cy="5430883"/>
          </a:xfrm>
        </p:grpSpPr>
        <p:grpSp>
          <p:nvGrpSpPr>
            <p:cNvPr id="9" name="Group 8"/>
            <p:cNvGrpSpPr/>
            <p:nvPr/>
          </p:nvGrpSpPr>
          <p:grpSpPr>
            <a:xfrm>
              <a:off x="1493837" y="4612736"/>
              <a:ext cx="8961438" cy="1531420"/>
              <a:chOff x="0" y="4417432"/>
              <a:chExt cx="8961438" cy="153142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FF24187F-1710-4D64-9095-F50699B1971C}"/>
                  </a:ext>
                </a:extLst>
              </p:cNvPr>
              <p:cNvSpPr/>
              <p:nvPr/>
            </p:nvSpPr>
            <p:spPr>
              <a:xfrm>
                <a:off x="0" y="4417433"/>
                <a:ext cx="8961438" cy="15314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 Placeholder 5">
                <a:extLst>
                  <a:ext uri="{FF2B5EF4-FFF2-40B4-BE49-F238E27FC236}">
                    <a16:creationId xmlns="" xmlns:a16="http://schemas.microsoft.com/office/drawing/2014/main" id="{9492D23B-D842-491B-805A-4EAB5BA67A3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507582" y="5044242"/>
                <a:ext cx="1531420" cy="277799"/>
              </a:xfrm>
              <a:prstGeom prst="rect">
                <a:avLst/>
              </a:prstGeom>
            </p:spPr>
            <p:txBody>
              <a:bodyPr wrap="square"/>
              <a:lstStyle>
                <a:lvl1pPr marL="0" indent="0" algn="l" defTabSz="1193860" rtl="0" eaLnBrk="1" fontAlgn="base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600" b="1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lvl1pPr>
                <a:lvl2pPr marL="3600" indent="0" algn="l" defTabSz="1193860" rtl="0" eaLnBrk="1" fontAlgn="base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2pPr>
                <a:lvl3pPr marL="136525" indent="-136525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76225" indent="-131763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58788" indent="-165100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–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5pPr>
                <a:lvl6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6pPr>
                <a:lvl7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7pPr>
                <a:lvl8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8pPr>
                <a:lvl9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r>
                  <a:rPr lang="en-US" sz="1300" kern="0" dirty="0">
                    <a:cs typeface="Arial" panose="020B0604020202020204" pitchFamily="34" charset="0"/>
                  </a:rPr>
                  <a:t>CAPABILITIES</a:t>
                </a:r>
              </a:p>
            </p:txBody>
          </p:sp>
          <p:sp>
            <p:nvSpPr>
              <p:cNvPr id="46" name="Text Placeholder 5">
                <a:extLst>
                  <a:ext uri="{FF2B5EF4-FFF2-40B4-BE49-F238E27FC236}">
                    <a16:creationId xmlns="" xmlns:a16="http://schemas.microsoft.com/office/drawing/2014/main" id="{87749F30-0251-4847-821B-AE7A762281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2381" y="5478813"/>
                <a:ext cx="1053273" cy="400110"/>
              </a:xfrm>
              <a:prstGeom prst="rect">
                <a:avLst/>
              </a:prstGeom>
            </p:spPr>
            <p:txBody>
              <a:bodyPr lIns="0" tIns="0" rIns="0" bIns="0">
                <a:spAutoFit/>
              </a:bodyPr>
              <a:lstStyle>
                <a:lvl1pPr marL="0" indent="0" algn="l" defTabSz="1193860" rtl="0" eaLnBrk="1" fontAlgn="base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600" b="1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lvl1pPr>
                <a:lvl2pPr marL="3600" indent="0" algn="l" defTabSz="1193860" rtl="0" eaLnBrk="1" fontAlgn="base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2pPr>
                <a:lvl3pPr marL="136525" indent="-136525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76225" indent="-131763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58788" indent="-165100" algn="l" defTabSz="1193860" rtl="0" eaLnBrk="1" fontAlgn="base" hangingPunct="1">
                  <a:spcBef>
                    <a:spcPct val="0"/>
                  </a:spcBef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–"/>
                  <a:defRPr lang="x-none" sz="1600" baseline="0">
                    <a:solidFill>
                      <a:schemeClr val="accent6"/>
                    </a:solidFill>
                    <a:latin typeface="+mn-lt"/>
                  </a:defRPr>
                </a:lvl5pPr>
                <a:lvl6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6pPr>
                <a:lvl7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7pPr>
                <a:lvl8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8pPr>
                <a:lvl9pPr marL="999794" indent="-173575" algn="l" defTabSz="119386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33" baseline="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28588" indent="-128588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300" b="0" kern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Deep touch qualitative 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73888" y="4500888"/>
                <a:ext cx="8383239" cy="1064394"/>
                <a:chOff x="473888" y="4558038"/>
                <a:chExt cx="8383239" cy="1064394"/>
              </a:xfrm>
            </p:grpSpPr>
            <p:sp>
              <p:nvSpPr>
                <p:cNvPr id="44" name="Text Placeholder 5">
                  <a:extLst>
                    <a:ext uri="{FF2B5EF4-FFF2-40B4-BE49-F238E27FC236}">
                      <a16:creationId xmlns="" xmlns:a16="http://schemas.microsoft.com/office/drawing/2014/main" id="{780F7318-DA84-4073-9356-B841941E5A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3888" y="4558038"/>
                  <a:ext cx="971166" cy="400110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Growth Mapping </a:t>
                  </a:r>
                </a:p>
              </p:txBody>
            </p:sp>
            <p:sp>
              <p:nvSpPr>
                <p:cNvPr id="48" name="Text Placeholder 5">
                  <a:extLst>
                    <a:ext uri="{FF2B5EF4-FFF2-40B4-BE49-F238E27FC236}">
                      <a16:creationId xmlns="" xmlns:a16="http://schemas.microsoft.com/office/drawing/2014/main" id="{CACFA818-A2F0-479F-BB66-81095040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92381" y="4558038"/>
                  <a:ext cx="1053273" cy="1000274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McKinsey Design </a:t>
                  </a: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(LUNAR, </a:t>
                  </a:r>
                  <a:r>
                    <a:rPr lang="en-US" sz="1300" b="0" kern="0" dirty="0" err="1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Veryday</a:t>
                  </a: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, Digital Labs)</a:t>
                  </a:r>
                </a:p>
              </p:txBody>
            </p:sp>
            <p:sp>
              <p:nvSpPr>
                <p:cNvPr id="50" name="Text Placeholder 5">
                  <a:extLst>
                    <a:ext uri="{FF2B5EF4-FFF2-40B4-BE49-F238E27FC236}">
                      <a16:creationId xmlns="" xmlns:a16="http://schemas.microsoft.com/office/drawing/2014/main" id="{19397402-CA65-4A2A-9A6E-3ACF8448BB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71978" y="4558038"/>
                  <a:ext cx="1110208" cy="1064394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Growth Mapping: </a:t>
                  </a:r>
                  <a:r>
                    <a:rPr lang="en-US" sz="1300" kern="0" dirty="0">
                      <a:cs typeface="Arial" panose="020B0604020202020204" pitchFamily="34" charset="0"/>
                    </a:rPr>
                    <a:t>Scenario simulations</a:t>
                  </a:r>
                </a:p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CF&amp;S synergy analysis</a:t>
                  </a:r>
                </a:p>
              </p:txBody>
            </p:sp>
            <p:sp>
              <p:nvSpPr>
                <p:cNvPr id="56" name="Text Placeholder 5">
                  <a:extLst>
                    <a:ext uri="{FF2B5EF4-FFF2-40B4-BE49-F238E27FC236}">
                      <a16:creationId xmlns="" xmlns:a16="http://schemas.microsoft.com/office/drawing/2014/main" id="{EFAFCAF0-AE1F-41B2-8966-0F7313788E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74016" y="4558038"/>
                  <a:ext cx="1083111" cy="1064394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McKinsey Design</a:t>
                  </a:r>
                </a:p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Growth Mapping: </a:t>
                  </a:r>
                  <a:r>
                    <a:rPr lang="en-US" sz="1300" kern="0" dirty="0">
                      <a:cs typeface="Arial" panose="020B0604020202020204" pitchFamily="34" charset="0"/>
                    </a:rPr>
                    <a:t>simulations</a:t>
                  </a:r>
                </a:p>
              </p:txBody>
            </p:sp>
            <p:sp>
              <p:nvSpPr>
                <p:cNvPr id="61" name="Text Placeholder 5">
                  <a:extLst>
                    <a:ext uri="{FF2B5EF4-FFF2-40B4-BE49-F238E27FC236}">
                      <a16:creationId xmlns="" xmlns:a16="http://schemas.microsoft.com/office/drawing/2014/main" id="{D42774D4-6334-4665-A855-2009277C17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7581" y="4558038"/>
                  <a:ext cx="1050286" cy="464230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Growth Spaces</a:t>
                  </a:r>
                </a:p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Simulations</a:t>
                  </a:r>
                </a:p>
              </p:txBody>
            </p:sp>
            <p:sp>
              <p:nvSpPr>
                <p:cNvPr id="62" name="Text Placeholder 5">
                  <a:extLst>
                    <a:ext uri="{FF2B5EF4-FFF2-40B4-BE49-F238E27FC236}">
                      <a16:creationId xmlns="" xmlns:a16="http://schemas.microsoft.com/office/drawing/2014/main" id="{0F73F6C8-4363-4C4C-96A9-DFC820E844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7882" y="4558038"/>
                  <a:ext cx="1053273" cy="200055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Team execution</a:t>
                  </a:r>
                  <a:endParaRPr lang="en-US" sz="1300" kern="0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Text Placeholder 5">
                  <a:extLst>
                    <a:ext uri="{FF2B5EF4-FFF2-40B4-BE49-F238E27FC236}">
                      <a16:creationId xmlns="" xmlns:a16="http://schemas.microsoft.com/office/drawing/2014/main" id="{4C1DDB2D-2C0B-42CD-A89A-465C8F65B1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78028" y="4558038"/>
                  <a:ext cx="1053273" cy="1000274"/>
                </a:xfrm>
                <a:prstGeom prst="rect">
                  <a:avLst/>
                </a:prstGeom>
              </p:spPr>
              <p:txBody>
                <a:bodyPr lIns="0" tIns="0" rIns="0" bIns="0">
                  <a:spAutoFit/>
                </a:bodyPr>
                <a:lstStyle>
                  <a:lvl1pPr marL="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600" b="1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600" indent="0" algn="l" defTabSz="1193860" rtl="0" eaLnBrk="1" fontAlgn="base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36525" indent="-136525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76225" indent="-131763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58788" indent="-165100" algn="l" defTabSz="1193860" rtl="0" eaLnBrk="1" fontAlgn="base" hangingPunct="1">
                    <a:spcBef>
                      <a:spcPct val="0"/>
                    </a:spcBef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–"/>
                    <a:defRPr lang="x-none" sz="16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6pPr>
                  <a:lvl7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7pPr>
                  <a:lvl8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8pPr>
                  <a:lvl9pPr marL="999794" indent="-173575" algn="l" defTabSz="1193860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128588" indent="-128588">
                    <a:spcBef>
                      <a:spcPct val="0"/>
                    </a:spcBef>
                    <a:buFont typeface="Wingdings" panose="05000000000000000000" pitchFamily="2" charset="2"/>
                    <a:buChar char="§"/>
                  </a:pPr>
                  <a:r>
                    <a:rPr lang="en-US" sz="1300" kern="0" dirty="0">
                      <a:cs typeface="Arial" panose="020B0604020202020204" pitchFamily="34" charset="0"/>
                    </a:rPr>
                    <a:t>McKinsey Design </a:t>
                  </a: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(LUNAR, </a:t>
                  </a:r>
                  <a:r>
                    <a:rPr lang="en-US" sz="1300" b="0" kern="0" dirty="0" err="1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Veryday</a:t>
                  </a:r>
                  <a:r>
                    <a:rPr lang="en-US" sz="1300" b="0" kern="0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, Digital Labs)</a:t>
                  </a:r>
                </a:p>
              </p:txBody>
            </p:sp>
          </p:grpSp>
        </p:grp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3BE746C-EF29-4DA4-A68F-27DF6CAC56A8}"/>
                </a:ext>
              </a:extLst>
            </p:cNvPr>
            <p:cNvSpPr/>
            <p:nvPr/>
          </p:nvSpPr>
          <p:spPr>
            <a:xfrm>
              <a:off x="1493838" y="1652492"/>
              <a:ext cx="8961438" cy="29375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33526" y="1635169"/>
              <a:ext cx="6115346" cy="4508987"/>
              <a:chOff x="3033526" y="1561590"/>
              <a:chExt cx="6115346" cy="484162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FE5FF3E4-2CC8-44DA-AFAD-C51BDAA64DA7}"/>
                  </a:ext>
                </a:extLst>
              </p:cNvPr>
              <p:cNvCxnSpPr/>
              <p:nvPr/>
            </p:nvCxnSpPr>
            <p:spPr>
              <a:xfrm>
                <a:off x="4207685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C49932C2-484D-4449-83A8-9B09DBDAE006}"/>
                  </a:ext>
                </a:extLst>
              </p:cNvPr>
              <p:cNvCxnSpPr/>
              <p:nvPr/>
            </p:nvCxnSpPr>
            <p:spPr>
              <a:xfrm>
                <a:off x="5393743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6A976B2B-33FC-499A-A3AB-9154C85621C9}"/>
                  </a:ext>
                </a:extLst>
              </p:cNvPr>
              <p:cNvCxnSpPr/>
              <p:nvPr/>
            </p:nvCxnSpPr>
            <p:spPr>
              <a:xfrm>
                <a:off x="3033526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D41442E7-56C7-4F2D-A38A-E58BD87A2B02}"/>
                  </a:ext>
                </a:extLst>
              </p:cNvPr>
              <p:cNvCxnSpPr/>
              <p:nvPr/>
            </p:nvCxnSpPr>
            <p:spPr>
              <a:xfrm>
                <a:off x="6659810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64A1A813-0F53-49A8-BB33-6203B6C193BA}"/>
                  </a:ext>
                </a:extLst>
              </p:cNvPr>
              <p:cNvCxnSpPr/>
              <p:nvPr/>
            </p:nvCxnSpPr>
            <p:spPr>
              <a:xfrm>
                <a:off x="7903492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3A9B96CD-D81F-4550-9417-1A69AF94AB08}"/>
                  </a:ext>
                </a:extLst>
              </p:cNvPr>
              <p:cNvCxnSpPr/>
              <p:nvPr/>
            </p:nvCxnSpPr>
            <p:spPr>
              <a:xfrm>
                <a:off x="9148872" y="1561590"/>
                <a:ext cx="0" cy="484162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3EFC67A9-6F27-4AD9-A4A8-051B9AE05BA0}"/>
                </a:ext>
              </a:extLst>
            </p:cNvPr>
            <p:cNvSpPr/>
            <p:nvPr/>
          </p:nvSpPr>
          <p:spPr>
            <a:xfrm>
              <a:off x="1493839" y="713273"/>
              <a:ext cx="2712676" cy="33089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</a:rPr>
                <a:t>Define strategies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51DF2749-7262-47FB-88B4-FC166A4A063A}"/>
                </a:ext>
              </a:extLst>
            </p:cNvPr>
            <p:cNvSpPr/>
            <p:nvPr/>
          </p:nvSpPr>
          <p:spPr>
            <a:xfrm>
              <a:off x="4270765" y="713273"/>
              <a:ext cx="2963487" cy="330895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</a:rPr>
                <a:t>Construct options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03BDFFB6-B548-4A44-9DF2-343258F7DCED}"/>
                </a:ext>
              </a:extLst>
            </p:cNvPr>
            <p:cNvSpPr/>
            <p:nvPr/>
          </p:nvSpPr>
          <p:spPr>
            <a:xfrm>
              <a:off x="7298502" y="713273"/>
              <a:ext cx="3156775" cy="330895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</a:rPr>
                <a:t>Take action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3801600-2D7D-4809-9DC2-1E2D392B58D5}"/>
                </a:ext>
              </a:extLst>
            </p:cNvPr>
            <p:cNvSpPr txBox="1">
              <a:spLocks/>
            </p:cNvSpPr>
            <p:nvPr/>
          </p:nvSpPr>
          <p:spPr>
            <a:xfrm>
              <a:off x="1962869" y="1265838"/>
              <a:ext cx="980878" cy="200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190" lvl="1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94659" lvl="2" indent="-94659" defTabSz="671580" eaLnBrk="1" latinLnBrk="0" hangingPunct="1">
                <a:spcAft>
                  <a:spcPts val="338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197357" lvl="3" indent="-102697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325951" lvl="4" indent="-128594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6pPr>
              <a:lvl7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7pPr>
              <a:lvl8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8pPr>
              <a:lvl9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9pPr>
            </a:lstStyle>
            <a:p>
              <a:r>
                <a:rPr lang="en-US" sz="1300" dirty="0">
                  <a:solidFill>
                    <a:schemeClr val="accent4"/>
                  </a:solidFill>
                  <a:cs typeface="Arial" panose="020B0604020202020204" pitchFamily="34" charset="0"/>
                </a:rPr>
                <a:t>Build insights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FE5990C-23B5-4CD6-A1E0-733F4F9A1F74}"/>
                </a:ext>
              </a:extLst>
            </p:cNvPr>
            <p:cNvSpPr txBox="1">
              <a:spLocks/>
            </p:cNvSpPr>
            <p:nvPr/>
          </p:nvSpPr>
          <p:spPr>
            <a:xfrm>
              <a:off x="3101418" y="1081172"/>
              <a:ext cx="1050286" cy="400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190" lvl="1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94659" lvl="2" indent="-94659" defTabSz="671580" eaLnBrk="1" latinLnBrk="0" hangingPunct="1">
                <a:spcAft>
                  <a:spcPts val="338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197357" lvl="3" indent="-102697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325951" lvl="4" indent="-128594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6pPr>
              <a:lvl7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7pPr>
              <a:lvl8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8pPr>
              <a:lvl9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9pPr>
            </a:lstStyle>
            <a:p>
              <a:r>
                <a:rPr lang="en-US" sz="1300" dirty="0">
                  <a:solidFill>
                    <a:schemeClr val="accent4"/>
                  </a:solidFill>
                  <a:cs typeface="Arial" panose="020B0604020202020204" pitchFamily="34" charset="0"/>
                </a:rPr>
                <a:t>Prioritize hunting spaces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C3EF28D-FD46-43C6-B47B-38C944CDC66A}"/>
                </a:ext>
              </a:extLst>
            </p:cNvPr>
            <p:cNvSpPr txBox="1">
              <a:spLocks/>
            </p:cNvSpPr>
            <p:nvPr/>
          </p:nvSpPr>
          <p:spPr>
            <a:xfrm>
              <a:off x="4286219" y="1265838"/>
              <a:ext cx="1053273" cy="200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190" lvl="1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94659" lvl="2" indent="-94659" defTabSz="671580" eaLnBrk="1" latinLnBrk="0" hangingPunct="1">
                <a:spcAft>
                  <a:spcPts val="338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197357" lvl="3" indent="-102697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325951" lvl="4" indent="-128594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6pPr>
              <a:lvl7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7pPr>
              <a:lvl8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8pPr>
              <a:lvl9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9pPr>
            </a:lstStyle>
            <a:p>
              <a:r>
                <a:rPr lang="en-US" sz="1300" dirty="0">
                  <a:solidFill>
                    <a:schemeClr val="accent4"/>
                  </a:solidFill>
                  <a:cs typeface="Arial" panose="020B0604020202020204" pitchFamily="34" charset="0"/>
                </a:rPr>
                <a:t>Develop &amp; Test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2DA8A0B9-0D58-4041-AAA2-E393DD2CC3E9}"/>
                </a:ext>
              </a:extLst>
            </p:cNvPr>
            <p:cNvSpPr txBox="1">
              <a:spLocks/>
            </p:cNvSpPr>
            <p:nvPr/>
          </p:nvSpPr>
          <p:spPr>
            <a:xfrm>
              <a:off x="7991720" y="1265838"/>
              <a:ext cx="1053273" cy="400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190" lvl="1" indent="0" defTabSz="671580" eaLnBrk="1" latinLnBrk="0" hangingPunct="1">
                <a:spcBef>
                  <a:spcPts val="338"/>
                </a:spcBef>
                <a:spcAft>
                  <a:spcPts val="338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94659" lvl="2" indent="-94659" defTabSz="671580" eaLnBrk="1" latinLnBrk="0" hangingPunct="1">
                <a:spcAft>
                  <a:spcPts val="338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197357" lvl="3" indent="-102697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325951" lvl="4" indent="-128594" defTabSz="671580" eaLnBrk="1" latinLnBrk="0" hangingPunct="1">
                <a:spcAft>
                  <a:spcPts val="338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6pPr>
              <a:lvl7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7pPr>
              <a:lvl8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8pPr>
              <a:lvl9pPr marL="562413" indent="-97640" defTabSz="67158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200" baseline="0">
                  <a:latin typeface="+mn-lt"/>
                </a:defRPr>
              </a:lvl9pPr>
            </a:lstStyle>
            <a:p>
              <a:r>
                <a:rPr lang="en-US" sz="1300" dirty="0">
                  <a:solidFill>
                    <a:schemeClr val="accent4"/>
                  </a:solidFill>
                  <a:cs typeface="Arial" panose="020B0604020202020204" pitchFamily="34" charset="0"/>
                </a:rPr>
                <a:t>Test &amp; Learn in-market</a:t>
              </a:r>
            </a:p>
          </p:txBody>
        </p:sp>
        <p:sp>
          <p:nvSpPr>
            <p:cNvPr id="41" name="Text Placeholder 5">
              <a:extLst>
                <a:ext uri="{FF2B5EF4-FFF2-40B4-BE49-F238E27FC236}">
                  <a16:creationId xmlns="" xmlns:a16="http://schemas.microsoft.com/office/drawing/2014/main" id="{9453355C-44F3-40C5-A3E7-A016EC4EB76C}"/>
                </a:ext>
              </a:extLst>
            </p:cNvPr>
            <p:cNvSpPr txBox="1">
              <a:spLocks/>
            </p:cNvSpPr>
            <p:nvPr/>
          </p:nvSpPr>
          <p:spPr>
            <a:xfrm>
              <a:off x="1962869" y="1708511"/>
              <a:ext cx="980878" cy="272895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Advanced analytics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connecting consumer behaviors, needs, and attitudes </a:t>
              </a:r>
            </a:p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Where </a:t>
              </a:r>
              <a:r>
                <a:rPr lang="en-US" sz="1300" kern="0" dirty="0">
                  <a:cs typeface="Arial" panose="020B0604020202020204" pitchFamily="34" charset="0"/>
                </a:rPr>
                <a:t>new needs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 are emerging</a:t>
              </a:r>
            </a:p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b="0" kern="0" spc="-20" dirty="0">
                  <a:solidFill>
                    <a:schemeClr val="tx1"/>
                  </a:solidFill>
                  <a:cs typeface="Arial" panose="020B0604020202020204" pitchFamily="34" charset="0"/>
                </a:rPr>
                <a:t>What </a:t>
              </a:r>
              <a:r>
                <a:rPr lang="en-US" sz="1300" kern="0" spc="-20" dirty="0">
                  <a:cs typeface="Arial" panose="020B0604020202020204" pitchFamily="34" charset="0"/>
                </a:rPr>
                <a:t>competitors are vulnerable</a:t>
              </a:r>
              <a:endParaRPr lang="en-US" sz="1300" b="0" kern="0" spc="-20" dirty="0">
                <a:cs typeface="Arial" panose="020B0604020202020204" pitchFamily="34" charset="0"/>
              </a:endParaRP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="" xmlns:a16="http://schemas.microsoft.com/office/drawing/2014/main" id="{79F5B6AE-4A74-4CCE-AFBC-5AAE7DD5EDD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251801" y="3031412"/>
              <a:ext cx="892884" cy="279180"/>
            </a:xfrm>
            <a:prstGeom prst="rect">
              <a:avLst/>
            </a:prstGeom>
          </p:spPr>
          <p:txBody>
            <a:bodyPr/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300" kern="0" dirty="0">
                  <a:cs typeface="Arial" panose="020B0604020202020204" pitchFamily="34" charset="0"/>
                </a:rPr>
                <a:t>WHAT</a:t>
              </a:r>
            </a:p>
          </p:txBody>
        </p:sp>
        <p:sp>
          <p:nvSpPr>
            <p:cNvPr id="45" name="Text Placeholder 5">
              <a:extLst>
                <a:ext uri="{FF2B5EF4-FFF2-40B4-BE49-F238E27FC236}">
                  <a16:creationId xmlns="" xmlns:a16="http://schemas.microsoft.com/office/drawing/2014/main" id="{FFB5C0B6-6BBC-4015-B133-2B0E12C9B348}"/>
                </a:ext>
              </a:extLst>
            </p:cNvPr>
            <p:cNvSpPr txBox="1">
              <a:spLocks/>
            </p:cNvSpPr>
            <p:nvPr/>
          </p:nvSpPr>
          <p:spPr>
            <a:xfrm>
              <a:off x="3101418" y="1708511"/>
              <a:ext cx="1050286" cy="206466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Deep dive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into hunting spaces, understand opportunities</a:t>
              </a:r>
            </a:p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Preliminary </a:t>
              </a:r>
              <a:r>
                <a:rPr lang="en-US" sz="1300" kern="0" dirty="0">
                  <a:cs typeface="Arial" panose="020B0604020202020204" pitchFamily="34" charset="0"/>
                </a:rPr>
                <a:t>sizing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and assessment to </a:t>
              </a:r>
              <a:r>
                <a:rPr lang="en-US" sz="1300" kern="0" dirty="0">
                  <a:cs typeface="Arial" panose="020B0604020202020204" pitchFamily="34" charset="0"/>
                </a:rPr>
                <a:t>qualify most promising spaces</a:t>
              </a:r>
            </a:p>
          </p:txBody>
        </p:sp>
        <p:sp>
          <p:nvSpPr>
            <p:cNvPr id="47" name="Text Placeholder 5">
              <a:extLst>
                <a:ext uri="{FF2B5EF4-FFF2-40B4-BE49-F238E27FC236}">
                  <a16:creationId xmlns="" xmlns:a16="http://schemas.microsoft.com/office/drawing/2014/main" id="{831B4094-536C-4CD6-864C-66EBE60C0479}"/>
                </a:ext>
              </a:extLst>
            </p:cNvPr>
            <p:cNvSpPr txBox="1">
              <a:spLocks/>
            </p:cNvSpPr>
            <p:nvPr/>
          </p:nvSpPr>
          <p:spPr>
            <a:xfrm>
              <a:off x="4286219" y="1708510"/>
              <a:ext cx="1053273" cy="200054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Design thinking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and </a:t>
              </a:r>
              <a:r>
                <a:rPr lang="en-US" sz="1300" kern="0" dirty="0">
                  <a:cs typeface="Arial" panose="020B0604020202020204" pitchFamily="34" charset="0"/>
                </a:rPr>
                <a:t>agile sprints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to texturize hunting spaces, develop, and test most promising product propositions</a:t>
              </a:r>
            </a:p>
          </p:txBody>
        </p:sp>
        <p:sp>
          <p:nvSpPr>
            <p:cNvPr id="49" name="Text Placeholder 5">
              <a:extLst>
                <a:ext uri="{FF2B5EF4-FFF2-40B4-BE49-F238E27FC236}">
                  <a16:creationId xmlns="" xmlns:a16="http://schemas.microsoft.com/office/drawing/2014/main" id="{2AAFD7E4-1360-4D2D-8EDC-7D3B5DA5F8A8}"/>
                </a:ext>
              </a:extLst>
            </p:cNvPr>
            <p:cNvSpPr txBox="1">
              <a:spLocks/>
            </p:cNvSpPr>
            <p:nvPr/>
          </p:nvSpPr>
          <p:spPr>
            <a:xfrm>
              <a:off x="5465815" y="1708510"/>
              <a:ext cx="1110208" cy="166455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Simulate potential product launch success, assess company’s ability to win </a:t>
              </a:r>
            </a:p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Prioritize concepts </a:t>
              </a:r>
            </a:p>
          </p:txBody>
        </p:sp>
        <p:sp>
          <p:nvSpPr>
            <p:cNvPr id="51" name="Text Placeholder 5">
              <a:extLst>
                <a:ext uri="{FF2B5EF4-FFF2-40B4-BE49-F238E27FC236}">
                  <a16:creationId xmlns="" xmlns:a16="http://schemas.microsoft.com/office/drawing/2014/main" id="{68BBB9F0-225E-45CC-889F-8FE3C62498F9}"/>
                </a:ext>
              </a:extLst>
            </p:cNvPr>
            <p:cNvSpPr txBox="1">
              <a:spLocks/>
            </p:cNvSpPr>
            <p:nvPr/>
          </p:nvSpPr>
          <p:spPr>
            <a:xfrm>
              <a:off x="6771866" y="1708510"/>
              <a:ext cx="1053273" cy="100027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Refine  and produce prototypes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of most promising concepts</a:t>
              </a:r>
            </a:p>
          </p:txBody>
        </p:sp>
        <p:sp>
          <p:nvSpPr>
            <p:cNvPr id="53" name="Text Placeholder 5">
              <a:extLst>
                <a:ext uri="{FF2B5EF4-FFF2-40B4-BE49-F238E27FC236}">
                  <a16:creationId xmlns="" xmlns:a16="http://schemas.microsoft.com/office/drawing/2014/main" id="{1CF7A9EA-C828-4A54-9C09-47D24A589AB1}"/>
                </a:ext>
              </a:extLst>
            </p:cNvPr>
            <p:cNvSpPr txBox="1">
              <a:spLocks/>
            </p:cNvSpPr>
            <p:nvPr/>
          </p:nvSpPr>
          <p:spPr>
            <a:xfrm>
              <a:off x="7991720" y="1708510"/>
              <a:ext cx="1053273" cy="1200329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Small in market tests </a:t>
              </a:r>
              <a:r>
                <a:rPr lang="en-US" sz="1300" b="0" kern="0" dirty="0">
                  <a:solidFill>
                    <a:schemeClr val="tx1"/>
                  </a:solidFill>
                  <a:cs typeface="Arial" panose="020B0604020202020204" pitchFamily="34" charset="0"/>
                </a:rPr>
                <a:t>of prototypes to more accurately determine success factors</a:t>
              </a:r>
            </a:p>
          </p:txBody>
        </p:sp>
        <p:sp>
          <p:nvSpPr>
            <p:cNvPr id="55" name="Text Placeholder 5">
              <a:extLst>
                <a:ext uri="{FF2B5EF4-FFF2-40B4-BE49-F238E27FC236}">
                  <a16:creationId xmlns="" xmlns:a16="http://schemas.microsoft.com/office/drawing/2014/main" id="{79FBA1BD-7716-43B5-A557-0F0D47A2DB4D}"/>
                </a:ext>
              </a:extLst>
            </p:cNvPr>
            <p:cNvSpPr txBox="1">
              <a:spLocks/>
            </p:cNvSpPr>
            <p:nvPr/>
          </p:nvSpPr>
          <p:spPr>
            <a:xfrm>
              <a:off x="9267854" y="1708510"/>
              <a:ext cx="1083111" cy="66428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600" b="1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3600" indent="0" algn="l" defTabSz="1193860" rtl="0" eaLnBrk="1" fontAlgn="base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600" baseline="0">
                  <a:solidFill>
                    <a:schemeClr val="accent6"/>
                  </a:solidFill>
                  <a:latin typeface="+mn-lt"/>
                </a:defRPr>
              </a:lvl2pPr>
              <a:lvl3pPr marL="136525" indent="-136525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3pPr>
              <a:lvl4pPr marL="276225" indent="-131763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solidFill>
                    <a:schemeClr val="accent6"/>
                  </a:solidFill>
                  <a:latin typeface="+mn-lt"/>
                </a:defRPr>
              </a:lvl4pPr>
              <a:lvl5pPr marL="458788" indent="-165100" algn="l" defTabSz="1193860" rtl="0" eaLnBrk="1" fontAlgn="base" hangingPunct="1">
                <a:spcBef>
                  <a:spcPct val="0"/>
                </a:spcBef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–"/>
                <a:defRPr lang="x-none" sz="1600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6pPr>
              <a:lvl7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7pPr>
              <a:lvl8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8pPr>
              <a:lvl9pPr marL="999794" indent="-173575" algn="l" defTabSz="119386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Launch, refine, or drop</a:t>
              </a:r>
            </a:p>
            <a:p>
              <a:pPr marL="128588" indent="-128588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sz="1300" kern="0" dirty="0">
                  <a:cs typeface="Arial" panose="020B0604020202020204" pitchFamily="34" charset="0"/>
                </a:rPr>
                <a:t>Repeat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CF7A7C5D-1B3B-4F78-AB4B-F9023AB478A4}"/>
                </a:ext>
              </a:extLst>
            </p:cNvPr>
            <p:cNvGrpSpPr/>
            <p:nvPr/>
          </p:nvGrpSpPr>
          <p:grpSpPr>
            <a:xfrm>
              <a:off x="4069144" y="4203723"/>
              <a:ext cx="264488" cy="248005"/>
              <a:chOff x="6535603" y="720734"/>
              <a:chExt cx="495709" cy="495709"/>
            </a:xfrm>
          </p:grpSpPr>
          <p:sp>
            <p:nvSpPr>
              <p:cNvPr id="83" name="Arc 82">
                <a:extLst>
                  <a:ext uri="{FF2B5EF4-FFF2-40B4-BE49-F238E27FC236}">
                    <a16:creationId xmlns="" xmlns:a16="http://schemas.microsoft.com/office/drawing/2014/main" id="{44C9FBFD-6699-4C1D-8974-1C8E9B4724B2}"/>
                  </a:ext>
                </a:extLst>
              </p:cNvPr>
              <p:cNvSpPr/>
              <p:nvPr/>
            </p:nvSpPr>
            <p:spPr>
              <a:xfrm>
                <a:off x="6535603" y="720734"/>
                <a:ext cx="495709" cy="495709"/>
              </a:xfrm>
              <a:prstGeom prst="arc">
                <a:avLst>
                  <a:gd name="adj1" fmla="val 11608241"/>
                  <a:gd name="adj2" fmla="val 21455131"/>
                </a:avLst>
              </a:prstGeom>
              <a:ln w="381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="" xmlns:a16="http://schemas.microsoft.com/office/drawing/2014/main" id="{4AF17005-9BFF-4143-ADA6-E82510EDF27D}"/>
                  </a:ext>
                </a:extLst>
              </p:cNvPr>
              <p:cNvSpPr/>
              <p:nvPr/>
            </p:nvSpPr>
            <p:spPr>
              <a:xfrm>
                <a:off x="6535603" y="720734"/>
                <a:ext cx="495709" cy="495709"/>
              </a:xfrm>
              <a:prstGeom prst="arc">
                <a:avLst>
                  <a:gd name="adj1" fmla="val 967873"/>
                  <a:gd name="adj2" fmla="val 10818269"/>
                </a:avLst>
              </a:prstGeom>
              <a:ln w="381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="" xmlns:a16="http://schemas.microsoft.com/office/drawing/2014/main" id="{073A8E89-F62A-4FF1-AAEE-7886500D8D99}"/>
                </a:ext>
              </a:extLst>
            </p:cNvPr>
            <p:cNvGrpSpPr/>
            <p:nvPr/>
          </p:nvGrpSpPr>
          <p:grpSpPr>
            <a:xfrm>
              <a:off x="9018294" y="4203723"/>
              <a:ext cx="264488" cy="248005"/>
              <a:chOff x="6535603" y="720734"/>
              <a:chExt cx="495709" cy="495709"/>
            </a:xfrm>
          </p:grpSpPr>
          <p:sp>
            <p:nvSpPr>
              <p:cNvPr id="87" name="Arc 86">
                <a:extLst>
                  <a:ext uri="{FF2B5EF4-FFF2-40B4-BE49-F238E27FC236}">
                    <a16:creationId xmlns="" xmlns:a16="http://schemas.microsoft.com/office/drawing/2014/main" id="{874F2C52-464E-4C03-9D35-0B3AFD6EED52}"/>
                  </a:ext>
                </a:extLst>
              </p:cNvPr>
              <p:cNvSpPr/>
              <p:nvPr/>
            </p:nvSpPr>
            <p:spPr>
              <a:xfrm>
                <a:off x="6535603" y="720734"/>
                <a:ext cx="495709" cy="495709"/>
              </a:xfrm>
              <a:prstGeom prst="arc">
                <a:avLst>
                  <a:gd name="adj1" fmla="val 11608241"/>
                  <a:gd name="adj2" fmla="val 21455131"/>
                </a:avLst>
              </a:prstGeom>
              <a:ln w="381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="" xmlns:a16="http://schemas.microsoft.com/office/drawing/2014/main" id="{45BCCCB7-7CF4-4A74-BC3E-7EE5E45EDD8C}"/>
                  </a:ext>
                </a:extLst>
              </p:cNvPr>
              <p:cNvSpPr/>
              <p:nvPr/>
            </p:nvSpPr>
            <p:spPr>
              <a:xfrm>
                <a:off x="6535603" y="720734"/>
                <a:ext cx="495709" cy="495709"/>
              </a:xfrm>
              <a:prstGeom prst="arc">
                <a:avLst>
                  <a:gd name="adj1" fmla="val 967873"/>
                  <a:gd name="adj2" fmla="val 10818269"/>
                </a:avLst>
              </a:prstGeom>
              <a:ln w="381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771866" y="1265838"/>
              <a:ext cx="1053273" cy="400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Develop</a:t>
              </a:r>
            </a:p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Prototypes</a:t>
              </a:r>
              <a:endParaRPr lang="en-US" sz="13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7854" y="1265838"/>
              <a:ext cx="1083111" cy="400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Simulate</a:t>
              </a:r>
            </a:p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Impact</a:t>
              </a:r>
              <a:endParaRPr lang="en-US" sz="13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65815" y="1265838"/>
              <a:ext cx="1110208" cy="400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Quantify</a:t>
              </a:r>
            </a:p>
            <a:p>
              <a:r>
                <a:rPr lang="en-US" sz="1300" b="1" dirty="0">
                  <a:solidFill>
                    <a:srgbClr val="002960"/>
                  </a:solidFill>
                  <a:cs typeface="Arial" panose="020B0604020202020204" pitchFamily="34" charset="0"/>
                </a:rPr>
                <a:t>Opportunities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96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6542080"/>
              </p:ext>
            </p:extLst>
          </p:nvPr>
        </p:nvGraphicFramePr>
        <p:xfrm>
          <a:off x="1495029" y="841487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0" name="think-cell Slide" r:id="rId6" imgW="442" imgH="440" progId="TCLayout.ActiveDocument.1">
                  <p:embed/>
                </p:oleObj>
              </mc:Choice>
              <mc:Fallback>
                <p:oleObj name="think-cell Slide" r:id="rId6" imgW="442" imgH="4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029" y="841487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ABF93428-355B-42B3-AC99-CBC845C12BA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5378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DEFINE THE STRATEGY: We started with Growth Mapping - an analytical approach that segments and aligns all three key ingredients for growth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74862" y="2056394"/>
            <a:ext cx="3170452" cy="3137944"/>
            <a:chOff x="1680482" y="1611109"/>
            <a:chExt cx="4906121" cy="485581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Pie 2"/>
            <p:cNvSpPr/>
            <p:nvPr/>
          </p:nvSpPr>
          <p:spPr>
            <a:xfrm rot="7285348">
              <a:off x="1809121" y="1598677"/>
              <a:ext cx="4765050" cy="4789914"/>
            </a:xfrm>
            <a:prstGeom prst="pie">
              <a:avLst>
                <a:gd name="adj1" fmla="val 8882246"/>
                <a:gd name="adj2" fmla="val 16200000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/>
            <p:nvPr/>
          </p:nvSpPr>
          <p:spPr>
            <a:xfrm rot="7285348">
              <a:off x="1750304" y="1689444"/>
              <a:ext cx="4765050" cy="4789914"/>
            </a:xfrm>
            <a:prstGeom prst="pie">
              <a:avLst>
                <a:gd name="adj1" fmla="val 16176993"/>
                <a:gd name="adj2" fmla="val 1424984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Pie 18"/>
            <p:cNvSpPr/>
            <p:nvPr/>
          </p:nvSpPr>
          <p:spPr>
            <a:xfrm rot="7285348">
              <a:off x="1692914" y="1603144"/>
              <a:ext cx="4765050" cy="4789914"/>
            </a:xfrm>
            <a:prstGeom prst="pie">
              <a:avLst>
                <a:gd name="adj1" fmla="val 1430071"/>
                <a:gd name="adj2" fmla="val 8874190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286"/>
          <p:cNvSpPr txBox="1">
            <a:spLocks noChangeArrowheads="1"/>
          </p:cNvSpPr>
          <p:nvPr/>
        </p:nvSpPr>
        <p:spPr bwMode="gray">
          <a:xfrm>
            <a:off x="2118827" y="2694347"/>
            <a:ext cx="1881603" cy="1862890"/>
          </a:xfrm>
          <a:prstGeom prst="ellipse">
            <a:avLst/>
          </a:prstGeom>
          <a:solidFill>
            <a:schemeClr val="accent2"/>
          </a:solidFill>
          <a:ln w="12700" cmpd="sng">
            <a:noFill/>
            <a:miter lim="800000"/>
            <a:headEnd/>
            <a:tailEnd/>
          </a:ln>
          <a:effectLst/>
          <a:extLst/>
        </p:spPr>
        <p:txBody>
          <a:bodyPr lIns="53764" tIns="53764" rIns="53764" bIns="53764" anchor="ctr"/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</a:rPr>
              <a:t>Growth Map</a:t>
            </a:r>
          </a:p>
        </p:txBody>
      </p:sp>
      <p:cxnSp>
        <p:nvCxnSpPr>
          <p:cNvPr id="21" name="Straight Arrow Connector 20"/>
          <p:cNvCxnSpPr>
            <a:cxnSpLocks noChangeShapeType="1"/>
            <a:endCxn id="11" idx="2"/>
          </p:cNvCxnSpPr>
          <p:nvPr/>
        </p:nvCxnSpPr>
        <p:spPr bwMode="auto">
          <a:xfrm flipV="1">
            <a:off x="3912035" y="2129229"/>
            <a:ext cx="727691" cy="905428"/>
          </a:xfrm>
          <a:prstGeom prst="straightConnector1">
            <a:avLst/>
          </a:prstGeom>
          <a:solidFill>
            <a:schemeClr val="tx1"/>
          </a:solidFill>
          <a:ln w="12700" algn="ctr">
            <a:solidFill>
              <a:schemeClr val="accent6"/>
            </a:solidFill>
            <a:round/>
            <a:headEnd type="oval" w="med" len="med"/>
            <a:tailEnd type="none" w="lg" len="lg"/>
          </a:ln>
        </p:spPr>
      </p:cxnSp>
      <p:cxnSp>
        <p:nvCxnSpPr>
          <p:cNvPr id="27" name="Straight Arrow Connector 26"/>
          <p:cNvCxnSpPr>
            <a:cxnSpLocks noChangeShapeType="1"/>
            <a:endCxn id="10" idx="2"/>
          </p:cNvCxnSpPr>
          <p:nvPr/>
        </p:nvCxnSpPr>
        <p:spPr bwMode="auto">
          <a:xfrm flipH="1" flipV="1">
            <a:off x="1086359" y="2836235"/>
            <a:ext cx="917852" cy="200389"/>
          </a:xfrm>
          <a:prstGeom prst="straightConnector1">
            <a:avLst/>
          </a:prstGeom>
          <a:solidFill>
            <a:schemeClr val="tx1"/>
          </a:solidFill>
          <a:ln w="12700" algn="ctr">
            <a:solidFill>
              <a:schemeClr val="accent6"/>
            </a:solidFill>
            <a:round/>
            <a:headEnd type="oval" w="med" len="med"/>
            <a:tailEnd type="none" w="lg" len="lg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099873" y="4862566"/>
            <a:ext cx="0" cy="569433"/>
          </a:xfrm>
          <a:prstGeom prst="straightConnector1">
            <a:avLst/>
          </a:prstGeom>
          <a:solidFill>
            <a:schemeClr val="tx1"/>
          </a:solidFill>
          <a:ln w="12700" algn="ctr">
            <a:solidFill>
              <a:schemeClr val="accent6"/>
            </a:solidFill>
            <a:round/>
            <a:headEnd type="oval" w="med" len="med"/>
            <a:tailEnd type="none" w="lg" len="lg"/>
          </a:ln>
        </p:spPr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DF1A535-32C6-4D84-A044-3832EDC79491}"/>
              </a:ext>
            </a:extLst>
          </p:cNvPr>
          <p:cNvSpPr txBox="1"/>
          <p:nvPr/>
        </p:nvSpPr>
        <p:spPr>
          <a:xfrm>
            <a:off x="5873732" y="1802528"/>
            <a:ext cx="5776918" cy="39651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Quantitative, behavioral lens 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provides unique view of market demand</a:t>
            </a:r>
          </a:p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Analytically integrated view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for more precise insights on how to capture growth</a:t>
            </a:r>
          </a:p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Quantifies opportunity size 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based on proprietary modeling approaches</a:t>
            </a:r>
          </a:p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Modular approach 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allows you select which elements of the approach are most relevant to your needs</a:t>
            </a:r>
          </a:p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Machine learning to deliver faster insights 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~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3 weeks after survey close for immediate impact</a:t>
            </a:r>
          </a:p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Dynamically integrated </a:t>
            </a:r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with market trends to better “play forward” opportunity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425A540-06E1-481E-9280-3BA4700BA825}"/>
              </a:ext>
            </a:extLst>
          </p:cNvPr>
          <p:cNvCxnSpPr>
            <a:cxnSpLocks/>
          </p:cNvCxnSpPr>
          <p:nvPr/>
        </p:nvCxnSpPr>
        <p:spPr>
          <a:xfrm>
            <a:off x="5873732" y="1674847"/>
            <a:ext cx="5776918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22B1405-5E8B-4FF9-A581-33480BC1FE8E}"/>
              </a:ext>
            </a:extLst>
          </p:cNvPr>
          <p:cNvSpPr txBox="1">
            <a:spLocks/>
          </p:cNvSpPr>
          <p:nvPr/>
        </p:nvSpPr>
        <p:spPr>
          <a:xfrm>
            <a:off x="5873732" y="1390150"/>
            <a:ext cx="5776918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sz="1800" b="1" dirty="0">
                <a:solidFill>
                  <a:schemeClr val="accent4"/>
                </a:solidFill>
                <a:cs typeface="Arial" panose="020B0604020202020204" pitchFamily="34" charset="0"/>
              </a:rPr>
              <a:t>What makes Growth Mapping distinctive</a:t>
            </a:r>
          </a:p>
        </p:txBody>
      </p:sp>
      <p:sp>
        <p:nvSpPr>
          <p:cNvPr id="8" name="Rectangle 286"/>
          <p:cNvSpPr txBox="1">
            <a:spLocks noChangeArrowheads="1"/>
          </p:cNvSpPr>
          <p:nvPr/>
        </p:nvSpPr>
        <p:spPr bwMode="gray">
          <a:xfrm>
            <a:off x="2118826" y="5304149"/>
            <a:ext cx="1990668" cy="830997"/>
          </a:xfrm>
          <a:prstGeom prst="rect">
            <a:avLst/>
          </a:prstGeom>
          <a:solidFill>
            <a:schemeClr val="bg1"/>
          </a:solidFill>
          <a:ln w="12700" cmpd="sng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chemeClr val="accent4"/>
                </a:solidFill>
              </a:rPr>
              <a:t>Consumer segmentation </a:t>
            </a:r>
          </a:p>
          <a:p>
            <a:pPr algn="ctr">
              <a:defRPr/>
            </a:pPr>
            <a:r>
              <a:rPr lang="en-US" sz="1800" dirty="0"/>
              <a:t>Who they are</a:t>
            </a:r>
          </a:p>
        </p:txBody>
      </p:sp>
      <p:sp>
        <p:nvSpPr>
          <p:cNvPr id="10" name="Rectangle 286"/>
          <p:cNvSpPr txBox="1">
            <a:spLocks noChangeArrowheads="1"/>
          </p:cNvSpPr>
          <p:nvPr/>
        </p:nvSpPr>
        <p:spPr bwMode="gray">
          <a:xfrm>
            <a:off x="158758" y="1174242"/>
            <a:ext cx="1855201" cy="1661993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chemeClr val="accent4"/>
                </a:solidFill>
              </a:rPr>
              <a:t>Usage and Purchasing Segmentation: </a:t>
            </a:r>
          </a:p>
          <a:p>
            <a:pPr algn="ctr">
              <a:defRPr/>
            </a:pPr>
            <a:r>
              <a:rPr lang="en-US" sz="1800" dirty="0"/>
              <a:t>What consumers buy &amp; how they use it</a:t>
            </a:r>
          </a:p>
        </p:txBody>
      </p:sp>
      <p:sp>
        <p:nvSpPr>
          <p:cNvPr id="11" name="Rectangle 286"/>
          <p:cNvSpPr txBox="1">
            <a:spLocks noChangeArrowheads="1"/>
          </p:cNvSpPr>
          <p:nvPr/>
        </p:nvSpPr>
        <p:spPr bwMode="gray">
          <a:xfrm>
            <a:off x="3807168" y="1298232"/>
            <a:ext cx="1665116" cy="830997"/>
          </a:xfrm>
          <a:prstGeom prst="rect">
            <a:avLst/>
          </a:prstGeom>
          <a:solidFill>
            <a:schemeClr val="bg1"/>
          </a:solidFill>
          <a:ln w="12700" cmpd="sng">
            <a:noFill/>
            <a:miter lim="800000"/>
            <a:headEnd/>
            <a:tailEnd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chemeClr val="accent4"/>
                </a:solidFill>
              </a:rPr>
              <a:t>Need states segmentation:</a:t>
            </a:r>
            <a:r>
              <a:rPr lang="en-US" sz="1800" dirty="0"/>
              <a:t> </a:t>
            </a:r>
          </a:p>
          <a:p>
            <a:pPr algn="ctr">
              <a:defRPr/>
            </a:pPr>
            <a:r>
              <a:rPr lang="en-US" sz="1800" dirty="0"/>
              <a:t>Why they buy it</a:t>
            </a:r>
          </a:p>
        </p:txBody>
      </p:sp>
      <p:sp>
        <p:nvSpPr>
          <p:cNvPr id="26" name="Arrow: Chevron 19">
            <a:extLst>
              <a:ext uri="{FF2B5EF4-FFF2-40B4-BE49-F238E27FC236}">
                <a16:creationId xmlns:a16="http://schemas.microsoft.com/office/drawing/2014/main" xmlns="" id="{8203E834-C1A3-441E-95C0-0E0F54CFBA35}"/>
              </a:ext>
            </a:extLst>
          </p:cNvPr>
          <p:cNvSpPr/>
          <p:nvPr/>
        </p:nvSpPr>
        <p:spPr>
          <a:xfrm>
            <a:off x="5508099" y="1464455"/>
            <a:ext cx="327624" cy="420784"/>
          </a:xfrm>
          <a:prstGeom prst="chevron">
            <a:avLst>
              <a:gd name="adj" fmla="val 43216"/>
            </a:avLst>
          </a:prstGeom>
          <a:solidFill>
            <a:schemeClr val="tx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10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779457"/>
              </p:ext>
            </p:extLst>
          </p:nvPr>
        </p:nvGraphicFramePr>
        <p:xfrm>
          <a:off x="2614167" y="840297"/>
          <a:ext cx="119057" cy="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67" y="840297"/>
                        <a:ext cx="119057" cy="1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62703" y="1974401"/>
            <a:ext cx="1687947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 doing a deep dive on each cell, we determine which ones to compete in:</a:t>
            </a:r>
          </a:p>
          <a:p>
            <a:pPr lvl="1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overall value do these areas represent?</a:t>
            </a:r>
          </a:p>
          <a:p>
            <a:pPr lvl="1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the competitive frame?</a:t>
            </a:r>
          </a:p>
          <a:p>
            <a:pPr lvl="1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headroom is there?</a:t>
            </a:r>
          </a:p>
          <a:p>
            <a:pPr lvl="1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should our portfolio brands be focused?</a:t>
            </a:r>
          </a:p>
          <a:p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we identified 3 Smart Energy Need states with growth potential: </a:t>
            </a:r>
          </a:p>
          <a:p>
            <a:pPr lvl="2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Immediate Nourishment Snacking</a:t>
            </a:r>
          </a:p>
          <a:p>
            <a:pPr lvl="2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Health Life Snacking</a:t>
            </a:r>
          </a:p>
          <a:p>
            <a:pPr lvl="2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Tasty Energy Boost</a:t>
            </a:r>
            <a:endParaRPr lang="en-US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Rectangle 71"/>
          <p:cNvSpPr>
            <a:spLocks noChangeArrowheads="1"/>
          </p:cNvSpPr>
          <p:nvPr/>
        </p:nvSpPr>
        <p:spPr bwMode="auto">
          <a:xfrm>
            <a:off x="8909466" y="4001528"/>
            <a:ext cx="752441" cy="458625"/>
          </a:xfrm>
          <a:prstGeom prst="rect">
            <a:avLst/>
          </a:prstGeom>
          <a:solidFill>
            <a:srgbClr val="FEE3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57" name="Rectangle 256"/>
          <p:cNvSpPr>
            <a:spLocks/>
          </p:cNvSpPr>
          <p:nvPr/>
        </p:nvSpPr>
        <p:spPr>
          <a:xfrm>
            <a:off x="1893046" y="1424246"/>
            <a:ext cx="7750602" cy="1451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r>
              <a:rPr lang="en-US" sz="900" b="1" dirty="0">
                <a:solidFill>
                  <a:schemeClr val="accent4"/>
                </a:solidFill>
              </a:rPr>
              <a:t>Need States</a:t>
            </a: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874788" y="2269382"/>
            <a:ext cx="752441" cy="458625"/>
          </a:xfrm>
          <a:prstGeom prst="rect">
            <a:avLst/>
          </a:prstGeom>
          <a:solidFill>
            <a:srgbClr val="72C37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accent4"/>
                </a:solidFill>
                <a:latin typeface="+mn-lt"/>
              </a:rPr>
              <a:t>6.1B</a:t>
            </a:r>
            <a:r>
              <a:rPr lang="en-US" sz="900" dirty="0">
                <a:latin typeface="+mn-lt"/>
              </a:rPr>
              <a:t>/ </a:t>
            </a:r>
            <a:r>
              <a:rPr lang="en-US" sz="900" b="1" dirty="0">
                <a:solidFill>
                  <a:schemeClr val="accent4"/>
                </a:solidFill>
                <a:latin typeface="+mn-lt"/>
              </a:rPr>
              <a:t>+4%</a:t>
            </a: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1874788" y="2841300"/>
            <a:ext cx="752441" cy="458625"/>
          </a:xfrm>
          <a:prstGeom prst="rect">
            <a:avLst/>
          </a:prstGeom>
          <a:solidFill>
            <a:srgbClr val="9ECF7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1874788" y="3985134"/>
            <a:ext cx="752441" cy="458625"/>
          </a:xfrm>
          <a:prstGeom prst="rect">
            <a:avLst/>
          </a:prstGeom>
          <a:solidFill>
            <a:srgbClr val="D2DF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1874788" y="4557053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1874788" y="5128968"/>
            <a:ext cx="752441" cy="458625"/>
          </a:xfrm>
          <a:prstGeom prst="rect">
            <a:avLst/>
          </a:prstGeom>
          <a:solidFill>
            <a:srgbClr val="FEE4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8" name="Rectangle 92"/>
          <p:cNvSpPr>
            <a:spLocks noChangeArrowheads="1"/>
          </p:cNvSpPr>
          <p:nvPr/>
        </p:nvSpPr>
        <p:spPr bwMode="auto">
          <a:xfrm>
            <a:off x="1874788" y="5700885"/>
            <a:ext cx="752441" cy="458625"/>
          </a:xfrm>
          <a:prstGeom prst="rect">
            <a:avLst/>
          </a:prstGeom>
          <a:solidFill>
            <a:srgbClr val="7DC67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1874788" y="3413216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58" name="Rectangle 257"/>
          <p:cNvSpPr>
            <a:spLocks/>
          </p:cNvSpPr>
          <p:nvPr/>
        </p:nvSpPr>
        <p:spPr>
          <a:xfrm>
            <a:off x="2674680" y="1640173"/>
            <a:ext cx="715924" cy="5807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Whole-some Nou-rishment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656419" y="2269382"/>
            <a:ext cx="752441" cy="458625"/>
          </a:xfrm>
          <a:prstGeom prst="rect">
            <a:avLst/>
          </a:prstGeom>
          <a:solidFill>
            <a:srgbClr val="FEE6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2656419" y="2841300"/>
            <a:ext cx="752441" cy="458625"/>
          </a:xfrm>
          <a:prstGeom prst="rect">
            <a:avLst/>
          </a:prstGeom>
          <a:solidFill>
            <a:srgbClr val="FEE3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2656419" y="3985134"/>
            <a:ext cx="752441" cy="458625"/>
          </a:xfrm>
          <a:prstGeom prst="rect">
            <a:avLst/>
          </a:prstGeom>
          <a:solidFill>
            <a:srgbClr val="FEE3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2656419" y="4557053"/>
            <a:ext cx="752441" cy="458625"/>
          </a:xfrm>
          <a:prstGeom prst="rect">
            <a:avLst/>
          </a:prstGeom>
          <a:solidFill>
            <a:srgbClr val="FEDD8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9" name="Rectangle 83"/>
          <p:cNvSpPr>
            <a:spLocks noChangeArrowheads="1"/>
          </p:cNvSpPr>
          <p:nvPr/>
        </p:nvSpPr>
        <p:spPr bwMode="auto">
          <a:xfrm>
            <a:off x="2656419" y="5128968"/>
            <a:ext cx="752441" cy="458625"/>
          </a:xfrm>
          <a:prstGeom prst="rect">
            <a:avLst/>
          </a:prstGeom>
          <a:solidFill>
            <a:srgbClr val="78C47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2656419" y="5700885"/>
            <a:ext cx="752441" cy="458625"/>
          </a:xfrm>
          <a:prstGeom prst="rect">
            <a:avLst/>
          </a:prstGeom>
          <a:solidFill>
            <a:srgbClr val="FEE8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2656419" y="3413216"/>
            <a:ext cx="752441" cy="458625"/>
          </a:xfrm>
          <a:prstGeom prst="rect">
            <a:avLst/>
          </a:prstGeom>
          <a:solidFill>
            <a:srgbClr val="C3DA8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59" name="Rectangle 258"/>
          <p:cNvSpPr>
            <a:spLocks/>
          </p:cNvSpPr>
          <p:nvPr/>
        </p:nvSpPr>
        <p:spPr>
          <a:xfrm>
            <a:off x="3456310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Smart Energy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438048" y="2269382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1" name="Rectangle 46"/>
          <p:cNvSpPr>
            <a:spLocks noChangeArrowheads="1"/>
          </p:cNvSpPr>
          <p:nvPr/>
        </p:nvSpPr>
        <p:spPr bwMode="auto">
          <a:xfrm>
            <a:off x="3438048" y="2841300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3438048" y="3985134"/>
            <a:ext cx="752441" cy="458625"/>
          </a:xfrm>
          <a:prstGeom prst="rect">
            <a:avLst/>
          </a:prstGeom>
          <a:solidFill>
            <a:srgbClr val="8FCB7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438048" y="4557053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0" name="Rectangle 84"/>
          <p:cNvSpPr>
            <a:spLocks noChangeArrowheads="1"/>
          </p:cNvSpPr>
          <p:nvPr/>
        </p:nvSpPr>
        <p:spPr bwMode="auto">
          <a:xfrm>
            <a:off x="3438048" y="5128968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0" name="Rectangle 94"/>
          <p:cNvSpPr>
            <a:spLocks noChangeArrowheads="1"/>
          </p:cNvSpPr>
          <p:nvPr/>
        </p:nvSpPr>
        <p:spPr bwMode="auto">
          <a:xfrm>
            <a:off x="3438048" y="5700885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3438048" y="3413216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2" name="Rectangle 261"/>
          <p:cNvSpPr>
            <a:spLocks/>
          </p:cNvSpPr>
          <p:nvPr/>
        </p:nvSpPr>
        <p:spPr>
          <a:xfrm>
            <a:off x="5801201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Tide Me Over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782941" y="2269382"/>
            <a:ext cx="752441" cy="458625"/>
          </a:xfrm>
          <a:prstGeom prst="rect">
            <a:avLst/>
          </a:prstGeom>
          <a:solidFill>
            <a:srgbClr val="FA9A7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5782941" y="2841300"/>
            <a:ext cx="752441" cy="458625"/>
          </a:xfrm>
          <a:prstGeom prst="rect">
            <a:avLst/>
          </a:prstGeom>
          <a:solidFill>
            <a:srgbClr val="FBB17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2" name="Rectangle 57"/>
          <p:cNvSpPr>
            <a:spLocks noChangeArrowheads="1"/>
          </p:cNvSpPr>
          <p:nvPr/>
        </p:nvSpPr>
        <p:spPr bwMode="auto">
          <a:xfrm>
            <a:off x="5782941" y="3985134"/>
            <a:ext cx="752441" cy="458625"/>
          </a:xfrm>
          <a:prstGeom prst="rect">
            <a:avLst/>
          </a:prstGeom>
          <a:solidFill>
            <a:srgbClr val="7DC67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3" name="Rectangle 77"/>
          <p:cNvSpPr>
            <a:spLocks noChangeArrowheads="1"/>
          </p:cNvSpPr>
          <p:nvPr/>
        </p:nvSpPr>
        <p:spPr bwMode="auto">
          <a:xfrm>
            <a:off x="5782941" y="4557053"/>
            <a:ext cx="752441" cy="458625"/>
          </a:xfrm>
          <a:prstGeom prst="rect">
            <a:avLst/>
          </a:prstGeom>
          <a:solidFill>
            <a:srgbClr val="BAD7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5782941" y="5128968"/>
            <a:ext cx="752441" cy="458625"/>
          </a:xfrm>
          <a:prstGeom prst="rect">
            <a:avLst/>
          </a:prstGeom>
          <a:solidFill>
            <a:srgbClr val="D8E0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1" name="Rectangle 95"/>
          <p:cNvSpPr>
            <a:spLocks noChangeArrowheads="1"/>
          </p:cNvSpPr>
          <p:nvPr/>
        </p:nvSpPr>
        <p:spPr bwMode="auto">
          <a:xfrm>
            <a:off x="5782941" y="5700885"/>
            <a:ext cx="752441" cy="458625"/>
          </a:xfrm>
          <a:prstGeom prst="rect">
            <a:avLst/>
          </a:prstGeom>
          <a:solidFill>
            <a:srgbClr val="B1D5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2" name="Rectangle 67"/>
          <p:cNvSpPr>
            <a:spLocks noChangeArrowheads="1"/>
          </p:cNvSpPr>
          <p:nvPr/>
        </p:nvSpPr>
        <p:spPr bwMode="auto">
          <a:xfrm>
            <a:off x="5782941" y="3413216"/>
            <a:ext cx="752441" cy="458625"/>
          </a:xfrm>
          <a:prstGeom prst="rect">
            <a:avLst/>
          </a:prstGeom>
          <a:solidFill>
            <a:srgbClr val="D9E0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1" name="Rectangle 260"/>
          <p:cNvSpPr>
            <a:spLocks/>
          </p:cNvSpPr>
          <p:nvPr/>
        </p:nvSpPr>
        <p:spPr>
          <a:xfrm>
            <a:off x="5019571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Positive Break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5001309" y="2269382"/>
            <a:ext cx="752441" cy="458625"/>
          </a:xfrm>
          <a:prstGeom prst="rect">
            <a:avLst/>
          </a:prstGeom>
          <a:solidFill>
            <a:srgbClr val="F2E88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5001309" y="2841300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5001309" y="3985134"/>
            <a:ext cx="752441" cy="458625"/>
          </a:xfrm>
          <a:prstGeom prst="rect">
            <a:avLst/>
          </a:prstGeom>
          <a:solidFill>
            <a:srgbClr val="E8E5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5001309" y="4557053"/>
            <a:ext cx="752441" cy="458625"/>
          </a:xfrm>
          <a:prstGeom prst="rect">
            <a:avLst/>
          </a:prstGeom>
          <a:solidFill>
            <a:srgbClr val="FCC57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3" name="Rectangle 87"/>
          <p:cNvSpPr>
            <a:spLocks noChangeArrowheads="1"/>
          </p:cNvSpPr>
          <p:nvPr/>
        </p:nvSpPr>
        <p:spPr bwMode="auto">
          <a:xfrm>
            <a:off x="5001309" y="5128968"/>
            <a:ext cx="752441" cy="458625"/>
          </a:xfrm>
          <a:prstGeom prst="rect">
            <a:avLst/>
          </a:prstGeom>
          <a:solidFill>
            <a:srgbClr val="FEEA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5001309" y="5700885"/>
            <a:ext cx="752441" cy="458625"/>
          </a:xfrm>
          <a:prstGeom prst="rect">
            <a:avLst/>
          </a:prstGeom>
          <a:solidFill>
            <a:srgbClr val="F8E98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5001309" y="3413216"/>
            <a:ext cx="752441" cy="458625"/>
          </a:xfrm>
          <a:prstGeom prst="rect">
            <a:avLst/>
          </a:prstGeom>
          <a:solidFill>
            <a:srgbClr val="BAD7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3" name="Rectangle 262"/>
          <p:cNvSpPr>
            <a:spLocks/>
          </p:cNvSpPr>
          <p:nvPr/>
        </p:nvSpPr>
        <p:spPr>
          <a:xfrm>
            <a:off x="6582831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Grab &amp; Go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6564570" y="2269382"/>
            <a:ext cx="752441" cy="458625"/>
          </a:xfrm>
          <a:prstGeom prst="rect">
            <a:avLst/>
          </a:prstGeom>
          <a:solidFill>
            <a:srgbClr val="FDC77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6564570" y="2841300"/>
            <a:ext cx="752441" cy="458625"/>
          </a:xfrm>
          <a:prstGeom prst="rect">
            <a:avLst/>
          </a:prstGeom>
          <a:solidFill>
            <a:srgbClr val="F8696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564570" y="3985134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4" name="Rectangle 78"/>
          <p:cNvSpPr>
            <a:spLocks noChangeArrowheads="1"/>
          </p:cNvSpPr>
          <p:nvPr/>
        </p:nvSpPr>
        <p:spPr bwMode="auto">
          <a:xfrm>
            <a:off x="6564570" y="4557053"/>
            <a:ext cx="752441" cy="458625"/>
          </a:xfrm>
          <a:prstGeom prst="rect">
            <a:avLst/>
          </a:prstGeom>
          <a:solidFill>
            <a:srgbClr val="FDCD7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6564570" y="5128968"/>
            <a:ext cx="752441" cy="458625"/>
          </a:xfrm>
          <a:prstGeom prst="rect">
            <a:avLst/>
          </a:prstGeom>
          <a:solidFill>
            <a:srgbClr val="FCBC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5" name="Rectangle 98"/>
          <p:cNvSpPr>
            <a:spLocks noChangeArrowheads="1"/>
          </p:cNvSpPr>
          <p:nvPr/>
        </p:nvSpPr>
        <p:spPr bwMode="auto">
          <a:xfrm>
            <a:off x="6564570" y="5700885"/>
            <a:ext cx="752441" cy="458625"/>
          </a:xfrm>
          <a:prstGeom prst="rect">
            <a:avLst/>
          </a:prstGeom>
          <a:solidFill>
            <a:srgbClr val="FCBC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6564570" y="3413216"/>
            <a:ext cx="752441" cy="458625"/>
          </a:xfrm>
          <a:prstGeom prst="rect">
            <a:avLst/>
          </a:prstGeom>
          <a:solidFill>
            <a:srgbClr val="68C07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5" name="Rectangle 264"/>
          <p:cNvSpPr>
            <a:spLocks/>
          </p:cNvSpPr>
          <p:nvPr/>
        </p:nvSpPr>
        <p:spPr>
          <a:xfrm>
            <a:off x="8146092" y="1640173"/>
            <a:ext cx="715924" cy="5807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Late Night </a:t>
            </a:r>
            <a:r>
              <a:rPr lang="en-US" sz="900" b="1" dirty="0" err="1">
                <a:solidFill>
                  <a:schemeClr val="accent4"/>
                </a:solidFill>
              </a:rPr>
              <a:t>Mun-ching</a:t>
            </a:r>
            <a:endParaRPr lang="en-US" sz="900" b="1" dirty="0">
              <a:solidFill>
                <a:schemeClr val="accent4"/>
              </a:solidFill>
            </a:endParaRP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8127833" y="2269382"/>
            <a:ext cx="752441" cy="458625"/>
          </a:xfrm>
          <a:prstGeom prst="rect">
            <a:avLst/>
          </a:prstGeom>
          <a:solidFill>
            <a:srgbClr val="FCBB7A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8127833" y="2841300"/>
            <a:ext cx="752441" cy="458625"/>
          </a:xfrm>
          <a:prstGeom prst="rect">
            <a:avLst/>
          </a:prstGeom>
          <a:solidFill>
            <a:srgbClr val="E4E4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6" name="Rectangle 70"/>
          <p:cNvSpPr>
            <a:spLocks noChangeArrowheads="1"/>
          </p:cNvSpPr>
          <p:nvPr/>
        </p:nvSpPr>
        <p:spPr bwMode="auto">
          <a:xfrm>
            <a:off x="8127833" y="3985134"/>
            <a:ext cx="752441" cy="458625"/>
          </a:xfrm>
          <a:prstGeom prst="rect">
            <a:avLst/>
          </a:prstGeom>
          <a:solidFill>
            <a:srgbClr val="FDCE7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8127833" y="4557053"/>
            <a:ext cx="752441" cy="458625"/>
          </a:xfrm>
          <a:prstGeom prst="rect">
            <a:avLst/>
          </a:prstGeom>
          <a:solidFill>
            <a:srgbClr val="FED8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6" name="Rectangle 90"/>
          <p:cNvSpPr>
            <a:spLocks noChangeArrowheads="1"/>
          </p:cNvSpPr>
          <p:nvPr/>
        </p:nvSpPr>
        <p:spPr bwMode="auto">
          <a:xfrm>
            <a:off x="8127833" y="5128968"/>
            <a:ext cx="752441" cy="458625"/>
          </a:xfrm>
          <a:prstGeom prst="rect">
            <a:avLst/>
          </a:prstGeom>
          <a:solidFill>
            <a:srgbClr val="FEE9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7" name="Rectangle 100"/>
          <p:cNvSpPr>
            <a:spLocks noChangeArrowheads="1"/>
          </p:cNvSpPr>
          <p:nvPr/>
        </p:nvSpPr>
        <p:spPr bwMode="auto">
          <a:xfrm>
            <a:off x="8127833" y="5700885"/>
            <a:ext cx="752441" cy="458625"/>
          </a:xfrm>
          <a:prstGeom prst="rect">
            <a:avLst/>
          </a:prstGeom>
          <a:solidFill>
            <a:srgbClr val="B8D7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8127833" y="3413216"/>
            <a:ext cx="752441" cy="458625"/>
          </a:xfrm>
          <a:prstGeom prst="rect">
            <a:avLst/>
          </a:prstGeom>
          <a:solidFill>
            <a:srgbClr val="FBAE7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7" name="Rectangle 266"/>
          <p:cNvSpPr>
            <a:spLocks/>
          </p:cNvSpPr>
          <p:nvPr/>
        </p:nvSpPr>
        <p:spPr>
          <a:xfrm>
            <a:off x="1893048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Fresh Nutrition</a:t>
            </a: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8909466" y="2269382"/>
            <a:ext cx="752441" cy="458625"/>
          </a:xfrm>
          <a:prstGeom prst="rect">
            <a:avLst/>
          </a:prstGeom>
          <a:solidFill>
            <a:srgbClr val="CDDD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8909466" y="2841300"/>
            <a:ext cx="752441" cy="458625"/>
          </a:xfrm>
          <a:prstGeom prst="rect">
            <a:avLst/>
          </a:prstGeom>
          <a:solidFill>
            <a:srgbClr val="FBA87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8909466" y="4557053"/>
            <a:ext cx="752441" cy="458625"/>
          </a:xfrm>
          <a:prstGeom prst="rect">
            <a:avLst/>
          </a:prstGeom>
          <a:solidFill>
            <a:srgbClr val="FBAE7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7" name="Rectangle 91"/>
          <p:cNvSpPr>
            <a:spLocks noChangeArrowheads="1"/>
          </p:cNvSpPr>
          <p:nvPr/>
        </p:nvSpPr>
        <p:spPr bwMode="auto">
          <a:xfrm>
            <a:off x="8909466" y="5128968"/>
            <a:ext cx="752441" cy="458625"/>
          </a:xfrm>
          <a:prstGeom prst="rect">
            <a:avLst/>
          </a:prstGeom>
          <a:solidFill>
            <a:srgbClr val="FC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8" name="Rectangle 101"/>
          <p:cNvSpPr>
            <a:spLocks noChangeArrowheads="1"/>
          </p:cNvSpPr>
          <p:nvPr/>
        </p:nvSpPr>
        <p:spPr bwMode="auto">
          <a:xfrm>
            <a:off x="8909466" y="5700885"/>
            <a:ext cx="752441" cy="458625"/>
          </a:xfrm>
          <a:prstGeom prst="rect">
            <a:avLst/>
          </a:prstGeom>
          <a:solidFill>
            <a:srgbClr val="FEE28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6" name="Rectangle 61"/>
          <p:cNvSpPr>
            <a:spLocks noChangeArrowheads="1"/>
          </p:cNvSpPr>
          <p:nvPr/>
        </p:nvSpPr>
        <p:spPr bwMode="auto">
          <a:xfrm>
            <a:off x="8909466" y="3413216"/>
            <a:ext cx="752441" cy="458625"/>
          </a:xfrm>
          <a:prstGeom prst="rect">
            <a:avLst/>
          </a:prstGeom>
          <a:solidFill>
            <a:srgbClr val="FFEB8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4" name="Rectangle 263"/>
          <p:cNvSpPr>
            <a:spLocks/>
          </p:cNvSpPr>
          <p:nvPr/>
        </p:nvSpPr>
        <p:spPr>
          <a:xfrm>
            <a:off x="7364462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Quick Cravings</a:t>
            </a:r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7346201" y="2269382"/>
            <a:ext cx="752441" cy="458625"/>
          </a:xfrm>
          <a:prstGeom prst="rect">
            <a:avLst/>
          </a:prstGeom>
          <a:solidFill>
            <a:srgbClr val="89C97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38" name="Rectangle 50"/>
          <p:cNvSpPr>
            <a:spLocks noChangeArrowheads="1"/>
          </p:cNvSpPr>
          <p:nvPr/>
        </p:nvSpPr>
        <p:spPr bwMode="auto">
          <a:xfrm>
            <a:off x="7346201" y="2841300"/>
            <a:ext cx="752441" cy="458625"/>
          </a:xfrm>
          <a:prstGeom prst="rect">
            <a:avLst/>
          </a:prstGeom>
          <a:solidFill>
            <a:srgbClr val="FA9874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5" name="Rectangle 69"/>
          <p:cNvSpPr>
            <a:spLocks noChangeArrowheads="1"/>
          </p:cNvSpPr>
          <p:nvPr/>
        </p:nvSpPr>
        <p:spPr bwMode="auto">
          <a:xfrm>
            <a:off x="7346201" y="3985134"/>
            <a:ext cx="752441" cy="458625"/>
          </a:xfrm>
          <a:prstGeom prst="rect">
            <a:avLst/>
          </a:prstGeom>
          <a:solidFill>
            <a:srgbClr val="FDD47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7346201" y="4557053"/>
            <a:ext cx="752441" cy="458625"/>
          </a:xfrm>
          <a:prstGeom prst="rect">
            <a:avLst/>
          </a:prstGeom>
          <a:solidFill>
            <a:srgbClr val="FDD17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5" name="Rectangle 89"/>
          <p:cNvSpPr>
            <a:spLocks noChangeArrowheads="1"/>
          </p:cNvSpPr>
          <p:nvPr/>
        </p:nvSpPr>
        <p:spPr bwMode="auto">
          <a:xfrm>
            <a:off x="7346201" y="5128968"/>
            <a:ext cx="752441" cy="458625"/>
          </a:xfrm>
          <a:prstGeom prst="rect">
            <a:avLst/>
          </a:prstGeom>
          <a:solidFill>
            <a:srgbClr val="E0E2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6" name="Rectangle 99"/>
          <p:cNvSpPr>
            <a:spLocks noChangeArrowheads="1"/>
          </p:cNvSpPr>
          <p:nvPr/>
        </p:nvSpPr>
        <p:spPr bwMode="auto">
          <a:xfrm>
            <a:off x="7346201" y="5700885"/>
            <a:ext cx="752441" cy="458625"/>
          </a:xfrm>
          <a:prstGeom prst="rect">
            <a:avLst/>
          </a:prstGeom>
          <a:solidFill>
            <a:srgbClr val="FDD57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7346201" y="3413216"/>
            <a:ext cx="752441" cy="458625"/>
          </a:xfrm>
          <a:prstGeom prst="rect">
            <a:avLst/>
          </a:prstGeom>
          <a:solidFill>
            <a:srgbClr val="FBA17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60" name="Rectangle 259"/>
          <p:cNvSpPr>
            <a:spLocks/>
          </p:cNvSpPr>
          <p:nvPr/>
        </p:nvSpPr>
        <p:spPr>
          <a:xfrm>
            <a:off x="4230744" y="1930527"/>
            <a:ext cx="73031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spc="-20" dirty="0">
                <a:solidFill>
                  <a:schemeClr val="accent4"/>
                </a:solidFill>
              </a:rPr>
              <a:t>Controlled Wellness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4219680" y="2269382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22" name="Rectangle 47"/>
          <p:cNvSpPr>
            <a:spLocks noChangeArrowheads="1"/>
          </p:cNvSpPr>
          <p:nvPr/>
        </p:nvSpPr>
        <p:spPr bwMode="auto">
          <a:xfrm>
            <a:off x="4219680" y="2841300"/>
            <a:ext cx="752441" cy="458625"/>
          </a:xfrm>
          <a:prstGeom prst="rect">
            <a:avLst/>
          </a:prstGeom>
          <a:solidFill>
            <a:srgbClr val="FEE88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40" name="Rectangle 65"/>
          <p:cNvSpPr>
            <a:spLocks noChangeArrowheads="1"/>
          </p:cNvSpPr>
          <p:nvPr/>
        </p:nvSpPr>
        <p:spPr bwMode="auto">
          <a:xfrm>
            <a:off x="4219680" y="3985134"/>
            <a:ext cx="752441" cy="458625"/>
          </a:xfrm>
          <a:prstGeom prst="rect">
            <a:avLst/>
          </a:prstGeom>
          <a:solidFill>
            <a:srgbClr val="FCC0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4219680" y="4557053"/>
            <a:ext cx="752441" cy="458625"/>
          </a:xfrm>
          <a:prstGeom prst="rect">
            <a:avLst/>
          </a:prstGeom>
          <a:solidFill>
            <a:srgbClr val="FBA77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61" name="Rectangle 85"/>
          <p:cNvSpPr>
            <a:spLocks noChangeArrowheads="1"/>
          </p:cNvSpPr>
          <p:nvPr/>
        </p:nvSpPr>
        <p:spPr bwMode="auto">
          <a:xfrm>
            <a:off x="4219680" y="5128968"/>
            <a:ext cx="752441" cy="458625"/>
          </a:xfrm>
          <a:prstGeom prst="rect">
            <a:avLst/>
          </a:prstGeom>
          <a:solidFill>
            <a:srgbClr val="B1D5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4219680" y="5700885"/>
            <a:ext cx="752441" cy="458625"/>
          </a:xfrm>
          <a:prstGeom prst="rect">
            <a:avLst/>
          </a:prstGeom>
          <a:solidFill>
            <a:srgbClr val="FCBC7A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539" name="Rectangle 55"/>
          <p:cNvSpPr>
            <a:spLocks noChangeArrowheads="1"/>
          </p:cNvSpPr>
          <p:nvPr/>
        </p:nvSpPr>
        <p:spPr bwMode="auto">
          <a:xfrm>
            <a:off x="4219680" y="3413216"/>
            <a:ext cx="752441" cy="458625"/>
          </a:xfrm>
          <a:prstGeom prst="rect">
            <a:avLst/>
          </a:prstGeom>
          <a:solidFill>
            <a:srgbClr val="63BE7B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+mn-lt"/>
            </a:endParaRPr>
          </a:p>
        </p:txBody>
      </p:sp>
      <p:sp>
        <p:nvSpPr>
          <p:cNvPr id="127" name="Rectangle 126"/>
          <p:cNvSpPr>
            <a:spLocks/>
          </p:cNvSpPr>
          <p:nvPr/>
        </p:nvSpPr>
        <p:spPr>
          <a:xfrm>
            <a:off x="3438049" y="2244729"/>
            <a:ext cx="752441" cy="108055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>
            <a:spLocks/>
          </p:cNvSpPr>
          <p:nvPr/>
        </p:nvSpPr>
        <p:spPr>
          <a:xfrm>
            <a:off x="3438049" y="3385979"/>
            <a:ext cx="752441" cy="108055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>
            <a:spLocks/>
          </p:cNvSpPr>
          <p:nvPr/>
        </p:nvSpPr>
        <p:spPr>
          <a:xfrm>
            <a:off x="3438049" y="4537111"/>
            <a:ext cx="752441" cy="165421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>
            <a:spLocks/>
          </p:cNvSpPr>
          <p:nvPr/>
        </p:nvSpPr>
        <p:spPr>
          <a:xfrm>
            <a:off x="8927728" y="1930527"/>
            <a:ext cx="715924" cy="290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fontAlgn="ctr"/>
            <a:r>
              <a:rPr lang="en-US" sz="900" b="1" dirty="0">
                <a:solidFill>
                  <a:schemeClr val="accent4"/>
                </a:solidFill>
              </a:rPr>
              <a:t>Sweet Reward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760" y="2326858"/>
            <a:ext cx="778237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Consumer Segments</a:t>
            </a:r>
          </a:p>
        </p:txBody>
      </p:sp>
      <p:sp>
        <p:nvSpPr>
          <p:cNvPr id="306" name="Rectangle 305"/>
          <p:cNvSpPr>
            <a:spLocks/>
          </p:cNvSpPr>
          <p:nvPr/>
        </p:nvSpPr>
        <p:spPr>
          <a:xfrm>
            <a:off x="1005526" y="2269382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Healthy Foodie</a:t>
            </a:r>
          </a:p>
        </p:txBody>
      </p:sp>
      <p:sp>
        <p:nvSpPr>
          <p:cNvPr id="294" name="Rectangle 293"/>
          <p:cNvSpPr>
            <a:spLocks/>
          </p:cNvSpPr>
          <p:nvPr/>
        </p:nvSpPr>
        <p:spPr>
          <a:xfrm>
            <a:off x="1005526" y="2841300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</a:t>
            </a:r>
          </a:p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Purist</a:t>
            </a:r>
          </a:p>
        </p:txBody>
      </p:sp>
      <p:sp>
        <p:nvSpPr>
          <p:cNvPr id="270" name="Rectangle 269"/>
          <p:cNvSpPr>
            <a:spLocks/>
          </p:cNvSpPr>
          <p:nvPr/>
        </p:nvSpPr>
        <p:spPr>
          <a:xfrm>
            <a:off x="1005526" y="3985134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Busy Juggler</a:t>
            </a:r>
          </a:p>
        </p:txBody>
      </p:sp>
      <p:sp>
        <p:nvSpPr>
          <p:cNvPr id="357" name="Rectangle 356"/>
          <p:cNvSpPr>
            <a:spLocks/>
          </p:cNvSpPr>
          <p:nvPr/>
        </p:nvSpPr>
        <p:spPr>
          <a:xfrm>
            <a:off x="1005526" y="4557053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Taste Lover</a:t>
            </a:r>
          </a:p>
        </p:txBody>
      </p:sp>
      <p:sp>
        <p:nvSpPr>
          <p:cNvPr id="345" name="Rectangle 344"/>
          <p:cNvSpPr>
            <a:spLocks/>
          </p:cNvSpPr>
          <p:nvPr/>
        </p:nvSpPr>
        <p:spPr>
          <a:xfrm>
            <a:off x="1005526" y="5128968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Conscious</a:t>
            </a:r>
          </a:p>
        </p:txBody>
      </p:sp>
      <p:sp>
        <p:nvSpPr>
          <p:cNvPr id="333" name="Rectangle 332"/>
          <p:cNvSpPr>
            <a:spLocks/>
          </p:cNvSpPr>
          <p:nvPr/>
        </p:nvSpPr>
        <p:spPr>
          <a:xfrm>
            <a:off x="1005526" y="5700885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Mindless Snacker</a:t>
            </a:r>
          </a:p>
        </p:txBody>
      </p:sp>
      <p:sp>
        <p:nvSpPr>
          <p:cNvPr id="282" name="Rectangle 281"/>
          <p:cNvSpPr>
            <a:spLocks/>
          </p:cNvSpPr>
          <p:nvPr/>
        </p:nvSpPr>
        <p:spPr>
          <a:xfrm>
            <a:off x="1005526" y="3413216"/>
            <a:ext cx="790824" cy="458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fontAlgn="ctr"/>
            <a:r>
              <a:rPr 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Waist Watcher</a:t>
            </a:r>
          </a:p>
        </p:txBody>
      </p:sp>
      <p:cxnSp>
        <p:nvCxnSpPr>
          <p:cNvPr id="124" name="Straight Connector 123"/>
          <p:cNvCxnSpPr>
            <a:cxnSpLocks/>
          </p:cNvCxnSpPr>
          <p:nvPr/>
        </p:nvCxnSpPr>
        <p:spPr bwMode="gray">
          <a:xfrm>
            <a:off x="1005526" y="2784654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Connector 124"/>
          <p:cNvCxnSpPr>
            <a:cxnSpLocks/>
          </p:cNvCxnSpPr>
          <p:nvPr/>
        </p:nvCxnSpPr>
        <p:spPr bwMode="gray">
          <a:xfrm>
            <a:off x="1005526" y="3356571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>
            <a:cxnSpLocks/>
          </p:cNvCxnSpPr>
          <p:nvPr/>
        </p:nvCxnSpPr>
        <p:spPr bwMode="gray">
          <a:xfrm>
            <a:off x="1005526" y="3928488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cxnSpLocks/>
          </p:cNvCxnSpPr>
          <p:nvPr/>
        </p:nvCxnSpPr>
        <p:spPr bwMode="gray">
          <a:xfrm>
            <a:off x="1005526" y="4500406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cxnSpLocks/>
          </p:cNvCxnSpPr>
          <p:nvPr/>
        </p:nvCxnSpPr>
        <p:spPr bwMode="gray">
          <a:xfrm>
            <a:off x="1005526" y="5072323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cxnSpLocks/>
          </p:cNvCxnSpPr>
          <p:nvPr/>
        </p:nvCxnSpPr>
        <p:spPr bwMode="gray">
          <a:xfrm>
            <a:off x="1005526" y="5644240"/>
            <a:ext cx="790824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cxnSpLocks/>
          </p:cNvCxnSpPr>
          <p:nvPr/>
        </p:nvCxnSpPr>
        <p:spPr bwMode="gray">
          <a:xfrm>
            <a:off x="1893046" y="1618086"/>
            <a:ext cx="775060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250"/>
          <p:cNvSpPr>
            <a:spLocks noChangeArrowheads="1"/>
          </p:cNvSpPr>
          <p:nvPr/>
        </p:nvSpPr>
        <p:spPr bwMode="auto">
          <a:xfrm>
            <a:off x="158759" y="1196789"/>
            <a:ext cx="9484889" cy="15969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715" anchor="b">
            <a:spAutoFit/>
          </a:bodyPr>
          <a:lstStyle/>
          <a:p>
            <a:r>
              <a:rPr lang="en-US" sz="900" b="1" dirty="0">
                <a:solidFill>
                  <a:schemeClr val="accent4"/>
                </a:solidFill>
                <a:latin typeface="+mn-lt"/>
              </a:rPr>
              <a:t>Growth in Snacking:  Opportunity Matrix</a:t>
            </a:r>
          </a:p>
        </p:txBody>
      </p:sp>
      <p:cxnSp>
        <p:nvCxnSpPr>
          <p:cNvPr id="142" name="Straight Connector 141"/>
          <p:cNvCxnSpPr>
            <a:cxnSpLocks/>
          </p:cNvCxnSpPr>
          <p:nvPr/>
        </p:nvCxnSpPr>
        <p:spPr bwMode="gray">
          <a:xfrm>
            <a:off x="158759" y="1369397"/>
            <a:ext cx="948488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Rectangle 143"/>
          <p:cNvSpPr/>
          <p:nvPr/>
        </p:nvSpPr>
        <p:spPr>
          <a:xfrm>
            <a:off x="4341097" y="3627843"/>
            <a:ext cx="4126763" cy="923701"/>
          </a:xfrm>
          <a:prstGeom prst="rect">
            <a:avLst/>
          </a:prstGeom>
          <a:solidFill>
            <a:schemeClr val="bg1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341097" y="5074681"/>
            <a:ext cx="4126763" cy="887658"/>
          </a:xfrm>
          <a:prstGeom prst="rect">
            <a:avLst/>
          </a:prstGeom>
          <a:solidFill>
            <a:schemeClr val="bg1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err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4461816" y="5123839"/>
            <a:ext cx="3885327" cy="8603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sz="900" b="1" dirty="0">
                <a:solidFill>
                  <a:schemeClr val="accent4"/>
                </a:solidFill>
              </a:rPr>
              <a:t>Tasty Energy Boost</a:t>
            </a:r>
            <a:r>
              <a:rPr lang="en-US" sz="900" dirty="0">
                <a:solidFill>
                  <a:schemeClr val="tx1"/>
                </a:solidFill>
              </a:rPr>
              <a:t>: $3B +5%</a:t>
            </a:r>
          </a:p>
          <a:p>
            <a:pPr lvl="2"/>
            <a:r>
              <a:rPr lang="en-US" sz="900" b="1" dirty="0">
                <a:solidFill>
                  <a:schemeClr val="accent4"/>
                </a:solidFill>
              </a:rPr>
              <a:t>Good Source of Protein means:</a:t>
            </a:r>
            <a:r>
              <a:rPr lang="en-US" sz="900" dirty="0">
                <a:solidFill>
                  <a:schemeClr val="tx1"/>
                </a:solidFill>
              </a:rPr>
              <a:t> good for me energy and tasty to Mindless </a:t>
            </a:r>
            <a:r>
              <a:rPr lang="en-US" sz="900" dirty="0" err="1">
                <a:solidFill>
                  <a:schemeClr val="tx1"/>
                </a:solidFill>
              </a:rPr>
              <a:t>Snackers</a:t>
            </a:r>
            <a:r>
              <a:rPr lang="en-US" sz="900" dirty="0">
                <a:solidFill>
                  <a:schemeClr val="tx1"/>
                </a:solidFill>
              </a:rPr>
              <a:t> and Value Conscious consumers</a:t>
            </a:r>
          </a:p>
          <a:p>
            <a:pPr lvl="2"/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accent4"/>
                </a:solidFill>
              </a:rPr>
              <a:t>Food eaten: </a:t>
            </a:r>
            <a:r>
              <a:rPr lang="en-US" sz="900" dirty="0">
                <a:solidFill>
                  <a:schemeClr val="tx1"/>
                </a:solidFill>
              </a:rPr>
              <a:t>Peanuts, Red meat, Cheese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>
            <a:off x="4461816" y="3695027"/>
            <a:ext cx="3885327" cy="8603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lvl="1"/>
            <a:r>
              <a:rPr lang="en-US" sz="900" b="1" dirty="0">
                <a:solidFill>
                  <a:schemeClr val="accent4"/>
                </a:solidFill>
              </a:rPr>
              <a:t>Healthy Life Snacking</a:t>
            </a:r>
            <a:r>
              <a:rPr lang="en-US" sz="900" dirty="0">
                <a:solidFill>
                  <a:schemeClr val="tx1"/>
                </a:solidFill>
              </a:rPr>
              <a:t>: $5B +4%</a:t>
            </a:r>
          </a:p>
          <a:p>
            <a:pPr lvl="2"/>
            <a:r>
              <a:rPr lang="en-US" sz="900" b="1" dirty="0">
                <a:solidFill>
                  <a:schemeClr val="accent4"/>
                </a:solidFill>
              </a:rPr>
              <a:t>Good Source of Protein means :</a:t>
            </a:r>
            <a:r>
              <a:rPr lang="en-US" sz="900" dirty="0">
                <a:solidFill>
                  <a:schemeClr val="tx1"/>
                </a:solidFill>
              </a:rPr>
              <a:t> promote long term health, energy boost to Busy Jugglers and Waist Watchers</a:t>
            </a:r>
          </a:p>
          <a:p>
            <a:pPr lvl="2"/>
            <a:r>
              <a:rPr lang="en-US" sz="900" b="1" dirty="0">
                <a:solidFill>
                  <a:schemeClr val="accent4"/>
                </a:solidFill>
              </a:rPr>
              <a:t>Food eaten: </a:t>
            </a:r>
            <a:r>
              <a:rPr lang="en-US" sz="900" dirty="0">
                <a:solidFill>
                  <a:schemeClr val="tx1"/>
                </a:solidFill>
              </a:rPr>
              <a:t>Jerky, White meat, Fresh vegetables</a:t>
            </a:r>
          </a:p>
        </p:txBody>
      </p:sp>
      <p:cxnSp>
        <p:nvCxnSpPr>
          <p:cNvPr id="91" name="Straight Connector 90"/>
          <p:cNvCxnSpPr>
            <a:cxnSpLocks/>
          </p:cNvCxnSpPr>
          <p:nvPr/>
        </p:nvCxnSpPr>
        <p:spPr>
          <a:xfrm flipV="1">
            <a:off x="4389785" y="5123839"/>
            <a:ext cx="0" cy="7893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 flipV="1">
            <a:off x="4389785" y="3695027"/>
            <a:ext cx="0" cy="7893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V="1">
            <a:off x="4389785" y="2389986"/>
            <a:ext cx="0" cy="7893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262522" y="2785759"/>
            <a:ext cx="127264" cy="353"/>
          </a:xfrm>
          <a:prstGeom prst="straightConnector1">
            <a:avLst/>
          </a:prstGeom>
          <a:ln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263914" y="3960379"/>
            <a:ext cx="127264" cy="353"/>
          </a:xfrm>
          <a:prstGeom prst="straightConnector1">
            <a:avLst/>
          </a:prstGeom>
          <a:ln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4263914" y="5443605"/>
            <a:ext cx="127264" cy="353"/>
          </a:xfrm>
          <a:prstGeom prst="straightConnector1">
            <a:avLst/>
          </a:prstGeom>
          <a:ln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V="1">
            <a:off x="9838026" y="1974401"/>
            <a:ext cx="0" cy="42343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8511951" y="2780861"/>
            <a:ext cx="1326075" cy="0"/>
          </a:xfrm>
          <a:custGeom>
            <a:avLst/>
            <a:gdLst>
              <a:gd name="connsiteX0" fmla="*/ 0 w 1463040"/>
              <a:gd name="connsiteY0" fmla="*/ 0 h 0"/>
              <a:gd name="connsiteX1" fmla="*/ 1463040 w 14630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3040">
                <a:moveTo>
                  <a:pt x="0" y="0"/>
                </a:moveTo>
                <a:lnTo>
                  <a:pt x="1463040" y="0"/>
                </a:lnTo>
              </a:path>
            </a:pathLst>
          </a:custGeom>
          <a:noFill/>
          <a:ln w="9525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7" name="Freeform 156"/>
          <p:cNvSpPr/>
          <p:nvPr/>
        </p:nvSpPr>
        <p:spPr>
          <a:xfrm>
            <a:off x="8511951" y="3937545"/>
            <a:ext cx="1326075" cy="0"/>
          </a:xfrm>
          <a:custGeom>
            <a:avLst/>
            <a:gdLst>
              <a:gd name="connsiteX0" fmla="*/ 0 w 1463040"/>
              <a:gd name="connsiteY0" fmla="*/ 0 h 0"/>
              <a:gd name="connsiteX1" fmla="*/ 1463040 w 14630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3040">
                <a:moveTo>
                  <a:pt x="0" y="0"/>
                </a:moveTo>
                <a:lnTo>
                  <a:pt x="1463040" y="0"/>
                </a:lnTo>
              </a:path>
            </a:pathLst>
          </a:custGeom>
          <a:noFill/>
          <a:ln w="9525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8511951" y="5644240"/>
            <a:ext cx="1326075" cy="0"/>
          </a:xfrm>
          <a:custGeom>
            <a:avLst/>
            <a:gdLst>
              <a:gd name="connsiteX0" fmla="*/ 0 w 1463040"/>
              <a:gd name="connsiteY0" fmla="*/ 0 h 0"/>
              <a:gd name="connsiteX1" fmla="*/ 1463040 w 14630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3040">
                <a:moveTo>
                  <a:pt x="0" y="0"/>
                </a:moveTo>
                <a:lnTo>
                  <a:pt x="1463040" y="0"/>
                </a:lnTo>
              </a:path>
            </a:pathLst>
          </a:custGeom>
          <a:noFill/>
          <a:ln w="9525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9208" y="4051135"/>
            <a:ext cx="519151" cy="29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Our Brand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889706" y="2907301"/>
            <a:ext cx="519151" cy="29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Our Brand</a:t>
            </a:r>
          </a:p>
        </p:txBody>
      </p:sp>
      <p:sp>
        <p:nvSpPr>
          <p:cNvPr id="136" name="Rectangular Callout 133">
            <a:extLst>
              <a:ext uri="{FF2B5EF4-FFF2-40B4-BE49-F238E27FC236}">
                <a16:creationId xmlns="" xmlns:a16="http://schemas.microsoft.com/office/drawing/2014/main" id="{D792B27C-35B4-4704-95B4-190D9BFDEEB2}"/>
              </a:ext>
            </a:extLst>
          </p:cNvPr>
          <p:cNvSpPr>
            <a:spLocks/>
          </p:cNvSpPr>
          <p:nvPr/>
        </p:nvSpPr>
        <p:spPr>
          <a:xfrm>
            <a:off x="3173810" y="3349137"/>
            <a:ext cx="7478061" cy="2635007"/>
          </a:xfrm>
          <a:prstGeom prst="wedgeRectCallout">
            <a:avLst>
              <a:gd name="adj1" fmla="val -28411"/>
              <a:gd name="adj2" fmla="val -5783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2000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714D2F2E-644A-441F-A606-472C0F468602}"/>
              </a:ext>
            </a:extLst>
          </p:cNvPr>
          <p:cNvSpPr txBox="1"/>
          <p:nvPr/>
        </p:nvSpPr>
        <p:spPr>
          <a:xfrm>
            <a:off x="3265055" y="3437860"/>
            <a:ext cx="3718858" cy="2407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2"/>
                </a:solidFill>
                <a:latin typeface="+mj-lt"/>
              </a:defRPr>
            </a:lvl1pPr>
            <a:lvl2pPr marL="193675" lvl="1" indent="-192088" defTabSz="895350" eaLnBrk="1" hangingPunct="1">
              <a:buClr>
                <a:schemeClr val="accent4"/>
              </a:buClr>
              <a:buSzPct val="125000"/>
              <a:buFont typeface="Arial" charset="0"/>
              <a:buChar char="▪"/>
              <a:defRPr baseline="0">
                <a:solidFill>
                  <a:schemeClr val="tx2"/>
                </a:solidFill>
                <a:latin typeface="+mj-lt"/>
              </a:defRPr>
            </a:lvl2pPr>
            <a:lvl3pPr marL="457200" lvl="2" indent="-261938" defTabSz="895350" eaLnBrk="1" hangingPunct="1">
              <a:buClr>
                <a:schemeClr val="accent4"/>
              </a:buClr>
              <a:buSzPct val="120000"/>
              <a:buFont typeface="Arial" charset="0"/>
              <a:buChar char="–"/>
              <a:defRPr baseline="0">
                <a:solidFill>
                  <a:schemeClr val="tx2"/>
                </a:solidFill>
                <a:latin typeface="+mj-lt"/>
              </a:defRPr>
            </a:lvl3pPr>
            <a:lvl4pPr marL="614363" lvl="3" indent="-155575" defTabSz="895350" eaLnBrk="1" hangingPunct="1">
              <a:buClr>
                <a:schemeClr val="accent4"/>
              </a:buClr>
              <a:buSzPct val="120000"/>
              <a:buFont typeface="Arial" charset="0"/>
              <a:buChar char="▫"/>
              <a:defRPr baseline="0">
                <a:solidFill>
                  <a:schemeClr val="tx2"/>
                </a:solidFill>
                <a:latin typeface="+mj-lt"/>
              </a:defRPr>
            </a:lvl4pPr>
            <a:lvl5pPr marL="749808" lvl="4" indent="-130175" defTabSz="895350" eaLnBrk="1" hangingPunct="1">
              <a:buClr>
                <a:schemeClr val="accent4"/>
              </a:buClr>
              <a:buSzPct val="89000"/>
              <a:buFont typeface="Arial" charset="0"/>
              <a:buChar char="-"/>
              <a:defRPr baseline="0">
                <a:solidFill>
                  <a:schemeClr val="tx2"/>
                </a:solidFill>
                <a:latin typeface="+mj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Nourishing Fuel (5B, +6%):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Benefits Sought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 Sustained energy, nourishment, satiation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Product RTBs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High protein and high quality ingredients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Occasion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Skews morning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Attitudes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 Wants natural / organic ingredients, exercises regularly, plans for snacking to eat healthier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Snacks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 Protein bars, protein drinks, Greek yogurt, almonds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Satisfaction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 High</a:t>
            </a:r>
          </a:p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Improvement Opportunities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:  More protein, less package waste, locally sourced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D6F122CB-80C9-478E-B55B-9E04924883BF}"/>
              </a:ext>
            </a:extLst>
          </p:cNvPr>
          <p:cNvSpPr>
            <a:spLocks/>
          </p:cNvSpPr>
          <p:nvPr/>
        </p:nvSpPr>
        <p:spPr>
          <a:xfrm>
            <a:off x="7075157" y="3349137"/>
            <a:ext cx="3576713" cy="263500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rgbClr val="E5E5E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3E7402B3-4EB9-4D42-8DD8-5D23BDF8B38F}"/>
              </a:ext>
            </a:extLst>
          </p:cNvPr>
          <p:cNvSpPr txBox="1"/>
          <p:nvPr/>
        </p:nvSpPr>
        <p:spPr>
          <a:xfrm>
            <a:off x="7209814" y="3444402"/>
            <a:ext cx="3299101" cy="1462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2"/>
                </a:solidFill>
                <a:latin typeface="+mj-lt"/>
              </a:defRPr>
            </a:lvl1pPr>
            <a:lvl2pPr marL="193675" lvl="1" indent="-192088" defTabSz="895350" eaLnBrk="1" hangingPunct="1">
              <a:buClr>
                <a:schemeClr val="accent4"/>
              </a:buClr>
              <a:buSzPct val="125000"/>
              <a:buFont typeface="Arial" charset="0"/>
              <a:buChar char="▪"/>
              <a:defRPr baseline="0">
                <a:solidFill>
                  <a:schemeClr val="tx2"/>
                </a:solidFill>
                <a:latin typeface="+mj-lt"/>
              </a:defRPr>
            </a:lvl2pPr>
            <a:lvl3pPr marL="457200" lvl="2" indent="-261938" defTabSz="895350" eaLnBrk="1" hangingPunct="1">
              <a:buClr>
                <a:schemeClr val="accent4"/>
              </a:buClr>
              <a:buSzPct val="120000"/>
              <a:buFont typeface="Arial" charset="0"/>
              <a:buChar char="–"/>
              <a:defRPr baseline="0">
                <a:solidFill>
                  <a:schemeClr val="tx2"/>
                </a:solidFill>
                <a:latin typeface="+mj-lt"/>
              </a:defRPr>
            </a:lvl3pPr>
            <a:lvl4pPr marL="614363" lvl="3" indent="-155575" defTabSz="895350" eaLnBrk="1" hangingPunct="1">
              <a:buClr>
                <a:schemeClr val="accent4"/>
              </a:buClr>
              <a:buSzPct val="120000"/>
              <a:buFont typeface="Arial" charset="0"/>
              <a:buChar char="▫"/>
              <a:defRPr baseline="0">
                <a:solidFill>
                  <a:schemeClr val="tx2"/>
                </a:solidFill>
                <a:latin typeface="+mj-lt"/>
              </a:defRPr>
            </a:lvl4pPr>
            <a:lvl5pPr marL="749808" lvl="4" indent="-130175" defTabSz="895350" eaLnBrk="1" hangingPunct="1">
              <a:buClr>
                <a:schemeClr val="accent4"/>
              </a:buClr>
              <a:buSzPct val="89000"/>
              <a:buFont typeface="Arial" charset="0"/>
              <a:buChar char="-"/>
              <a:defRPr baseline="0">
                <a:solidFill>
                  <a:schemeClr val="tx2"/>
                </a:solidFill>
                <a:latin typeface="+mj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How might we…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…leverage growth in protein-oriented snacking to better meet mental and physical energy needs of time-pressed adults?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…find new ways to provide Smart Energy without providing overly processed solutions?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…provide more satisfying protein experiences than basic bars?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8FCFA4E-F1F3-40E9-8651-B9E0711D124A}"/>
              </a:ext>
            </a:extLst>
          </p:cNvPr>
          <p:cNvSpPr txBox="1"/>
          <p:nvPr/>
        </p:nvSpPr>
        <p:spPr>
          <a:xfrm>
            <a:off x="7223961" y="5037349"/>
            <a:ext cx="3197047" cy="81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2"/>
                </a:solidFill>
                <a:latin typeface="+mj-lt"/>
              </a:defRPr>
            </a:lvl1pPr>
            <a:lvl2pPr marL="193675" lvl="1" indent="-192088" defTabSz="895350" eaLnBrk="1" hangingPunct="1">
              <a:buClr>
                <a:schemeClr val="accent4"/>
              </a:buClr>
              <a:buSzPct val="125000"/>
              <a:buFont typeface="Arial" charset="0"/>
              <a:buChar char="▪"/>
              <a:defRPr baseline="0">
                <a:solidFill>
                  <a:schemeClr val="tx2"/>
                </a:solidFill>
                <a:latin typeface="+mj-lt"/>
              </a:defRPr>
            </a:lvl2pPr>
            <a:lvl3pPr marL="457200" lvl="2" indent="-261938" defTabSz="895350" eaLnBrk="1" hangingPunct="1">
              <a:buClr>
                <a:schemeClr val="accent4"/>
              </a:buClr>
              <a:buSzPct val="120000"/>
              <a:buFont typeface="Arial" charset="0"/>
              <a:buChar char="–"/>
              <a:defRPr baseline="0">
                <a:solidFill>
                  <a:schemeClr val="tx2"/>
                </a:solidFill>
                <a:latin typeface="+mj-lt"/>
              </a:defRPr>
            </a:lvl3pPr>
            <a:lvl4pPr marL="614363" lvl="3" indent="-155575" defTabSz="895350" eaLnBrk="1" hangingPunct="1">
              <a:buClr>
                <a:schemeClr val="accent4"/>
              </a:buClr>
              <a:buSzPct val="120000"/>
              <a:buFont typeface="Arial" charset="0"/>
              <a:buChar char="▫"/>
              <a:defRPr baseline="0">
                <a:solidFill>
                  <a:schemeClr val="tx2"/>
                </a:solidFill>
                <a:latin typeface="+mj-lt"/>
              </a:defRPr>
            </a:lvl4pPr>
            <a:lvl5pPr marL="749808" lvl="4" indent="-130175" defTabSz="895350" eaLnBrk="1" hangingPunct="1">
              <a:buClr>
                <a:schemeClr val="accent4"/>
              </a:buClr>
              <a:buSzPct val="89000"/>
              <a:buFont typeface="Arial" charset="0"/>
              <a:buChar char="-"/>
              <a:defRPr baseline="0">
                <a:solidFill>
                  <a:schemeClr val="tx2"/>
                </a:solidFill>
                <a:latin typeface="+mj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70000"/>
              </a:spcBef>
            </a:pPr>
            <a:r>
              <a:rPr lang="en-US" sz="1050" b="1" dirty="0">
                <a:solidFill>
                  <a:schemeClr val="accent4"/>
                </a:solidFill>
                <a:latin typeface="+mn-lt"/>
              </a:rPr>
              <a:t>Example(s): 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High protein bites with Greek Yogurt 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Protein trios with dairy, nut and veg protein</a:t>
            </a:r>
          </a:p>
          <a:p>
            <a:pPr lvl="1">
              <a:spcBef>
                <a:spcPct val="35000"/>
              </a:spcBef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Hummus filled/centered crackers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E5BC6A0-A53B-4277-88FD-26D12B45DCD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DEFINE THE STRATEGY: Growth Spaces pinpoint best areas to</a:t>
            </a:r>
            <a:br>
              <a:rPr lang="en-US" dirty="0"/>
            </a:br>
            <a:r>
              <a:rPr lang="en-US" dirty="0"/>
              <a:t>compete in, initiating the development of a consumer back story </a:t>
            </a:r>
          </a:p>
        </p:txBody>
      </p:sp>
    </p:spTree>
    <p:extLst>
      <p:ext uri="{BB962C8B-B14F-4D97-AF65-F5344CB8AC3E}">
        <p14:creationId xmlns:p14="http://schemas.microsoft.com/office/powerpoint/2010/main" val="3523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1741216"/>
              </p:ext>
            </p:extLst>
          </p:nvPr>
        </p:nvGraphicFramePr>
        <p:xfrm>
          <a:off x="3455269" y="1471384"/>
          <a:ext cx="892" cy="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7" name="think-cell Slide" r:id="rId18" imgW="353" imgH="353" progId="TCLayout.ActiveDocument.1">
                  <p:embed/>
                </p:oleObj>
              </mc:Choice>
              <mc:Fallback>
                <p:oleObj name="think-cell Slide" r:id="rId18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55269" y="1471384"/>
                        <a:ext cx="892" cy="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1493839" y="840297"/>
            <a:ext cx="119057" cy="1190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0" y="230189"/>
            <a:ext cx="10671166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/>
              <a:t>DEFINE THE STRATEGY: Combining with other inputs (e.g., social media), we further developed Growth Spaces</a:t>
            </a:r>
            <a:endParaRPr lang="en-US" dirty="0"/>
          </a:p>
        </p:txBody>
      </p:sp>
      <p:sp>
        <p:nvSpPr>
          <p:cNvPr id="44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671513">
              <a:tabLst>
                <a:tab pos="472679" algn="l"/>
              </a:tabLst>
            </a:pPr>
            <a:r>
              <a:rPr lang="en-US" altLang="ja-JP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McKinsey</a:t>
            </a: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158759" y="1464236"/>
            <a:ext cx="5979323" cy="47426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97" y="1540740"/>
            <a:ext cx="4309614" cy="247874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446" y="1905743"/>
            <a:ext cx="4157099" cy="20155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3" name="Picture 162"/>
          <p:cNvPicPr>
            <a:picLocks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953" y="2465685"/>
            <a:ext cx="4570721" cy="21970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3" name="Picture 122"/>
          <p:cNvPicPr>
            <a:picLocks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727" y="3060879"/>
            <a:ext cx="4609225" cy="2273471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>
            <a:picLocks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34" y="3975527"/>
            <a:ext cx="4814852" cy="2220373"/>
          </a:xfrm>
          <a:prstGeom prst="rect">
            <a:avLst/>
          </a:prstGeom>
          <a:ln>
            <a:noFill/>
          </a:ln>
        </p:spPr>
      </p:pic>
      <p:sp>
        <p:nvSpPr>
          <p:cNvPr id="63" name="Rectangle 62"/>
          <p:cNvSpPr>
            <a:spLocks/>
          </p:cNvSpPr>
          <p:nvPr/>
        </p:nvSpPr>
        <p:spPr>
          <a:xfrm>
            <a:off x="158759" y="1353279"/>
            <a:ext cx="5803472" cy="572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>
            <p:custDataLst>
              <p:tags r:id="rId4"/>
            </p:custDataLst>
          </p:nvPr>
        </p:nvSpPr>
        <p:spPr>
          <a:xfrm flipH="1" flipV="1">
            <a:off x="6247956" y="1464236"/>
            <a:ext cx="5402691" cy="474261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FFFFFF"/>
              </a:solidFill>
              <a:latin typeface="Trebuchet MS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7459650" y="2722671"/>
            <a:ext cx="407041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7459650" y="3532409"/>
            <a:ext cx="407041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459650" y="4526813"/>
            <a:ext cx="407041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7459650" y="2411018"/>
            <a:ext cx="407041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345514" y="5713773"/>
            <a:ext cx="5203100" cy="409693"/>
            <a:chOff x="4916732" y="5305740"/>
            <a:chExt cx="3759339" cy="409693"/>
          </a:xfrm>
        </p:grpSpPr>
        <p:sp>
          <p:nvSpPr>
            <p:cNvPr id="36" name="TextBox 7"/>
            <p:cNvSpPr txBox="1">
              <a:spLocks/>
            </p:cNvSpPr>
            <p:nvPr>
              <p:custDataLst>
                <p:tags r:id="rId12"/>
              </p:custDataLst>
            </p:nvPr>
          </p:nvSpPr>
          <p:spPr bwMode="gray">
            <a:xfrm>
              <a:off x="4916732" y="5305741"/>
              <a:ext cx="836524" cy="409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altLang="ja-JP" sz="1200" b="1" dirty="0">
                  <a:solidFill>
                    <a:schemeClr val="accent4"/>
                  </a:solidFill>
                </a:rPr>
                <a:t>Products</a:t>
              </a:r>
              <a:endParaRPr 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7"/>
            <p:cNvSpPr txBox="1">
              <a:spLocks/>
            </p:cNvSpPr>
            <p:nvPr>
              <p:custDataLst>
                <p:tags r:id="rId13"/>
              </p:custDataLst>
            </p:nvPr>
          </p:nvSpPr>
          <p:spPr bwMode="gray">
            <a:xfrm>
              <a:off x="5860052" y="5305740"/>
              <a:ext cx="836524" cy="409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altLang="ja-JP" sz="1200" b="1" dirty="0">
                  <a:solidFill>
                    <a:schemeClr val="accent4"/>
                  </a:solidFill>
                </a:rPr>
                <a:t>Price</a:t>
              </a:r>
              <a:endParaRPr 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7"/>
            <p:cNvSpPr txBox="1">
              <a:spLocks/>
            </p:cNvSpPr>
            <p:nvPr>
              <p:custDataLst>
                <p:tags r:id="rId14"/>
              </p:custDataLst>
            </p:nvPr>
          </p:nvSpPr>
          <p:spPr bwMode="gray">
            <a:xfrm>
              <a:off x="6803372" y="5305740"/>
              <a:ext cx="836524" cy="409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sz="1200" b="1" dirty="0">
                  <a:solidFill>
                    <a:schemeClr val="accent4"/>
                  </a:solidFill>
                </a:rPr>
                <a:t>Channels</a:t>
              </a:r>
            </a:p>
          </p:txBody>
        </p:sp>
        <p:sp>
          <p:nvSpPr>
            <p:cNvPr id="40" name="TextBox 7"/>
            <p:cNvSpPr txBox="1">
              <a:spLocks/>
            </p:cNvSpPr>
            <p:nvPr>
              <p:custDataLst>
                <p:tags r:id="rId15"/>
              </p:custDataLst>
            </p:nvPr>
          </p:nvSpPr>
          <p:spPr bwMode="gray">
            <a:xfrm>
              <a:off x="7746693" y="5305741"/>
              <a:ext cx="929378" cy="409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altLang="ja-JP" sz="1200" b="1" dirty="0">
                  <a:solidFill>
                    <a:schemeClr val="accent4"/>
                  </a:solidFill>
                </a:rPr>
                <a:t>Promotions</a:t>
              </a:r>
              <a:endParaRPr lang="en-US" sz="12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" name="TextBox 7"/>
          <p:cNvSpPr txBox="1">
            <a:spLocks/>
          </p:cNvSpPr>
          <p:nvPr/>
        </p:nvSpPr>
        <p:spPr>
          <a:xfrm>
            <a:off x="6247959" y="1464237"/>
            <a:ext cx="5402691" cy="2751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Example: Absorbing energy smartly</a:t>
            </a:r>
          </a:p>
        </p:txBody>
      </p:sp>
      <p:sp>
        <p:nvSpPr>
          <p:cNvPr id="19" name="TextBox 7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357934" y="2758208"/>
            <a:ext cx="1027480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ja-JP" sz="1200" b="1" dirty="0" smtClean="0">
                <a:solidFill>
                  <a:schemeClr val="accent4"/>
                </a:solidFill>
              </a:rPr>
              <a:t>Occasions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459650" y="2758208"/>
            <a:ext cx="4070412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dirty="0"/>
              <a:t>Absorbing energy on the go</a:t>
            </a:r>
          </a:p>
          <a:p>
            <a:pPr lvl="1"/>
            <a:r>
              <a:rPr lang="en-US" sz="1200" dirty="0"/>
              <a:t>Consuming alone, rather than with someone</a:t>
            </a:r>
          </a:p>
          <a:p>
            <a:pPr lvl="1"/>
            <a:r>
              <a:rPr lang="en-US" sz="1200" dirty="0"/>
              <a:t>Nutrition comes first</a:t>
            </a:r>
          </a:p>
        </p:txBody>
      </p:sp>
      <p:sp>
        <p:nvSpPr>
          <p:cNvPr id="21" name="TextBox 7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6357934" y="1821483"/>
            <a:ext cx="1027480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ja-JP" sz="1200" b="1" dirty="0">
                <a:solidFill>
                  <a:schemeClr val="accent4"/>
                </a:solidFill>
              </a:rPr>
              <a:t>Primary target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7459650" y="1821483"/>
            <a:ext cx="4070412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dirty="0"/>
              <a:t>Healthy and active people who are busy but always want to stay in the best condition</a:t>
            </a:r>
          </a:p>
        </p:txBody>
      </p:sp>
      <p:sp>
        <p:nvSpPr>
          <p:cNvPr id="23" name="TextBox 7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357934" y="3567946"/>
            <a:ext cx="10274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ja-JP" sz="1200" b="1" dirty="0">
                <a:solidFill>
                  <a:schemeClr val="accent4"/>
                </a:solidFill>
              </a:rPr>
              <a:t>Key needs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grpSp>
        <p:nvGrpSpPr>
          <p:cNvPr id="49" name="Group 48"/>
          <p:cNvGrpSpPr>
            <a:grpSpLocks/>
          </p:cNvGrpSpPr>
          <p:nvPr/>
        </p:nvGrpSpPr>
        <p:grpSpPr>
          <a:xfrm>
            <a:off x="7459650" y="3567946"/>
            <a:ext cx="4070412" cy="923330"/>
            <a:chOff x="5793590" y="3398569"/>
            <a:chExt cx="2929691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793590" y="3398569"/>
              <a:ext cx="1376915" cy="9233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sz="1200" dirty="0"/>
                <a:t>Nutrition</a:t>
              </a:r>
            </a:p>
            <a:p>
              <a:pPr lvl="1"/>
              <a:r>
                <a:rPr lang="en-US" sz="1200" dirty="0"/>
                <a:t>Finish quickly with minimal preparation</a:t>
              </a:r>
            </a:p>
            <a:p>
              <a:pPr lvl="1"/>
              <a:r>
                <a:rPr lang="en-US" sz="1200" dirty="0"/>
                <a:t>Give energy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46366" y="3398569"/>
              <a:ext cx="1376915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sz="1200" dirty="0"/>
                <a:t>Simple portioning</a:t>
              </a:r>
            </a:p>
            <a:p>
              <a:pPr lvl="1"/>
              <a:r>
                <a:rPr lang="en-US" sz="1200" dirty="0"/>
                <a:t>Fits daily routine</a:t>
              </a:r>
            </a:p>
          </p:txBody>
        </p:sp>
      </p:grpSp>
      <p:sp>
        <p:nvSpPr>
          <p:cNvPr id="29" name="TextBox 7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6357934" y="4562350"/>
            <a:ext cx="1027480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ja-JP" sz="1200" b="1" dirty="0">
                <a:solidFill>
                  <a:schemeClr val="accent4"/>
                </a:solidFill>
              </a:rPr>
              <a:t>Existing products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grpSp>
        <p:nvGrpSpPr>
          <p:cNvPr id="57" name="Group 56"/>
          <p:cNvGrpSpPr>
            <a:grpSpLocks/>
          </p:cNvGrpSpPr>
          <p:nvPr/>
        </p:nvGrpSpPr>
        <p:grpSpPr>
          <a:xfrm>
            <a:off x="7459650" y="4562350"/>
            <a:ext cx="4070412" cy="553998"/>
            <a:chOff x="5795379" y="4446438"/>
            <a:chExt cx="2936828" cy="553998"/>
          </a:xfrm>
        </p:grpSpPr>
        <p:sp>
          <p:nvSpPr>
            <p:cNvPr id="42" name="TextBox 41"/>
            <p:cNvSpPr txBox="1"/>
            <p:nvPr/>
          </p:nvSpPr>
          <p:spPr>
            <a:xfrm>
              <a:off x="5795379" y="4446438"/>
              <a:ext cx="1373339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sz="1200" dirty="0"/>
                <a:t>Bars</a:t>
              </a:r>
            </a:p>
            <a:p>
              <a:pPr lvl="1"/>
              <a:r>
                <a:rPr lang="en-US" sz="1200" dirty="0"/>
                <a:t>Smoothies</a:t>
              </a:r>
            </a:p>
            <a:p>
              <a:pPr lvl="1"/>
              <a:r>
                <a:rPr lang="en-US" sz="1200" dirty="0"/>
                <a:t>Granola/trail mix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8868" y="4446438"/>
              <a:ext cx="1373339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sz="1200" dirty="0"/>
                <a:t>Yogurt</a:t>
              </a:r>
            </a:p>
            <a:p>
              <a:pPr lvl="1"/>
              <a:r>
                <a:rPr lang="en-US" sz="1200" dirty="0"/>
                <a:t>Nuts</a:t>
              </a:r>
            </a:p>
            <a:p>
              <a:pPr lvl="1"/>
              <a:r>
                <a:rPr lang="en-US" sz="1200" dirty="0"/>
                <a:t>Fruit</a:t>
              </a:r>
            </a:p>
          </p:txBody>
        </p:sp>
      </p:grpSp>
      <p:sp>
        <p:nvSpPr>
          <p:cNvPr id="33" name="TextBox 7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6357934" y="2446556"/>
            <a:ext cx="1027480" cy="24057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ts val="1300"/>
              </a:lnSpc>
            </a:pPr>
            <a:r>
              <a:rPr lang="en-US" altLang="ja-JP" sz="1200" b="1" dirty="0">
                <a:solidFill>
                  <a:schemeClr val="accent4"/>
                </a:solidFill>
              </a:rPr>
              <a:t>Size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7459650" y="2446555"/>
            <a:ext cx="407041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dirty="0"/>
              <a:t>JPY ○○○ </a:t>
            </a:r>
            <a:r>
              <a:rPr lang="en-US" sz="1200" dirty="0" err="1"/>
              <a:t>oku</a:t>
            </a:r>
            <a:endParaRPr lang="en-US" sz="1200" dirty="0"/>
          </a:p>
        </p:txBody>
      </p:sp>
      <p:sp>
        <p:nvSpPr>
          <p:cNvPr id="68" name="Rectangle 67"/>
          <p:cNvSpPr>
            <a:spLocks/>
          </p:cNvSpPr>
          <p:nvPr/>
        </p:nvSpPr>
        <p:spPr>
          <a:xfrm>
            <a:off x="6247956" y="1353279"/>
            <a:ext cx="5402694" cy="572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4" name="Right Triangle 63"/>
          <p:cNvSpPr/>
          <p:nvPr/>
        </p:nvSpPr>
        <p:spPr>
          <a:xfrm>
            <a:off x="5862149" y="1269559"/>
            <a:ext cx="275933" cy="14097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9357696" y="5246897"/>
            <a:ext cx="274320" cy="274320"/>
            <a:chOff x="5128847" y="821233"/>
            <a:chExt cx="2402484" cy="2402484"/>
          </a:xfrm>
        </p:grpSpPr>
        <p:sp>
          <p:nvSpPr>
            <p:cNvPr id="208" name="Oval 75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128847" y="821233"/>
              <a:ext cx="2402484" cy="24024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/>
            </a:p>
          </p:txBody>
        </p:sp>
        <p:sp>
          <p:nvSpPr>
            <p:cNvPr id="209" name="Freeform 67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640246" y="1332632"/>
              <a:ext cx="1379686" cy="1379686"/>
            </a:xfrm>
            <a:custGeom>
              <a:avLst/>
              <a:gdLst>
                <a:gd name="T0" fmla="*/ 25 w 184"/>
                <a:gd name="T1" fmla="*/ 0 h 184"/>
                <a:gd name="T2" fmla="*/ 92 w 184"/>
                <a:gd name="T3" fmla="*/ 67 h 184"/>
                <a:gd name="T4" fmla="*/ 158 w 184"/>
                <a:gd name="T5" fmla="*/ 0 h 184"/>
                <a:gd name="T6" fmla="*/ 183 w 184"/>
                <a:gd name="T7" fmla="*/ 26 h 184"/>
                <a:gd name="T8" fmla="*/ 117 w 184"/>
                <a:gd name="T9" fmla="*/ 91 h 184"/>
                <a:gd name="T10" fmla="*/ 184 w 184"/>
                <a:gd name="T11" fmla="*/ 158 h 184"/>
                <a:gd name="T12" fmla="*/ 158 w 184"/>
                <a:gd name="T13" fmla="*/ 184 h 184"/>
                <a:gd name="T14" fmla="*/ 92 w 184"/>
                <a:gd name="T15" fmla="*/ 118 h 184"/>
                <a:gd name="T16" fmla="*/ 25 w 184"/>
                <a:gd name="T17" fmla="*/ 184 h 184"/>
                <a:gd name="T18" fmla="*/ 0 w 184"/>
                <a:gd name="T19" fmla="*/ 158 h 184"/>
                <a:gd name="T20" fmla="*/ 66 w 184"/>
                <a:gd name="T21" fmla="*/ 91 h 184"/>
                <a:gd name="T22" fmla="*/ 0 w 184"/>
                <a:gd name="T23" fmla="*/ 26 h 184"/>
                <a:gd name="T24" fmla="*/ 25 w 184"/>
                <a:gd name="T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84">
                  <a:moveTo>
                    <a:pt x="25" y="0"/>
                  </a:moveTo>
                  <a:lnTo>
                    <a:pt x="92" y="67"/>
                  </a:lnTo>
                  <a:lnTo>
                    <a:pt x="158" y="0"/>
                  </a:lnTo>
                  <a:lnTo>
                    <a:pt x="183" y="26"/>
                  </a:lnTo>
                  <a:lnTo>
                    <a:pt x="117" y="91"/>
                  </a:lnTo>
                  <a:lnTo>
                    <a:pt x="184" y="158"/>
                  </a:lnTo>
                  <a:lnTo>
                    <a:pt x="158" y="184"/>
                  </a:lnTo>
                  <a:lnTo>
                    <a:pt x="92" y="118"/>
                  </a:lnTo>
                  <a:lnTo>
                    <a:pt x="25" y="184"/>
                  </a:lnTo>
                  <a:lnTo>
                    <a:pt x="0" y="158"/>
                  </a:lnTo>
                  <a:lnTo>
                    <a:pt x="66" y="91"/>
                  </a:lnTo>
                  <a:lnTo>
                    <a:pt x="0" y="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8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665094"/>
              </p:ext>
            </p:extLst>
          </p:nvPr>
        </p:nvGraphicFramePr>
        <p:xfrm>
          <a:off x="1495461" y="841928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62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5461" y="841928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1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ja-JP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ja-JP" sz="800" dirty="0">
                <a:solidFill>
                  <a:schemeClr val="accent6"/>
                </a:solidFill>
                <a:latin typeface="+mn-lt"/>
              </a:rPr>
              <a:t>McKinsey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840091EB-2041-4EDD-A6A4-B6980612994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72151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CONSTRUCT OPTIONS: Immersion and Collision workshops built the story quickly and iteratively</a:t>
            </a:r>
          </a:p>
        </p:txBody>
      </p:sp>
      <p:sp>
        <p:nvSpPr>
          <p:cNvPr id="158" name="Rectangle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9003" y="4364492"/>
            <a:ext cx="5469290" cy="1943705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accent1"/>
            </a:solidFill>
          </a:ln>
        </p:spPr>
        <p:txBody>
          <a:bodyPr vert="horz" lIns="57147" tIns="57147" rIns="57147" bIns="57147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6" name="Rectangle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19003" y="1175909"/>
            <a:ext cx="5469290" cy="1943705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accent1"/>
            </a:solidFill>
          </a:ln>
        </p:spPr>
        <p:txBody>
          <a:bodyPr vert="horz" lIns="57147" tIns="57147" rIns="57147" bIns="57147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56" name="Rectangle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165176" y="1174825"/>
            <a:ext cx="5469290" cy="1943705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accent1"/>
            </a:solidFill>
          </a:ln>
        </p:spPr>
        <p:txBody>
          <a:bodyPr vert="horz" lIns="57147" tIns="57147" rIns="57147" bIns="57147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6165176" y="1174825"/>
            <a:ext cx="5469290" cy="3147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72009" tIns="72009" rIns="72009" bIns="72009" anchor="ctr" anchorCtr="0">
            <a:spAutoFit/>
          </a:bodyPr>
          <a:lstStyle/>
          <a:p>
            <a:pPr marL="60325" indent="53975" defTabSz="303371" fontAlgn="auto" hangingPunct="0">
              <a:spcBef>
                <a:spcPts val="0"/>
              </a:spcBef>
              <a:spcAft>
                <a:spcPts val="294"/>
              </a:spcAft>
            </a:pPr>
            <a:r>
              <a:rPr lang="en-US" altLang="ja-JP" sz="1100" b="1" kern="0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Helvetica Light"/>
              </a:rPr>
              <a:t>Deep dive trend investigation</a:t>
            </a:r>
            <a:endParaRPr lang="en-US" sz="1100" b="1" kern="0" dirty="0">
              <a:solidFill>
                <a:schemeClr val="accent4"/>
              </a:solidFill>
              <a:latin typeface="+mn-l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49" name="Rectangle 148"/>
          <p:cNvSpPr>
            <a:spLocks/>
          </p:cNvSpPr>
          <p:nvPr/>
        </p:nvSpPr>
        <p:spPr>
          <a:xfrm>
            <a:off x="319003" y="4356798"/>
            <a:ext cx="5469290" cy="3147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72009" tIns="72009" rIns="72009" bIns="72009" anchor="ctr" anchorCtr="0">
            <a:spAutoFit/>
          </a:bodyPr>
          <a:lstStyle/>
          <a:p>
            <a:pPr marL="60325" indent="53975" defTabSz="303371" fontAlgn="auto" hangingPunct="0">
              <a:spcBef>
                <a:spcPts val="0"/>
              </a:spcBef>
              <a:spcAft>
                <a:spcPts val="294"/>
              </a:spcAft>
            </a:pPr>
            <a:r>
              <a:rPr lang="en-US" altLang="ja-JP" sz="1100" b="1" kern="0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Helvetica Light"/>
              </a:rPr>
              <a:t>Social media insight</a:t>
            </a:r>
            <a:endParaRPr lang="en-US" sz="1100" b="1" kern="0" dirty="0">
              <a:solidFill>
                <a:schemeClr val="accent4"/>
              </a:solidFill>
              <a:latin typeface="+mn-l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57" name="Rectangle 5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165176" y="4364492"/>
            <a:ext cx="5469290" cy="1943705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accent1"/>
            </a:solidFill>
          </a:ln>
        </p:spPr>
        <p:txBody>
          <a:bodyPr vert="horz" lIns="57147" tIns="57147" rIns="57147" bIns="57147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6165176" y="4364492"/>
            <a:ext cx="5469290" cy="3147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72009" tIns="72009" rIns="72009" bIns="72009" anchor="ctr" anchorCtr="0">
            <a:spAutoFit/>
          </a:bodyPr>
          <a:lstStyle/>
          <a:p>
            <a:pPr marL="60325" indent="53975" defTabSz="303371" fontAlgn="auto" hangingPunct="0">
              <a:spcBef>
                <a:spcPts val="0"/>
              </a:spcBef>
              <a:spcAft>
                <a:spcPts val="294"/>
              </a:spcAft>
            </a:pPr>
            <a:r>
              <a:rPr lang="en-US" altLang="ja-JP" sz="1100" b="1" kern="0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Helvetica Light"/>
              </a:rPr>
              <a:t>Other company case studies for materials/products</a:t>
            </a:r>
            <a:endParaRPr lang="en-US" sz="1100" b="1" kern="0" dirty="0">
              <a:solidFill>
                <a:schemeClr val="accent4"/>
              </a:solidFill>
              <a:latin typeface="+mn-l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60" name="Marvintitletrackercircle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6035390" y="1205726"/>
            <a:ext cx="237744" cy="23967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1" name="Marvintitletrackercircle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74943" y="4393871"/>
            <a:ext cx="237744" cy="23967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2" name="Marvintitletrackercircle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6035390" y="4389659"/>
            <a:ext cx="237744" cy="23967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446" y="1522259"/>
            <a:ext cx="3474404" cy="1535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</p:pic>
      <p:pic>
        <p:nvPicPr>
          <p:cNvPr id="312341" name="Picture 21" descr="TruvÃ­a®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7188" y="4978730"/>
            <a:ext cx="978662" cy="2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2772" y="5287949"/>
            <a:ext cx="867497" cy="750772"/>
          </a:xfrm>
          <a:prstGeom prst="rect">
            <a:avLst/>
          </a:prstGeom>
        </p:spPr>
      </p:pic>
      <p:pic>
        <p:nvPicPr>
          <p:cNvPr id="312348" name="Picture 28" descr="Image result for gatorade products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9408" y="5481604"/>
            <a:ext cx="1016179" cy="5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39" name="Picture 19" descr="Image result for Gatorade logo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0548" y="4847540"/>
            <a:ext cx="618246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55" name="Picture 35" descr="Image result for solae logo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463" y="4912288"/>
            <a:ext cx="1051055" cy="3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60" name="Picture 40" descr="Image result for soy protein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1624" y="5441643"/>
            <a:ext cx="815111" cy="5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53140" y="3171337"/>
            <a:ext cx="7247186" cy="1122736"/>
            <a:chOff x="90946" y="2975434"/>
            <a:chExt cx="6331430" cy="1094295"/>
          </a:xfrm>
          <a:solidFill>
            <a:schemeClr val="tx2"/>
          </a:solidFill>
        </p:grpSpPr>
        <p:sp>
          <p:nvSpPr>
            <p:cNvPr id="11" name="Oval 10"/>
            <p:cNvSpPr/>
            <p:nvPr/>
          </p:nvSpPr>
          <p:spPr>
            <a:xfrm>
              <a:off x="90946" y="2975434"/>
              <a:ext cx="6331430" cy="1094295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>
              <a:spLocks/>
            </p:cNvSpPr>
            <p:nvPr/>
          </p:nvSpPr>
          <p:spPr>
            <a:xfrm>
              <a:off x="1057170" y="3176535"/>
              <a:ext cx="4566631" cy="660706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defRPr lang="en-US" sz="1600" baseline="0" dirty="0"/>
              </a:lvl1pPr>
              <a:lvl2pPr marL="194400" lvl="1" indent="-190800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600" baseline="0" dirty="0"/>
              </a:lvl2pPr>
              <a:lvl3pPr marL="481012" lvl="2" indent="-285750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600" baseline="0" dirty="0"/>
              </a:lvl3pPr>
              <a:lvl4pPr marL="615600" lvl="3" indent="-154800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600" baseline="0" dirty="0"/>
              </a:lvl4pPr>
              <a:lvl5pPr marL="748800" lvl="4" indent="-129600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en-US" sz="1600" baseline="0" dirty="0"/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/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/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/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/>
              </a:lvl9pPr>
            </a:lstStyle>
            <a:p>
              <a:pPr marL="2700" lvl="1" indent="0">
                <a:spcBef>
                  <a:spcPts val="300"/>
                </a:spcBef>
                <a:buClr>
                  <a:schemeClr val="bg1"/>
                </a:buClr>
                <a:buNone/>
              </a:pPr>
              <a:r>
                <a:rPr lang="en-US" altLang="ja-JP" sz="1100" b="1" dirty="0">
                  <a:solidFill>
                    <a:schemeClr val="bg1"/>
                  </a:solidFill>
                  <a:latin typeface="+mn-lt"/>
                  <a:cs typeface="Calibri Light" panose="020F0302020204030204" pitchFamily="34" charset="0"/>
                </a:rPr>
                <a:t>Immersion workshop</a:t>
              </a:r>
              <a:endParaRPr lang="ja-JP" altLang="en-US" sz="1100" b="1" dirty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endParaRPr>
            </a:p>
            <a:p>
              <a:pPr marL="106363" lvl="1" indent="-103188">
                <a:lnSpc>
                  <a:spcPct val="85000"/>
                </a:lnSpc>
                <a:spcBef>
                  <a:spcPts val="300"/>
                </a:spcBef>
                <a:buClr>
                  <a:schemeClr val="bg1"/>
                </a:buClr>
              </a:pPr>
              <a:r>
                <a:rPr lang="en-US" altLang="ja-JP" sz="1100" b="1" dirty="0">
                  <a:solidFill>
                    <a:schemeClr val="bg1"/>
                  </a:solidFill>
                  <a:latin typeface="+mn-lt"/>
                  <a:cs typeface="Calibri Light" panose="020F0302020204030204" pitchFamily="34" charset="0"/>
                </a:rPr>
                <a:t>Understanding the customer: A thorough understanding of consumer image, pain points, needs, etc.</a:t>
              </a:r>
            </a:p>
            <a:p>
              <a:pPr marL="106363" lvl="1" indent="-103188">
                <a:lnSpc>
                  <a:spcPct val="85000"/>
                </a:lnSpc>
                <a:spcBef>
                  <a:spcPts val="300"/>
                </a:spcBef>
                <a:buClr>
                  <a:schemeClr val="bg1"/>
                </a:buClr>
              </a:pPr>
              <a:r>
                <a:rPr lang="en-US" altLang="ja-JP" sz="1100" b="1" dirty="0">
                  <a:solidFill>
                    <a:schemeClr val="bg1"/>
                  </a:solidFill>
                  <a:latin typeface="+mn-lt"/>
                  <a:cs typeface="Calibri Light" panose="020F0302020204030204" pitchFamily="34" charset="0"/>
                </a:rPr>
                <a:t>Areas with market opportunities, and a rough policy for each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87280" y="3106430"/>
            <a:ext cx="1900388" cy="1255337"/>
            <a:chOff x="3827280" y="2868174"/>
            <a:chExt cx="1471089" cy="1306309"/>
          </a:xfrm>
        </p:grpSpPr>
        <p:grpSp>
          <p:nvGrpSpPr>
            <p:cNvPr id="10" name="Group 9"/>
            <p:cNvGrpSpPr/>
            <p:nvPr/>
          </p:nvGrpSpPr>
          <p:grpSpPr>
            <a:xfrm>
              <a:off x="3827280" y="2868174"/>
              <a:ext cx="1471089" cy="285737"/>
              <a:chOff x="2564488" y="2862774"/>
              <a:chExt cx="1456524" cy="285737"/>
            </a:xfrm>
          </p:grpSpPr>
          <p:sp>
            <p:nvSpPr>
              <p:cNvPr id="7" name="Right Arrow 6"/>
              <p:cNvSpPr/>
              <p:nvPr/>
            </p:nvSpPr>
            <p:spPr>
              <a:xfrm rot="2460418">
                <a:off x="2564488" y="2862774"/>
                <a:ext cx="342885" cy="285737"/>
              </a:xfrm>
              <a:prstGeom prst="rightArrow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ight Arrow 6"/>
              <p:cNvSpPr/>
              <p:nvPr/>
            </p:nvSpPr>
            <p:spPr>
              <a:xfrm rot="19139582" flipH="1">
                <a:off x="3678127" y="2862774"/>
                <a:ext cx="342885" cy="285737"/>
              </a:xfrm>
              <a:prstGeom prst="rightArrow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flipV="1">
              <a:off x="3827280" y="3888746"/>
              <a:ext cx="1471089" cy="285737"/>
              <a:chOff x="2564488" y="2862774"/>
              <a:chExt cx="1456524" cy="285737"/>
            </a:xfrm>
          </p:grpSpPr>
          <p:sp>
            <p:nvSpPr>
              <p:cNvPr id="58" name="Right Arrow 6"/>
              <p:cNvSpPr/>
              <p:nvPr/>
            </p:nvSpPr>
            <p:spPr>
              <a:xfrm rot="2460418">
                <a:off x="2564488" y="2862774"/>
                <a:ext cx="342885" cy="285737"/>
              </a:xfrm>
              <a:prstGeom prst="rightArrow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9139582" flipH="1">
                <a:off x="3678127" y="2862774"/>
                <a:ext cx="342885" cy="285737"/>
              </a:xfrm>
              <a:prstGeom prst="rightArrow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881545" y="4772772"/>
            <a:ext cx="4344202" cy="1403069"/>
            <a:chOff x="1092627" y="4575242"/>
            <a:chExt cx="3167952" cy="1403069"/>
          </a:xfrm>
        </p:grpSpPr>
        <p:sp>
          <p:nvSpPr>
            <p:cNvPr id="46" name="Arrow: Right 7"/>
            <p:cNvSpPr/>
            <p:nvPr/>
          </p:nvSpPr>
          <p:spPr>
            <a:xfrm>
              <a:off x="2036224" y="5029805"/>
              <a:ext cx="483250" cy="520285"/>
            </a:xfrm>
            <a:prstGeom prst="rightArrow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22459" y="4575242"/>
              <a:ext cx="1638120" cy="1403069"/>
              <a:chOff x="2768987" y="4586430"/>
              <a:chExt cx="1543184" cy="1334972"/>
            </a:xfrm>
          </p:grpSpPr>
          <p:pic>
            <p:nvPicPr>
              <p:cNvPr id="47" name="Picture 46"/>
              <p:cNvPicPr>
                <a:picLocks/>
              </p:cNvPicPr>
              <p:nvPr/>
            </p:nvPicPr>
            <p:blipFill rotWithShape="1">
              <a:blip r:embed="rId2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768987" y="4586430"/>
                <a:ext cx="1443695" cy="775631"/>
              </a:xfrm>
              <a:prstGeom prst="rect">
                <a:avLst/>
              </a:prstGeom>
              <a:ln w="6350">
                <a:solidFill>
                  <a:schemeClr val="accent6"/>
                </a:solidFill>
              </a:ln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2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18974" y="5214660"/>
                <a:ext cx="1493197" cy="706742"/>
              </a:xfrm>
              <a:prstGeom prst="rect">
                <a:avLst/>
              </a:prstGeom>
              <a:ln w="6350">
                <a:solidFill>
                  <a:schemeClr val="accent6"/>
                </a:solidFill>
              </a:ln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1092627" y="4805432"/>
              <a:ext cx="840611" cy="985768"/>
              <a:chOff x="370129" y="4650266"/>
              <a:chExt cx="930087" cy="1130233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370129" y="4650266"/>
                <a:ext cx="930087" cy="1130233"/>
              </a:xfrm>
              <a:prstGeom prst="roundRect">
                <a:avLst/>
              </a:prstGeom>
              <a:solidFill>
                <a:srgbClr val="DEF0D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12363" name="Picture 43" descr="Image result for instagram logo"/>
              <p:cNvPicPr>
                <a:picLocks noChangeAspect="1" noChangeArrowheads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920" y="4778770"/>
                <a:ext cx="357861" cy="357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2365" name="Picture 45" descr="https://www.wired.com/wp-content/uploads/2015/09/google-logo.jpg"/>
              <p:cNvPicPr>
                <a:picLocks noChangeAspect="1" noChangeArrowheads="1"/>
              </p:cNvPicPr>
              <p:nvPr/>
            </p:nvPicPr>
            <p:blipFill rotWithShape="1">
              <a:blip r:embed="rId2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10920" y="5253011"/>
                <a:ext cx="373632" cy="353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2368" name="Picture 48" descr="Image result for twitter logo"/>
              <p:cNvPicPr>
                <a:picLocks noChangeAspect="1" noChangeArrowheads="1"/>
              </p:cNvPicPr>
              <p:nvPr/>
            </p:nvPicPr>
            <p:blipFill>
              <a:blip r:embed="rId2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998" y="4772203"/>
                <a:ext cx="424823" cy="345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2370" name="Picture 50" descr="Image result for facebook logo"/>
              <p:cNvPicPr>
                <a:picLocks noChangeAspect="1" noChangeArrowheads="1"/>
              </p:cNvPicPr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597" y="5261688"/>
                <a:ext cx="379440" cy="379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248869" y="1514428"/>
            <a:ext cx="5267771" cy="152349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dirty="0"/>
              <a:t>Trends identified in Phase 1</a:t>
            </a:r>
          </a:p>
          <a:p>
            <a:pPr lvl="2"/>
            <a:r>
              <a:rPr lang="en-US" sz="1100" dirty="0"/>
              <a:t>Health awareness: The increase in the social insurance burden has increased consumers’ awareness of health</a:t>
            </a:r>
          </a:p>
          <a:p>
            <a:pPr lvl="2"/>
            <a:r>
              <a:rPr lang="en-US" sz="1100" dirty="0"/>
              <a:t>Digital: Millennials, who are digital natives and place an emphasis on health, will be at the center of consumption moving forward</a:t>
            </a:r>
          </a:p>
          <a:p>
            <a:pPr lvl="2"/>
            <a:r>
              <a:rPr lang="en-US" sz="1100" dirty="0"/>
              <a:t>Values: Consumers’ purchasing behavior emphasizes products’ unique values and mission</a:t>
            </a:r>
          </a:p>
          <a:p>
            <a:pPr lvl="1"/>
            <a:r>
              <a:rPr lang="en-US" sz="1100" dirty="0"/>
              <a:t>In Phase 2, perform a deep dive of trends in Japanese/American market opportunities that were identified from the growth map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9003" y="1168215"/>
            <a:ext cx="5469290" cy="3147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72009" tIns="72009" rIns="72009" bIns="72009" anchor="ctr" anchorCtr="0">
            <a:spAutoFit/>
          </a:bodyPr>
          <a:lstStyle/>
          <a:p>
            <a:pPr marL="60325" indent="53975" defTabSz="303371" fontAlgn="auto" hangingPunct="0">
              <a:spcBef>
                <a:spcPts val="0"/>
              </a:spcBef>
              <a:spcAft>
                <a:spcPts val="294"/>
              </a:spcAft>
            </a:pPr>
            <a:r>
              <a:rPr lang="en-US" altLang="ja-JP" sz="1100" b="1" kern="0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  <a:sym typeface="Helvetica Light"/>
              </a:rPr>
              <a:t>Growth map</a:t>
            </a:r>
            <a:endParaRPr lang="en-US" sz="1100" b="1" kern="0" dirty="0">
              <a:solidFill>
                <a:schemeClr val="accent4"/>
              </a:solidFill>
              <a:latin typeface="+mn-lt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6" name="Marvintitletrackercircle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174943" y="1205726"/>
            <a:ext cx="237744" cy="23967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55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4990522"/>
              </p:ext>
            </p:extLst>
          </p:nvPr>
        </p:nvGraphicFramePr>
        <p:xfrm>
          <a:off x="1494811" y="841306"/>
          <a:ext cx="972" cy="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85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4811" y="841306"/>
                        <a:ext cx="972" cy="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6368" y="1144588"/>
            <a:ext cx="11116672" cy="5064126"/>
            <a:chOff x="672637" y="1763870"/>
            <a:chExt cx="7616166" cy="3469493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1589" y="1763870"/>
              <a:ext cx="7598263" cy="1687978"/>
            </a:xfrm>
            <a:prstGeom prst="parallelogram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637" y="3544376"/>
              <a:ext cx="7616166" cy="1688987"/>
            </a:xfrm>
            <a:prstGeom prst="parallelogram">
              <a:avLst/>
            </a:prstGeom>
          </p:spPr>
        </p:pic>
        <p:sp>
          <p:nvSpPr>
            <p:cNvPr id="30" name="Freeform 29"/>
            <p:cNvSpPr>
              <a:spLocks/>
            </p:cNvSpPr>
            <p:nvPr/>
          </p:nvSpPr>
          <p:spPr>
            <a:xfrm>
              <a:off x="681589" y="2945998"/>
              <a:ext cx="7302732" cy="505850"/>
            </a:xfrm>
            <a:custGeom>
              <a:avLst/>
              <a:gdLst>
                <a:gd name="connsiteX0" fmla="*/ 129039 w 7451503"/>
                <a:gd name="connsiteY0" fmla="*/ 0 h 516155"/>
                <a:gd name="connsiteX1" fmla="*/ 7451503 w 7451503"/>
                <a:gd name="connsiteY1" fmla="*/ 0 h 516155"/>
                <a:gd name="connsiteX2" fmla="*/ 7322464 w 7451503"/>
                <a:gd name="connsiteY2" fmla="*/ 516155 h 516155"/>
                <a:gd name="connsiteX3" fmla="*/ 0 w 7451503"/>
                <a:gd name="connsiteY3" fmla="*/ 516155 h 51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1503" h="516155">
                  <a:moveTo>
                    <a:pt x="129039" y="0"/>
                  </a:moveTo>
                  <a:lnTo>
                    <a:pt x="7451503" y="0"/>
                  </a:lnTo>
                  <a:lnTo>
                    <a:pt x="7322464" y="516155"/>
                  </a:lnTo>
                  <a:lnTo>
                    <a:pt x="0" y="516155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962636" y="3084218"/>
              <a:ext cx="5276984" cy="241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568" dirty="0">
                  <a:solidFill>
                    <a:schemeClr val="bg1"/>
                  </a:solidFill>
                  <a:latin typeface="+mn-lt"/>
                  <a:cs typeface="Didot" panose="02000503000000020003" pitchFamily="2" charset="-79"/>
                </a:rPr>
                <a:t>Collaborating in a shared space, a garage, the start-up way</a:t>
              </a:r>
              <a:endParaRPr lang="en-US" sz="3136" dirty="0">
                <a:solidFill>
                  <a:schemeClr val="bg1"/>
                </a:solidFill>
                <a:latin typeface="+mn-lt"/>
                <a:cs typeface="Didot" panose="02000503000000020003" pitchFamily="2" charset="-79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>
            <a:xfrm>
              <a:off x="681589" y="4727513"/>
              <a:ext cx="7302732" cy="505850"/>
            </a:xfrm>
            <a:custGeom>
              <a:avLst/>
              <a:gdLst>
                <a:gd name="connsiteX0" fmla="*/ 129039 w 7451503"/>
                <a:gd name="connsiteY0" fmla="*/ 0 h 516155"/>
                <a:gd name="connsiteX1" fmla="*/ 7451503 w 7451503"/>
                <a:gd name="connsiteY1" fmla="*/ 0 h 516155"/>
                <a:gd name="connsiteX2" fmla="*/ 7322464 w 7451503"/>
                <a:gd name="connsiteY2" fmla="*/ 516155 h 516155"/>
                <a:gd name="connsiteX3" fmla="*/ 0 w 7451503"/>
                <a:gd name="connsiteY3" fmla="*/ 516155 h 51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1503" h="516155">
                  <a:moveTo>
                    <a:pt x="129039" y="0"/>
                  </a:moveTo>
                  <a:lnTo>
                    <a:pt x="7451503" y="0"/>
                  </a:lnTo>
                  <a:lnTo>
                    <a:pt x="7322464" y="516155"/>
                  </a:lnTo>
                  <a:lnTo>
                    <a:pt x="0" y="516155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962635" y="4865733"/>
              <a:ext cx="4321818" cy="2413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568" dirty="0">
                  <a:solidFill>
                    <a:schemeClr val="bg1"/>
                  </a:solidFill>
                  <a:latin typeface="+mn-lt"/>
                  <a:cs typeface="Didot" panose="02000503000000020003" pitchFamily="2" charset="-79"/>
                </a:rPr>
                <a:t>Cover the walls with our insights and discoveries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31AB515-72ED-483F-9673-5EA9BE24DDE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4139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CONSTRUCT OPTIONS: Our ‘innovation garage’ is enabling us to embed new ways of </a:t>
            </a:r>
            <a:r>
              <a:rPr lang="en-US" dirty="0" smtClean="0"/>
              <a:t>working – and </a:t>
            </a:r>
            <a:r>
              <a:rPr lang="en-US" dirty="0"/>
              <a:t>rapidly create new ideas</a:t>
            </a:r>
          </a:p>
        </p:txBody>
      </p:sp>
    </p:spTree>
    <p:extLst>
      <p:ext uri="{BB962C8B-B14F-4D97-AF65-F5344CB8AC3E}">
        <p14:creationId xmlns:p14="http://schemas.microsoft.com/office/powerpoint/2010/main" val="36742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Object 36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725163"/>
              </p:ext>
            </p:extLst>
          </p:nvPr>
        </p:nvGraphicFramePr>
        <p:xfrm>
          <a:off x="2615408" y="84152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10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5408" y="84152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60" y="230189"/>
            <a:ext cx="10733564" cy="11079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/>
              <a:t>CONSTRUCT OPTIONS: Sprints are a testing/learning </a:t>
            </a:r>
            <a:r>
              <a:rPr lang="en-US" altLang="ja-JP" dirty="0" smtClean="0"/>
              <a:t>process used </a:t>
            </a:r>
            <a:r>
              <a:rPr lang="en-US" altLang="ja-JP" dirty="0"/>
              <a:t>to refine ideas by creating concepts and prototypes </a:t>
            </a:r>
            <a:r>
              <a:rPr lang="en-US" altLang="ja-JP" dirty="0" smtClean="0"/>
              <a:t>and testing </a:t>
            </a:r>
            <a:r>
              <a:rPr lang="en-US" altLang="ja-JP" dirty="0"/>
              <a:t>them with consumers</a:t>
            </a:r>
            <a:endParaRPr lang="ja-JP" altLang="en-US" dirty="0"/>
          </a:p>
        </p:txBody>
      </p:sp>
      <p:sp>
        <p:nvSpPr>
          <p:cNvPr id="369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50">
              <a:tabLst>
                <a:tab pos="612775" algn="l"/>
              </a:tabLst>
            </a:pPr>
            <a:r>
              <a:rPr lang="en-US" altLang="ja-JP" sz="800" dirty="0">
                <a:solidFill>
                  <a:schemeClr val="accent6"/>
                </a:solidFill>
                <a:latin typeface="+mn-lt"/>
              </a:rPr>
              <a:t>SOURCE: </a:t>
            </a:r>
            <a:r>
              <a:rPr lang="en-US" sz="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ja-JP" sz="800" dirty="0">
                <a:solidFill>
                  <a:schemeClr val="accent6"/>
                </a:solidFill>
                <a:latin typeface="+mn-lt"/>
              </a:rPr>
              <a:t>LUNAR, McKinsey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6" name="object 122"/>
          <p:cNvSpPr txBox="1"/>
          <p:nvPr/>
        </p:nvSpPr>
        <p:spPr>
          <a:xfrm>
            <a:off x="1797620" y="5390985"/>
            <a:ext cx="11916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Improve materials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42" name="Rectangle 141"/>
          <p:cNvSpPr>
            <a:spLocks/>
          </p:cNvSpPr>
          <p:nvPr/>
        </p:nvSpPr>
        <p:spPr>
          <a:xfrm>
            <a:off x="2135726" y="1683606"/>
            <a:ext cx="3574083" cy="341057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44" name="Pentagon 143"/>
          <p:cNvSpPr>
            <a:spLocks/>
          </p:cNvSpPr>
          <p:nvPr/>
        </p:nvSpPr>
        <p:spPr>
          <a:xfrm>
            <a:off x="158760" y="1683606"/>
            <a:ext cx="2743713" cy="3410571"/>
          </a:xfrm>
          <a:prstGeom prst="homePlate">
            <a:avLst>
              <a:gd name="adj" fmla="val 2125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158759" y="1435105"/>
            <a:ext cx="2467444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5492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Sprint </a:t>
            </a:r>
            <a:r>
              <a:rPr lang="en-US" sz="1400" b="1" dirty="0">
                <a:solidFill>
                  <a:schemeClr val="accent4"/>
                </a:solidFill>
                <a:latin typeface="+mn-lt"/>
                <a:cs typeface="Calibri"/>
              </a:rPr>
              <a:t>0</a:t>
            </a:r>
          </a:p>
        </p:txBody>
      </p:sp>
      <p:sp>
        <p:nvSpPr>
          <p:cNvPr id="157" name="object 4"/>
          <p:cNvSpPr txBox="1"/>
          <p:nvPr/>
        </p:nvSpPr>
        <p:spPr>
          <a:xfrm>
            <a:off x="2344334" y="1435105"/>
            <a:ext cx="2988507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5492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Sprint </a:t>
            </a:r>
            <a:r>
              <a:rPr lang="en-US" sz="1400" b="1" dirty="0">
                <a:solidFill>
                  <a:schemeClr val="accent4"/>
                </a:solidFill>
                <a:latin typeface="+mn-lt"/>
                <a:cs typeface="Calibri"/>
              </a:rPr>
              <a:t>1</a:t>
            </a:r>
          </a:p>
        </p:txBody>
      </p:sp>
      <p:sp>
        <p:nvSpPr>
          <p:cNvPr id="160" name="object 119"/>
          <p:cNvSpPr txBox="1">
            <a:spLocks/>
          </p:cNvSpPr>
          <p:nvPr/>
        </p:nvSpPr>
        <p:spPr>
          <a:xfrm>
            <a:off x="277389" y="2521197"/>
            <a:ext cx="2402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 marR="2197" indent="-4763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Focus segment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61" name="object 132"/>
          <p:cNvSpPr txBox="1"/>
          <p:nvPr/>
        </p:nvSpPr>
        <p:spPr>
          <a:xfrm>
            <a:off x="3442784" y="2607828"/>
            <a:ext cx="177307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 marR="2197" indent="-4763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Consumer panel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63" name="object 118"/>
          <p:cNvSpPr txBox="1">
            <a:spLocks/>
          </p:cNvSpPr>
          <p:nvPr/>
        </p:nvSpPr>
        <p:spPr>
          <a:xfrm>
            <a:off x="277389" y="4382941"/>
            <a:ext cx="240295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marR="2197"/>
            <a:r>
              <a:rPr lang="en-US" altLang="ja-JP" sz="1400" dirty="0">
                <a:latin typeface="+mn-lt"/>
                <a:cs typeface="Calibri"/>
              </a:rPr>
              <a:t>Test ideas and gather input</a:t>
            </a:r>
            <a:endParaRPr lang="en-US" sz="1400" dirty="0">
              <a:latin typeface="+mn-lt"/>
              <a:cs typeface="Calibri"/>
            </a:endParaRPr>
          </a:p>
        </p:txBody>
      </p:sp>
      <p:sp>
        <p:nvSpPr>
          <p:cNvPr id="164" name="object 133"/>
          <p:cNvSpPr txBox="1">
            <a:spLocks/>
          </p:cNvSpPr>
          <p:nvPr/>
        </p:nvSpPr>
        <p:spPr>
          <a:xfrm>
            <a:off x="3118780" y="4393286"/>
            <a:ext cx="242108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marR="2197"/>
            <a:r>
              <a:rPr lang="en-US" altLang="ja-JP" sz="1400" dirty="0">
                <a:latin typeface="+mn-lt"/>
                <a:cs typeface="Calibri"/>
              </a:rPr>
              <a:t>Test concepts, prototypes and sketches of usage scenes</a:t>
            </a:r>
            <a:endParaRPr lang="en-US" sz="1400" dirty="0">
              <a:latin typeface="+mn-lt"/>
              <a:cs typeface="Calibri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016196" y="2060534"/>
            <a:ext cx="871637" cy="330769"/>
            <a:chOff x="1180136" y="1914971"/>
            <a:chExt cx="693732" cy="287505"/>
          </a:xfrm>
          <a:solidFill>
            <a:schemeClr val="tx2"/>
          </a:solidFill>
        </p:grpSpPr>
        <p:grpSp>
          <p:nvGrpSpPr>
            <p:cNvPr id="170" name="Group 169"/>
            <p:cNvGrpSpPr/>
            <p:nvPr/>
          </p:nvGrpSpPr>
          <p:grpSpPr>
            <a:xfrm>
              <a:off x="1180136" y="1914971"/>
              <a:ext cx="332286" cy="287505"/>
              <a:chOff x="4584700" y="2117725"/>
              <a:chExt cx="3027363" cy="2619375"/>
            </a:xfrm>
            <a:grpFill/>
          </p:grpSpPr>
          <p:sp>
            <p:nvSpPr>
              <p:cNvPr id="171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1541582" y="1914971"/>
              <a:ext cx="332286" cy="287505"/>
              <a:chOff x="4584700" y="2117725"/>
              <a:chExt cx="3027363" cy="2619375"/>
            </a:xfrm>
            <a:grpFill/>
          </p:grpSpPr>
          <p:sp>
            <p:nvSpPr>
              <p:cNvPr id="174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75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3893504" y="2060534"/>
            <a:ext cx="871637" cy="330769"/>
            <a:chOff x="3060654" y="1914971"/>
            <a:chExt cx="693732" cy="287505"/>
          </a:xfrm>
          <a:solidFill>
            <a:schemeClr val="tx2"/>
          </a:solidFill>
        </p:grpSpPr>
        <p:grpSp>
          <p:nvGrpSpPr>
            <p:cNvPr id="176" name="Group 175"/>
            <p:cNvGrpSpPr/>
            <p:nvPr/>
          </p:nvGrpSpPr>
          <p:grpSpPr>
            <a:xfrm>
              <a:off x="3060654" y="1914971"/>
              <a:ext cx="332286" cy="287505"/>
              <a:chOff x="4584700" y="2117725"/>
              <a:chExt cx="3027363" cy="2619375"/>
            </a:xfrm>
            <a:grpFill/>
          </p:grpSpPr>
          <p:sp>
            <p:nvSpPr>
              <p:cNvPr id="177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78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422100" y="1914971"/>
              <a:ext cx="332286" cy="287505"/>
              <a:chOff x="4584700" y="2117725"/>
              <a:chExt cx="3027363" cy="2619375"/>
            </a:xfrm>
            <a:grpFill/>
          </p:grpSpPr>
          <p:sp>
            <p:nvSpPr>
              <p:cNvPr id="180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81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</p:grpSp>
      <p:grpSp>
        <p:nvGrpSpPr>
          <p:cNvPr id="226" name="Group 225"/>
          <p:cNvGrpSpPr/>
          <p:nvPr/>
        </p:nvGrpSpPr>
        <p:grpSpPr>
          <a:xfrm>
            <a:off x="3887532" y="3352420"/>
            <a:ext cx="883577" cy="794857"/>
            <a:chOff x="1135063" y="3304321"/>
            <a:chExt cx="790575" cy="939800"/>
          </a:xfrm>
        </p:grpSpPr>
        <p:sp>
          <p:nvSpPr>
            <p:cNvPr id="227" name="Line 9"/>
            <p:cNvSpPr>
              <a:spLocks noChangeShapeType="1"/>
            </p:cNvSpPr>
            <p:nvPr/>
          </p:nvSpPr>
          <p:spPr bwMode="auto">
            <a:xfrm flipH="1" flipV="1">
              <a:off x="1192213" y="3563083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8" name="Line 10"/>
            <p:cNvSpPr>
              <a:spLocks noChangeShapeType="1"/>
            </p:cNvSpPr>
            <p:nvPr/>
          </p:nvSpPr>
          <p:spPr bwMode="auto">
            <a:xfrm flipH="1">
              <a:off x="1557338" y="3563083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9" name="Line 11"/>
            <p:cNvSpPr>
              <a:spLocks noChangeShapeType="1"/>
            </p:cNvSpPr>
            <p:nvPr/>
          </p:nvSpPr>
          <p:spPr bwMode="auto">
            <a:xfrm flipH="1" flipV="1">
              <a:off x="1557338" y="3350358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0" name="Line 12"/>
            <p:cNvSpPr>
              <a:spLocks noChangeShapeType="1"/>
            </p:cNvSpPr>
            <p:nvPr/>
          </p:nvSpPr>
          <p:spPr bwMode="auto">
            <a:xfrm flipH="1">
              <a:off x="1192213" y="3350358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1" name="Line 13"/>
            <p:cNvSpPr>
              <a:spLocks noChangeShapeType="1"/>
            </p:cNvSpPr>
            <p:nvPr/>
          </p:nvSpPr>
          <p:spPr bwMode="auto">
            <a:xfrm flipH="1">
              <a:off x="1557338" y="4017108"/>
              <a:ext cx="311150" cy="1825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2" name="Line 14"/>
            <p:cNvSpPr>
              <a:spLocks noChangeShapeType="1"/>
            </p:cNvSpPr>
            <p:nvPr/>
          </p:nvSpPr>
          <p:spPr bwMode="auto">
            <a:xfrm flipV="1">
              <a:off x="1895475" y="3577371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3" name="Line 15"/>
            <p:cNvSpPr>
              <a:spLocks noChangeShapeType="1"/>
            </p:cNvSpPr>
            <p:nvPr/>
          </p:nvSpPr>
          <p:spPr bwMode="auto">
            <a:xfrm flipH="1" flipV="1">
              <a:off x="1192213" y="4017108"/>
              <a:ext cx="311150" cy="1825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4" name="Line 16"/>
            <p:cNvSpPr>
              <a:spLocks noChangeShapeType="1"/>
            </p:cNvSpPr>
            <p:nvPr/>
          </p:nvSpPr>
          <p:spPr bwMode="auto">
            <a:xfrm flipV="1">
              <a:off x="1165225" y="3577371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5" name="Line 17"/>
            <p:cNvSpPr>
              <a:spLocks noChangeShapeType="1"/>
            </p:cNvSpPr>
            <p:nvPr/>
          </p:nvSpPr>
          <p:spPr bwMode="auto">
            <a:xfrm>
              <a:off x="1530350" y="3790096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6" name="Line 18"/>
            <p:cNvSpPr>
              <a:spLocks noChangeShapeType="1"/>
            </p:cNvSpPr>
            <p:nvPr/>
          </p:nvSpPr>
          <p:spPr bwMode="auto">
            <a:xfrm>
              <a:off x="1530350" y="3486883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7" name="Line 19"/>
            <p:cNvSpPr>
              <a:spLocks noChangeShapeType="1"/>
            </p:cNvSpPr>
            <p:nvPr/>
          </p:nvSpPr>
          <p:spPr bwMode="auto">
            <a:xfrm>
              <a:off x="1530350" y="3426558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8" name="Line 20"/>
            <p:cNvSpPr>
              <a:spLocks noChangeShapeType="1"/>
            </p:cNvSpPr>
            <p:nvPr/>
          </p:nvSpPr>
          <p:spPr bwMode="auto">
            <a:xfrm>
              <a:off x="1530350" y="3577371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9" name="Line 21"/>
            <p:cNvSpPr>
              <a:spLocks noChangeShapeType="1"/>
            </p:cNvSpPr>
            <p:nvPr/>
          </p:nvSpPr>
          <p:spPr bwMode="auto">
            <a:xfrm>
              <a:off x="1530350" y="3637696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0" name="Line 22"/>
            <p:cNvSpPr>
              <a:spLocks noChangeShapeType="1"/>
            </p:cNvSpPr>
            <p:nvPr/>
          </p:nvSpPr>
          <p:spPr bwMode="auto">
            <a:xfrm>
              <a:off x="1347788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" name="Line 23"/>
            <p:cNvSpPr>
              <a:spLocks noChangeShapeType="1"/>
            </p:cNvSpPr>
            <p:nvPr/>
          </p:nvSpPr>
          <p:spPr bwMode="auto">
            <a:xfrm>
              <a:off x="128746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" name="Line 24"/>
            <p:cNvSpPr>
              <a:spLocks noChangeShapeType="1"/>
            </p:cNvSpPr>
            <p:nvPr/>
          </p:nvSpPr>
          <p:spPr bwMode="auto">
            <a:xfrm>
              <a:off x="140811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" name="Line 25"/>
            <p:cNvSpPr>
              <a:spLocks noChangeShapeType="1"/>
            </p:cNvSpPr>
            <p:nvPr/>
          </p:nvSpPr>
          <p:spPr bwMode="auto">
            <a:xfrm>
              <a:off x="1470025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4" name="Line 26"/>
            <p:cNvSpPr>
              <a:spLocks noChangeShapeType="1"/>
            </p:cNvSpPr>
            <p:nvPr/>
          </p:nvSpPr>
          <p:spPr bwMode="auto">
            <a:xfrm>
              <a:off x="156051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" name="Line 27"/>
            <p:cNvSpPr>
              <a:spLocks noChangeShapeType="1"/>
            </p:cNvSpPr>
            <p:nvPr/>
          </p:nvSpPr>
          <p:spPr bwMode="auto">
            <a:xfrm>
              <a:off x="1620838" y="3547208"/>
              <a:ext cx="31750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6" name="Line 28"/>
            <p:cNvSpPr>
              <a:spLocks noChangeShapeType="1"/>
            </p:cNvSpPr>
            <p:nvPr/>
          </p:nvSpPr>
          <p:spPr bwMode="auto">
            <a:xfrm>
              <a:off x="1682750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7" name="Line 29"/>
            <p:cNvSpPr>
              <a:spLocks noChangeShapeType="1"/>
            </p:cNvSpPr>
            <p:nvPr/>
          </p:nvSpPr>
          <p:spPr bwMode="auto">
            <a:xfrm>
              <a:off x="1743075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8" name="Oval 30"/>
            <p:cNvSpPr>
              <a:spLocks noChangeArrowheads="1"/>
            </p:cNvSpPr>
            <p:nvPr/>
          </p:nvSpPr>
          <p:spPr bwMode="auto">
            <a:xfrm>
              <a:off x="1500188" y="3304321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9" name="Oval 31"/>
            <p:cNvSpPr>
              <a:spLocks noChangeArrowheads="1"/>
            </p:cNvSpPr>
            <p:nvPr/>
          </p:nvSpPr>
          <p:spPr bwMode="auto">
            <a:xfrm>
              <a:off x="1500188" y="418379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0" name="Oval 32"/>
            <p:cNvSpPr>
              <a:spLocks noChangeArrowheads="1"/>
            </p:cNvSpPr>
            <p:nvPr/>
          </p:nvSpPr>
          <p:spPr bwMode="auto">
            <a:xfrm>
              <a:off x="1135063" y="3971071"/>
              <a:ext cx="60325" cy="61913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1" name="Oval 33"/>
            <p:cNvSpPr>
              <a:spLocks noChangeArrowheads="1"/>
            </p:cNvSpPr>
            <p:nvPr/>
          </p:nvSpPr>
          <p:spPr bwMode="auto">
            <a:xfrm>
              <a:off x="1135063" y="351704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2" name="Oval 34"/>
            <p:cNvSpPr>
              <a:spLocks noChangeArrowheads="1"/>
            </p:cNvSpPr>
            <p:nvPr/>
          </p:nvSpPr>
          <p:spPr bwMode="auto">
            <a:xfrm>
              <a:off x="1500188" y="3729771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3" name="Oval 35"/>
            <p:cNvSpPr>
              <a:spLocks noChangeArrowheads="1"/>
            </p:cNvSpPr>
            <p:nvPr/>
          </p:nvSpPr>
          <p:spPr bwMode="auto">
            <a:xfrm>
              <a:off x="1865313" y="351704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4" name="Oval 36"/>
            <p:cNvSpPr>
              <a:spLocks noChangeArrowheads="1"/>
            </p:cNvSpPr>
            <p:nvPr/>
          </p:nvSpPr>
          <p:spPr bwMode="auto">
            <a:xfrm>
              <a:off x="1865313" y="3971071"/>
              <a:ext cx="60325" cy="61913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5" name="Line 37"/>
            <p:cNvSpPr>
              <a:spLocks noChangeShapeType="1"/>
            </p:cNvSpPr>
            <p:nvPr/>
          </p:nvSpPr>
          <p:spPr bwMode="auto">
            <a:xfrm flipV="1">
              <a:off x="1652588" y="3683733"/>
              <a:ext cx="0" cy="45561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6" name="Line 38"/>
            <p:cNvSpPr>
              <a:spLocks noChangeShapeType="1"/>
            </p:cNvSpPr>
            <p:nvPr/>
          </p:nvSpPr>
          <p:spPr bwMode="auto">
            <a:xfrm flipV="1">
              <a:off x="1773238" y="3623408"/>
              <a:ext cx="0" cy="45402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7" name="Line 39"/>
            <p:cNvSpPr>
              <a:spLocks noChangeShapeType="1"/>
            </p:cNvSpPr>
            <p:nvPr/>
          </p:nvSpPr>
          <p:spPr bwMode="auto">
            <a:xfrm flipH="1">
              <a:off x="1530350" y="3699608"/>
              <a:ext cx="365125" cy="211138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8" name="Line 40"/>
            <p:cNvSpPr>
              <a:spLocks noChangeShapeType="1"/>
            </p:cNvSpPr>
            <p:nvPr/>
          </p:nvSpPr>
          <p:spPr bwMode="auto">
            <a:xfrm flipH="1">
              <a:off x="1530350" y="3850421"/>
              <a:ext cx="365125" cy="21272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9" name="Freeform 41"/>
            <p:cNvSpPr>
              <a:spLocks/>
            </p:cNvSpPr>
            <p:nvPr/>
          </p:nvSpPr>
          <p:spPr bwMode="auto">
            <a:xfrm>
              <a:off x="1225550" y="3667858"/>
              <a:ext cx="244475" cy="425450"/>
            </a:xfrm>
            <a:custGeom>
              <a:avLst/>
              <a:gdLst>
                <a:gd name="T0" fmla="*/ 0 w 154"/>
                <a:gd name="T1" fmla="*/ 182 h 268"/>
                <a:gd name="T2" fmla="*/ 0 w 154"/>
                <a:gd name="T3" fmla="*/ 0 h 268"/>
                <a:gd name="T4" fmla="*/ 154 w 154"/>
                <a:gd name="T5" fmla="*/ 86 h 268"/>
                <a:gd name="T6" fmla="*/ 154 w 154"/>
                <a:gd name="T7" fmla="*/ 268 h 268"/>
                <a:gd name="T8" fmla="*/ 0 w 154"/>
                <a:gd name="T9" fmla="*/ 18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68">
                  <a:moveTo>
                    <a:pt x="0" y="182"/>
                  </a:moveTo>
                  <a:lnTo>
                    <a:pt x="0" y="0"/>
                  </a:lnTo>
                  <a:lnTo>
                    <a:pt x="154" y="86"/>
                  </a:lnTo>
                  <a:lnTo>
                    <a:pt x="154" y="268"/>
                  </a:lnTo>
                  <a:lnTo>
                    <a:pt x="0" y="182"/>
                  </a:lnTo>
                  <a:close/>
                </a:path>
              </a:pathLst>
            </a:cu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  <p:sp>
        <p:nvSpPr>
          <p:cNvPr id="330" name="object 116"/>
          <p:cNvSpPr/>
          <p:nvPr/>
        </p:nvSpPr>
        <p:spPr>
          <a:xfrm>
            <a:off x="2176482" y="5135830"/>
            <a:ext cx="244693" cy="193733"/>
          </a:xfrm>
          <a:custGeom>
            <a:avLst/>
            <a:gdLst/>
            <a:ahLst/>
            <a:cxnLst/>
            <a:rect l="l" t="t" r="r" b="b"/>
            <a:pathLst>
              <a:path w="337820" h="292100">
                <a:moveTo>
                  <a:pt x="168617" y="0"/>
                </a:moveTo>
                <a:lnTo>
                  <a:pt x="0" y="292074"/>
                </a:lnTo>
                <a:lnTo>
                  <a:pt x="337248" y="292074"/>
                </a:lnTo>
                <a:lnTo>
                  <a:pt x="168617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7" name="Down Arrow 166"/>
          <p:cNvSpPr>
            <a:spLocks/>
          </p:cNvSpPr>
          <p:nvPr/>
        </p:nvSpPr>
        <p:spPr>
          <a:xfrm>
            <a:off x="982883" y="5139106"/>
            <a:ext cx="354061" cy="733378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accent1"/>
              </a:solidFill>
            </a:endParaRPr>
          </a:p>
        </p:txBody>
      </p:sp>
      <p:sp>
        <p:nvSpPr>
          <p:cNvPr id="168" name="Down Arrow 167"/>
          <p:cNvSpPr>
            <a:spLocks/>
          </p:cNvSpPr>
          <p:nvPr/>
        </p:nvSpPr>
        <p:spPr>
          <a:xfrm>
            <a:off x="4006680" y="5139106"/>
            <a:ext cx="354061" cy="733378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accent1"/>
              </a:solidFill>
            </a:endParaRPr>
          </a:p>
        </p:txBody>
      </p:sp>
      <p:sp>
        <p:nvSpPr>
          <p:cNvPr id="154" name="Pentagon 153"/>
          <p:cNvSpPr>
            <a:spLocks/>
          </p:cNvSpPr>
          <p:nvPr/>
        </p:nvSpPr>
        <p:spPr>
          <a:xfrm>
            <a:off x="5823475" y="1698885"/>
            <a:ext cx="910776" cy="3395292"/>
          </a:xfrm>
          <a:prstGeom prst="homePlate">
            <a:avLst>
              <a:gd name="adj" fmla="val 2899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8" name="object 5"/>
          <p:cNvSpPr txBox="1"/>
          <p:nvPr/>
        </p:nvSpPr>
        <p:spPr>
          <a:xfrm>
            <a:off x="6276882" y="1435105"/>
            <a:ext cx="2814573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5492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Sprint </a:t>
            </a:r>
            <a:r>
              <a:rPr lang="en-US" sz="1400" b="1" dirty="0">
                <a:solidFill>
                  <a:schemeClr val="accent4"/>
                </a:solidFill>
                <a:latin typeface="+mn-lt"/>
                <a:cs typeface="Calibri"/>
              </a:rPr>
              <a:t>2</a:t>
            </a:r>
          </a:p>
        </p:txBody>
      </p:sp>
      <p:sp>
        <p:nvSpPr>
          <p:cNvPr id="147" name="object 124"/>
          <p:cNvSpPr txBox="1"/>
          <p:nvPr/>
        </p:nvSpPr>
        <p:spPr>
          <a:xfrm>
            <a:off x="5960859" y="5367924"/>
            <a:ext cx="101436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Narrow down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48" name="object 126"/>
          <p:cNvSpPr txBox="1"/>
          <p:nvPr/>
        </p:nvSpPr>
        <p:spPr>
          <a:xfrm>
            <a:off x="8856893" y="5367927"/>
            <a:ext cx="9158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Prioritize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69" name="Down Arrow 168"/>
          <p:cNvSpPr>
            <a:spLocks/>
          </p:cNvSpPr>
          <p:nvPr/>
        </p:nvSpPr>
        <p:spPr>
          <a:xfrm>
            <a:off x="7670903" y="5139106"/>
            <a:ext cx="354061" cy="733378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accent1"/>
              </a:solidFill>
            </a:endParaRPr>
          </a:p>
        </p:txBody>
      </p:sp>
      <p:sp>
        <p:nvSpPr>
          <p:cNvPr id="153" name="Pentagon 152"/>
          <p:cNvSpPr>
            <a:spLocks/>
          </p:cNvSpPr>
          <p:nvPr/>
        </p:nvSpPr>
        <p:spPr>
          <a:xfrm>
            <a:off x="6265358" y="1698886"/>
            <a:ext cx="3364633" cy="1699961"/>
          </a:xfrm>
          <a:prstGeom prst="homePlate">
            <a:avLst>
              <a:gd name="adj" fmla="val 16008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62" name="object 134"/>
          <p:cNvSpPr txBox="1">
            <a:spLocks/>
          </p:cNvSpPr>
          <p:nvPr/>
        </p:nvSpPr>
        <p:spPr>
          <a:xfrm>
            <a:off x="6385254" y="2152347"/>
            <a:ext cx="2520891" cy="1077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92" marR="2197">
              <a:spcBef>
                <a:spcPts val="47"/>
              </a:spcBef>
            </a:pPr>
            <a: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  <a:t>Consumer panel</a:t>
            </a:r>
          </a:p>
          <a:p>
            <a:pPr marL="5492" marR="2197">
              <a:spcBef>
                <a:spcPts val="47"/>
              </a:spcBef>
            </a:pPr>
            <a:endParaRPr lang="en-US" altLang="ja-JP" sz="1400" dirty="0">
              <a:solidFill>
                <a:schemeClr val="bg1"/>
              </a:solidFill>
              <a:latin typeface="+mn-lt"/>
              <a:cs typeface="Calibri"/>
            </a:endParaRPr>
          </a:p>
          <a:p>
            <a:pPr marL="5492" marR="2197">
              <a:spcBef>
                <a:spcPts val="47"/>
              </a:spcBef>
            </a:pPr>
            <a: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  <a:t>Test as a package that combines the concept, improved product and functions</a:t>
            </a:r>
            <a:endParaRPr lang="en-US" sz="14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328722" y="1795108"/>
            <a:ext cx="1237884" cy="396748"/>
            <a:chOff x="5941011" y="1901709"/>
            <a:chExt cx="944342" cy="264654"/>
          </a:xfrm>
        </p:grpSpPr>
        <p:grpSp>
          <p:nvGrpSpPr>
            <p:cNvPr id="183" name="Group 182"/>
            <p:cNvGrpSpPr/>
            <p:nvPr/>
          </p:nvGrpSpPr>
          <p:grpSpPr>
            <a:xfrm>
              <a:off x="5941011" y="1901709"/>
              <a:ext cx="305875" cy="264654"/>
              <a:chOff x="4584700" y="2117725"/>
              <a:chExt cx="3027363" cy="2619375"/>
            </a:xfrm>
            <a:solidFill>
              <a:schemeClr val="bg2"/>
            </a:solidFill>
          </p:grpSpPr>
          <p:sp>
            <p:nvSpPr>
              <p:cNvPr id="190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1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260249" y="1901709"/>
              <a:ext cx="305875" cy="264654"/>
              <a:chOff x="4584700" y="2117725"/>
              <a:chExt cx="3027363" cy="2619375"/>
            </a:xfrm>
            <a:solidFill>
              <a:schemeClr val="accent1"/>
            </a:solidFill>
          </p:grpSpPr>
          <p:sp>
            <p:nvSpPr>
              <p:cNvPr id="188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89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579478" y="1901709"/>
              <a:ext cx="305875" cy="264654"/>
              <a:chOff x="4584700" y="2117725"/>
              <a:chExt cx="3027363" cy="26193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86" name="Freeform 5"/>
              <p:cNvSpPr>
                <a:spLocks noEditPoints="1"/>
              </p:cNvSpPr>
              <p:nvPr/>
            </p:nvSpPr>
            <p:spPr bwMode="auto">
              <a:xfrm>
                <a:off x="5243513" y="2117725"/>
                <a:ext cx="1735138" cy="1733550"/>
              </a:xfrm>
              <a:custGeom>
                <a:avLst/>
                <a:gdLst>
                  <a:gd name="T0" fmla="*/ 231 w 461"/>
                  <a:gd name="T1" fmla="*/ 460 h 460"/>
                  <a:gd name="T2" fmla="*/ 0 w 461"/>
                  <a:gd name="T3" fmla="*/ 230 h 460"/>
                  <a:gd name="T4" fmla="*/ 231 w 461"/>
                  <a:gd name="T5" fmla="*/ 0 h 460"/>
                  <a:gd name="T6" fmla="*/ 461 w 461"/>
                  <a:gd name="T7" fmla="*/ 230 h 460"/>
                  <a:gd name="T8" fmla="*/ 231 w 461"/>
                  <a:gd name="T9" fmla="*/ 460 h 460"/>
                  <a:gd name="T10" fmla="*/ 231 w 461"/>
                  <a:gd name="T11" fmla="*/ 34 h 460"/>
                  <a:gd name="T12" fmla="*/ 34 w 461"/>
                  <a:gd name="T13" fmla="*/ 230 h 460"/>
                  <a:gd name="T14" fmla="*/ 231 w 461"/>
                  <a:gd name="T15" fmla="*/ 426 h 460"/>
                  <a:gd name="T16" fmla="*/ 427 w 461"/>
                  <a:gd name="T17" fmla="*/ 230 h 460"/>
                  <a:gd name="T18" fmla="*/ 231 w 461"/>
                  <a:gd name="T19" fmla="*/ 3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1" h="460">
                    <a:moveTo>
                      <a:pt x="231" y="460"/>
                    </a:moveTo>
                    <a:cubicBezTo>
                      <a:pt x="104" y="460"/>
                      <a:pt x="0" y="357"/>
                      <a:pt x="0" y="230"/>
                    </a:cubicBezTo>
                    <a:cubicBezTo>
                      <a:pt x="0" y="103"/>
                      <a:pt x="104" y="0"/>
                      <a:pt x="231" y="0"/>
                    </a:cubicBezTo>
                    <a:cubicBezTo>
                      <a:pt x="357" y="0"/>
                      <a:pt x="461" y="103"/>
                      <a:pt x="461" y="230"/>
                    </a:cubicBezTo>
                    <a:cubicBezTo>
                      <a:pt x="461" y="357"/>
                      <a:pt x="357" y="460"/>
                      <a:pt x="231" y="460"/>
                    </a:cubicBezTo>
                    <a:close/>
                    <a:moveTo>
                      <a:pt x="231" y="34"/>
                    </a:moveTo>
                    <a:cubicBezTo>
                      <a:pt x="122" y="34"/>
                      <a:pt x="34" y="122"/>
                      <a:pt x="34" y="230"/>
                    </a:cubicBezTo>
                    <a:cubicBezTo>
                      <a:pt x="34" y="338"/>
                      <a:pt x="122" y="426"/>
                      <a:pt x="231" y="426"/>
                    </a:cubicBezTo>
                    <a:cubicBezTo>
                      <a:pt x="339" y="426"/>
                      <a:pt x="427" y="338"/>
                      <a:pt x="427" y="230"/>
                    </a:cubicBezTo>
                    <a:cubicBezTo>
                      <a:pt x="427" y="122"/>
                      <a:pt x="339" y="34"/>
                      <a:pt x="23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87" name="Freeform 6"/>
              <p:cNvSpPr>
                <a:spLocks noEditPoints="1"/>
              </p:cNvSpPr>
              <p:nvPr/>
            </p:nvSpPr>
            <p:spPr bwMode="auto">
              <a:xfrm>
                <a:off x="4584700" y="3813175"/>
                <a:ext cx="3027363" cy="923925"/>
              </a:xfrm>
              <a:custGeom>
                <a:avLst/>
                <a:gdLst>
                  <a:gd name="T0" fmla="*/ 786 w 804"/>
                  <a:gd name="T1" fmla="*/ 245 h 245"/>
                  <a:gd name="T2" fmla="*/ 18 w 804"/>
                  <a:gd name="T3" fmla="*/ 245 h 245"/>
                  <a:gd name="T4" fmla="*/ 5 w 804"/>
                  <a:gd name="T5" fmla="*/ 240 h 245"/>
                  <a:gd name="T6" fmla="*/ 1 w 804"/>
                  <a:gd name="T7" fmla="*/ 226 h 245"/>
                  <a:gd name="T8" fmla="*/ 46 w 804"/>
                  <a:gd name="T9" fmla="*/ 113 h 245"/>
                  <a:gd name="T10" fmla="*/ 279 w 804"/>
                  <a:gd name="T11" fmla="*/ 0 h 245"/>
                  <a:gd name="T12" fmla="*/ 292 w 804"/>
                  <a:gd name="T13" fmla="*/ 5 h 245"/>
                  <a:gd name="T14" fmla="*/ 402 w 804"/>
                  <a:gd name="T15" fmla="*/ 116 h 245"/>
                  <a:gd name="T16" fmla="*/ 513 w 804"/>
                  <a:gd name="T17" fmla="*/ 5 h 245"/>
                  <a:gd name="T18" fmla="*/ 525 w 804"/>
                  <a:gd name="T19" fmla="*/ 0 h 245"/>
                  <a:gd name="T20" fmla="*/ 759 w 804"/>
                  <a:gd name="T21" fmla="*/ 113 h 245"/>
                  <a:gd name="T22" fmla="*/ 803 w 804"/>
                  <a:gd name="T23" fmla="*/ 227 h 245"/>
                  <a:gd name="T24" fmla="*/ 799 w 804"/>
                  <a:gd name="T25" fmla="*/ 240 h 245"/>
                  <a:gd name="T26" fmla="*/ 786 w 804"/>
                  <a:gd name="T27" fmla="*/ 245 h 245"/>
                  <a:gd name="T28" fmla="*/ 38 w 804"/>
                  <a:gd name="T29" fmla="*/ 211 h 245"/>
                  <a:gd name="T30" fmla="*/ 766 w 804"/>
                  <a:gd name="T31" fmla="*/ 211 h 245"/>
                  <a:gd name="T32" fmla="*/ 532 w 804"/>
                  <a:gd name="T33" fmla="*/ 34 h 245"/>
                  <a:gd name="T34" fmla="*/ 415 w 804"/>
                  <a:gd name="T35" fmla="*/ 152 h 245"/>
                  <a:gd name="T36" fmla="*/ 390 w 804"/>
                  <a:gd name="T37" fmla="*/ 152 h 245"/>
                  <a:gd name="T38" fmla="*/ 273 w 804"/>
                  <a:gd name="T39" fmla="*/ 34 h 245"/>
                  <a:gd name="T40" fmla="*/ 38 w 804"/>
                  <a:gd name="T41" fmla="*/ 21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4" h="245">
                    <a:moveTo>
                      <a:pt x="786" y="245"/>
                    </a:moveTo>
                    <a:cubicBezTo>
                      <a:pt x="18" y="245"/>
                      <a:pt x="18" y="245"/>
                      <a:pt x="18" y="245"/>
                    </a:cubicBezTo>
                    <a:cubicBezTo>
                      <a:pt x="13" y="245"/>
                      <a:pt x="8" y="243"/>
                      <a:pt x="5" y="240"/>
                    </a:cubicBezTo>
                    <a:cubicBezTo>
                      <a:pt x="2" y="236"/>
                      <a:pt x="0" y="231"/>
                      <a:pt x="1" y="226"/>
                    </a:cubicBezTo>
                    <a:cubicBezTo>
                      <a:pt x="1" y="224"/>
                      <a:pt x="8" y="169"/>
                      <a:pt x="46" y="113"/>
                    </a:cubicBezTo>
                    <a:cubicBezTo>
                      <a:pt x="81" y="62"/>
                      <a:pt x="150" y="0"/>
                      <a:pt x="279" y="0"/>
                    </a:cubicBezTo>
                    <a:cubicBezTo>
                      <a:pt x="284" y="0"/>
                      <a:pt x="288" y="2"/>
                      <a:pt x="292" y="5"/>
                    </a:cubicBezTo>
                    <a:cubicBezTo>
                      <a:pt x="402" y="116"/>
                      <a:pt x="402" y="116"/>
                      <a:pt x="402" y="11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7" y="2"/>
                      <a:pt x="521" y="0"/>
                      <a:pt x="525" y="0"/>
                    </a:cubicBezTo>
                    <a:cubicBezTo>
                      <a:pt x="655" y="0"/>
                      <a:pt x="724" y="62"/>
                      <a:pt x="759" y="113"/>
                    </a:cubicBezTo>
                    <a:cubicBezTo>
                      <a:pt x="796" y="169"/>
                      <a:pt x="803" y="224"/>
                      <a:pt x="803" y="227"/>
                    </a:cubicBezTo>
                    <a:cubicBezTo>
                      <a:pt x="804" y="231"/>
                      <a:pt x="802" y="236"/>
                      <a:pt x="799" y="240"/>
                    </a:cubicBezTo>
                    <a:cubicBezTo>
                      <a:pt x="796" y="243"/>
                      <a:pt x="791" y="245"/>
                      <a:pt x="786" y="245"/>
                    </a:cubicBezTo>
                    <a:close/>
                    <a:moveTo>
                      <a:pt x="38" y="211"/>
                    </a:moveTo>
                    <a:cubicBezTo>
                      <a:pt x="766" y="211"/>
                      <a:pt x="766" y="211"/>
                      <a:pt x="766" y="211"/>
                    </a:cubicBezTo>
                    <a:cubicBezTo>
                      <a:pt x="754" y="163"/>
                      <a:pt x="706" y="37"/>
                      <a:pt x="532" y="34"/>
                    </a:cubicBezTo>
                    <a:cubicBezTo>
                      <a:pt x="415" y="152"/>
                      <a:pt x="415" y="152"/>
                      <a:pt x="415" y="152"/>
                    </a:cubicBezTo>
                    <a:cubicBezTo>
                      <a:pt x="408" y="159"/>
                      <a:pt x="397" y="159"/>
                      <a:pt x="390" y="152"/>
                    </a:cubicBezTo>
                    <a:cubicBezTo>
                      <a:pt x="273" y="34"/>
                      <a:pt x="273" y="34"/>
                      <a:pt x="273" y="34"/>
                    </a:cubicBezTo>
                    <a:cubicBezTo>
                      <a:pt x="99" y="37"/>
                      <a:pt x="51" y="163"/>
                      <a:pt x="3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8" rIns="68575" bIns="34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8707203" y="2333919"/>
            <a:ext cx="621291" cy="596125"/>
            <a:chOff x="6257623" y="3915879"/>
            <a:chExt cx="411484" cy="489154"/>
          </a:xfrm>
        </p:grpSpPr>
        <p:sp>
          <p:nvSpPr>
            <p:cNvPr id="295" name="Line 9"/>
            <p:cNvSpPr>
              <a:spLocks noChangeShapeType="1"/>
            </p:cNvSpPr>
            <p:nvPr/>
          </p:nvSpPr>
          <p:spPr bwMode="auto">
            <a:xfrm flipH="1" flipV="1">
              <a:off x="6287369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6" name="Line 10"/>
            <p:cNvSpPr>
              <a:spLocks noChangeShapeType="1"/>
            </p:cNvSpPr>
            <p:nvPr/>
          </p:nvSpPr>
          <p:spPr bwMode="auto">
            <a:xfrm flipH="1">
              <a:off x="6477412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7" name="Line 11"/>
            <p:cNvSpPr>
              <a:spLocks noChangeShapeType="1"/>
            </p:cNvSpPr>
            <p:nvPr/>
          </p:nvSpPr>
          <p:spPr bwMode="auto">
            <a:xfrm flipH="1" flipV="1">
              <a:off x="6477412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8" name="Line 12"/>
            <p:cNvSpPr>
              <a:spLocks noChangeShapeType="1"/>
            </p:cNvSpPr>
            <p:nvPr/>
          </p:nvSpPr>
          <p:spPr bwMode="auto">
            <a:xfrm flipH="1">
              <a:off x="6287369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9" name="Line 13"/>
            <p:cNvSpPr>
              <a:spLocks noChangeShapeType="1"/>
            </p:cNvSpPr>
            <p:nvPr/>
          </p:nvSpPr>
          <p:spPr bwMode="auto">
            <a:xfrm flipH="1">
              <a:off x="6477412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0" name="Line 14"/>
            <p:cNvSpPr>
              <a:spLocks noChangeShapeType="1"/>
            </p:cNvSpPr>
            <p:nvPr/>
          </p:nvSpPr>
          <p:spPr bwMode="auto">
            <a:xfrm flipV="1">
              <a:off x="6653408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1" name="Line 15"/>
            <p:cNvSpPr>
              <a:spLocks noChangeShapeType="1"/>
            </p:cNvSpPr>
            <p:nvPr/>
          </p:nvSpPr>
          <p:spPr bwMode="auto">
            <a:xfrm flipH="1" flipV="1">
              <a:off x="6287369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2" name="Line 16"/>
            <p:cNvSpPr>
              <a:spLocks noChangeShapeType="1"/>
            </p:cNvSpPr>
            <p:nvPr/>
          </p:nvSpPr>
          <p:spPr bwMode="auto">
            <a:xfrm flipV="1">
              <a:off x="6273322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3" name="Line 17"/>
            <p:cNvSpPr>
              <a:spLocks noChangeShapeType="1"/>
            </p:cNvSpPr>
            <p:nvPr/>
          </p:nvSpPr>
          <p:spPr bwMode="auto">
            <a:xfrm>
              <a:off x="6463365" y="4168719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4" name="Line 18"/>
            <p:cNvSpPr>
              <a:spLocks noChangeShapeType="1"/>
            </p:cNvSpPr>
            <p:nvPr/>
          </p:nvSpPr>
          <p:spPr bwMode="auto">
            <a:xfrm>
              <a:off x="6463365" y="4010900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5" name="Line 19"/>
            <p:cNvSpPr>
              <a:spLocks noChangeShapeType="1"/>
            </p:cNvSpPr>
            <p:nvPr/>
          </p:nvSpPr>
          <p:spPr bwMode="auto">
            <a:xfrm>
              <a:off x="6463365" y="3979502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6" name="Line 20"/>
            <p:cNvSpPr>
              <a:spLocks noChangeShapeType="1"/>
            </p:cNvSpPr>
            <p:nvPr/>
          </p:nvSpPr>
          <p:spPr bwMode="auto">
            <a:xfrm>
              <a:off x="6463365" y="4057998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7" name="Line 21"/>
            <p:cNvSpPr>
              <a:spLocks noChangeShapeType="1"/>
            </p:cNvSpPr>
            <p:nvPr/>
          </p:nvSpPr>
          <p:spPr bwMode="auto">
            <a:xfrm>
              <a:off x="6463365" y="4089396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8" name="Line 22"/>
            <p:cNvSpPr>
              <a:spLocks noChangeShapeType="1"/>
            </p:cNvSpPr>
            <p:nvPr/>
          </p:nvSpPr>
          <p:spPr bwMode="auto">
            <a:xfrm>
              <a:off x="636834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9" name="Line 23"/>
            <p:cNvSpPr>
              <a:spLocks noChangeShapeType="1"/>
            </p:cNvSpPr>
            <p:nvPr/>
          </p:nvSpPr>
          <p:spPr bwMode="auto">
            <a:xfrm>
              <a:off x="633694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0" name="Line 24"/>
            <p:cNvSpPr>
              <a:spLocks noChangeShapeType="1"/>
            </p:cNvSpPr>
            <p:nvPr/>
          </p:nvSpPr>
          <p:spPr bwMode="auto">
            <a:xfrm>
              <a:off x="6399742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1" name="Line 25"/>
            <p:cNvSpPr>
              <a:spLocks noChangeShapeType="1"/>
            </p:cNvSpPr>
            <p:nvPr/>
          </p:nvSpPr>
          <p:spPr bwMode="auto">
            <a:xfrm>
              <a:off x="6431966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2" name="Line 26"/>
            <p:cNvSpPr>
              <a:spLocks noChangeShapeType="1"/>
            </p:cNvSpPr>
            <p:nvPr/>
          </p:nvSpPr>
          <p:spPr bwMode="auto">
            <a:xfrm>
              <a:off x="647906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3" name="Line 27"/>
            <p:cNvSpPr>
              <a:spLocks noChangeShapeType="1"/>
            </p:cNvSpPr>
            <p:nvPr/>
          </p:nvSpPr>
          <p:spPr bwMode="auto">
            <a:xfrm>
              <a:off x="6510463" y="4042299"/>
              <a:ext cx="16525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4" name="Line 28"/>
            <p:cNvSpPr>
              <a:spLocks noChangeShapeType="1"/>
            </p:cNvSpPr>
            <p:nvPr/>
          </p:nvSpPr>
          <p:spPr bwMode="auto">
            <a:xfrm>
              <a:off x="6542687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5" name="Line 29"/>
            <p:cNvSpPr>
              <a:spLocks noChangeShapeType="1"/>
            </p:cNvSpPr>
            <p:nvPr/>
          </p:nvSpPr>
          <p:spPr bwMode="auto">
            <a:xfrm>
              <a:off x="657408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6" name="Oval 30"/>
            <p:cNvSpPr>
              <a:spLocks noChangeArrowheads="1"/>
            </p:cNvSpPr>
            <p:nvPr/>
          </p:nvSpPr>
          <p:spPr bwMode="auto">
            <a:xfrm>
              <a:off x="6447666" y="3915879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7" name="Oval 31"/>
            <p:cNvSpPr>
              <a:spLocks noChangeArrowheads="1"/>
            </p:cNvSpPr>
            <p:nvPr/>
          </p:nvSpPr>
          <p:spPr bwMode="auto">
            <a:xfrm>
              <a:off x="6447666" y="4373635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8" name="Oval 32"/>
            <p:cNvSpPr>
              <a:spLocks noChangeArrowheads="1"/>
            </p:cNvSpPr>
            <p:nvPr/>
          </p:nvSpPr>
          <p:spPr bwMode="auto">
            <a:xfrm>
              <a:off x="6257623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9" name="Oval 33"/>
            <p:cNvSpPr>
              <a:spLocks noChangeArrowheads="1"/>
            </p:cNvSpPr>
            <p:nvPr/>
          </p:nvSpPr>
          <p:spPr bwMode="auto">
            <a:xfrm>
              <a:off x="6257623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0" name="Oval 34"/>
            <p:cNvSpPr>
              <a:spLocks noChangeArrowheads="1"/>
            </p:cNvSpPr>
            <p:nvPr/>
          </p:nvSpPr>
          <p:spPr bwMode="auto">
            <a:xfrm>
              <a:off x="6447666" y="413732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1" name="Oval 35"/>
            <p:cNvSpPr>
              <a:spLocks noChangeArrowheads="1"/>
            </p:cNvSpPr>
            <p:nvPr/>
          </p:nvSpPr>
          <p:spPr bwMode="auto">
            <a:xfrm>
              <a:off x="6637709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2" name="Oval 36"/>
            <p:cNvSpPr>
              <a:spLocks noChangeArrowheads="1"/>
            </p:cNvSpPr>
            <p:nvPr/>
          </p:nvSpPr>
          <p:spPr bwMode="auto">
            <a:xfrm>
              <a:off x="6637709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3" name="Line 37"/>
            <p:cNvSpPr>
              <a:spLocks noChangeShapeType="1"/>
            </p:cNvSpPr>
            <p:nvPr/>
          </p:nvSpPr>
          <p:spPr bwMode="auto">
            <a:xfrm flipV="1">
              <a:off x="6526988" y="4113358"/>
              <a:ext cx="0" cy="23714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4" name="Line 38"/>
            <p:cNvSpPr>
              <a:spLocks noChangeShapeType="1"/>
            </p:cNvSpPr>
            <p:nvPr/>
          </p:nvSpPr>
          <p:spPr bwMode="auto">
            <a:xfrm flipV="1">
              <a:off x="6589785" y="4081960"/>
              <a:ext cx="0" cy="236314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5" name="Line 39"/>
            <p:cNvSpPr>
              <a:spLocks noChangeShapeType="1"/>
            </p:cNvSpPr>
            <p:nvPr/>
          </p:nvSpPr>
          <p:spPr bwMode="auto">
            <a:xfrm flipH="1">
              <a:off x="6463365" y="4121621"/>
              <a:ext cx="190043" cy="1098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6" name="Line 40"/>
            <p:cNvSpPr>
              <a:spLocks noChangeShapeType="1"/>
            </p:cNvSpPr>
            <p:nvPr/>
          </p:nvSpPr>
          <p:spPr bwMode="auto">
            <a:xfrm flipH="1">
              <a:off x="6463365" y="4200117"/>
              <a:ext cx="190043" cy="11072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7" name="Freeform 41"/>
            <p:cNvSpPr>
              <a:spLocks/>
            </p:cNvSpPr>
            <p:nvPr/>
          </p:nvSpPr>
          <p:spPr bwMode="auto">
            <a:xfrm>
              <a:off x="6304720" y="4105095"/>
              <a:ext cx="127246" cy="221441"/>
            </a:xfrm>
            <a:custGeom>
              <a:avLst/>
              <a:gdLst>
                <a:gd name="T0" fmla="*/ 0 w 154"/>
                <a:gd name="T1" fmla="*/ 182 h 268"/>
                <a:gd name="T2" fmla="*/ 0 w 154"/>
                <a:gd name="T3" fmla="*/ 0 h 268"/>
                <a:gd name="T4" fmla="*/ 154 w 154"/>
                <a:gd name="T5" fmla="*/ 86 h 268"/>
                <a:gd name="T6" fmla="*/ 154 w 154"/>
                <a:gd name="T7" fmla="*/ 268 h 268"/>
                <a:gd name="T8" fmla="*/ 0 w 154"/>
                <a:gd name="T9" fmla="*/ 18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68">
                  <a:moveTo>
                    <a:pt x="0" y="182"/>
                  </a:moveTo>
                  <a:lnTo>
                    <a:pt x="0" y="0"/>
                  </a:lnTo>
                  <a:lnTo>
                    <a:pt x="154" y="86"/>
                  </a:lnTo>
                  <a:lnTo>
                    <a:pt x="154" y="268"/>
                  </a:lnTo>
                  <a:lnTo>
                    <a:pt x="0" y="182"/>
                  </a:lnTo>
                  <a:close/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28" name="object 114"/>
          <p:cNvSpPr/>
          <p:nvPr/>
        </p:nvSpPr>
        <p:spPr>
          <a:xfrm>
            <a:off x="6326235" y="5135831"/>
            <a:ext cx="283619" cy="197937"/>
          </a:xfrm>
          <a:custGeom>
            <a:avLst/>
            <a:gdLst/>
            <a:ahLst/>
            <a:cxnLst/>
            <a:rect l="l" t="t" r="r" b="b"/>
            <a:pathLst>
              <a:path w="337820" h="292100">
                <a:moveTo>
                  <a:pt x="168617" y="0"/>
                </a:moveTo>
                <a:lnTo>
                  <a:pt x="0" y="292074"/>
                </a:lnTo>
                <a:lnTo>
                  <a:pt x="337248" y="292074"/>
                </a:lnTo>
                <a:lnTo>
                  <a:pt x="168617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object 115"/>
          <p:cNvSpPr/>
          <p:nvPr/>
        </p:nvSpPr>
        <p:spPr>
          <a:xfrm>
            <a:off x="9173021" y="5135831"/>
            <a:ext cx="283619" cy="197937"/>
          </a:xfrm>
          <a:custGeom>
            <a:avLst/>
            <a:gdLst/>
            <a:ahLst/>
            <a:cxnLst/>
            <a:rect l="l" t="t" r="r" b="b"/>
            <a:pathLst>
              <a:path w="337820" h="292100">
                <a:moveTo>
                  <a:pt x="168617" y="0"/>
                </a:moveTo>
                <a:lnTo>
                  <a:pt x="0" y="292074"/>
                </a:lnTo>
                <a:lnTo>
                  <a:pt x="337248" y="292074"/>
                </a:lnTo>
                <a:lnTo>
                  <a:pt x="168617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2" name="Pentagon 151"/>
          <p:cNvSpPr>
            <a:spLocks/>
          </p:cNvSpPr>
          <p:nvPr/>
        </p:nvSpPr>
        <p:spPr>
          <a:xfrm>
            <a:off x="6265358" y="3394216"/>
            <a:ext cx="3364633" cy="1699961"/>
          </a:xfrm>
          <a:prstGeom prst="homePlate">
            <a:avLst>
              <a:gd name="adj" fmla="val 16008"/>
            </a:avLst>
          </a:prstGeom>
          <a:solidFill>
            <a:schemeClr val="accent5"/>
          </a:solidFill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65" name="object 135"/>
          <p:cNvSpPr txBox="1">
            <a:spLocks/>
          </p:cNvSpPr>
          <p:nvPr/>
        </p:nvSpPr>
        <p:spPr>
          <a:xfrm>
            <a:off x="6385254" y="4427853"/>
            <a:ext cx="252089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marR="2197"/>
            <a: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  <a:t>Improved concept, tentative branding, actual models, etc.</a:t>
            </a:r>
            <a:endParaRPr lang="en-US" sz="14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8783468" y="3883114"/>
            <a:ext cx="621291" cy="596125"/>
            <a:chOff x="6257623" y="3915879"/>
            <a:chExt cx="411484" cy="489154"/>
          </a:xfrm>
        </p:grpSpPr>
        <p:sp>
          <p:nvSpPr>
            <p:cNvPr id="261" name="Line 9"/>
            <p:cNvSpPr>
              <a:spLocks noChangeShapeType="1"/>
            </p:cNvSpPr>
            <p:nvPr/>
          </p:nvSpPr>
          <p:spPr bwMode="auto">
            <a:xfrm flipH="1" flipV="1">
              <a:off x="6287369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2" name="Line 10"/>
            <p:cNvSpPr>
              <a:spLocks noChangeShapeType="1"/>
            </p:cNvSpPr>
            <p:nvPr/>
          </p:nvSpPr>
          <p:spPr bwMode="auto">
            <a:xfrm flipH="1">
              <a:off x="6477412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3" name="Line 11"/>
            <p:cNvSpPr>
              <a:spLocks noChangeShapeType="1"/>
            </p:cNvSpPr>
            <p:nvPr/>
          </p:nvSpPr>
          <p:spPr bwMode="auto">
            <a:xfrm flipH="1" flipV="1">
              <a:off x="6477412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4" name="Line 12"/>
            <p:cNvSpPr>
              <a:spLocks noChangeShapeType="1"/>
            </p:cNvSpPr>
            <p:nvPr/>
          </p:nvSpPr>
          <p:spPr bwMode="auto">
            <a:xfrm flipH="1">
              <a:off x="6287369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5" name="Line 13"/>
            <p:cNvSpPr>
              <a:spLocks noChangeShapeType="1"/>
            </p:cNvSpPr>
            <p:nvPr/>
          </p:nvSpPr>
          <p:spPr bwMode="auto">
            <a:xfrm flipH="1">
              <a:off x="6477412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6" name="Line 14"/>
            <p:cNvSpPr>
              <a:spLocks noChangeShapeType="1"/>
            </p:cNvSpPr>
            <p:nvPr/>
          </p:nvSpPr>
          <p:spPr bwMode="auto">
            <a:xfrm flipV="1">
              <a:off x="6653408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7" name="Line 15"/>
            <p:cNvSpPr>
              <a:spLocks noChangeShapeType="1"/>
            </p:cNvSpPr>
            <p:nvPr/>
          </p:nvSpPr>
          <p:spPr bwMode="auto">
            <a:xfrm flipH="1" flipV="1">
              <a:off x="6287369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8" name="Line 16"/>
            <p:cNvSpPr>
              <a:spLocks noChangeShapeType="1"/>
            </p:cNvSpPr>
            <p:nvPr/>
          </p:nvSpPr>
          <p:spPr bwMode="auto">
            <a:xfrm flipV="1">
              <a:off x="6273322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9" name="Line 17"/>
            <p:cNvSpPr>
              <a:spLocks noChangeShapeType="1"/>
            </p:cNvSpPr>
            <p:nvPr/>
          </p:nvSpPr>
          <p:spPr bwMode="auto">
            <a:xfrm>
              <a:off x="6463365" y="4168719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0" name="Line 18"/>
            <p:cNvSpPr>
              <a:spLocks noChangeShapeType="1"/>
            </p:cNvSpPr>
            <p:nvPr/>
          </p:nvSpPr>
          <p:spPr bwMode="auto">
            <a:xfrm>
              <a:off x="6463365" y="4010900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1" name="Line 19"/>
            <p:cNvSpPr>
              <a:spLocks noChangeShapeType="1"/>
            </p:cNvSpPr>
            <p:nvPr/>
          </p:nvSpPr>
          <p:spPr bwMode="auto">
            <a:xfrm>
              <a:off x="6463365" y="3979502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2" name="Line 20"/>
            <p:cNvSpPr>
              <a:spLocks noChangeShapeType="1"/>
            </p:cNvSpPr>
            <p:nvPr/>
          </p:nvSpPr>
          <p:spPr bwMode="auto">
            <a:xfrm>
              <a:off x="6463365" y="4057998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3" name="Line 21"/>
            <p:cNvSpPr>
              <a:spLocks noChangeShapeType="1"/>
            </p:cNvSpPr>
            <p:nvPr/>
          </p:nvSpPr>
          <p:spPr bwMode="auto">
            <a:xfrm>
              <a:off x="6463365" y="4089396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4" name="Line 22"/>
            <p:cNvSpPr>
              <a:spLocks noChangeShapeType="1"/>
            </p:cNvSpPr>
            <p:nvPr/>
          </p:nvSpPr>
          <p:spPr bwMode="auto">
            <a:xfrm>
              <a:off x="636834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5" name="Line 23"/>
            <p:cNvSpPr>
              <a:spLocks noChangeShapeType="1"/>
            </p:cNvSpPr>
            <p:nvPr/>
          </p:nvSpPr>
          <p:spPr bwMode="auto">
            <a:xfrm>
              <a:off x="633694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6" name="Line 24"/>
            <p:cNvSpPr>
              <a:spLocks noChangeShapeType="1"/>
            </p:cNvSpPr>
            <p:nvPr/>
          </p:nvSpPr>
          <p:spPr bwMode="auto">
            <a:xfrm>
              <a:off x="6399742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7" name="Line 25"/>
            <p:cNvSpPr>
              <a:spLocks noChangeShapeType="1"/>
            </p:cNvSpPr>
            <p:nvPr/>
          </p:nvSpPr>
          <p:spPr bwMode="auto">
            <a:xfrm>
              <a:off x="6431966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8" name="Line 26"/>
            <p:cNvSpPr>
              <a:spLocks noChangeShapeType="1"/>
            </p:cNvSpPr>
            <p:nvPr/>
          </p:nvSpPr>
          <p:spPr bwMode="auto">
            <a:xfrm>
              <a:off x="647906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79" name="Line 27"/>
            <p:cNvSpPr>
              <a:spLocks noChangeShapeType="1"/>
            </p:cNvSpPr>
            <p:nvPr/>
          </p:nvSpPr>
          <p:spPr bwMode="auto">
            <a:xfrm>
              <a:off x="6510463" y="4042299"/>
              <a:ext cx="16525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0" name="Line 28"/>
            <p:cNvSpPr>
              <a:spLocks noChangeShapeType="1"/>
            </p:cNvSpPr>
            <p:nvPr/>
          </p:nvSpPr>
          <p:spPr bwMode="auto">
            <a:xfrm>
              <a:off x="6542687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1" name="Line 29"/>
            <p:cNvSpPr>
              <a:spLocks noChangeShapeType="1"/>
            </p:cNvSpPr>
            <p:nvPr/>
          </p:nvSpPr>
          <p:spPr bwMode="auto">
            <a:xfrm>
              <a:off x="657408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2" name="Oval 30"/>
            <p:cNvSpPr>
              <a:spLocks noChangeArrowheads="1"/>
            </p:cNvSpPr>
            <p:nvPr/>
          </p:nvSpPr>
          <p:spPr bwMode="auto">
            <a:xfrm>
              <a:off x="6447666" y="3915879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3" name="Oval 31"/>
            <p:cNvSpPr>
              <a:spLocks noChangeArrowheads="1"/>
            </p:cNvSpPr>
            <p:nvPr/>
          </p:nvSpPr>
          <p:spPr bwMode="auto">
            <a:xfrm>
              <a:off x="6447666" y="4373635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4" name="Oval 32"/>
            <p:cNvSpPr>
              <a:spLocks noChangeArrowheads="1"/>
            </p:cNvSpPr>
            <p:nvPr/>
          </p:nvSpPr>
          <p:spPr bwMode="auto">
            <a:xfrm>
              <a:off x="6257623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5" name="Oval 33"/>
            <p:cNvSpPr>
              <a:spLocks noChangeArrowheads="1"/>
            </p:cNvSpPr>
            <p:nvPr/>
          </p:nvSpPr>
          <p:spPr bwMode="auto">
            <a:xfrm>
              <a:off x="6257623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6" name="Oval 34"/>
            <p:cNvSpPr>
              <a:spLocks noChangeArrowheads="1"/>
            </p:cNvSpPr>
            <p:nvPr/>
          </p:nvSpPr>
          <p:spPr bwMode="auto">
            <a:xfrm>
              <a:off x="6447666" y="413732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7" name="Oval 35"/>
            <p:cNvSpPr>
              <a:spLocks noChangeArrowheads="1"/>
            </p:cNvSpPr>
            <p:nvPr/>
          </p:nvSpPr>
          <p:spPr bwMode="auto">
            <a:xfrm>
              <a:off x="6637709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8" name="Oval 36"/>
            <p:cNvSpPr>
              <a:spLocks noChangeArrowheads="1"/>
            </p:cNvSpPr>
            <p:nvPr/>
          </p:nvSpPr>
          <p:spPr bwMode="auto">
            <a:xfrm>
              <a:off x="6637709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89" name="Line 37"/>
            <p:cNvSpPr>
              <a:spLocks noChangeShapeType="1"/>
            </p:cNvSpPr>
            <p:nvPr/>
          </p:nvSpPr>
          <p:spPr bwMode="auto">
            <a:xfrm flipV="1">
              <a:off x="6526988" y="4113358"/>
              <a:ext cx="0" cy="23714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0" name="Line 38"/>
            <p:cNvSpPr>
              <a:spLocks noChangeShapeType="1"/>
            </p:cNvSpPr>
            <p:nvPr/>
          </p:nvSpPr>
          <p:spPr bwMode="auto">
            <a:xfrm flipV="1">
              <a:off x="6589785" y="4081960"/>
              <a:ext cx="0" cy="236314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1" name="Line 39"/>
            <p:cNvSpPr>
              <a:spLocks noChangeShapeType="1"/>
            </p:cNvSpPr>
            <p:nvPr/>
          </p:nvSpPr>
          <p:spPr bwMode="auto">
            <a:xfrm flipH="1">
              <a:off x="6463365" y="4121621"/>
              <a:ext cx="190043" cy="1098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2" name="Line 40"/>
            <p:cNvSpPr>
              <a:spLocks noChangeShapeType="1"/>
            </p:cNvSpPr>
            <p:nvPr/>
          </p:nvSpPr>
          <p:spPr bwMode="auto">
            <a:xfrm flipH="1">
              <a:off x="6463365" y="4200117"/>
              <a:ext cx="190043" cy="11072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auto">
            <a:xfrm>
              <a:off x="6304720" y="4105095"/>
              <a:ext cx="127246" cy="221441"/>
            </a:xfrm>
            <a:custGeom>
              <a:avLst/>
              <a:gdLst>
                <a:gd name="T0" fmla="*/ 0 w 154"/>
                <a:gd name="T1" fmla="*/ 182 h 268"/>
                <a:gd name="T2" fmla="*/ 0 w 154"/>
                <a:gd name="T3" fmla="*/ 0 h 268"/>
                <a:gd name="T4" fmla="*/ 154 w 154"/>
                <a:gd name="T5" fmla="*/ 86 h 268"/>
                <a:gd name="T6" fmla="*/ 154 w 154"/>
                <a:gd name="T7" fmla="*/ 268 h 268"/>
                <a:gd name="T8" fmla="*/ 0 w 154"/>
                <a:gd name="T9" fmla="*/ 18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68">
                  <a:moveTo>
                    <a:pt x="0" y="182"/>
                  </a:moveTo>
                  <a:lnTo>
                    <a:pt x="0" y="0"/>
                  </a:lnTo>
                  <a:lnTo>
                    <a:pt x="154" y="86"/>
                  </a:lnTo>
                  <a:lnTo>
                    <a:pt x="154" y="268"/>
                  </a:lnTo>
                  <a:lnTo>
                    <a:pt x="0" y="182"/>
                  </a:lnTo>
                  <a:close/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14192" y="5971503"/>
            <a:ext cx="1467489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20 people</a:t>
            </a:r>
          </a:p>
          <a:p>
            <a:pPr lvl="1"/>
            <a:r>
              <a:rPr lang="en-US" dirty="0"/>
              <a:t>5 concepts</a:t>
            </a:r>
          </a:p>
        </p:txBody>
      </p:sp>
      <p:sp>
        <p:nvSpPr>
          <p:cNvPr id="155" name="object 19"/>
          <p:cNvSpPr>
            <a:spLocks/>
          </p:cNvSpPr>
          <p:nvPr/>
        </p:nvSpPr>
        <p:spPr>
          <a:xfrm>
            <a:off x="9886437" y="1711609"/>
            <a:ext cx="1764213" cy="1764792"/>
          </a:xfrm>
          <a:custGeom>
            <a:avLst/>
            <a:gdLst/>
            <a:ahLst/>
            <a:cxnLst/>
            <a:rect l="l" t="t" r="r" b="b"/>
            <a:pathLst>
              <a:path w="1782444" h="1782445">
                <a:moveTo>
                  <a:pt x="891146" y="0"/>
                </a:moveTo>
                <a:lnTo>
                  <a:pt x="842253" y="1318"/>
                </a:lnTo>
                <a:lnTo>
                  <a:pt x="794048" y="5229"/>
                </a:lnTo>
                <a:lnTo>
                  <a:pt x="746601" y="11663"/>
                </a:lnTo>
                <a:lnTo>
                  <a:pt x="699979" y="20553"/>
                </a:lnTo>
                <a:lnTo>
                  <a:pt x="654249" y="31831"/>
                </a:lnTo>
                <a:lnTo>
                  <a:pt x="609481" y="45430"/>
                </a:lnTo>
                <a:lnTo>
                  <a:pt x="565741" y="61280"/>
                </a:lnTo>
                <a:lnTo>
                  <a:pt x="523098" y="79315"/>
                </a:lnTo>
                <a:lnTo>
                  <a:pt x="481620" y="99466"/>
                </a:lnTo>
                <a:lnTo>
                  <a:pt x="441374" y="121665"/>
                </a:lnTo>
                <a:lnTo>
                  <a:pt x="402430" y="145845"/>
                </a:lnTo>
                <a:lnTo>
                  <a:pt x="364853" y="171936"/>
                </a:lnTo>
                <a:lnTo>
                  <a:pt x="328714" y="199873"/>
                </a:lnTo>
                <a:lnTo>
                  <a:pt x="294079" y="229585"/>
                </a:lnTo>
                <a:lnTo>
                  <a:pt x="261016" y="261007"/>
                </a:lnTo>
                <a:lnTo>
                  <a:pt x="229594" y="294069"/>
                </a:lnTo>
                <a:lnTo>
                  <a:pt x="199881" y="328703"/>
                </a:lnTo>
                <a:lnTo>
                  <a:pt x="171944" y="364842"/>
                </a:lnTo>
                <a:lnTo>
                  <a:pt x="145851" y="402418"/>
                </a:lnTo>
                <a:lnTo>
                  <a:pt x="121671" y="441363"/>
                </a:lnTo>
                <a:lnTo>
                  <a:pt x="99471" y="481609"/>
                </a:lnTo>
                <a:lnTo>
                  <a:pt x="79319" y="523087"/>
                </a:lnTo>
                <a:lnTo>
                  <a:pt x="61284" y="565731"/>
                </a:lnTo>
                <a:lnTo>
                  <a:pt x="45432" y="609471"/>
                </a:lnTo>
                <a:lnTo>
                  <a:pt x="31833" y="654241"/>
                </a:lnTo>
                <a:lnTo>
                  <a:pt x="20554" y="699971"/>
                </a:lnTo>
                <a:lnTo>
                  <a:pt x="11664" y="746595"/>
                </a:lnTo>
                <a:lnTo>
                  <a:pt x="5229" y="794044"/>
                </a:lnTo>
                <a:lnTo>
                  <a:pt x="1318" y="842250"/>
                </a:lnTo>
                <a:lnTo>
                  <a:pt x="0" y="891146"/>
                </a:lnTo>
                <a:lnTo>
                  <a:pt x="1318" y="940041"/>
                </a:lnTo>
                <a:lnTo>
                  <a:pt x="5229" y="988248"/>
                </a:lnTo>
                <a:lnTo>
                  <a:pt x="11664" y="1035697"/>
                </a:lnTo>
                <a:lnTo>
                  <a:pt x="20554" y="1082320"/>
                </a:lnTo>
                <a:lnTo>
                  <a:pt x="31833" y="1128051"/>
                </a:lnTo>
                <a:lnTo>
                  <a:pt x="45432" y="1172821"/>
                </a:lnTo>
                <a:lnTo>
                  <a:pt x="61284" y="1216561"/>
                </a:lnTo>
                <a:lnTo>
                  <a:pt x="79319" y="1259204"/>
                </a:lnTo>
                <a:lnTo>
                  <a:pt x="99471" y="1300683"/>
                </a:lnTo>
                <a:lnTo>
                  <a:pt x="121671" y="1340929"/>
                </a:lnTo>
                <a:lnTo>
                  <a:pt x="145851" y="1379873"/>
                </a:lnTo>
                <a:lnTo>
                  <a:pt x="171944" y="1417449"/>
                </a:lnTo>
                <a:lnTo>
                  <a:pt x="199881" y="1453588"/>
                </a:lnTo>
                <a:lnTo>
                  <a:pt x="229594" y="1488223"/>
                </a:lnTo>
                <a:lnTo>
                  <a:pt x="261016" y="1521285"/>
                </a:lnTo>
                <a:lnTo>
                  <a:pt x="294079" y="1552706"/>
                </a:lnTo>
                <a:lnTo>
                  <a:pt x="328714" y="1582419"/>
                </a:lnTo>
                <a:lnTo>
                  <a:pt x="364853" y="1610355"/>
                </a:lnTo>
                <a:lnTo>
                  <a:pt x="402430" y="1636447"/>
                </a:lnTo>
                <a:lnTo>
                  <a:pt x="441374" y="1660627"/>
                </a:lnTo>
                <a:lnTo>
                  <a:pt x="481620" y="1682826"/>
                </a:lnTo>
                <a:lnTo>
                  <a:pt x="523098" y="1702977"/>
                </a:lnTo>
                <a:lnTo>
                  <a:pt x="565741" y="1721011"/>
                </a:lnTo>
                <a:lnTo>
                  <a:pt x="609481" y="1736862"/>
                </a:lnTo>
                <a:lnTo>
                  <a:pt x="654249" y="1750460"/>
                </a:lnTo>
                <a:lnTo>
                  <a:pt x="699979" y="1761738"/>
                </a:lnTo>
                <a:lnTo>
                  <a:pt x="746601" y="1770629"/>
                </a:lnTo>
                <a:lnTo>
                  <a:pt x="794048" y="1777063"/>
                </a:lnTo>
                <a:lnTo>
                  <a:pt x="842253" y="1780974"/>
                </a:lnTo>
                <a:lnTo>
                  <a:pt x="891146" y="1782292"/>
                </a:lnTo>
                <a:lnTo>
                  <a:pt x="940040" y="1780974"/>
                </a:lnTo>
                <a:lnTo>
                  <a:pt x="988246" y="1777063"/>
                </a:lnTo>
                <a:lnTo>
                  <a:pt x="1035694" y="1770629"/>
                </a:lnTo>
                <a:lnTo>
                  <a:pt x="1082317" y="1761738"/>
                </a:lnTo>
                <a:lnTo>
                  <a:pt x="1128048" y="1750460"/>
                </a:lnTo>
                <a:lnTo>
                  <a:pt x="1172817" y="1736862"/>
                </a:lnTo>
                <a:lnTo>
                  <a:pt x="1216558" y="1721011"/>
                </a:lnTo>
                <a:lnTo>
                  <a:pt x="1259201" y="1702977"/>
                </a:lnTo>
                <a:lnTo>
                  <a:pt x="1300680" y="1682826"/>
                </a:lnTo>
                <a:lnTo>
                  <a:pt x="1340926" y="1660627"/>
                </a:lnTo>
                <a:lnTo>
                  <a:pt x="1379872" y="1636447"/>
                </a:lnTo>
                <a:lnTo>
                  <a:pt x="1417448" y="1610355"/>
                </a:lnTo>
                <a:lnTo>
                  <a:pt x="1453588" y="1582419"/>
                </a:lnTo>
                <a:lnTo>
                  <a:pt x="1488224" y="1552706"/>
                </a:lnTo>
                <a:lnTo>
                  <a:pt x="1521286" y="1521285"/>
                </a:lnTo>
                <a:lnTo>
                  <a:pt x="1552709" y="1488223"/>
                </a:lnTo>
                <a:lnTo>
                  <a:pt x="1582423" y="1453588"/>
                </a:lnTo>
                <a:lnTo>
                  <a:pt x="1610360" y="1417449"/>
                </a:lnTo>
                <a:lnTo>
                  <a:pt x="1636453" y="1379873"/>
                </a:lnTo>
                <a:lnTo>
                  <a:pt x="1660633" y="1340929"/>
                </a:lnTo>
                <a:lnTo>
                  <a:pt x="1682833" y="1300683"/>
                </a:lnTo>
                <a:lnTo>
                  <a:pt x="1702985" y="1259204"/>
                </a:lnTo>
                <a:lnTo>
                  <a:pt x="1721021" y="1216561"/>
                </a:lnTo>
                <a:lnTo>
                  <a:pt x="1736872" y="1172821"/>
                </a:lnTo>
                <a:lnTo>
                  <a:pt x="1750471" y="1128051"/>
                </a:lnTo>
                <a:lnTo>
                  <a:pt x="1761750" y="1082320"/>
                </a:lnTo>
                <a:lnTo>
                  <a:pt x="1770641" y="1035697"/>
                </a:lnTo>
                <a:lnTo>
                  <a:pt x="1777075" y="988248"/>
                </a:lnTo>
                <a:lnTo>
                  <a:pt x="1780986" y="940041"/>
                </a:lnTo>
                <a:lnTo>
                  <a:pt x="1782305" y="891146"/>
                </a:lnTo>
                <a:lnTo>
                  <a:pt x="1780986" y="842250"/>
                </a:lnTo>
                <a:lnTo>
                  <a:pt x="1777075" y="794044"/>
                </a:lnTo>
                <a:lnTo>
                  <a:pt x="1770641" y="746595"/>
                </a:lnTo>
                <a:lnTo>
                  <a:pt x="1761750" y="699971"/>
                </a:lnTo>
                <a:lnTo>
                  <a:pt x="1750471" y="654241"/>
                </a:lnTo>
                <a:lnTo>
                  <a:pt x="1736872" y="609471"/>
                </a:lnTo>
                <a:lnTo>
                  <a:pt x="1721021" y="565731"/>
                </a:lnTo>
                <a:lnTo>
                  <a:pt x="1702985" y="523087"/>
                </a:lnTo>
                <a:lnTo>
                  <a:pt x="1682833" y="481609"/>
                </a:lnTo>
                <a:lnTo>
                  <a:pt x="1660633" y="441363"/>
                </a:lnTo>
                <a:lnTo>
                  <a:pt x="1636453" y="402418"/>
                </a:lnTo>
                <a:lnTo>
                  <a:pt x="1610360" y="364842"/>
                </a:lnTo>
                <a:lnTo>
                  <a:pt x="1582423" y="328703"/>
                </a:lnTo>
                <a:lnTo>
                  <a:pt x="1552709" y="294069"/>
                </a:lnTo>
                <a:lnTo>
                  <a:pt x="1521286" y="261007"/>
                </a:lnTo>
                <a:lnTo>
                  <a:pt x="1488224" y="229585"/>
                </a:lnTo>
                <a:lnTo>
                  <a:pt x="1453588" y="199873"/>
                </a:lnTo>
                <a:lnTo>
                  <a:pt x="1417448" y="171936"/>
                </a:lnTo>
                <a:lnTo>
                  <a:pt x="1379872" y="145845"/>
                </a:lnTo>
                <a:lnTo>
                  <a:pt x="1340926" y="121665"/>
                </a:lnTo>
                <a:lnTo>
                  <a:pt x="1300680" y="99466"/>
                </a:lnTo>
                <a:lnTo>
                  <a:pt x="1259201" y="79315"/>
                </a:lnTo>
                <a:lnTo>
                  <a:pt x="1216558" y="61280"/>
                </a:lnTo>
                <a:lnTo>
                  <a:pt x="1172817" y="45430"/>
                </a:lnTo>
                <a:lnTo>
                  <a:pt x="1128048" y="31831"/>
                </a:lnTo>
                <a:lnTo>
                  <a:pt x="1082317" y="20553"/>
                </a:lnTo>
                <a:lnTo>
                  <a:pt x="1035694" y="11663"/>
                </a:lnTo>
                <a:lnTo>
                  <a:pt x="988246" y="5229"/>
                </a:lnTo>
                <a:lnTo>
                  <a:pt x="940040" y="1318"/>
                </a:lnTo>
                <a:lnTo>
                  <a:pt x="891146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lang="en-US" sz="1400" dirty="0">
              <a:latin typeface="+mn-lt"/>
            </a:endParaRPr>
          </a:p>
        </p:txBody>
      </p:sp>
      <p:sp>
        <p:nvSpPr>
          <p:cNvPr id="159" name="object 6"/>
          <p:cNvSpPr txBox="1">
            <a:spLocks/>
          </p:cNvSpPr>
          <p:nvPr/>
        </p:nvSpPr>
        <p:spPr>
          <a:xfrm>
            <a:off x="9886437" y="1435105"/>
            <a:ext cx="1764213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5492" algn="ctr"/>
            <a:r>
              <a:rPr lang="en-US" altLang="ja-JP" sz="1400" b="1" dirty="0">
                <a:solidFill>
                  <a:schemeClr val="accent4"/>
                </a:solidFill>
                <a:latin typeface="+mn-lt"/>
                <a:cs typeface="Calibri"/>
              </a:rPr>
              <a:t>Prioritization</a:t>
            </a:r>
            <a:endParaRPr lang="en-US" sz="1400" b="1" dirty="0">
              <a:solidFill>
                <a:schemeClr val="accent4"/>
              </a:solidFill>
              <a:latin typeface="+mn-lt"/>
              <a:cs typeface="Calibri"/>
            </a:endParaRPr>
          </a:p>
        </p:txBody>
      </p:sp>
      <p:sp>
        <p:nvSpPr>
          <p:cNvPr id="166" name="object 117"/>
          <p:cNvSpPr txBox="1"/>
          <p:nvPr/>
        </p:nvSpPr>
        <p:spPr>
          <a:xfrm>
            <a:off x="10337214" y="2033332"/>
            <a:ext cx="86266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" marR="2197" indent="6314" algn="ctr"/>
            <a: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  <a:t>Priority</a:t>
            </a:r>
            <a:b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</a:br>
            <a:r>
              <a:rPr lang="en-US" altLang="ja-JP" sz="1400" dirty="0">
                <a:solidFill>
                  <a:schemeClr val="bg1"/>
                </a:solidFill>
                <a:latin typeface="+mn-lt"/>
                <a:cs typeface="Calibri"/>
              </a:rPr>
              <a:t>product</a:t>
            </a:r>
            <a:endParaRPr lang="en-US" sz="1400" dirty="0">
              <a:latin typeface="+mn-lt"/>
              <a:cs typeface="Calibri"/>
            </a:endParaRPr>
          </a:p>
        </p:txBody>
      </p:sp>
      <p:grpSp>
        <p:nvGrpSpPr>
          <p:cNvPr id="331" name="Group 330"/>
          <p:cNvGrpSpPr/>
          <p:nvPr/>
        </p:nvGrpSpPr>
        <p:grpSpPr>
          <a:xfrm>
            <a:off x="10500532" y="2525010"/>
            <a:ext cx="536023" cy="583459"/>
            <a:chOff x="6257623" y="3915879"/>
            <a:chExt cx="411484" cy="489154"/>
          </a:xfrm>
        </p:grpSpPr>
        <p:sp>
          <p:nvSpPr>
            <p:cNvPr id="332" name="Line 9"/>
            <p:cNvSpPr>
              <a:spLocks noChangeShapeType="1"/>
            </p:cNvSpPr>
            <p:nvPr/>
          </p:nvSpPr>
          <p:spPr bwMode="auto">
            <a:xfrm flipH="1" flipV="1">
              <a:off x="6287369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3" name="Line 10"/>
            <p:cNvSpPr>
              <a:spLocks noChangeShapeType="1"/>
            </p:cNvSpPr>
            <p:nvPr/>
          </p:nvSpPr>
          <p:spPr bwMode="auto">
            <a:xfrm flipH="1">
              <a:off x="6477412" y="405056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4" name="Line 11"/>
            <p:cNvSpPr>
              <a:spLocks noChangeShapeType="1"/>
            </p:cNvSpPr>
            <p:nvPr/>
          </p:nvSpPr>
          <p:spPr bwMode="auto">
            <a:xfrm flipH="1" flipV="1">
              <a:off x="6477412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5" name="Line 12"/>
            <p:cNvSpPr>
              <a:spLocks noChangeShapeType="1"/>
            </p:cNvSpPr>
            <p:nvPr/>
          </p:nvSpPr>
          <p:spPr bwMode="auto">
            <a:xfrm flipH="1">
              <a:off x="6287369" y="3939841"/>
              <a:ext cx="161950" cy="941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6" name="Line 13"/>
            <p:cNvSpPr>
              <a:spLocks noChangeShapeType="1"/>
            </p:cNvSpPr>
            <p:nvPr/>
          </p:nvSpPr>
          <p:spPr bwMode="auto">
            <a:xfrm flipH="1">
              <a:off x="6477412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7" name="Line 14"/>
            <p:cNvSpPr>
              <a:spLocks noChangeShapeType="1"/>
            </p:cNvSpPr>
            <p:nvPr/>
          </p:nvSpPr>
          <p:spPr bwMode="auto">
            <a:xfrm flipV="1">
              <a:off x="6653408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8" name="Line 15"/>
            <p:cNvSpPr>
              <a:spLocks noChangeShapeType="1"/>
            </p:cNvSpPr>
            <p:nvPr/>
          </p:nvSpPr>
          <p:spPr bwMode="auto">
            <a:xfrm flipH="1" flipV="1">
              <a:off x="6287369" y="4286876"/>
              <a:ext cx="161950" cy="95022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9" name="Line 16"/>
            <p:cNvSpPr>
              <a:spLocks noChangeShapeType="1"/>
            </p:cNvSpPr>
            <p:nvPr/>
          </p:nvSpPr>
          <p:spPr bwMode="auto">
            <a:xfrm flipV="1">
              <a:off x="6273322" y="4057998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0" name="Line 17"/>
            <p:cNvSpPr>
              <a:spLocks noChangeShapeType="1"/>
            </p:cNvSpPr>
            <p:nvPr/>
          </p:nvSpPr>
          <p:spPr bwMode="auto">
            <a:xfrm>
              <a:off x="6463365" y="4168719"/>
              <a:ext cx="0" cy="204916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1" name="Line 18"/>
            <p:cNvSpPr>
              <a:spLocks noChangeShapeType="1"/>
            </p:cNvSpPr>
            <p:nvPr/>
          </p:nvSpPr>
          <p:spPr bwMode="auto">
            <a:xfrm>
              <a:off x="6463365" y="4010900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2" name="Line 19"/>
            <p:cNvSpPr>
              <a:spLocks noChangeShapeType="1"/>
            </p:cNvSpPr>
            <p:nvPr/>
          </p:nvSpPr>
          <p:spPr bwMode="auto">
            <a:xfrm>
              <a:off x="6463365" y="3979502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3" name="Line 20"/>
            <p:cNvSpPr>
              <a:spLocks noChangeShapeType="1"/>
            </p:cNvSpPr>
            <p:nvPr/>
          </p:nvSpPr>
          <p:spPr bwMode="auto">
            <a:xfrm>
              <a:off x="6463365" y="4057998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4" name="Line 21"/>
            <p:cNvSpPr>
              <a:spLocks noChangeShapeType="1"/>
            </p:cNvSpPr>
            <p:nvPr/>
          </p:nvSpPr>
          <p:spPr bwMode="auto">
            <a:xfrm>
              <a:off x="6463365" y="4089396"/>
              <a:ext cx="0" cy="15699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5" name="Line 22"/>
            <p:cNvSpPr>
              <a:spLocks noChangeShapeType="1"/>
            </p:cNvSpPr>
            <p:nvPr/>
          </p:nvSpPr>
          <p:spPr bwMode="auto">
            <a:xfrm>
              <a:off x="636834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6" name="Line 23"/>
            <p:cNvSpPr>
              <a:spLocks noChangeShapeType="1"/>
            </p:cNvSpPr>
            <p:nvPr/>
          </p:nvSpPr>
          <p:spPr bwMode="auto">
            <a:xfrm>
              <a:off x="633694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7" name="Line 24"/>
            <p:cNvSpPr>
              <a:spLocks noChangeShapeType="1"/>
            </p:cNvSpPr>
            <p:nvPr/>
          </p:nvSpPr>
          <p:spPr bwMode="auto">
            <a:xfrm>
              <a:off x="6399742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8" name="Line 25"/>
            <p:cNvSpPr>
              <a:spLocks noChangeShapeType="1"/>
            </p:cNvSpPr>
            <p:nvPr/>
          </p:nvSpPr>
          <p:spPr bwMode="auto">
            <a:xfrm>
              <a:off x="6431966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9" name="Line 26"/>
            <p:cNvSpPr>
              <a:spLocks noChangeShapeType="1"/>
            </p:cNvSpPr>
            <p:nvPr/>
          </p:nvSpPr>
          <p:spPr bwMode="auto">
            <a:xfrm>
              <a:off x="6479064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0" name="Line 27"/>
            <p:cNvSpPr>
              <a:spLocks noChangeShapeType="1"/>
            </p:cNvSpPr>
            <p:nvPr/>
          </p:nvSpPr>
          <p:spPr bwMode="auto">
            <a:xfrm>
              <a:off x="6510463" y="4042299"/>
              <a:ext cx="16525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1" name="Line 28"/>
            <p:cNvSpPr>
              <a:spLocks noChangeShapeType="1"/>
            </p:cNvSpPr>
            <p:nvPr/>
          </p:nvSpPr>
          <p:spPr bwMode="auto">
            <a:xfrm>
              <a:off x="6542687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2" name="Line 29"/>
            <p:cNvSpPr>
              <a:spLocks noChangeShapeType="1"/>
            </p:cNvSpPr>
            <p:nvPr/>
          </p:nvSpPr>
          <p:spPr bwMode="auto">
            <a:xfrm>
              <a:off x="6574085" y="4042299"/>
              <a:ext cx="15699" cy="0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3" name="Oval 30"/>
            <p:cNvSpPr>
              <a:spLocks noChangeArrowheads="1"/>
            </p:cNvSpPr>
            <p:nvPr/>
          </p:nvSpPr>
          <p:spPr bwMode="auto">
            <a:xfrm>
              <a:off x="6447666" y="3915879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4" name="Oval 31"/>
            <p:cNvSpPr>
              <a:spLocks noChangeArrowheads="1"/>
            </p:cNvSpPr>
            <p:nvPr/>
          </p:nvSpPr>
          <p:spPr bwMode="auto">
            <a:xfrm>
              <a:off x="6447666" y="4373635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5" name="Oval 32"/>
            <p:cNvSpPr>
              <a:spLocks noChangeArrowheads="1"/>
            </p:cNvSpPr>
            <p:nvPr/>
          </p:nvSpPr>
          <p:spPr bwMode="auto">
            <a:xfrm>
              <a:off x="6257623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6" name="Oval 33"/>
            <p:cNvSpPr>
              <a:spLocks noChangeArrowheads="1"/>
            </p:cNvSpPr>
            <p:nvPr/>
          </p:nvSpPr>
          <p:spPr bwMode="auto">
            <a:xfrm>
              <a:off x="6257623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7" name="Oval 34"/>
            <p:cNvSpPr>
              <a:spLocks noChangeArrowheads="1"/>
            </p:cNvSpPr>
            <p:nvPr/>
          </p:nvSpPr>
          <p:spPr bwMode="auto">
            <a:xfrm>
              <a:off x="6447666" y="413732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8" name="Oval 35"/>
            <p:cNvSpPr>
              <a:spLocks noChangeArrowheads="1"/>
            </p:cNvSpPr>
            <p:nvPr/>
          </p:nvSpPr>
          <p:spPr bwMode="auto">
            <a:xfrm>
              <a:off x="6637709" y="4026600"/>
              <a:ext cx="31398" cy="31398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9" name="Oval 36"/>
            <p:cNvSpPr>
              <a:spLocks noChangeArrowheads="1"/>
            </p:cNvSpPr>
            <p:nvPr/>
          </p:nvSpPr>
          <p:spPr bwMode="auto">
            <a:xfrm>
              <a:off x="6637709" y="4262914"/>
              <a:ext cx="31398" cy="32225"/>
            </a:xfrm>
            <a:prstGeom prst="ellips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0" name="Line 37"/>
            <p:cNvSpPr>
              <a:spLocks noChangeShapeType="1"/>
            </p:cNvSpPr>
            <p:nvPr/>
          </p:nvSpPr>
          <p:spPr bwMode="auto">
            <a:xfrm flipV="1">
              <a:off x="6526988" y="4113358"/>
              <a:ext cx="0" cy="23714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1" name="Line 38"/>
            <p:cNvSpPr>
              <a:spLocks noChangeShapeType="1"/>
            </p:cNvSpPr>
            <p:nvPr/>
          </p:nvSpPr>
          <p:spPr bwMode="auto">
            <a:xfrm flipV="1">
              <a:off x="6589785" y="4081960"/>
              <a:ext cx="0" cy="236314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2" name="Line 39"/>
            <p:cNvSpPr>
              <a:spLocks noChangeShapeType="1"/>
            </p:cNvSpPr>
            <p:nvPr/>
          </p:nvSpPr>
          <p:spPr bwMode="auto">
            <a:xfrm flipH="1">
              <a:off x="6463365" y="4121621"/>
              <a:ext cx="190043" cy="109895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3" name="Line 40"/>
            <p:cNvSpPr>
              <a:spLocks noChangeShapeType="1"/>
            </p:cNvSpPr>
            <p:nvPr/>
          </p:nvSpPr>
          <p:spPr bwMode="auto">
            <a:xfrm flipH="1">
              <a:off x="6463365" y="4200117"/>
              <a:ext cx="190043" cy="110721"/>
            </a:xfrm>
            <a:prstGeom prst="line">
              <a:avLst/>
            </a:pr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4" name="Freeform 41"/>
            <p:cNvSpPr>
              <a:spLocks/>
            </p:cNvSpPr>
            <p:nvPr/>
          </p:nvSpPr>
          <p:spPr bwMode="auto">
            <a:xfrm>
              <a:off x="6304720" y="4105095"/>
              <a:ext cx="127246" cy="221441"/>
            </a:xfrm>
            <a:custGeom>
              <a:avLst/>
              <a:gdLst>
                <a:gd name="T0" fmla="*/ 0 w 154"/>
                <a:gd name="T1" fmla="*/ 182 h 268"/>
                <a:gd name="T2" fmla="*/ 0 w 154"/>
                <a:gd name="T3" fmla="*/ 0 h 268"/>
                <a:gd name="T4" fmla="*/ 154 w 154"/>
                <a:gd name="T5" fmla="*/ 86 h 268"/>
                <a:gd name="T6" fmla="*/ 154 w 154"/>
                <a:gd name="T7" fmla="*/ 268 h 268"/>
                <a:gd name="T8" fmla="*/ 0 w 154"/>
                <a:gd name="T9" fmla="*/ 18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68">
                  <a:moveTo>
                    <a:pt x="0" y="182"/>
                  </a:moveTo>
                  <a:lnTo>
                    <a:pt x="0" y="0"/>
                  </a:lnTo>
                  <a:lnTo>
                    <a:pt x="154" y="86"/>
                  </a:lnTo>
                  <a:lnTo>
                    <a:pt x="154" y="268"/>
                  </a:lnTo>
                  <a:lnTo>
                    <a:pt x="0" y="182"/>
                  </a:lnTo>
                  <a:close/>
                </a:path>
              </a:pathLst>
            </a:custGeom>
            <a:noFill/>
            <a:ln w="222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65" name="Down Arrow 364"/>
          <p:cNvSpPr/>
          <p:nvPr/>
        </p:nvSpPr>
        <p:spPr>
          <a:xfrm>
            <a:off x="10591515" y="3230467"/>
            <a:ext cx="354061" cy="2697646"/>
          </a:xfrm>
          <a:prstGeom prst="downArrow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4145" y="5971503"/>
            <a:ext cx="143384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3 concepts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9967" y="5971503"/>
            <a:ext cx="1467489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20 people</a:t>
            </a:r>
          </a:p>
          <a:p>
            <a:pPr lvl="1"/>
            <a:r>
              <a:rPr lang="en-US" dirty="0"/>
              <a:t>8 concepts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169" y="5971503"/>
            <a:ext cx="1467489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10 people</a:t>
            </a:r>
          </a:p>
          <a:p>
            <a:pPr lvl="1"/>
            <a:r>
              <a:rPr lang="en-US" dirty="0"/>
              <a:t>16 concepts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1043859" y="3352420"/>
            <a:ext cx="883577" cy="794857"/>
            <a:chOff x="1135063" y="3304321"/>
            <a:chExt cx="790575" cy="939800"/>
          </a:xfrm>
        </p:grpSpPr>
        <p:sp>
          <p:nvSpPr>
            <p:cNvPr id="375" name="Line 9"/>
            <p:cNvSpPr>
              <a:spLocks noChangeShapeType="1"/>
            </p:cNvSpPr>
            <p:nvPr/>
          </p:nvSpPr>
          <p:spPr bwMode="auto">
            <a:xfrm flipH="1" flipV="1">
              <a:off x="1192213" y="3563083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6" name="Line 10"/>
            <p:cNvSpPr>
              <a:spLocks noChangeShapeType="1"/>
            </p:cNvSpPr>
            <p:nvPr/>
          </p:nvSpPr>
          <p:spPr bwMode="auto">
            <a:xfrm flipH="1">
              <a:off x="1557338" y="3563083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7" name="Line 11"/>
            <p:cNvSpPr>
              <a:spLocks noChangeShapeType="1"/>
            </p:cNvSpPr>
            <p:nvPr/>
          </p:nvSpPr>
          <p:spPr bwMode="auto">
            <a:xfrm flipH="1" flipV="1">
              <a:off x="1557338" y="3350358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8" name="Line 12"/>
            <p:cNvSpPr>
              <a:spLocks noChangeShapeType="1"/>
            </p:cNvSpPr>
            <p:nvPr/>
          </p:nvSpPr>
          <p:spPr bwMode="auto">
            <a:xfrm flipH="1">
              <a:off x="1192213" y="3350358"/>
              <a:ext cx="311150" cy="18097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9" name="Line 13"/>
            <p:cNvSpPr>
              <a:spLocks noChangeShapeType="1"/>
            </p:cNvSpPr>
            <p:nvPr/>
          </p:nvSpPr>
          <p:spPr bwMode="auto">
            <a:xfrm flipH="1">
              <a:off x="1557338" y="4017108"/>
              <a:ext cx="311150" cy="1825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0" name="Line 14"/>
            <p:cNvSpPr>
              <a:spLocks noChangeShapeType="1"/>
            </p:cNvSpPr>
            <p:nvPr/>
          </p:nvSpPr>
          <p:spPr bwMode="auto">
            <a:xfrm flipV="1">
              <a:off x="1895475" y="3577371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4" name="Line 15"/>
            <p:cNvSpPr>
              <a:spLocks noChangeShapeType="1"/>
            </p:cNvSpPr>
            <p:nvPr/>
          </p:nvSpPr>
          <p:spPr bwMode="auto">
            <a:xfrm flipH="1" flipV="1">
              <a:off x="1192213" y="4017108"/>
              <a:ext cx="311150" cy="1825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5" name="Line 16"/>
            <p:cNvSpPr>
              <a:spLocks noChangeShapeType="1"/>
            </p:cNvSpPr>
            <p:nvPr/>
          </p:nvSpPr>
          <p:spPr bwMode="auto">
            <a:xfrm flipV="1">
              <a:off x="1165225" y="3577371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6" name="Line 17"/>
            <p:cNvSpPr>
              <a:spLocks noChangeShapeType="1"/>
            </p:cNvSpPr>
            <p:nvPr/>
          </p:nvSpPr>
          <p:spPr bwMode="auto">
            <a:xfrm>
              <a:off x="1530350" y="3790096"/>
              <a:ext cx="0" cy="39370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7" name="Line 18"/>
            <p:cNvSpPr>
              <a:spLocks noChangeShapeType="1"/>
            </p:cNvSpPr>
            <p:nvPr/>
          </p:nvSpPr>
          <p:spPr bwMode="auto">
            <a:xfrm>
              <a:off x="1530350" y="3486883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8" name="Line 19"/>
            <p:cNvSpPr>
              <a:spLocks noChangeShapeType="1"/>
            </p:cNvSpPr>
            <p:nvPr/>
          </p:nvSpPr>
          <p:spPr bwMode="auto">
            <a:xfrm>
              <a:off x="1530350" y="3426558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9" name="Line 20"/>
            <p:cNvSpPr>
              <a:spLocks noChangeShapeType="1"/>
            </p:cNvSpPr>
            <p:nvPr/>
          </p:nvSpPr>
          <p:spPr bwMode="auto">
            <a:xfrm>
              <a:off x="1530350" y="3577371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0" name="Line 21"/>
            <p:cNvSpPr>
              <a:spLocks noChangeShapeType="1"/>
            </p:cNvSpPr>
            <p:nvPr/>
          </p:nvSpPr>
          <p:spPr bwMode="auto">
            <a:xfrm>
              <a:off x="1530350" y="3637696"/>
              <a:ext cx="0" cy="3016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1" name="Line 22"/>
            <p:cNvSpPr>
              <a:spLocks noChangeShapeType="1"/>
            </p:cNvSpPr>
            <p:nvPr/>
          </p:nvSpPr>
          <p:spPr bwMode="auto">
            <a:xfrm>
              <a:off x="1347788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2" name="Line 23"/>
            <p:cNvSpPr>
              <a:spLocks noChangeShapeType="1"/>
            </p:cNvSpPr>
            <p:nvPr/>
          </p:nvSpPr>
          <p:spPr bwMode="auto">
            <a:xfrm>
              <a:off x="128746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3" name="Line 24"/>
            <p:cNvSpPr>
              <a:spLocks noChangeShapeType="1"/>
            </p:cNvSpPr>
            <p:nvPr/>
          </p:nvSpPr>
          <p:spPr bwMode="auto">
            <a:xfrm>
              <a:off x="140811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4" name="Line 25"/>
            <p:cNvSpPr>
              <a:spLocks noChangeShapeType="1"/>
            </p:cNvSpPr>
            <p:nvPr/>
          </p:nvSpPr>
          <p:spPr bwMode="auto">
            <a:xfrm>
              <a:off x="1470025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5" name="Line 26"/>
            <p:cNvSpPr>
              <a:spLocks noChangeShapeType="1"/>
            </p:cNvSpPr>
            <p:nvPr/>
          </p:nvSpPr>
          <p:spPr bwMode="auto">
            <a:xfrm>
              <a:off x="1560513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6" name="Line 27"/>
            <p:cNvSpPr>
              <a:spLocks noChangeShapeType="1"/>
            </p:cNvSpPr>
            <p:nvPr/>
          </p:nvSpPr>
          <p:spPr bwMode="auto">
            <a:xfrm>
              <a:off x="1620838" y="3547208"/>
              <a:ext cx="31750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7" name="Line 28"/>
            <p:cNvSpPr>
              <a:spLocks noChangeShapeType="1"/>
            </p:cNvSpPr>
            <p:nvPr/>
          </p:nvSpPr>
          <p:spPr bwMode="auto">
            <a:xfrm>
              <a:off x="1682750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8" name="Line 29"/>
            <p:cNvSpPr>
              <a:spLocks noChangeShapeType="1"/>
            </p:cNvSpPr>
            <p:nvPr/>
          </p:nvSpPr>
          <p:spPr bwMode="auto">
            <a:xfrm>
              <a:off x="1743075" y="3547208"/>
              <a:ext cx="30162" cy="0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9" name="Oval 30"/>
            <p:cNvSpPr>
              <a:spLocks noChangeArrowheads="1"/>
            </p:cNvSpPr>
            <p:nvPr/>
          </p:nvSpPr>
          <p:spPr bwMode="auto">
            <a:xfrm>
              <a:off x="1500188" y="3304321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0" name="Oval 31"/>
            <p:cNvSpPr>
              <a:spLocks noChangeArrowheads="1"/>
            </p:cNvSpPr>
            <p:nvPr/>
          </p:nvSpPr>
          <p:spPr bwMode="auto">
            <a:xfrm>
              <a:off x="1500188" y="418379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1" name="Oval 32"/>
            <p:cNvSpPr>
              <a:spLocks noChangeArrowheads="1"/>
            </p:cNvSpPr>
            <p:nvPr/>
          </p:nvSpPr>
          <p:spPr bwMode="auto">
            <a:xfrm>
              <a:off x="1135063" y="3971071"/>
              <a:ext cx="60325" cy="61913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2" name="Oval 33"/>
            <p:cNvSpPr>
              <a:spLocks noChangeArrowheads="1"/>
            </p:cNvSpPr>
            <p:nvPr/>
          </p:nvSpPr>
          <p:spPr bwMode="auto">
            <a:xfrm>
              <a:off x="1135063" y="351704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3" name="Oval 34"/>
            <p:cNvSpPr>
              <a:spLocks noChangeArrowheads="1"/>
            </p:cNvSpPr>
            <p:nvPr/>
          </p:nvSpPr>
          <p:spPr bwMode="auto">
            <a:xfrm>
              <a:off x="1500188" y="3729771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4" name="Oval 35"/>
            <p:cNvSpPr>
              <a:spLocks noChangeArrowheads="1"/>
            </p:cNvSpPr>
            <p:nvPr/>
          </p:nvSpPr>
          <p:spPr bwMode="auto">
            <a:xfrm>
              <a:off x="1865313" y="3517046"/>
              <a:ext cx="60325" cy="60325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5" name="Oval 36"/>
            <p:cNvSpPr>
              <a:spLocks noChangeArrowheads="1"/>
            </p:cNvSpPr>
            <p:nvPr/>
          </p:nvSpPr>
          <p:spPr bwMode="auto">
            <a:xfrm>
              <a:off x="1865313" y="3971071"/>
              <a:ext cx="60325" cy="61913"/>
            </a:xfrm>
            <a:prstGeom prst="ellips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6" name="Line 37"/>
            <p:cNvSpPr>
              <a:spLocks noChangeShapeType="1"/>
            </p:cNvSpPr>
            <p:nvPr/>
          </p:nvSpPr>
          <p:spPr bwMode="auto">
            <a:xfrm flipV="1">
              <a:off x="1652588" y="3683733"/>
              <a:ext cx="0" cy="455613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7" name="Line 38"/>
            <p:cNvSpPr>
              <a:spLocks noChangeShapeType="1"/>
            </p:cNvSpPr>
            <p:nvPr/>
          </p:nvSpPr>
          <p:spPr bwMode="auto">
            <a:xfrm flipV="1">
              <a:off x="1773238" y="3623408"/>
              <a:ext cx="0" cy="45402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8" name="Line 39"/>
            <p:cNvSpPr>
              <a:spLocks noChangeShapeType="1"/>
            </p:cNvSpPr>
            <p:nvPr/>
          </p:nvSpPr>
          <p:spPr bwMode="auto">
            <a:xfrm flipH="1">
              <a:off x="1530350" y="3699608"/>
              <a:ext cx="365125" cy="211138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9" name="Line 40"/>
            <p:cNvSpPr>
              <a:spLocks noChangeShapeType="1"/>
            </p:cNvSpPr>
            <p:nvPr/>
          </p:nvSpPr>
          <p:spPr bwMode="auto">
            <a:xfrm flipH="1">
              <a:off x="1530350" y="3850421"/>
              <a:ext cx="365125" cy="212725"/>
            </a:xfrm>
            <a:prstGeom prst="line">
              <a:avLst/>
            </a:pr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10" name="Freeform 41"/>
            <p:cNvSpPr>
              <a:spLocks/>
            </p:cNvSpPr>
            <p:nvPr/>
          </p:nvSpPr>
          <p:spPr bwMode="auto">
            <a:xfrm>
              <a:off x="1225550" y="3667858"/>
              <a:ext cx="244475" cy="425450"/>
            </a:xfrm>
            <a:custGeom>
              <a:avLst/>
              <a:gdLst>
                <a:gd name="T0" fmla="*/ 0 w 154"/>
                <a:gd name="T1" fmla="*/ 182 h 268"/>
                <a:gd name="T2" fmla="*/ 0 w 154"/>
                <a:gd name="T3" fmla="*/ 0 h 268"/>
                <a:gd name="T4" fmla="*/ 154 w 154"/>
                <a:gd name="T5" fmla="*/ 86 h 268"/>
                <a:gd name="T6" fmla="*/ 154 w 154"/>
                <a:gd name="T7" fmla="*/ 268 h 268"/>
                <a:gd name="T8" fmla="*/ 0 w 154"/>
                <a:gd name="T9" fmla="*/ 18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68">
                  <a:moveTo>
                    <a:pt x="0" y="182"/>
                  </a:moveTo>
                  <a:lnTo>
                    <a:pt x="0" y="0"/>
                  </a:lnTo>
                  <a:lnTo>
                    <a:pt x="154" y="86"/>
                  </a:lnTo>
                  <a:lnTo>
                    <a:pt x="154" y="268"/>
                  </a:lnTo>
                  <a:lnTo>
                    <a:pt x="0" y="182"/>
                  </a:lnTo>
                  <a:close/>
                </a:path>
              </a:pathLst>
            </a:custGeom>
            <a:noFill/>
            <a:ln w="3016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5895328"/>
              </p:ext>
            </p:extLst>
          </p:nvPr>
        </p:nvGraphicFramePr>
        <p:xfrm>
          <a:off x="2614167" y="840297"/>
          <a:ext cx="119057" cy="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44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614167" y="840297"/>
                        <a:ext cx="119057" cy="1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 hidden="1"/>
          <p:cNvSpPr/>
          <p:nvPr>
            <p:custDataLst>
              <p:tags r:id="rId4"/>
            </p:custDataLst>
          </p:nvPr>
        </p:nvSpPr>
        <p:spPr bwMode="auto">
          <a:xfrm>
            <a:off x="2614167" y="840297"/>
            <a:ext cx="119057" cy="1190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81" name="AutoShape 1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243114" y="1091584"/>
            <a:ext cx="5272632" cy="5091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850" b="1" dirty="0">
              <a:latin typeface="+mn-lt"/>
            </a:endParaRPr>
          </a:p>
        </p:txBody>
      </p:sp>
      <p:sp>
        <p:nvSpPr>
          <p:cNvPr id="382" name="Rectangle 1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243112" y="1091584"/>
            <a:ext cx="5272630" cy="25243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54004" tIns="54004" rIns="54004" bIns="5400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850" b="1" dirty="0">
                <a:solidFill>
                  <a:schemeClr val="bg1"/>
                </a:solidFill>
              </a:rPr>
              <a:t>Example Offering Prioritization</a:t>
            </a:r>
          </a:p>
        </p:txBody>
      </p:sp>
      <p:sp>
        <p:nvSpPr>
          <p:cNvPr id="160" name="AutoShape 1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58759" y="1091584"/>
            <a:ext cx="3977184" cy="5091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endParaRPr lang="en-US" sz="850" b="1" dirty="0">
              <a:latin typeface="+mn-lt"/>
            </a:endParaRPr>
          </a:p>
        </p:txBody>
      </p:sp>
      <p:sp>
        <p:nvSpPr>
          <p:cNvPr id="161" name="Rectangle 15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8759" y="1091584"/>
            <a:ext cx="3977184" cy="25243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vert="horz" wrap="square" lIns="54004" tIns="54004" rIns="54004" bIns="5400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850" b="1" dirty="0">
                <a:solidFill>
                  <a:schemeClr val="bg1"/>
                </a:solidFill>
              </a:rPr>
              <a:t>Example Offering Opportunity Map </a:t>
            </a:r>
          </a:p>
        </p:txBody>
      </p:sp>
      <p:sp>
        <p:nvSpPr>
          <p:cNvPr id="173" name="Rectangle 1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07847" y="2180500"/>
            <a:ext cx="13407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r"/>
            <a:r>
              <a:rPr lang="en-US" sz="850" b="1" dirty="0">
                <a:solidFill>
                  <a:schemeClr val="accent4"/>
                </a:solidFill>
              </a:rPr>
              <a:t>Big Opportunity / Low Risk</a:t>
            </a:r>
          </a:p>
        </p:txBody>
      </p:sp>
      <p:sp>
        <p:nvSpPr>
          <p:cNvPr id="174" name="Rectangle 12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62303" y="5824915"/>
            <a:ext cx="15867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r"/>
            <a:r>
              <a:rPr lang="en-US" sz="850" b="1" dirty="0">
                <a:solidFill>
                  <a:schemeClr val="accent4"/>
                </a:solidFill>
              </a:rPr>
              <a:t>Low Cost / Low</a:t>
            </a:r>
            <a:br>
              <a:rPr lang="en-US" sz="850" b="1" dirty="0">
                <a:solidFill>
                  <a:schemeClr val="accent4"/>
                </a:solidFill>
              </a:rPr>
            </a:br>
            <a:r>
              <a:rPr lang="en-US" sz="850" b="1" dirty="0">
                <a:solidFill>
                  <a:schemeClr val="accent4"/>
                </a:solidFill>
              </a:rPr>
              <a:t>Risk / Low Upside</a:t>
            </a:r>
          </a:p>
        </p:txBody>
      </p:sp>
      <p:sp>
        <p:nvSpPr>
          <p:cNvPr id="175" name="Rectangle 12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364079" y="5824915"/>
            <a:ext cx="94738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b="1" dirty="0">
                <a:solidFill>
                  <a:schemeClr val="accent4"/>
                </a:solidFill>
              </a:rPr>
              <a:t>High Risk / Low Upside</a:t>
            </a:r>
          </a:p>
        </p:txBody>
      </p:sp>
      <p:sp>
        <p:nvSpPr>
          <p:cNvPr id="176" name="Rectangle 1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64079" y="2180500"/>
            <a:ext cx="94738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b="1" dirty="0">
                <a:solidFill>
                  <a:schemeClr val="accent4"/>
                </a:solidFill>
              </a:rPr>
              <a:t>High Risk / High Reward</a:t>
            </a:r>
          </a:p>
        </p:txBody>
      </p:sp>
      <p:sp>
        <p:nvSpPr>
          <p:cNvPr id="339" name="TextBox 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654900" y="5795371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Expand Liquid Egg Whites to family value</a:t>
            </a:r>
          </a:p>
        </p:txBody>
      </p:sp>
      <p:sp>
        <p:nvSpPr>
          <p:cNvPr id="341" name="TextBox 5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4654900" y="1913933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Grow penetration in existing liquid egg segment</a:t>
            </a:r>
          </a:p>
        </p:txBody>
      </p:sp>
      <p:sp>
        <p:nvSpPr>
          <p:cNvPr id="342" name="TextBox 5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4654900" y="3855446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Expand egg protein to “no egg/no </a:t>
            </a:r>
            <a:r>
              <a:rPr lang="en-US" sz="850" dirty="0" smtClean="0"/>
              <a:t/>
            </a:r>
            <a:br>
              <a:rPr lang="en-US" sz="850" dirty="0" smtClean="0"/>
            </a:br>
            <a:r>
              <a:rPr lang="en-US" sz="850" dirty="0" smtClean="0"/>
              <a:t>heat</a:t>
            </a:r>
            <a:r>
              <a:rPr lang="en-US" sz="850" dirty="0"/>
              <a:t>” occasions </a:t>
            </a:r>
          </a:p>
        </p:txBody>
      </p:sp>
      <p:sp>
        <p:nvSpPr>
          <p:cNvPr id="343" name="TextBox 5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654900" y="2236197"/>
            <a:ext cx="2249253" cy="3924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Develop ready to drink, all natural protein and fruit beverage to source from smoothies</a:t>
            </a:r>
          </a:p>
        </p:txBody>
      </p:sp>
      <p:sp>
        <p:nvSpPr>
          <p:cNvPr id="344" name="TextBox 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654900" y="3079158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0"/>
            <a:r>
              <a:rPr lang="en-US" sz="850" dirty="0"/>
              <a:t>Source volume from hot cereal with microwavable protein cup</a:t>
            </a:r>
          </a:p>
        </p:txBody>
      </p:sp>
      <p:sp>
        <p:nvSpPr>
          <p:cNvPr id="345" name="TextBox 5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4654900" y="2690221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Source volume from frozen breakfast with protein box</a:t>
            </a:r>
          </a:p>
        </p:txBody>
      </p:sp>
      <p:sp>
        <p:nvSpPr>
          <p:cNvPr id="346" name="TextBox 5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4654900" y="3401422"/>
            <a:ext cx="2249253" cy="3924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Develop ready to eat creamy protein product to source Greek Yogurt</a:t>
            </a:r>
          </a:p>
        </p:txBody>
      </p:sp>
      <p:sp>
        <p:nvSpPr>
          <p:cNvPr id="347" name="TextBox 5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654900" y="4307884"/>
            <a:ext cx="2249253" cy="1308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Develop egg-based protein bars </a:t>
            </a:r>
          </a:p>
        </p:txBody>
      </p:sp>
      <p:sp>
        <p:nvSpPr>
          <p:cNvPr id="348" name="TextBox 5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4654900" y="4631733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Compete with value added shell eggs in </a:t>
            </a:r>
            <a:r>
              <a:rPr lang="en-US" sz="850" dirty="0" smtClean="0"/>
              <a:t/>
            </a:r>
            <a:br>
              <a:rPr lang="en-US" sz="850" dirty="0" smtClean="0"/>
            </a:br>
            <a:r>
              <a:rPr lang="en-US" sz="850" dirty="0" smtClean="0"/>
              <a:t>full </a:t>
            </a:r>
            <a:r>
              <a:rPr lang="en-US" sz="850" dirty="0"/>
              <a:t>prep</a:t>
            </a:r>
          </a:p>
        </p:txBody>
      </p:sp>
      <p:sp>
        <p:nvSpPr>
          <p:cNvPr id="349" name="TextBox 5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654900" y="5084172"/>
            <a:ext cx="2249253" cy="1308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Develop egg-based protein biscuit</a:t>
            </a:r>
          </a:p>
        </p:txBody>
      </p:sp>
      <p:sp>
        <p:nvSpPr>
          <p:cNvPr id="350" name="TextBox 5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4654900" y="5408021"/>
            <a:ext cx="224925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sz="12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Develop minimal prep egg product to compete with Family Cereals</a:t>
            </a:r>
          </a:p>
        </p:txBody>
      </p:sp>
      <p:sp>
        <p:nvSpPr>
          <p:cNvPr id="351" name="TextBox 5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4339918" y="1913934"/>
            <a:ext cx="244388" cy="184111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  <a:effectLst/>
          <a:extLst/>
        </p:spPr>
        <p:txBody>
          <a:bodyPr vert="vert270" wrap="square" lIns="20572" tIns="20572" rIns="20572" bIns="20572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2147" algn="ctr"/>
            <a:r>
              <a:rPr lang="en-US" sz="850" b="1" dirty="0">
                <a:solidFill>
                  <a:schemeClr val="bg1"/>
                </a:solidFill>
              </a:rPr>
              <a:t>Recommended opportunities</a:t>
            </a:r>
          </a:p>
        </p:txBody>
      </p:sp>
      <p:sp>
        <p:nvSpPr>
          <p:cNvPr id="352" name="TextBox 5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4339918" y="3817347"/>
            <a:ext cx="244388" cy="229627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  <a:effectLst/>
          <a:extLst/>
        </p:spPr>
        <p:txBody>
          <a:bodyPr vert="vert270" wrap="square" lIns="20572" tIns="20572" rIns="20572" bIns="20572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2147" algn="ctr">
              <a:tabLst>
                <a:tab pos="0" algn="l"/>
              </a:tabLst>
            </a:pPr>
            <a:r>
              <a:rPr lang="en-US" sz="850" b="1" dirty="0">
                <a:solidFill>
                  <a:schemeClr val="bg1"/>
                </a:solidFill>
              </a:rPr>
              <a:t>Opportunities to deprioritize</a:t>
            </a:r>
          </a:p>
        </p:txBody>
      </p:sp>
      <p:sp>
        <p:nvSpPr>
          <p:cNvPr id="336" name="AutoShape 250"/>
          <p:cNvSpPr>
            <a:spLocks noChangeArrowheads="1"/>
          </p:cNvSpPr>
          <p:nvPr/>
        </p:nvSpPr>
        <p:spPr bwMode="auto">
          <a:xfrm>
            <a:off x="6900203" y="1364591"/>
            <a:ext cx="1172483" cy="402802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286" anchor="b">
            <a:spAutoFit/>
          </a:bodyPr>
          <a:lstStyle/>
          <a:p>
            <a:pPr defTabSz="503635">
              <a:buClr>
                <a:srgbClr val="002960"/>
              </a:buClr>
            </a:pPr>
            <a:r>
              <a:rPr lang="en-US" sz="850" b="1" dirty="0">
                <a:solidFill>
                  <a:schemeClr val="accent4"/>
                </a:solidFill>
              </a:rPr>
              <a:t>Idea prioritization </a:t>
            </a:r>
          </a:p>
          <a:p>
            <a:pPr defTabSz="503635">
              <a:buClr>
                <a:srgbClr val="002960"/>
              </a:buClr>
            </a:pPr>
            <a:r>
              <a:rPr lang="en-US" sz="850" b="1" dirty="0">
                <a:solidFill>
                  <a:schemeClr val="accent4"/>
                </a:solidFill>
              </a:rPr>
              <a:t>indexed scoring</a:t>
            </a:r>
            <a:r>
              <a:rPr lang="en-US" sz="850" b="1" baseline="30000" dirty="0">
                <a:solidFill>
                  <a:schemeClr val="accent4"/>
                </a:solidFill>
              </a:rPr>
              <a:t>1</a:t>
            </a:r>
            <a:r>
              <a:rPr lang="en-US" sz="85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40" name="AutoShape 250"/>
          <p:cNvSpPr>
            <a:spLocks noChangeArrowheads="1"/>
          </p:cNvSpPr>
          <p:nvPr/>
        </p:nvSpPr>
        <p:spPr bwMode="auto">
          <a:xfrm>
            <a:off x="8165229" y="1364591"/>
            <a:ext cx="726470" cy="402802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286" anchor="b">
            <a:spAutoFit/>
          </a:bodyPr>
          <a:lstStyle/>
          <a:p>
            <a:pPr defTabSz="503635">
              <a:buClr>
                <a:srgbClr val="002960"/>
              </a:buClr>
            </a:pPr>
            <a:r>
              <a:rPr lang="en-US" sz="850" b="1" dirty="0">
                <a:solidFill>
                  <a:schemeClr val="accent4"/>
                </a:solidFill>
              </a:rPr>
              <a:t>Size of the Prize, $MM</a:t>
            </a:r>
          </a:p>
        </p:txBody>
      </p:sp>
      <p:sp>
        <p:nvSpPr>
          <p:cNvPr id="355" name="Tracker circle"/>
          <p:cNvSpPr/>
          <p:nvPr/>
        </p:nvSpPr>
        <p:spPr>
          <a:xfrm>
            <a:off x="8276929" y="1947272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20</a:t>
            </a:r>
            <a:endParaRPr lang="en-US" sz="850" b="1" baseline="30000" dirty="0">
              <a:solidFill>
                <a:schemeClr val="bg1"/>
              </a:solidFill>
            </a:endParaRPr>
          </a:p>
        </p:txBody>
      </p:sp>
      <p:sp>
        <p:nvSpPr>
          <p:cNvPr id="365" name="Tracker circle"/>
          <p:cNvSpPr/>
          <p:nvPr/>
        </p:nvSpPr>
        <p:spPr>
          <a:xfrm>
            <a:off x="8276929" y="2336209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366" name="Tracker circle"/>
          <p:cNvSpPr/>
          <p:nvPr/>
        </p:nvSpPr>
        <p:spPr>
          <a:xfrm>
            <a:off x="8276929" y="2723559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67" name="Tracker circle"/>
          <p:cNvSpPr/>
          <p:nvPr/>
        </p:nvSpPr>
        <p:spPr>
          <a:xfrm>
            <a:off x="8276929" y="3112497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68" name="Tracker circle"/>
          <p:cNvSpPr/>
          <p:nvPr/>
        </p:nvSpPr>
        <p:spPr>
          <a:xfrm>
            <a:off x="8276929" y="3499847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369" name="Tracker circle"/>
          <p:cNvSpPr/>
          <p:nvPr/>
        </p:nvSpPr>
        <p:spPr>
          <a:xfrm>
            <a:off x="8276929" y="3888784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70" name="Tracker circle"/>
          <p:cNvSpPr/>
          <p:nvPr/>
        </p:nvSpPr>
        <p:spPr>
          <a:xfrm>
            <a:off x="8276929" y="4277722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71" name="Tracker circle"/>
          <p:cNvSpPr/>
          <p:nvPr/>
        </p:nvSpPr>
        <p:spPr>
          <a:xfrm>
            <a:off x="8276929" y="4665072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72" name="Tracker circle"/>
          <p:cNvSpPr/>
          <p:nvPr/>
        </p:nvSpPr>
        <p:spPr>
          <a:xfrm>
            <a:off x="8276929" y="5054009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73" name="Tracker circle"/>
          <p:cNvSpPr/>
          <p:nvPr/>
        </p:nvSpPr>
        <p:spPr>
          <a:xfrm>
            <a:off x="8276929" y="5441359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374" name="Tracker circle"/>
          <p:cNvSpPr/>
          <p:nvPr/>
        </p:nvSpPr>
        <p:spPr>
          <a:xfrm>
            <a:off x="8276929" y="5830297"/>
            <a:ext cx="503070" cy="19360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85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75" name="Rectangle 374"/>
          <p:cNvSpPr>
            <a:spLocks/>
          </p:cNvSpPr>
          <p:nvPr/>
        </p:nvSpPr>
        <p:spPr>
          <a:xfrm>
            <a:off x="4546600" y="2002834"/>
            <a:ext cx="4656855" cy="13080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850" dirty="0">
              <a:solidFill>
                <a:schemeClr val="accent1"/>
              </a:solidFill>
            </a:endParaRPr>
          </a:p>
        </p:txBody>
      </p:sp>
      <p:sp>
        <p:nvSpPr>
          <p:cNvPr id="353" name="Rectangle 17"/>
          <p:cNvSpPr txBox="1">
            <a:spLocks/>
          </p:cNvSpPr>
          <p:nvPr/>
        </p:nvSpPr>
        <p:spPr>
          <a:xfrm>
            <a:off x="8834769" y="3571284"/>
            <a:ext cx="623375" cy="4103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587" lvl="1" indent="0" algn="ctr" defTabSz="895350" eaLnBrk="1" hangingPunct="1">
              <a:buClr>
                <a:schemeClr val="tx2"/>
              </a:buClr>
              <a:buSzPct val="125000"/>
              <a:buFont typeface="Arial" charset="0"/>
              <a:buNone/>
              <a:defRPr sz="1200" b="1"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850" dirty="0">
                <a:solidFill>
                  <a:schemeClr val="accent4"/>
                </a:solidFill>
              </a:rPr>
              <a:t>100 = Ø scoring</a:t>
            </a:r>
          </a:p>
        </p:txBody>
      </p:sp>
      <p:sp>
        <p:nvSpPr>
          <p:cNvPr id="102" name="Rectangle 15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9601170" y="1091584"/>
            <a:ext cx="2049480" cy="509163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ffectLst/>
          <a:extLst/>
        </p:spPr>
        <p:txBody>
          <a:bodyPr vert="horz" wrap="square" lIns="54004" tIns="54004" rIns="54004" bIns="54004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14313" indent="-214313">
              <a:spcAft>
                <a:spcPts val="45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850" b="1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9601170" y="1091584"/>
            <a:ext cx="2049480" cy="2524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en-US" sz="850" b="1" dirty="0">
                <a:solidFill>
                  <a:schemeClr val="bg1"/>
                </a:solidFill>
              </a:rPr>
              <a:t>Criteria considered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2989" y="1436187"/>
            <a:ext cx="180889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850" dirty="0"/>
              <a:t>Project type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Strategic fit vs. </a:t>
            </a:r>
            <a:r>
              <a:rPr lang="en-US" sz="850" dirty="0" smtClean="0"/>
              <a:t/>
            </a:r>
            <a:br>
              <a:rPr lang="en-US" sz="850" dirty="0" smtClean="0"/>
            </a:br>
            <a:r>
              <a:rPr lang="en-US" sz="850" dirty="0" smtClean="0"/>
              <a:t>business </a:t>
            </a:r>
            <a:r>
              <a:rPr lang="en-US" sz="850" dirty="0"/>
              <a:t>objectives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Revenues and costs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Value and profitability (ROI)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Risk vs. reward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Risk vs. time (POI)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Pipeline strength and continuity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Business mix</a:t>
            </a:r>
          </a:p>
          <a:p>
            <a:pPr lvl="1">
              <a:spcBef>
                <a:spcPct val="50000"/>
              </a:spcBef>
            </a:pPr>
            <a:r>
              <a:rPr lang="en-US" sz="850" dirty="0"/>
              <a:t>Potential obstacles to investigate</a:t>
            </a:r>
          </a:p>
        </p:txBody>
      </p:sp>
      <p:cxnSp>
        <p:nvCxnSpPr>
          <p:cNvPr id="357" name="Straight Connector 356"/>
          <p:cNvCxnSpPr>
            <a:cxnSpLocks/>
          </p:cNvCxnSpPr>
          <p:nvPr/>
        </p:nvCxnSpPr>
        <p:spPr>
          <a:xfrm>
            <a:off x="4665342" y="2239371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cxnSpLocks/>
          </p:cNvCxnSpPr>
          <p:nvPr/>
        </p:nvCxnSpPr>
        <p:spPr>
          <a:xfrm>
            <a:off x="4665342" y="2626721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cxnSpLocks/>
          </p:cNvCxnSpPr>
          <p:nvPr/>
        </p:nvCxnSpPr>
        <p:spPr>
          <a:xfrm>
            <a:off x="4665342" y="3015658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cxnSpLocks/>
          </p:cNvCxnSpPr>
          <p:nvPr/>
        </p:nvCxnSpPr>
        <p:spPr>
          <a:xfrm>
            <a:off x="4665342" y="3791946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cxnSpLocks/>
          </p:cNvCxnSpPr>
          <p:nvPr/>
        </p:nvCxnSpPr>
        <p:spPr>
          <a:xfrm>
            <a:off x="4665342" y="4179296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cxnSpLocks/>
          </p:cNvCxnSpPr>
          <p:nvPr/>
        </p:nvCxnSpPr>
        <p:spPr>
          <a:xfrm>
            <a:off x="4665342" y="4568233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cxnSpLocks/>
          </p:cNvCxnSpPr>
          <p:nvPr/>
        </p:nvCxnSpPr>
        <p:spPr>
          <a:xfrm>
            <a:off x="4665342" y="4955583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cxnSpLocks/>
          </p:cNvCxnSpPr>
          <p:nvPr/>
        </p:nvCxnSpPr>
        <p:spPr>
          <a:xfrm>
            <a:off x="4665342" y="5344521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</p:cNvCxnSpPr>
          <p:nvPr/>
        </p:nvCxnSpPr>
        <p:spPr>
          <a:xfrm>
            <a:off x="4665342" y="3403008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4665342" y="5731871"/>
            <a:ext cx="4169428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>
            <p:custDataLst>
              <p:tags r:id="rId27"/>
            </p:custDataLst>
          </p:nvPr>
        </p:nvSpPr>
        <p:spPr>
          <a:xfrm>
            <a:off x="2266775" y="1906711"/>
            <a:ext cx="118872" cy="1142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99" name="Rectangle 21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2444764" y="1906152"/>
            <a:ext cx="1008289" cy="1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Eliminate / Re-invent</a:t>
            </a:r>
          </a:p>
        </p:txBody>
      </p:sp>
      <p:sp>
        <p:nvSpPr>
          <p:cNvPr id="197" name="Oval 196"/>
          <p:cNvSpPr/>
          <p:nvPr>
            <p:custDataLst>
              <p:tags r:id="rId29"/>
            </p:custDataLst>
          </p:nvPr>
        </p:nvSpPr>
        <p:spPr>
          <a:xfrm>
            <a:off x="2265873" y="1665665"/>
            <a:ext cx="118872" cy="1142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200" name="Rectangle 21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2443862" y="1665107"/>
            <a:ext cx="1245534" cy="1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Proceed Opportunistically</a:t>
            </a:r>
          </a:p>
        </p:txBody>
      </p:sp>
      <p:sp>
        <p:nvSpPr>
          <p:cNvPr id="198" name="Oval 197"/>
          <p:cNvSpPr/>
          <p:nvPr>
            <p:custDataLst>
              <p:tags r:id="rId31"/>
            </p:custDataLst>
          </p:nvPr>
        </p:nvSpPr>
        <p:spPr>
          <a:xfrm>
            <a:off x="1203963" y="1665665"/>
            <a:ext cx="118872" cy="114295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201" name="Rectangle 21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1359211" y="1665107"/>
            <a:ext cx="771614" cy="1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Go Forward</a:t>
            </a:r>
          </a:p>
        </p:txBody>
      </p:sp>
      <p:sp>
        <p:nvSpPr>
          <p:cNvPr id="209" name="Rectangle 9"/>
          <p:cNvSpPr txBox="1"/>
          <p:nvPr>
            <p:custDataLst>
              <p:tags r:id="rId33"/>
            </p:custDataLst>
          </p:nvPr>
        </p:nvSpPr>
        <p:spPr>
          <a:xfrm>
            <a:off x="1203963" y="1446582"/>
            <a:ext cx="2761403" cy="1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lang="en-US" baseline="0" noProof="0" dirty="0" smtClean="0">
                <a:latin typeface="+mn-lt"/>
              </a:defRPr>
            </a:lvl1pPr>
            <a:lvl2pPr marL="193675" lvl="1" indent="-192088" defTabSz="895350" eaLnBrk="1" hangingPunct="1">
              <a:buClr>
                <a:srgbClr val="7F7F7F"/>
              </a:buClr>
              <a:buSzPct val="100000"/>
              <a:buFont typeface="Arial" charset="0"/>
              <a:buChar char="▪"/>
              <a:defRPr lang="en-US" baseline="0" noProof="0" dirty="0" smtClean="0">
                <a:latin typeface="+mn-lt"/>
              </a:defRPr>
            </a:lvl2pPr>
            <a:lvl3pPr marL="457200" lvl="2" indent="-261938" defTabSz="895350" eaLnBrk="1" hangingPunct="1">
              <a:buClr>
                <a:srgbClr val="7F7F7F"/>
              </a:buClr>
              <a:buSzPct val="100000"/>
              <a:buFont typeface="Arial" charset="0"/>
              <a:buChar char="–"/>
              <a:defRPr lang="en-US" baseline="0" noProof="0" dirty="0" smtClean="0">
                <a:latin typeface="+mn-lt"/>
              </a:defRPr>
            </a:lvl3pPr>
            <a:lvl4pPr marL="614363" lvl="3" indent="-155575" defTabSz="895350" eaLnBrk="1" hangingPunct="1">
              <a:buClr>
                <a:srgbClr val="7F7F7F"/>
              </a:buClr>
              <a:buSzPct val="100000"/>
              <a:buFont typeface="Arial" charset="0"/>
              <a:buChar char="▫"/>
              <a:defRPr lang="en-US" baseline="0" noProof="0" dirty="0" smtClean="0">
                <a:latin typeface="+mn-lt"/>
              </a:defRPr>
            </a:lvl4pPr>
            <a:lvl5pPr marL="749808" lvl="4" indent="-130175" defTabSz="895350" eaLnBrk="1" hangingPunct="1">
              <a:buClr>
                <a:srgbClr val="7F7F7F"/>
              </a:buClr>
              <a:buSzPct val="89000"/>
              <a:buFont typeface="Arial" charset="0"/>
              <a:buChar char="-"/>
              <a:defRPr lang="en-US" baseline="0" noProof="0" dirty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850" dirty="0"/>
              <a:t>Bubble Size = Incremental $ Revenue Pool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165229" y="1788494"/>
            <a:ext cx="7264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>
            <a:off x="6900203" y="1788494"/>
            <a:ext cx="11724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AutoShape 250"/>
          <p:cNvSpPr>
            <a:spLocks noChangeArrowheads="1"/>
          </p:cNvSpPr>
          <p:nvPr/>
        </p:nvSpPr>
        <p:spPr bwMode="auto">
          <a:xfrm>
            <a:off x="4654901" y="1626529"/>
            <a:ext cx="2161487" cy="14119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286" anchor="b">
            <a:spAutoFit/>
          </a:bodyPr>
          <a:lstStyle/>
          <a:p>
            <a:r>
              <a:rPr lang="en-US" sz="850" b="1" dirty="0">
                <a:solidFill>
                  <a:schemeClr val="accent4"/>
                </a:solidFill>
              </a:rPr>
              <a:t>Opportunity</a:t>
            </a:r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4654901" y="1788494"/>
            <a:ext cx="216148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158759" y="230189"/>
            <a:ext cx="1054734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tabLst/>
            </a:pPr>
            <a:r>
              <a:rPr lang="en-US" dirty="0"/>
              <a:t>CONSTRUCT OPTIONS: We evaluated new offerings across multiple criteria to prioritize initiatives</a:t>
            </a:r>
          </a:p>
        </p:txBody>
      </p:sp>
      <p:graphicFrame>
        <p:nvGraphicFramePr>
          <p:cNvPr id="70" name="Chart 69"/>
          <p:cNvGraphicFramePr/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655124534"/>
              </p:ext>
            </p:extLst>
          </p:nvPr>
        </p:nvGraphicFramePr>
        <p:xfrm>
          <a:off x="6821488" y="1760538"/>
          <a:ext cx="1335087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380" name="4. Footnote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85725" indent="-85725" defTabSz="895350">
              <a:defRPr sz="800" baseline="0">
                <a:solidFill>
                  <a:schemeClr val="accent6"/>
                </a:solidFill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1 Index based on Category attractiveness (size of prize, category growth potential, consumer needs and product benefits”) and client’s ability to win (internal capabilities and execution risk)</a:t>
            </a:r>
            <a:endParaRPr lang="x-none" dirty="0"/>
          </a:p>
        </p:txBody>
      </p:sp>
      <p:cxnSp>
        <p:nvCxnSpPr>
          <p:cNvPr id="81" name="Straight Connector 80"/>
          <p:cNvCxnSpPr/>
          <p:nvPr>
            <p:custDataLst>
              <p:tags r:id="rId36"/>
            </p:custDataLst>
          </p:nvPr>
        </p:nvCxnSpPr>
        <p:spPr bwMode="gray">
          <a:xfrm>
            <a:off x="2327275" y="2500313"/>
            <a:ext cx="0" cy="3268663"/>
          </a:xfrm>
          <a:prstGeom prst="line">
            <a:avLst/>
          </a:prstGeom>
          <a:ln w="317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37"/>
            </p:custDataLst>
          </p:nvPr>
        </p:nvCxnSpPr>
        <p:spPr bwMode="gray">
          <a:xfrm>
            <a:off x="363538" y="4135438"/>
            <a:ext cx="3600450" cy="0"/>
          </a:xfrm>
          <a:prstGeom prst="line">
            <a:avLst/>
          </a:prstGeom>
          <a:ln w="317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Chart 100"/>
          <p:cNvGraphicFramePr/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3693390243"/>
              </p:ext>
            </p:extLst>
          </p:nvPr>
        </p:nvGraphicFramePr>
        <p:xfrm>
          <a:off x="280988" y="2417763"/>
          <a:ext cx="3765550" cy="344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052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MTBTACCENT" val="Text2"/>
  <p:tag name="THINKCELLPRESENTATIONDONOTDELETE" val="&lt;?xml version=&quot;1.0&quot; encoding=&quot;UTF-16&quot; standalone=&quot;yes&quot;?&gt;&lt;root reqver=&quot;24162&quot;&gt;&lt;version val=&quot;268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1&quot;&gt;&lt;elem m_fUsage=&quot;3.43900000000000005684E+00&quot;&gt;&lt;m_msothmcolidx val=&quot;0&quot;/&gt;&lt;m_rgb r=&quot;5C&quot; g=&quot;D2&quot; b=&quot;FF&quot;/&gt;&lt;m_nBrightness tagver0=&quot;26206&quot; tagname0=&quot;m_nBrightnessUNRECOGNIZED&quot; val=&quot;0&quot;/&gt;&lt;/elem&gt;&lt;elem m_fUsage=&quot;1.24659000000000008690E+00&quot;&gt;&lt;m_msothmcolidx val=&quot;0&quot;/&gt;&lt;m_rgb r=&quot;C9&quot; g=&quot;F0&quot; b=&quot;FF&quot;/&gt;&lt;m_nBrightness tagver0=&quot;26206&quot; tagname0=&quot;m_nBrightnessUNRECOGNIZED&quot; val=&quot;0&quot;/&gt;&lt;/elem&gt;&lt;elem m_fUsage=&quot;1.00504098348538373209E+00&quot;&gt;&lt;m_msothmcolidx val=&quot;0&quot;/&gt;&lt;m_rgb r=&quot;8A&quot; g=&quot;A2&quot; b=&quot;FF&quot;/&gt;&lt;m_nBrightness tagver0=&quot;26206&quot; tagname0=&quot;m_nBrightnessUNRECOGNIZED&quot; val=&quot;0&quot;/&gt;&lt;/elem&gt;&lt;elem m_fUsage=&quot;8.80119440100000316463E-01&quot;&gt;&lt;m_msothmcolidx val=&quot;0&quot;/&gt;&lt;m_rgb r=&quot;FF&quot; g=&quot;7D&quot; b=&quot;87&quot;/&gt;&lt;m_nBrightness tagver0=&quot;26206&quot; tagname0=&quot;m_nBrightnessUNRECOGNIZED&quot; val=&quot;0&quot;/&gt;&lt;/elem&gt;&lt;elem m_fUsage=&quot;7.25607402681122559684E-01&quot;&gt;&lt;m_msothmcolidx val=&quot;0&quot;/&gt;&lt;m_rgb r=&quot;FB&quot; g=&quot;ED&quot; b=&quot;8E&quot;/&gt;&lt;m_nBrightness tagver0=&quot;26206&quot; tagname0=&quot;m_nBrightnessUNRECOGNIZED&quot; val=&quot;0&quot;/&gt;&lt;/elem&gt;&lt;elem m_fUsage=&quot;5.41058773364712419784E-01&quot;&gt;&lt;m_msothmcolidx val=&quot;0&quot;/&gt;&lt;m_rgb r=&quot;F2&quot; g=&quot;7F&quot; b=&quot;00&quot;/&gt;&lt;m_nBrightness tagver0=&quot;26206&quot; tagname0=&quot;m_nBrightnessUNRECOGNIZED&quot; val=&quot;0&quot;/&gt;&lt;/elem&gt;&lt;elem m_fUsage=&quot;4.78296900000000135833E-01&quot;&gt;&lt;m_msothmcolidx val=&quot;0&quot;/&gt;&lt;m_rgb r=&quot;9D&quot; g=&quot;EA&quot; b=&quot;99&quot;/&gt;&lt;m_nBrightness tagver0=&quot;26206&quot; tagname0=&quot;m_nBrightnessUNRECOGNIZED&quot; val=&quot;0&quot;/&gt;&lt;/elem&gt;&lt;elem m_fUsage=&quot;4.33241390002097270795E-01&quot;&gt;&lt;m_msothmcolidx val=&quot;0&quot;/&gt;&lt;m_rgb r=&quot;A3&quot; g=&quot;B3&quot; b=&quot;00&quot;/&gt;&lt;m_nBrightness tagver0=&quot;26206&quot; tagname0=&quot;m_nBrightnessUNRECOGNIZED&quot; val=&quot;0&quot;/&gt;&lt;/elem&gt;&lt;elem m_fUsage=&quot;3.71960333093040218522E-01&quot;&gt;&lt;m_msothmcolidx val=&quot;0&quot;/&gt;&lt;m_rgb r=&quot;CD&quot; g=&quot;20&quot; b=&quot;2C&quot;/&gt;&lt;m_nBrightness tagver0=&quot;26206&quot; tagname0=&quot;m_nBrightnessUNRECOGNIZED&quot; val=&quot;0&quot;/&gt;&lt;/elem&gt;&lt;elem m_fUsage=&quot;2.71671289887568501165E-01&quot;&gt;&lt;m_msothmcolidx val=&quot;0&quot;/&gt;&lt;m_rgb r=&quot;FF&quot; g=&quot;B0&quot; b=&quot;8A&quot;/&gt;&lt;m_nBrightness tagver0=&quot;26206&quot; tagname0=&quot;m_nBrightnessUNRECOGNIZED&quot; val=&quot;0&quot;/&gt;&lt;/elem&gt;&lt;elem m_fUsage=&quot;1.83501904633914608711E-01&quot;&gt;&lt;m_msothmcolidx val=&quot;0&quot;/&gt;&lt;m_rgb r=&quot;66&quot; g=&quot;66&quot; b=&quot;66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PREVIOUSNAME" val="C:\Users\Thangavelu Subramani\Desktop\New folder\CPG016_A case of strategic disrup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LnqK7MSa.VW2roRa1low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fMhbmnSjOnLFVog8pok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DdTF68SB67eDXyZu68P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VIJ4biQTiahFy90ExF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cu6kJ6QeSA3FM0O6YS6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_nZUMgPEuowN.FY74apw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TAL2KhjECrz7Z5epUQW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dm55onSmGp82mgMswo0w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nio5V2Tberk9v1DhcAy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5SMQVNSQKnF_.Gwka6Yg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XCSYNuEU.4vncHKXjCG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PiwjBUzk6yqAIuFbbpi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GNQUytyUux.aY0ZRvxz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PiwjBUzk6yqAIuFbbpi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GNQUytyUux.aY0ZRvxz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ZW2GoCbUewMlKvsDwu9Q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V7KkIzV0KWkeT3Pvuw0Q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P7A26yBUiphYV6DhRFp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FEclwWGkO.Xlh0Ss8KBQ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THINKCELLSHAPEDONOTDELETE" val="prEblWQY5k0qzqFPnyBBJi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GNQUytyUux.aY0ZRvxz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OtCpJLZO0.bLGPPZ9aw3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TQrpTMQNkava2J5FNkIug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Kr9a7ybEir081HOWBrFw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BPFScNbkG_NIwrsYe3kg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j0t1QcIWE.jbuMmwoYoQg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SKAnaKRhU2PClkG8rskM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3ycLpgDUmyzVKNLMECr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BB.NtbEeYYwXxJNsnD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0iT6zvTOWVpjrh7hhEug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bP6BgVRZ6Zbn2gXp.Vxw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SSMGqPTIazADhI7.1Y9Q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8el2r5Tc66yqADzgLCUQ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NjLrZGRgW0yF_Yxowkgw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1431</Words>
  <Application>Microsoft Macintosh PowerPoint</Application>
  <PresentationFormat>Custom</PresentationFormat>
  <Paragraphs>273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40" baseType="lpstr">
      <vt:lpstr>Arial</vt:lpstr>
      <vt:lpstr>Calibri</vt:lpstr>
      <vt:lpstr>Calibri Light</vt:lpstr>
      <vt:lpstr>Didot</vt:lpstr>
      <vt:lpstr>Helvetica Light</vt:lpstr>
      <vt:lpstr>Trebuchet MS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Context of this project</vt:lpstr>
      <vt:lpstr>Framework for our work: Driving strategic, disruptive innovation</vt:lpstr>
      <vt:lpstr>DEFINE THE STRATEGY: We started with Growth Mapping - an analytical approach that segments and aligns all three key ingredients for growth</vt:lpstr>
      <vt:lpstr>DEFINE THE STRATEGY: Growth Spaces pinpoint best areas to compete in, initiating the development of a consumer back story </vt:lpstr>
      <vt:lpstr>DEFINE THE STRATEGY: Combining with other inputs (e.g., social media), we further developed Growth Spaces</vt:lpstr>
      <vt:lpstr>CONSTRUCT OPTIONS: Immersion and Collision workshops built the story quickly and iteratively</vt:lpstr>
      <vt:lpstr>CONSTRUCT OPTIONS: Our ‘innovation garage’ is enabling us to embed new ways of working – and rapidly create new ideas</vt:lpstr>
      <vt:lpstr>CONSTRUCT OPTIONS: Sprints are a testing/learning process used to refine ideas by creating concepts and prototypes and testing them with consumers</vt:lpstr>
      <vt:lpstr>CONSTRUCT OPTIONS: We evaluated new offerings across multiple criteria to prioritize initiatives</vt:lpstr>
      <vt:lpstr>TAKING ACTION: The next phase of our partnership</vt:lpstr>
      <vt:lpstr>Discussion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2019-05-01T21:10:14Z</dcterms:modified>
  <cp:category/>
  <cp:contentStatus/>
  <dc:language/>
  <cp:version/>
</cp:coreProperties>
</file>