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  <p:sldMasterId id="2147483675" r:id="rId4"/>
    <p:sldMasterId id="2147483679" r:id="rId5"/>
  </p:sldMasterIdLst>
  <p:notesMasterIdLst>
    <p:notesMasterId r:id="rId7"/>
  </p:notesMasterIdLst>
  <p:handoutMasterIdLst>
    <p:handoutMasterId r:id="rId8"/>
  </p:handoutMasterIdLst>
  <p:sldIdLst>
    <p:sldId id="261" r:id="rId6"/>
  </p:sldIdLst>
  <p:sldSz cx="12161838" cy="6721475"/>
  <p:notesSz cx="6743700" cy="9906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4" autoAdjust="0"/>
    <p:restoredTop sz="94684" autoAdjust="0"/>
  </p:normalViewPr>
  <p:slideViewPr>
    <p:cSldViewPr snapToGrid="0" snapToObjects="1">
      <p:cViewPr varScale="1">
        <p:scale>
          <a:sx n="134" d="100"/>
          <a:sy n="134" d="100"/>
        </p:scale>
        <p:origin x="264" y="184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68325" y="620713"/>
            <a:ext cx="7886700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8325" y="620713"/>
            <a:ext cx="7886700" cy="4359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28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tags" Target="../tags/tag23.xml"/><Relationship Id="rId12" Type="http://schemas.openxmlformats.org/officeDocument/2006/relationships/tags" Target="../tags/tag24.xml"/><Relationship Id="rId13" Type="http://schemas.openxmlformats.org/officeDocument/2006/relationships/slideMaster" Target="../slideMasters/slideMaster1.x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2.emf"/><Relationship Id="rId16" Type="http://schemas.openxmlformats.org/officeDocument/2006/relationships/image" Target="../media/image3.jpg"/><Relationship Id="rId17" Type="http://schemas.openxmlformats.org/officeDocument/2006/relationships/image" Target="../media/image4.emf"/><Relationship Id="rId1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tags" Target="../tags/tag20.xml"/><Relationship Id="rId9" Type="http://schemas.openxmlformats.org/officeDocument/2006/relationships/tags" Target="../tags/tag21.xml"/><Relationship Id="rId10" Type="http://schemas.openxmlformats.org/officeDocument/2006/relationships/tags" Target="../tags/tag2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slideMaster" Target="../slideMasters/slideMaster4.xml"/><Relationship Id="rId6" Type="http://schemas.openxmlformats.org/officeDocument/2006/relationships/image" Target="../media/image9.jpg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.emf"/><Relationship Id="rId11" Type="http://schemas.openxmlformats.org/officeDocument/2006/relationships/image" Target="../media/image3.jpg"/><Relationship Id="rId1" Type="http://schemas.openxmlformats.org/officeDocument/2006/relationships/vmlDrawing" Target="../drawings/vmlDrawing6.vml"/><Relationship Id="rId2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88.xml"/><Relationship Id="rId2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ags" Target="../tags/tag89.xml"/><Relationship Id="rId2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tags" Target="../tags/tag28.xml"/><Relationship Id="rId2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tags" Target="../tags/tag32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8/24/2018 9:41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97374" y="6435725"/>
            <a:ext cx="264996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7262789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" y="317"/>
            <a:ext cx="12161406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8/24/2018 9:41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31" y="2087563"/>
            <a:ext cx="10339177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815" y="3808414"/>
            <a:ext cx="8512208" cy="24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618211" y="6434981"/>
            <a:ext cx="192360" cy="153888"/>
          </a:xfrm>
        </p:spPr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8/24/2018 9:41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82842" y="655639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8.xml"/><Relationship Id="rId12" Type="http://schemas.openxmlformats.org/officeDocument/2006/relationships/tags" Target="../tags/tag9.xml"/><Relationship Id="rId13" Type="http://schemas.openxmlformats.org/officeDocument/2006/relationships/tags" Target="../tags/tag10.xml"/><Relationship Id="rId14" Type="http://schemas.openxmlformats.org/officeDocument/2006/relationships/tags" Target="../tags/tag11.xml"/><Relationship Id="rId15" Type="http://schemas.openxmlformats.org/officeDocument/2006/relationships/tags" Target="../tags/tag12.xml"/><Relationship Id="rId16" Type="http://schemas.openxmlformats.org/officeDocument/2006/relationships/tags" Target="../tags/tag13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tags" Target="../tags/tag5.xml"/><Relationship Id="rId9" Type="http://schemas.openxmlformats.org/officeDocument/2006/relationships/tags" Target="../tags/tag6.xml"/><Relationship Id="rId10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3.vml"/><Relationship Id="rId8" Type="http://schemas.openxmlformats.org/officeDocument/2006/relationships/tags" Target="../tags/tag25.xml"/><Relationship Id="rId9" Type="http://schemas.openxmlformats.org/officeDocument/2006/relationships/tags" Target="../tags/tag26.xml"/><Relationship Id="rId10" Type="http://schemas.openxmlformats.org/officeDocument/2006/relationships/tags" Target="../tags/tag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20" Type="http://schemas.openxmlformats.org/officeDocument/2006/relationships/tags" Target="../tags/tag47.xml"/><Relationship Id="rId21" Type="http://schemas.openxmlformats.org/officeDocument/2006/relationships/tags" Target="../tags/tag48.xml"/><Relationship Id="rId22" Type="http://schemas.openxmlformats.org/officeDocument/2006/relationships/tags" Target="../tags/tag49.xml"/><Relationship Id="rId23" Type="http://schemas.openxmlformats.org/officeDocument/2006/relationships/oleObject" Target="../embeddings/oleObject5.bin"/><Relationship Id="rId24" Type="http://schemas.openxmlformats.org/officeDocument/2006/relationships/image" Target="../media/image1.emf"/><Relationship Id="rId10" Type="http://schemas.openxmlformats.org/officeDocument/2006/relationships/tags" Target="../tags/tag37.xml"/><Relationship Id="rId11" Type="http://schemas.openxmlformats.org/officeDocument/2006/relationships/tags" Target="../tags/tag38.xml"/><Relationship Id="rId12" Type="http://schemas.openxmlformats.org/officeDocument/2006/relationships/tags" Target="../tags/tag39.xml"/><Relationship Id="rId13" Type="http://schemas.openxmlformats.org/officeDocument/2006/relationships/tags" Target="../tags/tag40.xml"/><Relationship Id="rId14" Type="http://schemas.openxmlformats.org/officeDocument/2006/relationships/tags" Target="../tags/tag41.xml"/><Relationship Id="rId15" Type="http://schemas.openxmlformats.org/officeDocument/2006/relationships/tags" Target="../tags/tag42.xml"/><Relationship Id="rId16" Type="http://schemas.openxmlformats.org/officeDocument/2006/relationships/tags" Target="../tags/tag43.xml"/><Relationship Id="rId17" Type="http://schemas.openxmlformats.org/officeDocument/2006/relationships/tags" Target="../tags/tag44.xml"/><Relationship Id="rId18" Type="http://schemas.openxmlformats.org/officeDocument/2006/relationships/tags" Target="../tags/tag45.xml"/><Relationship Id="rId19" Type="http://schemas.openxmlformats.org/officeDocument/2006/relationships/tags" Target="../tags/tag46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5.v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69.xml"/><Relationship Id="rId21" Type="http://schemas.openxmlformats.org/officeDocument/2006/relationships/tags" Target="../tags/tag70.xml"/><Relationship Id="rId22" Type="http://schemas.openxmlformats.org/officeDocument/2006/relationships/tags" Target="../tags/tag71.xml"/><Relationship Id="rId23" Type="http://schemas.openxmlformats.org/officeDocument/2006/relationships/tags" Target="../tags/tag72.xml"/><Relationship Id="rId24" Type="http://schemas.openxmlformats.org/officeDocument/2006/relationships/tags" Target="../tags/tag73.xml"/><Relationship Id="rId25" Type="http://schemas.openxmlformats.org/officeDocument/2006/relationships/tags" Target="../tags/tag74.xml"/><Relationship Id="rId26" Type="http://schemas.openxmlformats.org/officeDocument/2006/relationships/tags" Target="../tags/tag75.xml"/><Relationship Id="rId27" Type="http://schemas.openxmlformats.org/officeDocument/2006/relationships/tags" Target="../tags/tag76.xml"/><Relationship Id="rId28" Type="http://schemas.openxmlformats.org/officeDocument/2006/relationships/tags" Target="../tags/tag77.xml"/><Relationship Id="rId29" Type="http://schemas.openxmlformats.org/officeDocument/2006/relationships/tags" Target="../tags/tag78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7.vml"/><Relationship Id="rId30" Type="http://schemas.openxmlformats.org/officeDocument/2006/relationships/tags" Target="../tags/tag79.xml"/><Relationship Id="rId31" Type="http://schemas.openxmlformats.org/officeDocument/2006/relationships/tags" Target="../tags/tag80.xml"/><Relationship Id="rId32" Type="http://schemas.openxmlformats.org/officeDocument/2006/relationships/tags" Target="../tags/tag81.xml"/><Relationship Id="rId9" Type="http://schemas.openxmlformats.org/officeDocument/2006/relationships/tags" Target="../tags/tag58.xml"/><Relationship Id="rId6" Type="http://schemas.openxmlformats.org/officeDocument/2006/relationships/tags" Target="../tags/tag55.xml"/><Relationship Id="rId7" Type="http://schemas.openxmlformats.org/officeDocument/2006/relationships/tags" Target="../tags/tag56.xml"/><Relationship Id="rId8" Type="http://schemas.openxmlformats.org/officeDocument/2006/relationships/tags" Target="../tags/tag57.xml"/><Relationship Id="rId33" Type="http://schemas.openxmlformats.org/officeDocument/2006/relationships/tags" Target="../tags/tag82.xml"/><Relationship Id="rId34" Type="http://schemas.openxmlformats.org/officeDocument/2006/relationships/tags" Target="../tags/tag83.xml"/><Relationship Id="rId35" Type="http://schemas.openxmlformats.org/officeDocument/2006/relationships/tags" Target="../tags/tag84.xml"/><Relationship Id="rId36" Type="http://schemas.openxmlformats.org/officeDocument/2006/relationships/tags" Target="../tags/tag85.xml"/><Relationship Id="rId10" Type="http://schemas.openxmlformats.org/officeDocument/2006/relationships/tags" Target="../tags/tag59.xml"/><Relationship Id="rId11" Type="http://schemas.openxmlformats.org/officeDocument/2006/relationships/tags" Target="../tags/tag60.xml"/><Relationship Id="rId12" Type="http://schemas.openxmlformats.org/officeDocument/2006/relationships/tags" Target="../tags/tag61.xml"/><Relationship Id="rId13" Type="http://schemas.openxmlformats.org/officeDocument/2006/relationships/tags" Target="../tags/tag62.xml"/><Relationship Id="rId14" Type="http://schemas.openxmlformats.org/officeDocument/2006/relationships/tags" Target="../tags/tag63.xml"/><Relationship Id="rId15" Type="http://schemas.openxmlformats.org/officeDocument/2006/relationships/tags" Target="../tags/tag64.xml"/><Relationship Id="rId16" Type="http://schemas.openxmlformats.org/officeDocument/2006/relationships/tags" Target="../tags/tag65.xml"/><Relationship Id="rId17" Type="http://schemas.openxmlformats.org/officeDocument/2006/relationships/tags" Target="../tags/tag66.xml"/><Relationship Id="rId18" Type="http://schemas.openxmlformats.org/officeDocument/2006/relationships/tags" Target="../tags/tag67.xml"/><Relationship Id="rId19" Type="http://schemas.openxmlformats.org/officeDocument/2006/relationships/tags" Target="../tags/tag68.xml"/><Relationship Id="rId37" Type="http://schemas.openxmlformats.org/officeDocument/2006/relationships/tags" Target="../tags/tag86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8/24/2018 9:41 AM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7"/>
            <a:ext cx="121618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49419" y="457201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8/24/2018 9:41 AM Central European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11653477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22500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8/24/2018 9:41 AM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070777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42191725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9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03805"/>
              </p:ext>
            </p:extLst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30189"/>
            <a:ext cx="10118725" cy="1107996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Largest dairy manufacturer in Asia-Pacific – Recommended trade spend optimization uncovering $8-16mn opportunity, in a commercial workstream of an RTS program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49453" y="1961153"/>
            <a:ext cx="2479472" cy="299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World’s largest exporter of dairy products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– $23 billion in revenue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Only a handful of major retailers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with strong bargaining power in Asia-Pacific market - simple promotions mechanism (price discount)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Diagnosis of consumer trade spend  effectiveness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for 4 largest categories: 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Yoghurt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Cheese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Butter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Ice cream</a:t>
            </a:r>
            <a:endParaRPr lang="en-US" altLang="ja-JP" sz="1200" dirty="0">
              <a:ea typeface="MS PGothic" pitchFamily="34" charset="-128"/>
            </a:endParaRPr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gray">
          <a:xfrm>
            <a:off x="3232949" y="1968500"/>
            <a:ext cx="47089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7" lvl="1" indent="0">
              <a:spcBef>
                <a:spcPct val="20000"/>
              </a:spcBef>
              <a:buNone/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Data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Collected and managed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data to build integrated trade spend DB: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Promotional event calendar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Weekly event level transactional data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Financial data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Developed a </a:t>
            </a:r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ETL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(Extract Transform Load) process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on </a:t>
            </a:r>
            <a:r>
              <a:rPr lang="en-US" altLang="ja-JP" sz="1200" dirty="0" err="1">
                <a:solidFill>
                  <a:schemeClr val="tx2"/>
                </a:solidFill>
                <a:ea typeface="MS PGothic" pitchFamily="34" charset="-128"/>
              </a:rPr>
              <a:t>Alteryx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and output into a Periscope tool - Promotion Advisor</a:t>
            </a: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gray">
          <a:xfrm>
            <a:off x="8301042" y="1961153"/>
            <a:ext cx="3193284" cy="243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40000"/>
              </a:spcBef>
            </a:pPr>
            <a:r>
              <a:rPr lang="en-US" sz="1200" dirty="0"/>
              <a:t>Identified an L2 impact of </a:t>
            </a:r>
            <a:r>
              <a:rPr lang="en-US" sz="1200" b="1" dirty="0"/>
              <a:t>$7.6-15.9mn</a:t>
            </a:r>
            <a:r>
              <a:rPr lang="en-US" sz="1200" dirty="0"/>
              <a:t> against a current trade spend of $39.2mn</a:t>
            </a:r>
            <a:endParaRPr lang="en-US" altLang="ja-JP" sz="1200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4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Client is ready to micro-test  the potential improvement of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allocating promotions budget to optimal discount depths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for a major retailer</a:t>
            </a:r>
          </a:p>
          <a:p>
            <a:pPr lvl="1">
              <a:spcBef>
                <a:spcPct val="4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Feasibility of introducing and applying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new promotional mechanics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are in discussion</a:t>
            </a:r>
          </a:p>
          <a:p>
            <a:pPr lvl="1">
              <a:spcBef>
                <a:spcPct val="4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Possible opportunity for McKinsey and Periscope to apply the model in other countries in the APAC region – incorporating advanced analytics (e.g. pattern recognition)</a:t>
            </a:r>
          </a:p>
        </p:txBody>
      </p:sp>
      <p:sp>
        <p:nvSpPr>
          <p:cNvPr id="30" name="Rectangle 103"/>
          <p:cNvSpPr>
            <a:spLocks noChangeArrowheads="1"/>
          </p:cNvSpPr>
          <p:nvPr/>
        </p:nvSpPr>
        <p:spPr bwMode="gray">
          <a:xfrm>
            <a:off x="3422936" y="5138600"/>
            <a:ext cx="154134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Oskar </a:t>
            </a:r>
            <a:r>
              <a:rPr lang="en-US" sz="1200" dirty="0"/>
              <a:t>Tetzlaff</a:t>
            </a:r>
            <a:endParaRPr lang="en-US" altLang="ja-JP" sz="1200" dirty="0">
              <a:ea typeface="MS PGothic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Marc Walker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Beth Dowe </a:t>
            </a:r>
          </a:p>
        </p:txBody>
      </p:sp>
      <p:sp>
        <p:nvSpPr>
          <p:cNvPr id="31" name="Rectangle 100"/>
          <p:cNvSpPr>
            <a:spLocks noChangeArrowheads="1"/>
          </p:cNvSpPr>
          <p:nvPr/>
        </p:nvSpPr>
        <p:spPr bwMode="gray">
          <a:xfrm>
            <a:off x="3397057" y="4544990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Team</a:t>
            </a:r>
          </a:p>
        </p:txBody>
      </p:sp>
      <p:sp>
        <p:nvSpPr>
          <p:cNvPr id="32" name="Line 101"/>
          <p:cNvSpPr>
            <a:spLocks noChangeShapeType="1"/>
          </p:cNvSpPr>
          <p:nvPr/>
        </p:nvSpPr>
        <p:spPr bwMode="auto">
          <a:xfrm>
            <a:off x="3397057" y="4756385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Rectangle 100"/>
          <p:cNvSpPr>
            <a:spLocks noChangeArrowheads="1"/>
          </p:cNvSpPr>
          <p:nvPr/>
        </p:nvSpPr>
        <p:spPr bwMode="gray">
          <a:xfrm>
            <a:off x="3422512" y="4846658"/>
            <a:ext cx="146733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CST</a:t>
            </a:r>
          </a:p>
        </p:txBody>
      </p:sp>
      <p:sp>
        <p:nvSpPr>
          <p:cNvPr id="35" name="Rectangle 100"/>
          <p:cNvSpPr>
            <a:spLocks noChangeArrowheads="1"/>
          </p:cNvSpPr>
          <p:nvPr/>
        </p:nvSpPr>
        <p:spPr bwMode="gray">
          <a:xfrm>
            <a:off x="5015078" y="4846658"/>
            <a:ext cx="146733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Periscope</a:t>
            </a:r>
          </a:p>
        </p:txBody>
      </p:sp>
      <p:sp>
        <p:nvSpPr>
          <p:cNvPr id="36" name="Rectangle 103"/>
          <p:cNvSpPr>
            <a:spLocks noChangeArrowheads="1"/>
          </p:cNvSpPr>
          <p:nvPr/>
        </p:nvSpPr>
        <p:spPr bwMode="gray">
          <a:xfrm>
            <a:off x="5015078" y="5138600"/>
            <a:ext cx="1773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Brad Kasell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Thibaut de Hollain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Micah Yoo</a:t>
            </a: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gray">
          <a:xfrm>
            <a:off x="3241968" y="3577857"/>
            <a:ext cx="4699926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7" lvl="1" indent="0">
              <a:spcBef>
                <a:spcPct val="20000"/>
              </a:spcBef>
              <a:buNone/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Analysis</a:t>
            </a:r>
          </a:p>
          <a:p>
            <a:pPr lvl="1">
              <a:spcBef>
                <a:spcPct val="20000"/>
              </a:spcBef>
            </a:pPr>
            <a:r>
              <a:rPr lang="en-US" sz="1200" dirty="0"/>
              <a:t>Analyzed </a:t>
            </a:r>
            <a:r>
              <a:rPr lang="en-US" sz="1200" b="1" dirty="0"/>
              <a:t>macro and promotion ROIs</a:t>
            </a:r>
          </a:p>
          <a:p>
            <a:pPr lvl="1">
              <a:spcBef>
                <a:spcPct val="20000"/>
              </a:spcBef>
            </a:pPr>
            <a:r>
              <a:rPr lang="en-US" sz="1200" b="1" dirty="0"/>
              <a:t>Recommended on pricing to retailers, optimal discount depth, </a:t>
            </a:r>
            <a:r>
              <a:rPr lang="en-US" sz="1200" dirty="0"/>
              <a:t>and</a:t>
            </a:r>
            <a:r>
              <a:rPr lang="en-US" sz="1200" b="1" dirty="0"/>
              <a:t> new promotion mechanics</a:t>
            </a:r>
            <a:endParaRPr lang="en-US" altLang="ja-JP" sz="1200" b="1" dirty="0">
              <a:ea typeface="MS PGothic" pitchFamily="34" charset="-128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xmlns="" id="{8D58AB66-381D-0C4E-B6B4-8F9F8D3B93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580" y="1"/>
            <a:ext cx="2814345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xmlns="" id="{CCECA391-4551-C841-BD44-BA8DA8127A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CPG021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42413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1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50809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50809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242" y="150809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4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2956896" y="148027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5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48027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014201" y="1529805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62085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56239"/>
            <a:ext cx="2597039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397057" y="5856239"/>
            <a:ext cx="4353131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Anuradha Sarin\Documents\16 Case Codification process\M&amp;S Cases\ASIA_MICHELLE CHUA CASES\2016 CASES\Fonterra_Trade Spent Optimization leveraging periscope\2016 M&amp;S Case Study_RTS Commercial_Trade Spent Optimization leveraging Periscop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5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5871</TotalTime>
  <Words>254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Georgia</vt:lpstr>
      <vt:lpstr>MS PGothic</vt:lpstr>
      <vt:lpstr>ＭＳ Ｐゴシック</vt:lpstr>
      <vt:lpstr>Times New Roman</vt:lpstr>
      <vt:lpstr>Wingdings</vt:lpstr>
      <vt:lpstr>AW2014</vt:lpstr>
      <vt:lpstr>Blank</vt:lpstr>
      <vt:lpstr>Firm Format - English (US)</vt:lpstr>
      <vt:lpstr>M&amp;S Theme</vt:lpstr>
      <vt:lpstr>Firm Format - template_Grey</vt:lpstr>
      <vt:lpstr>think-cell Slide</vt:lpstr>
      <vt:lpstr>Largest dairy manufacturer in Asia-Pacific – Recommended trade spend optimization uncovering $8-16mn opportunity, in a commercial workstream of an RTS program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70</cp:revision>
  <cp:lastPrinted>2008-09-19T11:06:26Z</cp:lastPrinted>
  <dcterms:created xsi:type="dcterms:W3CDTF">2014-02-06T06:04:59Z</dcterms:created>
  <dcterms:modified xsi:type="dcterms:W3CDTF">2019-05-01T21:20:08Z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