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  <p:sldMasterId id="2147483675" r:id="rId4"/>
    <p:sldMasterId id="2147483679" r:id="rId5"/>
  </p:sldMasterIdLst>
  <p:notesMasterIdLst>
    <p:notesMasterId r:id="rId7"/>
  </p:notesMasterIdLst>
  <p:handoutMasterIdLst>
    <p:handoutMasterId r:id="rId8"/>
  </p:handoutMasterIdLst>
  <p:sldIdLst>
    <p:sldId id="261" r:id="rId6"/>
  </p:sldIdLst>
  <p:sldSz cx="12161838" cy="6721475"/>
  <p:notesSz cx="6743700" cy="9906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4" autoAdjust="0"/>
    <p:restoredTop sz="94684" autoAdjust="0"/>
  </p:normalViewPr>
  <p:slideViewPr>
    <p:cSldViewPr snapToGrid="0" snapToObjects="1">
      <p:cViewPr varScale="1">
        <p:scale>
          <a:sx n="134" d="100"/>
          <a:sy n="134" d="100"/>
        </p:scale>
        <p:origin x="264" y="472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568325" y="620713"/>
            <a:ext cx="7886700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8325" y="620713"/>
            <a:ext cx="7886700" cy="43592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2.emf"/><Relationship Id="rId16" Type="http://schemas.openxmlformats.org/officeDocument/2006/relationships/image" Target="../media/image3.jpg"/><Relationship Id="rId17" Type="http://schemas.openxmlformats.org/officeDocument/2006/relationships/image" Target="../media/image4.emf"/><Relationship Id="rId1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slideMaster" Target="../slideMasters/slideMaster4.xml"/><Relationship Id="rId6" Type="http://schemas.openxmlformats.org/officeDocument/2006/relationships/image" Target="../media/image9.jpg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.emf"/><Relationship Id="rId11" Type="http://schemas.openxmlformats.org/officeDocument/2006/relationships/image" Target="../media/image3.jpg"/><Relationship Id="rId1" Type="http://schemas.openxmlformats.org/officeDocument/2006/relationships/vmlDrawing" Target="../drawings/vmlDrawing6.vml"/><Relationship Id="rId2" Type="http://schemas.openxmlformats.org/officeDocument/2006/relationships/tags" Target="../tags/tag4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4" Type="http://schemas.openxmlformats.org/officeDocument/2006/relationships/image" Target="../media/image10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7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tags" Target="../tags/tag19.xml"/><Relationship Id="rId2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tags" Target="../tags/tag23.xml"/><Relationship Id="rId2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8/24/2018 10:12 AM Central European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97374" y="6435725"/>
            <a:ext cx="264996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062887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1"/>
            <a:ext cx="12154287" cy="67214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" y="317"/>
            <a:ext cx="12161406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10:12 AM Central European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3582842" y="655639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7374" y="6435725"/>
            <a:ext cx="283309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31" y="2087563"/>
            <a:ext cx="10339177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815" y="3808414"/>
            <a:ext cx="8512208" cy="2462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97375" y="6435725"/>
            <a:ext cx="283309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618211" y="6434981"/>
            <a:ext cx="192360" cy="153888"/>
          </a:xfrm>
        </p:spPr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82841" y="342901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457335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82841" y="498476"/>
            <a:ext cx="348172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8/24/2018 10:12 AM Central European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82842" y="655639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82841" y="4930775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82841" y="5199063"/>
            <a:ext cx="669816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3582842" y="5895976"/>
            <a:ext cx="6950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77442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77442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2157529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75288" y="6305550"/>
            <a:ext cx="9184395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934" y="6443664"/>
            <a:ext cx="2221231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82842" y="2133601"/>
            <a:ext cx="669816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82842" y="3867150"/>
            <a:ext cx="6698166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597374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oleObject" Target="../embeddings/oleObject3.bin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3.v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20.xml"/><Relationship Id="rId7" Type="http://schemas.openxmlformats.org/officeDocument/2006/relationships/tags" Target="../tags/tag21.xml"/><Relationship Id="rId8" Type="http://schemas.openxmlformats.org/officeDocument/2006/relationships/tags" Target="../tags/tag22.xml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20" Type="http://schemas.openxmlformats.org/officeDocument/2006/relationships/tags" Target="../tags/tag38.xml"/><Relationship Id="rId21" Type="http://schemas.openxmlformats.org/officeDocument/2006/relationships/tags" Target="../tags/tag39.xml"/><Relationship Id="rId22" Type="http://schemas.openxmlformats.org/officeDocument/2006/relationships/tags" Target="../tags/tag40.xml"/><Relationship Id="rId23" Type="http://schemas.openxmlformats.org/officeDocument/2006/relationships/oleObject" Target="../embeddings/oleObject5.bin"/><Relationship Id="rId24" Type="http://schemas.openxmlformats.org/officeDocument/2006/relationships/image" Target="../media/image1.emf"/><Relationship Id="rId10" Type="http://schemas.openxmlformats.org/officeDocument/2006/relationships/tags" Target="../tags/tag28.xml"/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tags" Target="../tags/tag37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5.v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/Relationships>
</file>

<file path=ppt/slideMasters/_rels/slideMaster5.xml.rels><?xml version="1.0" encoding="UTF-8" standalone="yes"?>
<Relationships xmlns="http://schemas.openxmlformats.org/package/2006/relationships"><Relationship Id="rId20" Type="http://schemas.openxmlformats.org/officeDocument/2006/relationships/tags" Target="../tags/tag60.xml"/><Relationship Id="rId21" Type="http://schemas.openxmlformats.org/officeDocument/2006/relationships/tags" Target="../tags/tag61.xml"/><Relationship Id="rId22" Type="http://schemas.openxmlformats.org/officeDocument/2006/relationships/tags" Target="../tags/tag62.xml"/><Relationship Id="rId23" Type="http://schemas.openxmlformats.org/officeDocument/2006/relationships/tags" Target="../tags/tag63.xml"/><Relationship Id="rId24" Type="http://schemas.openxmlformats.org/officeDocument/2006/relationships/tags" Target="../tags/tag64.xml"/><Relationship Id="rId25" Type="http://schemas.openxmlformats.org/officeDocument/2006/relationships/tags" Target="../tags/tag65.xml"/><Relationship Id="rId26" Type="http://schemas.openxmlformats.org/officeDocument/2006/relationships/tags" Target="../tags/tag66.xml"/><Relationship Id="rId27" Type="http://schemas.openxmlformats.org/officeDocument/2006/relationships/tags" Target="../tags/tag67.xml"/><Relationship Id="rId28" Type="http://schemas.openxmlformats.org/officeDocument/2006/relationships/tags" Target="../tags/tag68.xml"/><Relationship Id="rId29" Type="http://schemas.openxmlformats.org/officeDocument/2006/relationships/tags" Target="../tags/tag69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7.vml"/><Relationship Id="rId30" Type="http://schemas.openxmlformats.org/officeDocument/2006/relationships/tags" Target="../tags/tag70.xml"/><Relationship Id="rId31" Type="http://schemas.openxmlformats.org/officeDocument/2006/relationships/tags" Target="../tags/tag71.xml"/><Relationship Id="rId32" Type="http://schemas.openxmlformats.org/officeDocument/2006/relationships/tags" Target="../tags/tag72.xml"/><Relationship Id="rId9" Type="http://schemas.openxmlformats.org/officeDocument/2006/relationships/tags" Target="../tags/tag49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tags" Target="../tags/tag48.xml"/><Relationship Id="rId33" Type="http://schemas.openxmlformats.org/officeDocument/2006/relationships/tags" Target="../tags/tag73.xml"/><Relationship Id="rId34" Type="http://schemas.openxmlformats.org/officeDocument/2006/relationships/tags" Target="../tags/tag74.xml"/><Relationship Id="rId35" Type="http://schemas.openxmlformats.org/officeDocument/2006/relationships/tags" Target="../tags/tag75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1" Type="http://schemas.openxmlformats.org/officeDocument/2006/relationships/tags" Target="../tags/tag51.xml"/><Relationship Id="rId12" Type="http://schemas.openxmlformats.org/officeDocument/2006/relationships/tags" Target="../tags/tag52.xml"/><Relationship Id="rId13" Type="http://schemas.openxmlformats.org/officeDocument/2006/relationships/tags" Target="../tags/tag53.xml"/><Relationship Id="rId14" Type="http://schemas.openxmlformats.org/officeDocument/2006/relationships/tags" Target="../tags/tag54.xml"/><Relationship Id="rId15" Type="http://schemas.openxmlformats.org/officeDocument/2006/relationships/tags" Target="../tags/tag55.xml"/><Relationship Id="rId16" Type="http://schemas.openxmlformats.org/officeDocument/2006/relationships/tags" Target="../tags/tag56.xml"/><Relationship Id="rId17" Type="http://schemas.openxmlformats.org/officeDocument/2006/relationships/tags" Target="../tags/tag57.xml"/><Relationship Id="rId18" Type="http://schemas.openxmlformats.org/officeDocument/2006/relationships/tags" Target="../tags/tag58.xml"/><Relationship Id="rId19" Type="http://schemas.openxmlformats.org/officeDocument/2006/relationships/tags" Target="../tags/tag59.xml"/><Relationship Id="rId37" Type="http://schemas.openxmlformats.org/officeDocument/2006/relationships/tags" Target="../tags/tag7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98921106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00857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8/24/2018 10:12 AM Central European Standard Time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sz="1600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7"/>
            <a:ext cx="121618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49419" y="457201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10900857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10:12 AM Central European Standard Time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11653477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21618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968277" y="36514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00859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8/24/2018 10:12 AM Central European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070777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1318" y="1951038"/>
            <a:ext cx="583854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8"/>
            <a:ext cx="116964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61584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61583" y="531814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61585" y="6080125"/>
            <a:ext cx="1160168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61584" y="6435725"/>
            <a:ext cx="931366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1318" y="1127125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600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51924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425831" y="6403976"/>
            <a:ext cx="543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9459584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3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tags" Target="../tags/tag90.xml"/><Relationship Id="rId12" Type="http://schemas.openxmlformats.org/officeDocument/2006/relationships/tags" Target="../tags/tag91.xml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1.xml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tags" Target="../tags/tag87.xml"/><Relationship Id="rId9" Type="http://schemas.openxmlformats.org/officeDocument/2006/relationships/tags" Target="../tags/tag88.xml"/><Relationship Id="rId10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7018692"/>
              </p:ext>
            </p:extLst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02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lang="ja-JP" altLang="en-US" sz="1400" b="1">
              <a:latin typeface="Arial" panose="020B0604020202020204" pitchFamily="34" charset="0"/>
              <a:ea typeface="ＭＳ Ｐゴシック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30189"/>
            <a:ext cx="10090150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ea typeface="MS PGothic" pitchFamily="34" charset="-128"/>
              </a:rPr>
              <a:t>RTS type of engagement (10 months+, AFA) for the Asian largest livestock company’s processed food </a:t>
            </a:r>
            <a:r>
              <a:rPr lang="en-US" altLang="ja-JP" dirty="0" smtClean="0">
                <a:ea typeface="MS PGothic" pitchFamily="34" charset="-128"/>
              </a:rPr>
              <a:t>business </a:t>
            </a: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66974" y="1554414"/>
            <a:ext cx="2828994" cy="192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Largest livestock company in Asia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which was losing money in its processed food business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Processed food business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has been viewed as a subsidiary of fresh meat business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to get rid of ‘left-overs’ 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Increasing pressure from the channels which are suffering from extremely thin margin and fierce competition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necessitated transformation</a:t>
            </a:r>
            <a:endParaRPr lang="en-US" altLang="ja-JP" sz="1200" b="1" dirty="0"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576994" y="1511105"/>
            <a:ext cx="4122435" cy="339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RTS type of engagement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with 13 initial initiatives for transformation,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eight of the initiatives were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related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Operations module and 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module ran simultaneously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for the successful transformation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The </a:t>
            </a:r>
            <a:r>
              <a:rPr lang="en-US" altLang="ja-JP" sz="1200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 initiatives included;</a:t>
            </a:r>
          </a:p>
          <a:p>
            <a:pPr lvl="3">
              <a:spcBef>
                <a:spcPct val="20000"/>
              </a:spcBef>
            </a:pP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Enhance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promotion capability</a:t>
            </a:r>
          </a:p>
          <a:p>
            <a:pPr lvl="3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Product portfolio </a:t>
            </a:r>
            <a:r>
              <a:rPr lang="en-US" altLang="ja-JP" sz="1200" dirty="0">
                <a:solidFill>
                  <a:schemeClr val="tx2"/>
                </a:solidFill>
                <a:ea typeface="MS PGothic" pitchFamily="34" charset="-128"/>
              </a:rPr>
              <a:t>rationalization</a:t>
            </a:r>
          </a:p>
          <a:p>
            <a:pPr lvl="3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Withdraw from </a:t>
            </a:r>
            <a:r>
              <a:rPr lang="en-US" altLang="ja-JP" sz="1200" b="1" dirty="0">
                <a:ea typeface="MS PGothic" pitchFamily="34" charset="-128"/>
              </a:rPr>
              <a:t>loss channels</a:t>
            </a:r>
          </a:p>
          <a:p>
            <a:pPr lvl="3">
              <a:spcBef>
                <a:spcPct val="20000"/>
              </a:spcBef>
            </a:pPr>
            <a:r>
              <a:rPr lang="en-US" altLang="ja-JP" sz="1200" b="1" dirty="0">
                <a:ea typeface="MS PGothic" pitchFamily="34" charset="-128"/>
              </a:rPr>
              <a:t>Data </a:t>
            </a:r>
            <a:r>
              <a:rPr lang="en-US" altLang="ja-JP" sz="1200" dirty="0">
                <a:ea typeface="MS PGothic" pitchFamily="34" charset="-128"/>
              </a:rPr>
              <a:t>based decision making</a:t>
            </a:r>
          </a:p>
          <a:p>
            <a:pPr lvl="3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Increase </a:t>
            </a:r>
            <a:r>
              <a:rPr lang="en-US" altLang="ja-JP" sz="1200" b="1" dirty="0">
                <a:ea typeface="MS PGothic" pitchFamily="34" charset="-128"/>
              </a:rPr>
              <a:t>B2B</a:t>
            </a:r>
            <a:r>
              <a:rPr lang="en-US" altLang="ja-JP" sz="1200" dirty="0">
                <a:ea typeface="MS PGothic" pitchFamily="34" charset="-128"/>
              </a:rPr>
              <a:t> sales</a:t>
            </a:r>
          </a:p>
          <a:p>
            <a:pPr lvl="3">
              <a:spcBef>
                <a:spcPct val="20000"/>
              </a:spcBef>
            </a:pPr>
            <a:r>
              <a:rPr lang="en-US" altLang="ja-JP" sz="1200" b="1" dirty="0">
                <a:ea typeface="MS PGothic" pitchFamily="34" charset="-128"/>
              </a:rPr>
              <a:t>Repricing</a:t>
            </a:r>
          </a:p>
          <a:p>
            <a:pPr lvl="3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Revise </a:t>
            </a:r>
            <a:r>
              <a:rPr lang="en-US" altLang="ja-JP" sz="1200" b="1" dirty="0">
                <a:ea typeface="MS PGothic" pitchFamily="34" charset="-128"/>
              </a:rPr>
              <a:t>NPD</a:t>
            </a:r>
            <a:r>
              <a:rPr lang="en-US" altLang="ja-JP" sz="1200" dirty="0">
                <a:ea typeface="MS PGothic" pitchFamily="34" charset="-128"/>
              </a:rPr>
              <a:t> process</a:t>
            </a:r>
          </a:p>
          <a:p>
            <a:pPr lvl="3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Vitalize </a:t>
            </a:r>
            <a:r>
              <a:rPr lang="en-US" altLang="ja-JP" sz="1200" b="1" dirty="0">
                <a:ea typeface="MS PGothic" pitchFamily="34" charset="-128"/>
              </a:rPr>
              <a:t>online</a:t>
            </a:r>
            <a:r>
              <a:rPr lang="en-US" altLang="ja-JP" sz="1200" dirty="0">
                <a:ea typeface="MS PGothic" pitchFamily="34" charset="-128"/>
              </a:rPr>
              <a:t> sales</a:t>
            </a:r>
          </a:p>
          <a:p>
            <a:pPr lvl="3">
              <a:spcBef>
                <a:spcPct val="20000"/>
              </a:spcBef>
            </a:pPr>
            <a:r>
              <a:rPr lang="en-US" altLang="ja-JP" sz="1200" b="1" dirty="0">
                <a:ea typeface="MS PGothic" pitchFamily="34" charset="-128"/>
              </a:rPr>
              <a:t>Package</a:t>
            </a:r>
            <a:r>
              <a:rPr lang="en-US" altLang="ja-JP" sz="1200" dirty="0">
                <a:ea typeface="MS PGothic" pitchFamily="34" charset="-128"/>
              </a:rPr>
              <a:t> redesign</a:t>
            </a:r>
          </a:p>
          <a:p>
            <a:pPr lvl="3">
              <a:spcBef>
                <a:spcPct val="20000"/>
              </a:spcBef>
            </a:pPr>
            <a:r>
              <a:rPr lang="en-US" altLang="ja-JP" sz="1200" b="1" dirty="0">
                <a:ea typeface="MS PGothic" pitchFamily="34" charset="-128"/>
              </a:rPr>
              <a:t>Overseas market </a:t>
            </a:r>
            <a:r>
              <a:rPr lang="en-US" altLang="ja-JP" sz="1200" dirty="0">
                <a:ea typeface="MS PGothic" pitchFamily="34" charset="-128"/>
              </a:rPr>
              <a:t>opportunity</a:t>
            </a:r>
            <a:endParaRPr lang="en-US" altLang="ja-JP" sz="1200" b="1" dirty="0">
              <a:ea typeface="MS PGothic" pitchFamily="34" charset="-128"/>
            </a:endParaRPr>
          </a:p>
        </p:txBody>
      </p:sp>
      <p:graphicFrame>
        <p:nvGraphicFramePr>
          <p:cNvPr id="27" name="Object 2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24231325"/>
              </p:ext>
            </p:extLst>
          </p:nvPr>
        </p:nvGraphicFramePr>
        <p:xfrm>
          <a:off x="8550459" y="2253109"/>
          <a:ext cx="1744793" cy="100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Chart" r:id="rId17" imgW="1744793" imgH="1005998" progId="MSGraph.Chart.8">
                  <p:embed followColorScheme="full"/>
                </p:oleObj>
              </mc:Choice>
              <mc:Fallback>
                <p:oleObj name="Chart" r:id="rId17" imgW="1744793" imgH="100599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50459" y="2253109"/>
                        <a:ext cx="1744793" cy="100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/>
          <p:cNvCxnSpPr/>
          <p:nvPr>
            <p:custDataLst>
              <p:tags r:id="rId5"/>
            </p:custDataLst>
          </p:nvPr>
        </p:nvCxnSpPr>
        <p:spPr bwMode="gray">
          <a:xfrm>
            <a:off x="9328334" y="2923034"/>
            <a:ext cx="128746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>
            <p:custDataLst>
              <p:tags r:id="rId6"/>
            </p:custDataLst>
          </p:nvPr>
        </p:nvCxnSpPr>
        <p:spPr bwMode="gray">
          <a:xfrm flipV="1">
            <a:off x="10558646" y="2378522"/>
            <a:ext cx="0" cy="547688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>
            <p:custDataLst>
              <p:tags r:id="rId7"/>
            </p:custDataLst>
          </p:nvPr>
        </p:nvCxnSpPr>
        <p:spPr bwMode="gray">
          <a:xfrm>
            <a:off x="10090334" y="2381697"/>
            <a:ext cx="525463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564872" y="3321498"/>
            <a:ext cx="5064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Actual</a:t>
            </a:r>
            <a:endParaRPr lang="ko-KR" altLang="en-US" sz="1200" dirty="0">
              <a:sym typeface="+mn-lt"/>
            </a:endParaRPr>
          </a:p>
        </p:txBody>
      </p:sp>
      <p:sp>
        <p:nvSpPr>
          <p:cNvPr id="29" name="Text Placeholder 10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9672822" y="2143573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B3010BB-88A4-435C-B003-52C20841FC6D}" type="datetime'''''''''1.''''''''''''''''''''0'''''''''''''''''''''''">
              <a:rPr lang="en-US" altLang="ko-KR" sz="1200"/>
              <a:pPr/>
              <a:t>1.0</a:t>
            </a:fld>
            <a:endParaRPr lang="ko-KR" altLang="en-US" sz="1200">
              <a:sym typeface="+mn-lt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793347" y="3321498"/>
            <a:ext cx="523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square" lIns="0" tIns="0" rIns="0" bIns="0" numCol="1" spcCol="0" anchor="t" anchorCtr="0">
            <a:no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/>
              <a:t>Target</a:t>
            </a:r>
            <a:endParaRPr lang="ko-KR" altLang="en-US" sz="1200" dirty="0">
              <a:sym typeface="+mn-lt"/>
            </a:endParaRPr>
          </a:p>
        </p:txBody>
      </p:sp>
      <p:sp>
        <p:nvSpPr>
          <p:cNvPr id="28" name="Text Placeholder 9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910822" y="2684910"/>
            <a:ext cx="2905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wrap="none" lIns="22225" tIns="0" rIns="22225" bIns="0" numCol="1" spcCol="0" anchor="b" anchorCtr="0">
            <a:noAutofit/>
          </a:bodyPr>
          <a:lstStyle>
            <a:lvl1pPr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826C41B-9B0B-45B0-A120-C9B6F6C16B41}" type="datetime'''''''''0''''''.''''''''''3'''">
              <a:rPr lang="en-US" altLang="ko-KR" sz="1200"/>
              <a:pPr/>
              <a:t>0.3</a:t>
            </a:fld>
            <a:endParaRPr lang="ko-KR" altLang="en-US" sz="1200">
              <a:sym typeface="+mn-lt"/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164946" y="2572197"/>
            <a:ext cx="787400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4D06F95D-094B-41BD-80B5-4C93AAD6926C}" type="datetime'+''''''''''''''''''2''''''3''''''''''''''1''''''''''''%'''''''">
              <a:rPr lang="en-US" altLang="ko-KR" sz="1200" b="1"/>
              <a:pPr/>
              <a:t>+231%</a:t>
            </a:fld>
            <a:endParaRPr lang="ko-KR" altLang="en-US" sz="1200" b="1">
              <a:sym typeface="+mn-lt"/>
            </a:endParaRPr>
          </a:p>
        </p:txBody>
      </p:sp>
      <p:sp>
        <p:nvSpPr>
          <p:cNvPr id="36" name="AutoShape 250"/>
          <p:cNvSpPr>
            <a:spLocks noChangeArrowheads="1"/>
          </p:cNvSpPr>
          <p:nvPr/>
        </p:nvSpPr>
        <p:spPr bwMode="auto">
          <a:xfrm>
            <a:off x="8361545" y="1554414"/>
            <a:ext cx="2488098" cy="20313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pPr latinLnBrk="0"/>
            <a:r>
              <a:rPr lang="en-US" sz="1200" b="1" dirty="0">
                <a:solidFill>
                  <a:schemeClr val="tx2"/>
                </a:solidFill>
                <a:latin typeface="+mn-lt"/>
              </a:rPr>
              <a:t>Operating profit of 2016 1Q</a:t>
            </a:r>
          </a:p>
        </p:txBody>
      </p:sp>
      <p:cxnSp>
        <p:nvCxnSpPr>
          <p:cNvPr id="37" name="AutoShape 249"/>
          <p:cNvCxnSpPr>
            <a:cxnSpLocks noChangeShapeType="1"/>
          </p:cNvCxnSpPr>
          <p:nvPr/>
        </p:nvCxnSpPr>
        <p:spPr bwMode="auto">
          <a:xfrm>
            <a:off x="8361545" y="1823489"/>
            <a:ext cx="2674938" cy="0"/>
          </a:xfrm>
          <a:prstGeom prst="straightConnector1">
            <a:avLst/>
          </a:prstGeom>
          <a:noFill/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250"/>
          <p:cNvSpPr>
            <a:spLocks noChangeArrowheads="1"/>
          </p:cNvSpPr>
          <p:nvPr/>
        </p:nvSpPr>
        <p:spPr bwMode="auto">
          <a:xfrm>
            <a:off x="8360203" y="1860631"/>
            <a:ext cx="1564787" cy="203133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pPr latinLnBrk="0"/>
            <a:r>
              <a:rPr lang="en-US" altLang="ko-KR" sz="1200">
                <a:solidFill>
                  <a:schemeClr val="accent6"/>
                </a:solidFill>
                <a:latin typeface="+mn-lt"/>
              </a:rPr>
              <a:t>billion</a:t>
            </a:r>
            <a:endParaRPr lang="en-US" sz="12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Rectangle 94"/>
          <p:cNvSpPr>
            <a:spLocks noChangeArrowheads="1"/>
          </p:cNvSpPr>
          <p:nvPr/>
        </p:nvSpPr>
        <p:spPr bwMode="gray">
          <a:xfrm>
            <a:off x="8340115" y="3711684"/>
            <a:ext cx="2696368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Overachieved operating profit target for the first quarter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Recorded -1.1bil low for the same period last year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The impact from repricing was most immediate while some other initiatives were more long-term focused</a:t>
            </a: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xmlns="" id="{F6F43BAD-10C5-2340-8DB1-4E3EAF2B27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580" y="1"/>
            <a:ext cx="286197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xmlns="" id="{E46639A1-A96B-BF48-8242-17B885CFE3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762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CPG022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5337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4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3733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3733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404" y="113733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7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366058" y="110951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0951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423363" y="146295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49523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232273" y="5797099"/>
            <a:ext cx="3019065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595389" y="5776236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Anuradha Sarin\Documents\16 Case Codification process\M&amp;S Cases\ASIA_MICHELLE CHUA CASES\2016 CASES\Harim Group_Transformation_RTS Type focusing on M&amp;S\2016 M&amp;S Case Study_Transformation_Yeongmin You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yeAxC55UCZPWc0jBRHY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Ki_yHFNEikVWHeQv_hJ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BwIyMIykuCsF7GK7dN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cyywhNSkK8H9zg_C3MO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0VLJJtb0KI1Uz95IYjY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YZdUpjxkaRNVcv0B9iz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tlqy5hB0mFGrlOVsDs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b7TJeBrJ0G3GC_c4gws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m_h1.8IkebjQA5o38qt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5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119</TotalTime>
  <Words>208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Georgia</vt:lpstr>
      <vt:lpstr>MS PGothic</vt:lpstr>
      <vt:lpstr>ＭＳ Ｐゴシック</vt:lpstr>
      <vt:lpstr>Times New Roman</vt:lpstr>
      <vt:lpstr>AW2014</vt:lpstr>
      <vt:lpstr>Blank</vt:lpstr>
      <vt:lpstr>Firm Format - English (US)</vt:lpstr>
      <vt:lpstr>M&amp;S Theme</vt:lpstr>
      <vt:lpstr>Firm Format - template_Grey</vt:lpstr>
      <vt:lpstr>think-cell Slide</vt:lpstr>
      <vt:lpstr>Chart</vt:lpstr>
      <vt:lpstr>RTS type of engagement (10 months+, AFA) for the Asian largest livestock company’s processed food business 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47</cp:revision>
  <cp:lastPrinted>2008-09-19T11:06:26Z</cp:lastPrinted>
  <dcterms:created xsi:type="dcterms:W3CDTF">2014-02-06T06:04:59Z</dcterms:created>
  <dcterms:modified xsi:type="dcterms:W3CDTF">2019-05-01T21:22:10Z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