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  <p:sldMasterId id="2147483679" r:id="rId5"/>
  </p:sldMasterIdLst>
  <p:notesMasterIdLst>
    <p:notesMasterId r:id="rId7"/>
  </p:notesMasterIdLst>
  <p:handoutMasterIdLst>
    <p:handoutMasterId r:id="rId8"/>
  </p:handoutMasterIdLst>
  <p:sldIdLst>
    <p:sldId id="264" r:id="rId6"/>
  </p:sldIdLst>
  <p:sldSz cx="12161838" cy="6721475"/>
  <p:notesSz cx="6743700" cy="9906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440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629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tags" Target="../tags/tag12.xml"/><Relationship Id="rId10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slideMaster" Target="../slideMasters/slideMaster4.xml"/><Relationship Id="rId6" Type="http://schemas.openxmlformats.org/officeDocument/2006/relationships/image" Target="../media/image9.jpg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.emf"/><Relationship Id="rId11" Type="http://schemas.openxmlformats.org/officeDocument/2006/relationships/image" Target="../media/image3.jpg"/><Relationship Id="rId1" Type="http://schemas.openxmlformats.org/officeDocument/2006/relationships/vmlDrawing" Target="../drawings/vmlDrawing6.vml"/><Relationship Id="rId2" Type="http://schemas.openxmlformats.org/officeDocument/2006/relationships/tags" Target="../tags/tag4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7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19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tags" Target="../tags/tag23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8/27/2018 10:52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97374" y="6435725"/>
            <a:ext cx="264996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5000801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" y="317"/>
            <a:ext cx="12161406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10:52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31" y="2087563"/>
            <a:ext cx="10339177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815" y="3808414"/>
            <a:ext cx="8512208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618211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828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8/27/2018 10:52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82842" y="655639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tags" Target="../tags/tag40.xml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1.emf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60.xml"/><Relationship Id="rId21" Type="http://schemas.openxmlformats.org/officeDocument/2006/relationships/tags" Target="../tags/tag61.xml"/><Relationship Id="rId22" Type="http://schemas.openxmlformats.org/officeDocument/2006/relationships/tags" Target="../tags/tag62.xml"/><Relationship Id="rId23" Type="http://schemas.openxmlformats.org/officeDocument/2006/relationships/tags" Target="../tags/tag63.xml"/><Relationship Id="rId24" Type="http://schemas.openxmlformats.org/officeDocument/2006/relationships/tags" Target="../tags/tag64.xml"/><Relationship Id="rId25" Type="http://schemas.openxmlformats.org/officeDocument/2006/relationships/tags" Target="../tags/tag65.xml"/><Relationship Id="rId26" Type="http://schemas.openxmlformats.org/officeDocument/2006/relationships/tags" Target="../tags/tag66.xml"/><Relationship Id="rId27" Type="http://schemas.openxmlformats.org/officeDocument/2006/relationships/tags" Target="../tags/tag67.xml"/><Relationship Id="rId28" Type="http://schemas.openxmlformats.org/officeDocument/2006/relationships/tags" Target="../tags/tag68.xml"/><Relationship Id="rId29" Type="http://schemas.openxmlformats.org/officeDocument/2006/relationships/tags" Target="../tags/tag69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7.vml"/><Relationship Id="rId30" Type="http://schemas.openxmlformats.org/officeDocument/2006/relationships/tags" Target="../tags/tag70.xml"/><Relationship Id="rId31" Type="http://schemas.openxmlformats.org/officeDocument/2006/relationships/tags" Target="../tags/tag71.xml"/><Relationship Id="rId32" Type="http://schemas.openxmlformats.org/officeDocument/2006/relationships/tags" Target="../tags/tag72.xml"/><Relationship Id="rId9" Type="http://schemas.openxmlformats.org/officeDocument/2006/relationships/tags" Target="../tags/tag49.xml"/><Relationship Id="rId6" Type="http://schemas.openxmlformats.org/officeDocument/2006/relationships/tags" Target="../tags/tag46.xml"/><Relationship Id="rId7" Type="http://schemas.openxmlformats.org/officeDocument/2006/relationships/tags" Target="../tags/tag47.xml"/><Relationship Id="rId8" Type="http://schemas.openxmlformats.org/officeDocument/2006/relationships/tags" Target="../tags/tag48.xml"/><Relationship Id="rId33" Type="http://schemas.openxmlformats.org/officeDocument/2006/relationships/tags" Target="../tags/tag73.xml"/><Relationship Id="rId34" Type="http://schemas.openxmlformats.org/officeDocument/2006/relationships/tags" Target="../tags/tag74.xml"/><Relationship Id="rId35" Type="http://schemas.openxmlformats.org/officeDocument/2006/relationships/tags" Target="../tags/tag75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1" Type="http://schemas.openxmlformats.org/officeDocument/2006/relationships/tags" Target="../tags/tag51.xml"/><Relationship Id="rId12" Type="http://schemas.openxmlformats.org/officeDocument/2006/relationships/tags" Target="../tags/tag52.xml"/><Relationship Id="rId13" Type="http://schemas.openxmlformats.org/officeDocument/2006/relationships/tags" Target="../tags/tag53.xml"/><Relationship Id="rId14" Type="http://schemas.openxmlformats.org/officeDocument/2006/relationships/tags" Target="../tags/tag54.xml"/><Relationship Id="rId15" Type="http://schemas.openxmlformats.org/officeDocument/2006/relationships/tags" Target="../tags/tag55.xml"/><Relationship Id="rId16" Type="http://schemas.openxmlformats.org/officeDocument/2006/relationships/tags" Target="../tags/tag56.xml"/><Relationship Id="rId17" Type="http://schemas.openxmlformats.org/officeDocument/2006/relationships/tags" Target="../tags/tag57.xml"/><Relationship Id="rId18" Type="http://schemas.openxmlformats.org/officeDocument/2006/relationships/tags" Target="../tags/tag58.xml"/><Relationship Id="rId19" Type="http://schemas.openxmlformats.org/officeDocument/2006/relationships/tags" Target="../tags/tag59.xml"/><Relationship Id="rId37" Type="http://schemas.openxmlformats.org/officeDocument/2006/relationships/tags" Target="../tags/tag7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746904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00857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8/27/2018 10:52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21618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49419" y="457201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00857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10:52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653477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8/27/2018 10:52 AM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70777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5133481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vmlDrawing" Target="../drawings/vmlDrawing9.vml"/><Relationship Id="rId2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30188"/>
            <a:ext cx="10090150" cy="292388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Identified requirements and </a:t>
            </a:r>
            <a:r>
              <a:rPr lang="en-US" altLang="ja-JP" dirty="0" err="1">
                <a:ea typeface="MS PGothic" pitchFamily="34" charset="-128"/>
              </a:rPr>
              <a:t>ChemicalCo</a:t>
            </a:r>
            <a:r>
              <a:rPr lang="en-US" altLang="ja-JP" dirty="0">
                <a:ea typeface="MS PGothic" pitchFamily="34" charset="-128"/>
              </a:rPr>
              <a:t> in Asia carton packaging market 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438328" y="1298479"/>
            <a:ext cx="30708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One of the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top food/beverage carton packaging companies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based in Europe </a:t>
            </a:r>
          </a:p>
          <a:p>
            <a:pPr lvl="1">
              <a:spcBef>
                <a:spcPct val="50000"/>
              </a:spcBef>
            </a:pPr>
            <a:r>
              <a:rPr lang="en-US" altLang="ja-JP" sz="1200" dirty="0">
                <a:cs typeface="Arial Unicode MS"/>
              </a:rPr>
              <a:t>Considered </a:t>
            </a:r>
            <a:r>
              <a:rPr lang="en-US" altLang="ja-JP" sz="1200" b="1" dirty="0">
                <a:cs typeface="Arial Unicode MS"/>
              </a:rPr>
              <a:t>Asia market entry</a:t>
            </a:r>
            <a:r>
              <a:rPr lang="en-US" altLang="ja-JP" sz="1200" dirty="0">
                <a:cs typeface="Arial Unicode MS"/>
              </a:rPr>
              <a:t>; </a:t>
            </a:r>
            <a:r>
              <a:rPr lang="en-US" altLang="ja-JP" sz="1200" b="1" dirty="0">
                <a:cs typeface="Arial Unicode MS"/>
              </a:rPr>
              <a:t>approached by three Asian carton manufacturers </a:t>
            </a:r>
            <a:r>
              <a:rPr lang="en-US" altLang="ja-JP" sz="1200" dirty="0">
                <a:cs typeface="Arial Unicode MS"/>
              </a:rPr>
              <a:t>regarding a </a:t>
            </a:r>
            <a:r>
              <a:rPr lang="en-US" altLang="ja-JP" sz="1200" b="1" dirty="0">
                <a:cs typeface="Arial Unicode MS"/>
              </a:rPr>
              <a:t>potential strategic partnership</a:t>
            </a:r>
          </a:p>
          <a:p>
            <a:pPr lvl="1">
              <a:spcBef>
                <a:spcPct val="50000"/>
              </a:spcBef>
            </a:pPr>
            <a:r>
              <a:rPr lang="en-US" altLang="ja-JP" sz="1200" dirty="0">
                <a:cs typeface="Arial Unicode MS"/>
              </a:rPr>
              <a:t>To develop a strategy and tactics for negotiating with these, required to </a:t>
            </a:r>
            <a:r>
              <a:rPr lang="en-US" altLang="ja-JP" sz="1200" b="1" dirty="0">
                <a:cs typeface="Arial Unicode MS"/>
              </a:rPr>
              <a:t>understand the aseptic carton packaging market at a deeper level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981965" y="1298103"/>
            <a:ext cx="36666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Assessed business archetypes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exist in Japan carton packaging market </a:t>
            </a:r>
          </a:p>
          <a:p>
            <a:pPr lvl="1">
              <a:spcBef>
                <a:spcPct val="5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Identified requirements and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ChemicalCo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to win the market </a:t>
            </a:r>
          </a:p>
          <a:p>
            <a:pPr lvl="2">
              <a:spcBef>
                <a:spcPct val="25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“Table stake”: Meeting industry standards in aseptic filling … </a:t>
            </a:r>
          </a:p>
          <a:p>
            <a:pPr lvl="2">
              <a:spcBef>
                <a:spcPct val="25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“Key success factors”: Recycle-friendly product design …</a:t>
            </a:r>
          </a:p>
          <a:p>
            <a:pPr lvl="1">
              <a:spcBef>
                <a:spcPct val="5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Conducted consumer focus group interviews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to test clients’ products vs. competitors existing in the market 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/>
          <a:srcRect l="55363" t="37417" r="2329" b="36145"/>
          <a:stretch/>
        </p:blipFill>
        <p:spPr bwMode="gray">
          <a:xfrm>
            <a:off x="4376374" y="3698942"/>
            <a:ext cx="1124497" cy="1636568"/>
          </a:xfrm>
          <a:prstGeom prst="rect">
            <a:avLst/>
          </a:prstGeom>
        </p:spPr>
      </p:pic>
      <p:pic>
        <p:nvPicPr>
          <p:cNvPr id="46" name="図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4" t="40297"/>
          <a:stretch/>
        </p:blipFill>
        <p:spPr bwMode="auto">
          <a:xfrm>
            <a:off x="5686510" y="4536837"/>
            <a:ext cx="568165" cy="107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図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984" y="4603901"/>
            <a:ext cx="475977" cy="102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74369" y="4937812"/>
            <a:ext cx="3959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800" dirty="0"/>
              <a:t>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51598" y="4937811"/>
            <a:ext cx="3959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dirty="0"/>
              <a:t>??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297406" y="1298103"/>
            <a:ext cx="31544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dirty="0">
                <a:ea typeface="MS PGothic" panose="020B0600070205080204" pitchFamily="34" charset="-128"/>
              </a:rPr>
              <a:t>Decided on one of three Asian carton manufacturers to proceed strategic partnership </a:t>
            </a:r>
          </a:p>
          <a:p>
            <a:pPr lvl="1">
              <a:spcBef>
                <a:spcPct val="50000"/>
              </a:spcBef>
            </a:pPr>
            <a:r>
              <a:rPr lang="en-US" sz="1200" dirty="0">
                <a:ea typeface="MS PGothic" panose="020B0600070205080204" pitchFamily="34" charset="-128"/>
              </a:rPr>
              <a:t>On-going discussion with partner to potential JV schemes in Asian market 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32E1DEBC-3B81-9543-8A8D-E62FE921F0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2491" y="1"/>
            <a:ext cx="2851416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xmlns="" id="{B2A0FDC5-4478-7D40-A991-A2D7AE5038D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5187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CPG023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819149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9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903108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903108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903108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2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875286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875286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228725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261005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16951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16951"/>
            <a:ext cx="391306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90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SIG Combibloc Group_Market Entry_Focus Group\2016 M&amp;S Case Study_Japan Market Entry_Focus Grp_M Adach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72</TotalTime>
  <Words>169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Arial Unicode MS</vt:lpstr>
      <vt:lpstr>Georgia</vt:lpstr>
      <vt:lpstr>MS PGothic</vt:lpstr>
      <vt:lpstr>ＭＳ Ｐゴシック</vt:lpstr>
      <vt:lpstr>Times New Roman</vt:lpstr>
      <vt:lpstr>AW2014</vt:lpstr>
      <vt:lpstr>Blank</vt:lpstr>
      <vt:lpstr>Firm Format - English (US)</vt:lpstr>
      <vt:lpstr>M&amp;S Theme</vt:lpstr>
      <vt:lpstr>Firm Format - template_Grey</vt:lpstr>
      <vt:lpstr>think-cell Slide</vt:lpstr>
      <vt:lpstr>Identified requirements and ChemicalCo in Asia carton packaging market 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47</cp:revision>
  <cp:lastPrinted>2008-09-19T11:06:26Z</cp:lastPrinted>
  <dcterms:created xsi:type="dcterms:W3CDTF">2014-02-06T06:04:59Z</dcterms:created>
  <dcterms:modified xsi:type="dcterms:W3CDTF">2019-05-01T21:23:32Z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