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8" r:id="rId3"/>
    <p:sldMasterId id="2147483672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61838" cy="6721475"/>
  <p:notesSz cx="6743700" cy="9906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2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44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545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1" Type="http://schemas.openxmlformats.org/officeDocument/2006/relationships/tags" Target="../tags/tag36.xml"/><Relationship Id="rId12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4.emf"/><Relationship Id="rId16" Type="http://schemas.openxmlformats.org/officeDocument/2006/relationships/image" Target="../media/image5.jpg"/><Relationship Id="rId17" Type="http://schemas.openxmlformats.org/officeDocument/2006/relationships/image" Target="../media/image2.emf"/><Relationship Id="rId18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10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3.xml"/><Relationship Id="rId6" Type="http://schemas.openxmlformats.org/officeDocument/2006/relationships/image" Target="../media/image7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11" Type="http://schemas.openxmlformats.org/officeDocument/2006/relationships/image" Target="../media/image5.jpg"/><Relationship Id="rId1" Type="http://schemas.openxmlformats.org/officeDocument/2006/relationships/vmlDrawing" Target="../drawings/vmlDrawing5.vml"/><Relationship Id="rId2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8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9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1:29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9240613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1:29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0323716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9240613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8.xml"/><Relationship Id="rId12" Type="http://schemas.openxmlformats.org/officeDocument/2006/relationships/tags" Target="../tags/tag9.xml"/><Relationship Id="rId13" Type="http://schemas.openxmlformats.org/officeDocument/2006/relationships/tags" Target="../tags/tag10.xml"/><Relationship Id="rId14" Type="http://schemas.openxmlformats.org/officeDocument/2006/relationships/tags" Target="../tags/tag11.xml"/><Relationship Id="rId15" Type="http://schemas.openxmlformats.org/officeDocument/2006/relationships/tags" Target="../tags/tag12.xml"/><Relationship Id="rId16" Type="http://schemas.openxmlformats.org/officeDocument/2006/relationships/tags" Target="../tags/tag13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ags" Target="../tags/tag21.xml"/><Relationship Id="rId12" Type="http://schemas.openxmlformats.org/officeDocument/2006/relationships/tags" Target="../tags/tag22.xml"/><Relationship Id="rId13" Type="http://schemas.openxmlformats.org/officeDocument/2006/relationships/tags" Target="../tags/tag23.xml"/><Relationship Id="rId14" Type="http://schemas.openxmlformats.org/officeDocument/2006/relationships/tags" Target="../tags/tag24.xml"/><Relationship Id="rId15" Type="http://schemas.openxmlformats.org/officeDocument/2006/relationships/tags" Target="../tags/tag25.xml"/><Relationship Id="rId16" Type="http://schemas.openxmlformats.org/officeDocument/2006/relationships/tags" Target="../tags/tag26.xml"/><Relationship Id="rId17" Type="http://schemas.openxmlformats.org/officeDocument/2006/relationships/oleObject" Target="../embeddings/oleObject2.bin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Relationship Id="rId4" Type="http://schemas.openxmlformats.org/officeDocument/2006/relationships/vmlDrawing" Target="../drawings/vmlDrawing2.v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tags" Target="../tags/tag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20" Type="http://schemas.openxmlformats.org/officeDocument/2006/relationships/tags" Target="../tags/tag52.xml"/><Relationship Id="rId21" Type="http://schemas.openxmlformats.org/officeDocument/2006/relationships/tags" Target="../tags/tag53.xml"/><Relationship Id="rId22" Type="http://schemas.openxmlformats.org/officeDocument/2006/relationships/tags" Target="../tags/tag54.xml"/><Relationship Id="rId23" Type="http://schemas.openxmlformats.org/officeDocument/2006/relationships/oleObject" Target="../embeddings/oleObject4.bin"/><Relationship Id="rId24" Type="http://schemas.openxmlformats.org/officeDocument/2006/relationships/image" Target="../media/image1.emf"/><Relationship Id="rId10" Type="http://schemas.openxmlformats.org/officeDocument/2006/relationships/tags" Target="../tags/tag42.xml"/><Relationship Id="rId11" Type="http://schemas.openxmlformats.org/officeDocument/2006/relationships/tags" Target="../tags/tag43.xml"/><Relationship Id="rId12" Type="http://schemas.openxmlformats.org/officeDocument/2006/relationships/tags" Target="../tags/tag44.xml"/><Relationship Id="rId13" Type="http://schemas.openxmlformats.org/officeDocument/2006/relationships/tags" Target="../tags/tag45.xml"/><Relationship Id="rId14" Type="http://schemas.openxmlformats.org/officeDocument/2006/relationships/tags" Target="../tags/tag46.xml"/><Relationship Id="rId15" Type="http://schemas.openxmlformats.org/officeDocument/2006/relationships/tags" Target="../tags/tag47.xml"/><Relationship Id="rId16" Type="http://schemas.openxmlformats.org/officeDocument/2006/relationships/tags" Target="../tags/tag48.xml"/><Relationship Id="rId17" Type="http://schemas.openxmlformats.org/officeDocument/2006/relationships/tags" Target="../tags/tag49.xml"/><Relationship Id="rId18" Type="http://schemas.openxmlformats.org/officeDocument/2006/relationships/tags" Target="../tags/tag50.xml"/><Relationship Id="rId19" Type="http://schemas.openxmlformats.org/officeDocument/2006/relationships/tags" Target="../tags/tag51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74.xml"/><Relationship Id="rId21" Type="http://schemas.openxmlformats.org/officeDocument/2006/relationships/tags" Target="../tags/tag75.xml"/><Relationship Id="rId22" Type="http://schemas.openxmlformats.org/officeDocument/2006/relationships/tags" Target="../tags/tag76.xml"/><Relationship Id="rId23" Type="http://schemas.openxmlformats.org/officeDocument/2006/relationships/tags" Target="../tags/tag77.xml"/><Relationship Id="rId24" Type="http://schemas.openxmlformats.org/officeDocument/2006/relationships/tags" Target="../tags/tag78.xml"/><Relationship Id="rId25" Type="http://schemas.openxmlformats.org/officeDocument/2006/relationships/tags" Target="../tags/tag79.xml"/><Relationship Id="rId26" Type="http://schemas.openxmlformats.org/officeDocument/2006/relationships/tags" Target="../tags/tag80.xml"/><Relationship Id="rId27" Type="http://schemas.openxmlformats.org/officeDocument/2006/relationships/tags" Target="../tags/tag81.xml"/><Relationship Id="rId28" Type="http://schemas.openxmlformats.org/officeDocument/2006/relationships/tags" Target="../tags/tag82.xml"/><Relationship Id="rId29" Type="http://schemas.openxmlformats.org/officeDocument/2006/relationships/tags" Target="../tags/tag8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6.vml"/><Relationship Id="rId30" Type="http://schemas.openxmlformats.org/officeDocument/2006/relationships/tags" Target="../tags/tag84.xml"/><Relationship Id="rId31" Type="http://schemas.openxmlformats.org/officeDocument/2006/relationships/tags" Target="../tags/tag85.xml"/><Relationship Id="rId32" Type="http://schemas.openxmlformats.org/officeDocument/2006/relationships/tags" Target="../tags/tag86.xml"/><Relationship Id="rId9" Type="http://schemas.openxmlformats.org/officeDocument/2006/relationships/tags" Target="../tags/tag63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33" Type="http://schemas.openxmlformats.org/officeDocument/2006/relationships/tags" Target="../tags/tag87.xml"/><Relationship Id="rId34" Type="http://schemas.openxmlformats.org/officeDocument/2006/relationships/tags" Target="../tags/tag88.xml"/><Relationship Id="rId35" Type="http://schemas.openxmlformats.org/officeDocument/2006/relationships/tags" Target="../tags/tag89.xml"/><Relationship Id="rId36" Type="http://schemas.openxmlformats.org/officeDocument/2006/relationships/tags" Target="../tags/tag90.xml"/><Relationship Id="rId10" Type="http://schemas.openxmlformats.org/officeDocument/2006/relationships/tags" Target="../tags/tag64.xml"/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tags" Target="../tags/tag73.xml"/><Relationship Id="rId37" Type="http://schemas.openxmlformats.org/officeDocument/2006/relationships/tags" Target="../tags/tag91.xml"/><Relationship Id="rId38" Type="http://schemas.openxmlformats.org/officeDocument/2006/relationships/oleObject" Target="../embeddings/oleObject7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7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1:29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6183771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1:29 PM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543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9567292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11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3" Type="http://schemas.openxmlformats.org/officeDocument/2006/relationships/image" Target="../media/image14.png"/><Relationship Id="rId14" Type="http://schemas.openxmlformats.org/officeDocument/2006/relationships/image" Target="../media/image15.jpeg"/><Relationship Id="rId15" Type="http://schemas.openxmlformats.org/officeDocument/2006/relationships/image" Target="../media/image16.jpeg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8.vml"/><Relationship Id="rId2" Type="http://schemas.openxmlformats.org/officeDocument/2006/relationships/tags" Target="../tags/tag95.xml"/><Relationship Id="rId3" Type="http://schemas.openxmlformats.org/officeDocument/2006/relationships/tags" Target="../tags/tag96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4271842" y="3358552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79794" y="3358552"/>
            <a:ext cx="893242" cy="4544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56715" y="3358552"/>
            <a:ext cx="893242" cy="4544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71842" y="4137424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16084" y="4137424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27807" y="4137424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71842" y="4937891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16084" y="4937891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27807" y="4937891"/>
            <a:ext cx="927316" cy="42056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6655084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230188"/>
            <a:ext cx="10156825" cy="292388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Chinese bottled water entry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60049" y="1261988"/>
            <a:ext cx="2743302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The largest ramen and snack manufacturer</a:t>
            </a:r>
            <a:r>
              <a:rPr lang="en-US" altLang="ja-JP" sz="1200" dirty="0">
                <a:solidFill>
                  <a:srgbClr val="000000"/>
                </a:solidFill>
              </a:rPr>
              <a:t> in Korea with ~$2 billion revenue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The company entered Chinese bottled water market in 2011, but </a:t>
            </a:r>
            <a:r>
              <a:rPr lang="en-US" altLang="ja-JP" sz="1200" b="1" dirty="0">
                <a:solidFill>
                  <a:srgbClr val="002960"/>
                </a:solidFill>
              </a:rPr>
              <a:t>the presence has been very limited</a:t>
            </a:r>
            <a:r>
              <a:rPr lang="en-US" altLang="ja-JP" sz="1200" dirty="0">
                <a:solidFill>
                  <a:srgbClr val="000000"/>
                </a:solidFill>
              </a:rPr>
              <a:t>, targeting mainly Koreans in China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Needed to penetrate Chinese consumers</a:t>
            </a:r>
            <a:r>
              <a:rPr lang="en-US" altLang="ja-JP" sz="1200" dirty="0">
                <a:solidFill>
                  <a:srgbClr val="000000"/>
                </a:solidFill>
              </a:rPr>
              <a:t> in order to boost sales and to keep up with production capacity expansion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3727147" y="3090315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b="1" dirty="0" err="1">
                <a:solidFill>
                  <a:srgbClr val="002960"/>
                </a:solidFill>
              </a:rPr>
              <a:t>M&amp;S</a:t>
            </a:r>
            <a:r>
              <a:rPr lang="en-US" altLang="ja-JP" sz="1200" b="1" dirty="0">
                <a:solidFill>
                  <a:srgbClr val="002960"/>
                </a:solidFill>
              </a:rPr>
              <a:t>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3727147" y="3301710"/>
            <a:ext cx="437514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gray">
          <a:xfrm>
            <a:off x="8579894" y="1261988"/>
            <a:ext cx="2865092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dirty="0">
                <a:solidFill>
                  <a:srgbClr val="000000"/>
                </a:solidFill>
              </a:rPr>
              <a:t>Still in a decision making process by the chairman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Expect to achieve double-digit market share</a:t>
            </a:r>
            <a:r>
              <a:rPr lang="en-US" altLang="ja-JP" sz="1200" dirty="0">
                <a:solidFill>
                  <a:srgbClr val="000000"/>
                </a:solidFill>
              </a:rPr>
              <a:t> in target cities by 2019 in best case scenario (~10x sales growth)</a:t>
            </a:r>
          </a:p>
        </p:txBody>
      </p:sp>
      <p:sp>
        <p:nvSpPr>
          <p:cNvPr id="30" name="Rectangle 96"/>
          <p:cNvSpPr>
            <a:spLocks noChangeArrowheads="1"/>
          </p:cNvSpPr>
          <p:nvPr/>
        </p:nvSpPr>
        <p:spPr bwMode="gray">
          <a:xfrm>
            <a:off x="3491808" y="1298062"/>
            <a:ext cx="4737854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Set a target consumers segment</a:t>
            </a:r>
            <a:r>
              <a:rPr lang="en-US" altLang="ja-JP" sz="1200" dirty="0">
                <a:solidFill>
                  <a:srgbClr val="000000"/>
                </a:solidFill>
              </a:rPr>
              <a:t> out of 6 bottled water consumer segments we identified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Developed marketing concept and marketing mix </a:t>
            </a:r>
            <a:r>
              <a:rPr lang="en-US" altLang="ja-JP" sz="1200" dirty="0">
                <a:solidFill>
                  <a:srgbClr val="000000"/>
                </a:solidFill>
              </a:rPr>
              <a:t>focused on BTL and digital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Developed market entry sequence</a:t>
            </a:r>
            <a:r>
              <a:rPr lang="en-US" altLang="ja-JP" sz="1200" dirty="0">
                <a:solidFill>
                  <a:srgbClr val="000000"/>
                </a:solidFill>
              </a:rPr>
              <a:t> in order to maximize the chance of success and financial performance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200" b="1" dirty="0">
                <a:solidFill>
                  <a:srgbClr val="002960"/>
                </a:solidFill>
              </a:rPr>
              <a:t>Recommended immediate fixes for its channel operations</a:t>
            </a:r>
            <a:r>
              <a:rPr lang="en-US" altLang="ja-JP" sz="1200" dirty="0">
                <a:solidFill>
                  <a:srgbClr val="000000"/>
                </a:solidFill>
              </a:rPr>
              <a:t> based on our comprehensive diagnosis </a:t>
            </a:r>
          </a:p>
        </p:txBody>
      </p:sp>
      <p:pic>
        <p:nvPicPr>
          <p:cNvPr id="33" name="Picture 18"/>
          <p:cNvPicPr>
            <a:picLocks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 t="7657" r="12997" b="26641"/>
          <a:stretch/>
        </p:blipFill>
        <p:spPr bwMode="auto">
          <a:xfrm>
            <a:off x="3727148" y="3359595"/>
            <a:ext cx="569913" cy="76041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6" name="Rectangle 103"/>
          <p:cNvSpPr>
            <a:spLocks noChangeArrowheads="1"/>
          </p:cNvSpPr>
          <p:nvPr/>
        </p:nvSpPr>
        <p:spPr bwMode="gray">
          <a:xfrm>
            <a:off x="4398659" y="3482705"/>
            <a:ext cx="7920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Aimee Kim</a:t>
            </a:r>
          </a:p>
        </p:txBody>
      </p:sp>
      <p:sp>
        <p:nvSpPr>
          <p:cNvPr id="39" name="Rectangle 111"/>
          <p:cNvSpPr>
            <a:spLocks noChangeArrowheads="1"/>
          </p:cNvSpPr>
          <p:nvPr/>
        </p:nvSpPr>
        <p:spPr bwMode="gray">
          <a:xfrm>
            <a:off x="7389673" y="3359595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Yougang Chen</a:t>
            </a:r>
          </a:p>
        </p:txBody>
      </p:sp>
      <p:pic>
        <p:nvPicPr>
          <p:cNvPr id="43" name="Picture 2" descr="http://webassets.intranet.mckinsey.com/person/80000128957/images/medium.jpg?1364369533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92" y="3359595"/>
            <a:ext cx="569913" cy="75988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44" name="Picture 6" descr="Yougang chen2"/>
          <p:cNvPicPr>
            <a:picLocks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1" r="15593" b="24063"/>
          <a:stretch/>
        </p:blipFill>
        <p:spPr bwMode="auto">
          <a:xfrm>
            <a:off x="6713435" y="3359594"/>
            <a:ext cx="569913" cy="76041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92" y="4139415"/>
            <a:ext cx="569913" cy="760412"/>
          </a:xfrm>
          <a:prstGeom prst="rect">
            <a:avLst/>
          </a:prstGeom>
        </p:spPr>
      </p:pic>
      <p:pic>
        <p:nvPicPr>
          <p:cNvPr id="55" name="Picture 118" descr="Hwang_Heeyoun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48" y="4139415"/>
            <a:ext cx="569913" cy="7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3"/>
          <p:cNvPicPr>
            <a:picLocks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"/>
          <a:stretch/>
        </p:blipFill>
        <p:spPr bwMode="auto">
          <a:xfrm>
            <a:off x="6707900" y="4139415"/>
            <a:ext cx="56991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6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42" y="4915351"/>
            <a:ext cx="569913" cy="760412"/>
          </a:xfrm>
          <a:prstGeom prst="rect">
            <a:avLst/>
          </a:prstGeom>
          <a:noFill/>
        </p:spPr>
      </p:pic>
      <p:sp>
        <p:nvSpPr>
          <p:cNvPr id="58" name="Rectangle 103"/>
          <p:cNvSpPr>
            <a:spLocks noChangeArrowheads="1"/>
          </p:cNvSpPr>
          <p:nvPr/>
        </p:nvSpPr>
        <p:spPr bwMode="gray">
          <a:xfrm>
            <a:off x="4398659" y="4170193"/>
            <a:ext cx="82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Heeyoung Hwang</a:t>
            </a:r>
          </a:p>
        </p:txBody>
      </p:sp>
      <p:sp>
        <p:nvSpPr>
          <p:cNvPr id="61" name="Rectangle 106"/>
          <p:cNvSpPr>
            <a:spLocks noChangeArrowheads="1"/>
          </p:cNvSpPr>
          <p:nvPr/>
        </p:nvSpPr>
        <p:spPr bwMode="gray">
          <a:xfrm>
            <a:off x="5900300" y="4139416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Yeunjoo Park</a:t>
            </a:r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gray">
          <a:xfrm>
            <a:off x="7387908" y="4139416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Kukhwan Lee</a:t>
            </a:r>
          </a:p>
        </p:txBody>
      </p:sp>
      <p:sp>
        <p:nvSpPr>
          <p:cNvPr id="64" name="Rectangle 103"/>
          <p:cNvSpPr>
            <a:spLocks noChangeArrowheads="1"/>
          </p:cNvSpPr>
          <p:nvPr/>
        </p:nvSpPr>
        <p:spPr bwMode="gray">
          <a:xfrm>
            <a:off x="4398659" y="4946129"/>
            <a:ext cx="7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Wonmo Koo</a:t>
            </a:r>
          </a:p>
        </p:txBody>
      </p:sp>
      <p:pic>
        <p:nvPicPr>
          <p:cNvPr id="65" name="Picture 2" descr="http://webassets.intranet.mckinsey.com/person/10056415483/images/medium.jpg?1426728872"/>
          <p:cNvPicPr>
            <a:picLocks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6"/>
          <a:stretch/>
        </p:blipFill>
        <p:spPr bwMode="auto">
          <a:xfrm>
            <a:off x="6657894" y="4915351"/>
            <a:ext cx="569913" cy="7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106"/>
          <p:cNvSpPr>
            <a:spLocks noChangeArrowheads="1"/>
          </p:cNvSpPr>
          <p:nvPr/>
        </p:nvSpPr>
        <p:spPr bwMode="gray">
          <a:xfrm>
            <a:off x="7387908" y="4915352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Chloe </a:t>
            </a:r>
            <a:br>
              <a:rPr lang="en-US" altLang="ja-JP" sz="1200" dirty="0">
                <a:solidFill>
                  <a:schemeClr val="bg1"/>
                </a:solidFill>
              </a:rPr>
            </a:br>
            <a:r>
              <a:rPr lang="en-US" altLang="ja-JP" sz="1200" dirty="0">
                <a:solidFill>
                  <a:schemeClr val="bg1"/>
                </a:solidFill>
              </a:rPr>
              <a:t>Ma</a:t>
            </a:r>
          </a:p>
        </p:txBody>
      </p:sp>
      <p:sp>
        <p:nvSpPr>
          <p:cNvPr id="67" name="Rectangle 106"/>
          <p:cNvSpPr>
            <a:spLocks noChangeArrowheads="1"/>
          </p:cNvSpPr>
          <p:nvPr/>
        </p:nvSpPr>
        <p:spPr bwMode="gray">
          <a:xfrm>
            <a:off x="5900300" y="3359595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Felix</a:t>
            </a:r>
            <a:br>
              <a:rPr lang="en-US" altLang="ja-JP" sz="1200" dirty="0">
                <a:solidFill>
                  <a:schemeClr val="bg1"/>
                </a:solidFill>
              </a:rPr>
            </a:br>
            <a:r>
              <a:rPr lang="en-US" altLang="ja-JP" sz="1200" dirty="0">
                <a:solidFill>
                  <a:schemeClr val="bg1"/>
                </a:solidFill>
              </a:rPr>
              <a:t>Poh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170286" y="4915351"/>
            <a:ext cx="569913" cy="760412"/>
          </a:xfrm>
          <a:prstGeom prst="rect">
            <a:avLst/>
          </a:prstGeom>
        </p:spPr>
      </p:pic>
      <p:sp>
        <p:nvSpPr>
          <p:cNvPr id="69" name="Rectangle 106"/>
          <p:cNvSpPr>
            <a:spLocks noChangeArrowheads="1"/>
          </p:cNvSpPr>
          <p:nvPr/>
        </p:nvSpPr>
        <p:spPr bwMode="gray">
          <a:xfrm>
            <a:off x="5900300" y="4918483"/>
            <a:ext cx="792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Angela </a:t>
            </a:r>
            <a:br>
              <a:rPr lang="en-US" altLang="ja-JP" sz="1200" dirty="0">
                <a:solidFill>
                  <a:schemeClr val="bg1"/>
                </a:solidFill>
              </a:rPr>
            </a:br>
            <a:r>
              <a:rPr lang="en-US" altLang="ja-JP" sz="1200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xmlns="" id="{1E7B0251-793F-8F42-9738-318FD3E08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1604" y="1"/>
            <a:ext cx="2746229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xmlns="" id="{8E5B0423-00EB-6E40-AF18-2847271337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CPG024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70749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1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06" y="79145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79145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223" y="79145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9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255877" y="76363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0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401260" y="76363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313182" y="111707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439494" y="114935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15108"/>
            <a:ext cx="285694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650382" y="5819644"/>
            <a:ext cx="4579280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46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Nongshim_GTM for China\2015 Case Study_CIG and RIG_GTM Market Entry Strategy for China_KW Le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6</TotalTime>
  <Words>187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Georgia</vt:lpstr>
      <vt:lpstr>MS PGothic</vt:lpstr>
      <vt:lpstr>ＭＳ Ｐゴシック</vt:lpstr>
      <vt:lpstr>Times New Roman</vt:lpstr>
      <vt:lpstr>Firm Format - English (US)</vt:lpstr>
      <vt:lpstr>17_AW2014</vt:lpstr>
      <vt:lpstr>M&amp;S Theme</vt:lpstr>
      <vt:lpstr>Firm Format - template_Grey</vt:lpstr>
      <vt:lpstr>think-cell Slide</vt:lpstr>
      <vt:lpstr>Chinese bottled water entry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bottled water entry</dc:title>
  <dc:creator>Michelle Chua</dc:creator>
  <cp:lastModifiedBy>Petra Vincent</cp:lastModifiedBy>
  <cp:revision>6</cp:revision>
  <cp:lastPrinted>2008-09-19T11:06:26Z</cp:lastPrinted>
  <dcterms:created xsi:type="dcterms:W3CDTF">2015-06-25T08:37:07Z</dcterms:created>
  <dcterms:modified xsi:type="dcterms:W3CDTF">2019-05-01T21:25:41Z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