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1.xml" ContentType="application/vnd.openxmlformats-officedocument.them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88" r:id="rId20"/>
    <p:sldMasterId id="2147483792" r:id="rId21"/>
  </p:sldMasterIdLst>
  <p:notesMasterIdLst>
    <p:notesMasterId r:id="rId27"/>
  </p:notesMasterIdLst>
  <p:handoutMasterIdLst>
    <p:handoutMasterId r:id="rId28"/>
  </p:handoutMasterIdLst>
  <p:sldIdLst>
    <p:sldId id="672" r:id="rId22"/>
    <p:sldId id="673" r:id="rId23"/>
    <p:sldId id="674" r:id="rId24"/>
    <p:sldId id="675" r:id="rId25"/>
    <p:sldId id="676" r:id="rId26"/>
  </p:sldIdLst>
  <p:sldSz cx="11949113" cy="6721475"/>
  <p:notesSz cx="9236075" cy="6954838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9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23" autoAdjust="0"/>
    <p:restoredTop sz="95016" autoAdjust="0"/>
  </p:normalViewPr>
  <p:slideViewPr>
    <p:cSldViewPr snapToGrid="0" snapToObjects="1">
      <p:cViewPr>
        <p:scale>
          <a:sx n="100" d="100"/>
          <a:sy n="100" d="100"/>
        </p:scale>
        <p:origin x="2000" y="896"/>
      </p:cViewPr>
      <p:guideLst>
        <p:guide orient="horz" pos="1469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0.vml"/><Relationship Id="rId2" Type="http://schemas.openxmlformats.org/officeDocument/2006/relationships/tags" Target="../tags/tag14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2.vml"/><Relationship Id="rId2" Type="http://schemas.openxmlformats.org/officeDocument/2006/relationships/tags" Target="../tags/tag1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4.vml"/><Relationship Id="rId2" Type="http://schemas.openxmlformats.org/officeDocument/2006/relationships/tags" Target="../tags/tag17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2" Type="http://schemas.openxmlformats.org/officeDocument/2006/relationships/tags" Target="../tags/tag19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4.vml"/><Relationship Id="rId2" Type="http://schemas.openxmlformats.org/officeDocument/2006/relationships/tags" Target="../tags/tag21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9.vml"/><Relationship Id="rId2" Type="http://schemas.openxmlformats.org/officeDocument/2006/relationships/tags" Target="../tags/tag2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4.vml"/><Relationship Id="rId2" Type="http://schemas.openxmlformats.org/officeDocument/2006/relationships/tags" Target="../tags/tag25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9.vml"/><Relationship Id="rId2" Type="http://schemas.openxmlformats.org/officeDocument/2006/relationships/tags" Target="../tags/tag27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4.vml"/><Relationship Id="rId2" Type="http://schemas.openxmlformats.org/officeDocument/2006/relationships/tags" Target="../tags/tag29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9.vml"/><Relationship Id="rId2" Type="http://schemas.openxmlformats.org/officeDocument/2006/relationships/tags" Target="../tags/tag31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4.vml"/><Relationship Id="rId2" Type="http://schemas.openxmlformats.org/officeDocument/2006/relationships/tags" Target="../tags/tag339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9.vml"/><Relationship Id="rId2" Type="http://schemas.openxmlformats.org/officeDocument/2006/relationships/tags" Target="../tags/tag36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4.vml"/><Relationship Id="rId2" Type="http://schemas.openxmlformats.org/officeDocument/2006/relationships/tags" Target="../tags/tag38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8.vml"/><Relationship Id="rId2" Type="http://schemas.openxmlformats.org/officeDocument/2006/relationships/tags" Target="../tags/tag40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3.vml"/><Relationship Id="rId2" Type="http://schemas.openxmlformats.org/officeDocument/2006/relationships/tags" Target="../tags/tag43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4" Type="http://schemas.openxmlformats.org/officeDocument/2006/relationships/tags" Target="../tags/tag442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4" Type="http://schemas.openxmlformats.org/officeDocument/2006/relationships/tags" Target="../tags/tag445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5.vml"/><Relationship Id="rId2" Type="http://schemas.openxmlformats.org/officeDocument/2006/relationships/tags" Target="../tags/tag44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7.vml"/><Relationship Id="rId2" Type="http://schemas.openxmlformats.org/officeDocument/2006/relationships/tags" Target="../tags/tag47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tags" Target="../tags/tag479.xml"/><Relationship Id="rId2" Type="http://schemas.openxmlformats.org/officeDocument/2006/relationships/slideMaster" Target="../slideMasters/slideMaster2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48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7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2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3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1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5:20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7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9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1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4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3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5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8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7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0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2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4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6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1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5:20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4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7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3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6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7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0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3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9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5:20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9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9535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098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74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5:20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00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20" Type="http://schemas.openxmlformats.org/officeDocument/2006/relationships/tags" Target="../tags/tag209.xml"/><Relationship Id="rId21" Type="http://schemas.openxmlformats.org/officeDocument/2006/relationships/tags" Target="../tags/tag210.xml"/><Relationship Id="rId22" Type="http://schemas.openxmlformats.org/officeDocument/2006/relationships/tags" Target="../tags/tag211.xml"/><Relationship Id="rId23" Type="http://schemas.openxmlformats.org/officeDocument/2006/relationships/tags" Target="../tags/tag212.xml"/><Relationship Id="rId24" Type="http://schemas.openxmlformats.org/officeDocument/2006/relationships/oleObject" Target="../embeddings/oleObject43.bin"/><Relationship Id="rId25" Type="http://schemas.openxmlformats.org/officeDocument/2006/relationships/image" Target="../media/image1.emf"/><Relationship Id="rId10" Type="http://schemas.openxmlformats.org/officeDocument/2006/relationships/tags" Target="../tags/tag199.xml"/><Relationship Id="rId11" Type="http://schemas.openxmlformats.org/officeDocument/2006/relationships/tags" Target="../tags/tag200.xml"/><Relationship Id="rId12" Type="http://schemas.openxmlformats.org/officeDocument/2006/relationships/tags" Target="../tags/tag201.xml"/><Relationship Id="rId13" Type="http://schemas.openxmlformats.org/officeDocument/2006/relationships/tags" Target="../tags/tag202.xml"/><Relationship Id="rId14" Type="http://schemas.openxmlformats.org/officeDocument/2006/relationships/tags" Target="../tags/tag203.xml"/><Relationship Id="rId15" Type="http://schemas.openxmlformats.org/officeDocument/2006/relationships/tags" Target="../tags/tag204.xml"/><Relationship Id="rId16" Type="http://schemas.openxmlformats.org/officeDocument/2006/relationships/tags" Target="../tags/tag205.xml"/><Relationship Id="rId17" Type="http://schemas.openxmlformats.org/officeDocument/2006/relationships/tags" Target="../tags/tag206.xml"/><Relationship Id="rId18" Type="http://schemas.openxmlformats.org/officeDocument/2006/relationships/tags" Target="../tags/tag207.xml"/><Relationship Id="rId19" Type="http://schemas.openxmlformats.org/officeDocument/2006/relationships/tags" Target="../tags/tag208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3.vml"/><Relationship Id="rId7" Type="http://schemas.openxmlformats.org/officeDocument/2006/relationships/tags" Target="../tags/tag196.xml"/><Relationship Id="rId8" Type="http://schemas.openxmlformats.org/officeDocument/2006/relationships/tags" Target="../tags/tag19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20" Type="http://schemas.openxmlformats.org/officeDocument/2006/relationships/tags" Target="../tags/tag230.xml"/><Relationship Id="rId21" Type="http://schemas.openxmlformats.org/officeDocument/2006/relationships/tags" Target="../tags/tag231.xml"/><Relationship Id="rId22" Type="http://schemas.openxmlformats.org/officeDocument/2006/relationships/tags" Target="../tags/tag232.xml"/><Relationship Id="rId23" Type="http://schemas.openxmlformats.org/officeDocument/2006/relationships/tags" Target="../tags/tag233.xml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1.emf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tags" Target="../tags/tag222.xml"/><Relationship Id="rId13" Type="http://schemas.openxmlformats.org/officeDocument/2006/relationships/tags" Target="../tags/tag223.xml"/><Relationship Id="rId14" Type="http://schemas.openxmlformats.org/officeDocument/2006/relationships/tags" Target="../tags/tag224.xml"/><Relationship Id="rId15" Type="http://schemas.openxmlformats.org/officeDocument/2006/relationships/tags" Target="../tags/tag225.xml"/><Relationship Id="rId16" Type="http://schemas.openxmlformats.org/officeDocument/2006/relationships/tags" Target="../tags/tag226.xml"/><Relationship Id="rId17" Type="http://schemas.openxmlformats.org/officeDocument/2006/relationships/tags" Target="../tags/tag227.xml"/><Relationship Id="rId18" Type="http://schemas.openxmlformats.org/officeDocument/2006/relationships/tags" Target="../tags/tag228.xml"/><Relationship Id="rId19" Type="http://schemas.openxmlformats.org/officeDocument/2006/relationships/tags" Target="../tags/tag22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8.vml"/><Relationship Id="rId7" Type="http://schemas.openxmlformats.org/officeDocument/2006/relationships/tags" Target="../tags/tag217.xml"/><Relationship Id="rId8" Type="http://schemas.openxmlformats.org/officeDocument/2006/relationships/tags" Target="../tags/tag2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20" Type="http://schemas.openxmlformats.org/officeDocument/2006/relationships/tags" Target="../tags/tag251.xml"/><Relationship Id="rId21" Type="http://schemas.openxmlformats.org/officeDocument/2006/relationships/tags" Target="../tags/tag252.xml"/><Relationship Id="rId22" Type="http://schemas.openxmlformats.org/officeDocument/2006/relationships/tags" Target="../tags/tag253.xml"/><Relationship Id="rId23" Type="http://schemas.openxmlformats.org/officeDocument/2006/relationships/tags" Target="../tags/tag254.xml"/><Relationship Id="rId24" Type="http://schemas.openxmlformats.org/officeDocument/2006/relationships/oleObject" Target="../embeddings/oleObject53.bin"/><Relationship Id="rId25" Type="http://schemas.openxmlformats.org/officeDocument/2006/relationships/image" Target="../media/image1.emf"/><Relationship Id="rId10" Type="http://schemas.openxmlformats.org/officeDocument/2006/relationships/tags" Target="../tags/tag241.xml"/><Relationship Id="rId11" Type="http://schemas.openxmlformats.org/officeDocument/2006/relationships/tags" Target="../tags/tag242.xml"/><Relationship Id="rId12" Type="http://schemas.openxmlformats.org/officeDocument/2006/relationships/tags" Target="../tags/tag243.xml"/><Relationship Id="rId13" Type="http://schemas.openxmlformats.org/officeDocument/2006/relationships/tags" Target="../tags/tag244.xml"/><Relationship Id="rId14" Type="http://schemas.openxmlformats.org/officeDocument/2006/relationships/tags" Target="../tags/tag245.xml"/><Relationship Id="rId15" Type="http://schemas.openxmlformats.org/officeDocument/2006/relationships/tags" Target="../tags/tag246.xml"/><Relationship Id="rId16" Type="http://schemas.openxmlformats.org/officeDocument/2006/relationships/tags" Target="../tags/tag247.xml"/><Relationship Id="rId17" Type="http://schemas.openxmlformats.org/officeDocument/2006/relationships/tags" Target="../tags/tag248.xml"/><Relationship Id="rId18" Type="http://schemas.openxmlformats.org/officeDocument/2006/relationships/tags" Target="../tags/tag249.xml"/><Relationship Id="rId19" Type="http://schemas.openxmlformats.org/officeDocument/2006/relationships/tags" Target="../tags/tag250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3.vml"/><Relationship Id="rId7" Type="http://schemas.openxmlformats.org/officeDocument/2006/relationships/tags" Target="../tags/tag238.xml"/><Relationship Id="rId8" Type="http://schemas.openxmlformats.org/officeDocument/2006/relationships/tags" Target="../tags/tag23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20" Type="http://schemas.openxmlformats.org/officeDocument/2006/relationships/tags" Target="../tags/tag272.xml"/><Relationship Id="rId21" Type="http://schemas.openxmlformats.org/officeDocument/2006/relationships/tags" Target="../tags/tag273.xml"/><Relationship Id="rId22" Type="http://schemas.openxmlformats.org/officeDocument/2006/relationships/tags" Target="../tags/tag274.xml"/><Relationship Id="rId23" Type="http://schemas.openxmlformats.org/officeDocument/2006/relationships/tags" Target="../tags/tag275.xml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1.emf"/><Relationship Id="rId10" Type="http://schemas.openxmlformats.org/officeDocument/2006/relationships/tags" Target="../tags/tag262.xml"/><Relationship Id="rId11" Type="http://schemas.openxmlformats.org/officeDocument/2006/relationships/tags" Target="../tags/tag263.xml"/><Relationship Id="rId12" Type="http://schemas.openxmlformats.org/officeDocument/2006/relationships/tags" Target="../tags/tag264.xml"/><Relationship Id="rId13" Type="http://schemas.openxmlformats.org/officeDocument/2006/relationships/tags" Target="../tags/tag265.xml"/><Relationship Id="rId14" Type="http://schemas.openxmlformats.org/officeDocument/2006/relationships/tags" Target="../tags/tag266.xml"/><Relationship Id="rId15" Type="http://schemas.openxmlformats.org/officeDocument/2006/relationships/tags" Target="../tags/tag267.xml"/><Relationship Id="rId16" Type="http://schemas.openxmlformats.org/officeDocument/2006/relationships/tags" Target="../tags/tag268.xml"/><Relationship Id="rId17" Type="http://schemas.openxmlformats.org/officeDocument/2006/relationships/tags" Target="../tags/tag269.xml"/><Relationship Id="rId18" Type="http://schemas.openxmlformats.org/officeDocument/2006/relationships/tags" Target="../tags/tag270.xml"/><Relationship Id="rId19" Type="http://schemas.openxmlformats.org/officeDocument/2006/relationships/tags" Target="../tags/tag271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8.vml"/><Relationship Id="rId7" Type="http://schemas.openxmlformats.org/officeDocument/2006/relationships/tags" Target="../tags/tag259.xml"/><Relationship Id="rId8" Type="http://schemas.openxmlformats.org/officeDocument/2006/relationships/tags" Target="../tags/tag26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20" Type="http://schemas.openxmlformats.org/officeDocument/2006/relationships/tags" Target="../tags/tag293.xml"/><Relationship Id="rId21" Type="http://schemas.openxmlformats.org/officeDocument/2006/relationships/tags" Target="../tags/tag294.xml"/><Relationship Id="rId22" Type="http://schemas.openxmlformats.org/officeDocument/2006/relationships/tags" Target="../tags/tag295.xml"/><Relationship Id="rId23" Type="http://schemas.openxmlformats.org/officeDocument/2006/relationships/tags" Target="../tags/tag296.xml"/><Relationship Id="rId24" Type="http://schemas.openxmlformats.org/officeDocument/2006/relationships/oleObject" Target="../embeddings/oleObject63.bin"/><Relationship Id="rId25" Type="http://schemas.openxmlformats.org/officeDocument/2006/relationships/image" Target="../media/image1.emf"/><Relationship Id="rId10" Type="http://schemas.openxmlformats.org/officeDocument/2006/relationships/tags" Target="../tags/tag283.xml"/><Relationship Id="rId11" Type="http://schemas.openxmlformats.org/officeDocument/2006/relationships/tags" Target="../tags/tag284.xml"/><Relationship Id="rId12" Type="http://schemas.openxmlformats.org/officeDocument/2006/relationships/tags" Target="../tags/tag285.xml"/><Relationship Id="rId13" Type="http://schemas.openxmlformats.org/officeDocument/2006/relationships/tags" Target="../tags/tag286.xml"/><Relationship Id="rId14" Type="http://schemas.openxmlformats.org/officeDocument/2006/relationships/tags" Target="../tags/tag287.xml"/><Relationship Id="rId15" Type="http://schemas.openxmlformats.org/officeDocument/2006/relationships/tags" Target="../tags/tag288.xml"/><Relationship Id="rId16" Type="http://schemas.openxmlformats.org/officeDocument/2006/relationships/tags" Target="../tags/tag289.xml"/><Relationship Id="rId17" Type="http://schemas.openxmlformats.org/officeDocument/2006/relationships/tags" Target="../tags/tag290.xml"/><Relationship Id="rId18" Type="http://schemas.openxmlformats.org/officeDocument/2006/relationships/tags" Target="../tags/tag291.xml"/><Relationship Id="rId19" Type="http://schemas.openxmlformats.org/officeDocument/2006/relationships/tags" Target="../tags/tag292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3.vml"/><Relationship Id="rId7" Type="http://schemas.openxmlformats.org/officeDocument/2006/relationships/tags" Target="../tags/tag280.xml"/><Relationship Id="rId8" Type="http://schemas.openxmlformats.org/officeDocument/2006/relationships/tags" Target="../tags/tag28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20" Type="http://schemas.openxmlformats.org/officeDocument/2006/relationships/tags" Target="../tags/tag314.xml"/><Relationship Id="rId21" Type="http://schemas.openxmlformats.org/officeDocument/2006/relationships/tags" Target="../tags/tag315.xml"/><Relationship Id="rId22" Type="http://schemas.openxmlformats.org/officeDocument/2006/relationships/tags" Target="../tags/tag316.xml"/><Relationship Id="rId23" Type="http://schemas.openxmlformats.org/officeDocument/2006/relationships/tags" Target="../tags/tag317.xml"/><Relationship Id="rId24" Type="http://schemas.openxmlformats.org/officeDocument/2006/relationships/oleObject" Target="../embeddings/oleObject68.bin"/><Relationship Id="rId25" Type="http://schemas.openxmlformats.org/officeDocument/2006/relationships/image" Target="../media/image1.emf"/><Relationship Id="rId10" Type="http://schemas.openxmlformats.org/officeDocument/2006/relationships/tags" Target="../tags/tag304.xml"/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tags" Target="../tags/tag309.xml"/><Relationship Id="rId16" Type="http://schemas.openxmlformats.org/officeDocument/2006/relationships/tags" Target="../tags/tag310.xml"/><Relationship Id="rId17" Type="http://schemas.openxmlformats.org/officeDocument/2006/relationships/tags" Target="../tags/tag311.xml"/><Relationship Id="rId18" Type="http://schemas.openxmlformats.org/officeDocument/2006/relationships/tags" Target="../tags/tag312.xml"/><Relationship Id="rId19" Type="http://schemas.openxmlformats.org/officeDocument/2006/relationships/tags" Target="../tags/tag313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8.vml"/><Relationship Id="rId7" Type="http://schemas.openxmlformats.org/officeDocument/2006/relationships/tags" Target="../tags/tag301.xml"/><Relationship Id="rId8" Type="http://schemas.openxmlformats.org/officeDocument/2006/relationships/tags" Target="../tags/tag30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20" Type="http://schemas.openxmlformats.org/officeDocument/2006/relationships/tags" Target="../tags/tag335.xml"/><Relationship Id="rId21" Type="http://schemas.openxmlformats.org/officeDocument/2006/relationships/tags" Target="../tags/tag336.xml"/><Relationship Id="rId22" Type="http://schemas.openxmlformats.org/officeDocument/2006/relationships/tags" Target="../tags/tag337.xml"/><Relationship Id="rId23" Type="http://schemas.openxmlformats.org/officeDocument/2006/relationships/tags" Target="../tags/tag338.xml"/><Relationship Id="rId24" Type="http://schemas.openxmlformats.org/officeDocument/2006/relationships/oleObject" Target="../embeddings/oleObject73.bin"/><Relationship Id="rId25" Type="http://schemas.openxmlformats.org/officeDocument/2006/relationships/image" Target="../media/image1.emf"/><Relationship Id="rId10" Type="http://schemas.openxmlformats.org/officeDocument/2006/relationships/tags" Target="../tags/tag325.xml"/><Relationship Id="rId11" Type="http://schemas.openxmlformats.org/officeDocument/2006/relationships/tags" Target="../tags/tag326.xml"/><Relationship Id="rId12" Type="http://schemas.openxmlformats.org/officeDocument/2006/relationships/tags" Target="../tags/tag327.xml"/><Relationship Id="rId13" Type="http://schemas.openxmlformats.org/officeDocument/2006/relationships/tags" Target="../tags/tag328.xml"/><Relationship Id="rId14" Type="http://schemas.openxmlformats.org/officeDocument/2006/relationships/tags" Target="../tags/tag329.xml"/><Relationship Id="rId15" Type="http://schemas.openxmlformats.org/officeDocument/2006/relationships/tags" Target="../tags/tag330.xml"/><Relationship Id="rId16" Type="http://schemas.openxmlformats.org/officeDocument/2006/relationships/tags" Target="../tags/tag331.xml"/><Relationship Id="rId17" Type="http://schemas.openxmlformats.org/officeDocument/2006/relationships/tags" Target="../tags/tag332.xml"/><Relationship Id="rId18" Type="http://schemas.openxmlformats.org/officeDocument/2006/relationships/tags" Target="../tags/tag333.xml"/><Relationship Id="rId19" Type="http://schemas.openxmlformats.org/officeDocument/2006/relationships/tags" Target="../tags/tag334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3.vml"/><Relationship Id="rId7" Type="http://schemas.openxmlformats.org/officeDocument/2006/relationships/tags" Target="../tags/tag322.xml"/><Relationship Id="rId8" Type="http://schemas.openxmlformats.org/officeDocument/2006/relationships/tags" Target="../tags/tag32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20" Type="http://schemas.openxmlformats.org/officeDocument/2006/relationships/tags" Target="../tags/tag356.xml"/><Relationship Id="rId21" Type="http://schemas.openxmlformats.org/officeDocument/2006/relationships/tags" Target="../tags/tag357.xml"/><Relationship Id="rId22" Type="http://schemas.openxmlformats.org/officeDocument/2006/relationships/tags" Target="../tags/tag358.xml"/><Relationship Id="rId23" Type="http://schemas.openxmlformats.org/officeDocument/2006/relationships/tags" Target="../tags/tag359.xml"/><Relationship Id="rId24" Type="http://schemas.openxmlformats.org/officeDocument/2006/relationships/oleObject" Target="../embeddings/oleObject78.bin"/><Relationship Id="rId25" Type="http://schemas.openxmlformats.org/officeDocument/2006/relationships/image" Target="../media/image1.emf"/><Relationship Id="rId10" Type="http://schemas.openxmlformats.org/officeDocument/2006/relationships/tags" Target="../tags/tag346.xml"/><Relationship Id="rId11" Type="http://schemas.openxmlformats.org/officeDocument/2006/relationships/tags" Target="../tags/tag347.xml"/><Relationship Id="rId12" Type="http://schemas.openxmlformats.org/officeDocument/2006/relationships/tags" Target="../tags/tag348.xml"/><Relationship Id="rId13" Type="http://schemas.openxmlformats.org/officeDocument/2006/relationships/tags" Target="../tags/tag349.xml"/><Relationship Id="rId14" Type="http://schemas.openxmlformats.org/officeDocument/2006/relationships/tags" Target="../tags/tag350.xml"/><Relationship Id="rId15" Type="http://schemas.openxmlformats.org/officeDocument/2006/relationships/tags" Target="../tags/tag351.xml"/><Relationship Id="rId16" Type="http://schemas.openxmlformats.org/officeDocument/2006/relationships/tags" Target="../tags/tag352.xml"/><Relationship Id="rId17" Type="http://schemas.openxmlformats.org/officeDocument/2006/relationships/tags" Target="../tags/tag353.xml"/><Relationship Id="rId18" Type="http://schemas.openxmlformats.org/officeDocument/2006/relationships/tags" Target="../tags/tag354.xml"/><Relationship Id="rId19" Type="http://schemas.openxmlformats.org/officeDocument/2006/relationships/tags" Target="../tags/tag355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8.vml"/><Relationship Id="rId7" Type="http://schemas.openxmlformats.org/officeDocument/2006/relationships/tags" Target="../tags/tag343.xml"/><Relationship Id="rId8" Type="http://schemas.openxmlformats.org/officeDocument/2006/relationships/tags" Target="../tags/tag34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20" Type="http://schemas.openxmlformats.org/officeDocument/2006/relationships/tags" Target="../tags/tag378.xml"/><Relationship Id="rId21" Type="http://schemas.openxmlformats.org/officeDocument/2006/relationships/tags" Target="../tags/tag379.xml"/><Relationship Id="rId22" Type="http://schemas.openxmlformats.org/officeDocument/2006/relationships/tags" Target="../tags/tag380.xml"/><Relationship Id="rId23" Type="http://schemas.openxmlformats.org/officeDocument/2006/relationships/oleObject" Target="../embeddings/oleObject83.bin"/><Relationship Id="rId24" Type="http://schemas.openxmlformats.org/officeDocument/2006/relationships/image" Target="../media/image1.emf"/><Relationship Id="rId10" Type="http://schemas.openxmlformats.org/officeDocument/2006/relationships/tags" Target="../tags/tag368.xml"/><Relationship Id="rId11" Type="http://schemas.openxmlformats.org/officeDocument/2006/relationships/tags" Target="../tags/tag369.xml"/><Relationship Id="rId12" Type="http://schemas.openxmlformats.org/officeDocument/2006/relationships/tags" Target="../tags/tag370.xml"/><Relationship Id="rId13" Type="http://schemas.openxmlformats.org/officeDocument/2006/relationships/tags" Target="../tags/tag371.xml"/><Relationship Id="rId14" Type="http://schemas.openxmlformats.org/officeDocument/2006/relationships/tags" Target="../tags/tag372.xml"/><Relationship Id="rId15" Type="http://schemas.openxmlformats.org/officeDocument/2006/relationships/tags" Target="../tags/tag373.xml"/><Relationship Id="rId16" Type="http://schemas.openxmlformats.org/officeDocument/2006/relationships/tags" Target="../tags/tag374.xml"/><Relationship Id="rId17" Type="http://schemas.openxmlformats.org/officeDocument/2006/relationships/tags" Target="../tags/tag375.xml"/><Relationship Id="rId18" Type="http://schemas.openxmlformats.org/officeDocument/2006/relationships/tags" Target="../tags/tag376.xml"/><Relationship Id="rId19" Type="http://schemas.openxmlformats.org/officeDocument/2006/relationships/tags" Target="../tags/tag377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3.vml"/><Relationship Id="rId6" Type="http://schemas.openxmlformats.org/officeDocument/2006/relationships/tags" Target="../tags/tag364.xml"/><Relationship Id="rId7" Type="http://schemas.openxmlformats.org/officeDocument/2006/relationships/tags" Target="../tags/tag365.xml"/><Relationship Id="rId8" Type="http://schemas.openxmlformats.org/officeDocument/2006/relationships/tags" Target="../tags/tag36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20" Type="http://schemas.openxmlformats.org/officeDocument/2006/relationships/tags" Target="../tags/tag397.xml"/><Relationship Id="rId21" Type="http://schemas.openxmlformats.org/officeDocument/2006/relationships/tags" Target="../tags/tag398.xml"/><Relationship Id="rId22" Type="http://schemas.openxmlformats.org/officeDocument/2006/relationships/tags" Target="../tags/tag399.xml"/><Relationship Id="rId23" Type="http://schemas.openxmlformats.org/officeDocument/2006/relationships/tags" Target="../tags/tag400.xml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1.emf"/><Relationship Id="rId10" Type="http://schemas.openxmlformats.org/officeDocument/2006/relationships/tags" Target="../tags/tag387.xml"/><Relationship Id="rId11" Type="http://schemas.openxmlformats.org/officeDocument/2006/relationships/tags" Target="../tags/tag388.xml"/><Relationship Id="rId12" Type="http://schemas.openxmlformats.org/officeDocument/2006/relationships/tags" Target="../tags/tag389.xml"/><Relationship Id="rId13" Type="http://schemas.openxmlformats.org/officeDocument/2006/relationships/tags" Target="../tags/tag390.xml"/><Relationship Id="rId14" Type="http://schemas.openxmlformats.org/officeDocument/2006/relationships/tags" Target="../tags/tag391.xml"/><Relationship Id="rId15" Type="http://schemas.openxmlformats.org/officeDocument/2006/relationships/tags" Target="../tags/tag392.xml"/><Relationship Id="rId16" Type="http://schemas.openxmlformats.org/officeDocument/2006/relationships/tags" Target="../tags/tag393.xml"/><Relationship Id="rId17" Type="http://schemas.openxmlformats.org/officeDocument/2006/relationships/tags" Target="../tags/tag394.xml"/><Relationship Id="rId18" Type="http://schemas.openxmlformats.org/officeDocument/2006/relationships/tags" Target="../tags/tag395.xml"/><Relationship Id="rId19" Type="http://schemas.openxmlformats.org/officeDocument/2006/relationships/tags" Target="../tags/tag396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7.vml"/><Relationship Id="rId7" Type="http://schemas.openxmlformats.org/officeDocument/2006/relationships/tags" Target="../tags/tag384.xml"/><Relationship Id="rId8" Type="http://schemas.openxmlformats.org/officeDocument/2006/relationships/tags" Target="../tags/tag38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2.v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tags" Target="../tags/tag405.x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oleObject" Target="../embeddings/oleObject92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3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0.xml"/><Relationship Id="rId21" Type="http://schemas.openxmlformats.org/officeDocument/2006/relationships/tags" Target="../tags/tag461.xml"/><Relationship Id="rId22" Type="http://schemas.openxmlformats.org/officeDocument/2006/relationships/tags" Target="../tags/tag462.xml"/><Relationship Id="rId23" Type="http://schemas.openxmlformats.org/officeDocument/2006/relationships/tags" Target="../tags/tag463.xml"/><Relationship Id="rId24" Type="http://schemas.openxmlformats.org/officeDocument/2006/relationships/tags" Target="../tags/tag464.xml"/><Relationship Id="rId25" Type="http://schemas.openxmlformats.org/officeDocument/2006/relationships/tags" Target="../tags/tag465.xml"/><Relationship Id="rId26" Type="http://schemas.openxmlformats.org/officeDocument/2006/relationships/tags" Target="../tags/tag466.xml"/><Relationship Id="rId27" Type="http://schemas.openxmlformats.org/officeDocument/2006/relationships/tags" Target="../tags/tag467.xml"/><Relationship Id="rId28" Type="http://schemas.openxmlformats.org/officeDocument/2006/relationships/tags" Target="../tags/tag468.xml"/><Relationship Id="rId29" Type="http://schemas.openxmlformats.org/officeDocument/2006/relationships/tags" Target="../tags/tag469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6.vml"/><Relationship Id="rId30" Type="http://schemas.openxmlformats.org/officeDocument/2006/relationships/tags" Target="../tags/tag470.xml"/><Relationship Id="rId31" Type="http://schemas.openxmlformats.org/officeDocument/2006/relationships/tags" Target="../tags/tag471.xml"/><Relationship Id="rId32" Type="http://schemas.openxmlformats.org/officeDocument/2006/relationships/tags" Target="../tags/tag472.xml"/><Relationship Id="rId9" Type="http://schemas.openxmlformats.org/officeDocument/2006/relationships/tags" Target="../tags/tag449.xml"/><Relationship Id="rId6" Type="http://schemas.openxmlformats.org/officeDocument/2006/relationships/tags" Target="../tags/tag446.xml"/><Relationship Id="rId7" Type="http://schemas.openxmlformats.org/officeDocument/2006/relationships/tags" Target="../tags/tag447.xml"/><Relationship Id="rId8" Type="http://schemas.openxmlformats.org/officeDocument/2006/relationships/tags" Target="../tags/tag448.xml"/><Relationship Id="rId33" Type="http://schemas.openxmlformats.org/officeDocument/2006/relationships/tags" Target="../tags/tag473.xml"/><Relationship Id="rId34" Type="http://schemas.openxmlformats.org/officeDocument/2006/relationships/tags" Target="../tags/tag474.xml"/><Relationship Id="rId35" Type="http://schemas.openxmlformats.org/officeDocument/2006/relationships/tags" Target="../tags/tag475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1" Type="http://schemas.openxmlformats.org/officeDocument/2006/relationships/tags" Target="../tags/tag451.xml"/><Relationship Id="rId12" Type="http://schemas.openxmlformats.org/officeDocument/2006/relationships/tags" Target="../tags/tag452.xml"/><Relationship Id="rId13" Type="http://schemas.openxmlformats.org/officeDocument/2006/relationships/tags" Target="../tags/tag453.xml"/><Relationship Id="rId14" Type="http://schemas.openxmlformats.org/officeDocument/2006/relationships/tags" Target="../tags/tag454.xml"/><Relationship Id="rId15" Type="http://schemas.openxmlformats.org/officeDocument/2006/relationships/tags" Target="../tags/tag455.xml"/><Relationship Id="rId16" Type="http://schemas.openxmlformats.org/officeDocument/2006/relationships/tags" Target="../tags/tag456.xml"/><Relationship Id="rId17" Type="http://schemas.openxmlformats.org/officeDocument/2006/relationships/tags" Target="../tags/tag457.xml"/><Relationship Id="rId18" Type="http://schemas.openxmlformats.org/officeDocument/2006/relationships/tags" Target="../tags/tag458.xml"/><Relationship Id="rId19" Type="http://schemas.openxmlformats.org/officeDocument/2006/relationships/tags" Target="../tags/tag459.xml"/><Relationship Id="rId37" Type="http://schemas.openxmlformats.org/officeDocument/2006/relationships/tags" Target="../tags/tag477.xml"/><Relationship Id="rId38" Type="http://schemas.openxmlformats.org/officeDocument/2006/relationships/oleObject" Target="../embeddings/oleObject97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20" Type="http://schemas.openxmlformats.org/officeDocument/2006/relationships/tags" Target="../tags/tag103.xml"/><Relationship Id="rId21" Type="http://schemas.openxmlformats.org/officeDocument/2006/relationships/tags" Target="../tags/tag104.xml"/><Relationship Id="rId22" Type="http://schemas.openxmlformats.org/officeDocument/2006/relationships/tags" Target="../tags/tag105.xml"/><Relationship Id="rId23" Type="http://schemas.openxmlformats.org/officeDocument/2006/relationships/oleObject" Target="../embeddings/oleObject20.bin"/><Relationship Id="rId24" Type="http://schemas.openxmlformats.org/officeDocument/2006/relationships/image" Target="../media/image1.emf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tags" Target="../tags/tag95.xml"/><Relationship Id="rId13" Type="http://schemas.openxmlformats.org/officeDocument/2006/relationships/tags" Target="../tags/tag96.xml"/><Relationship Id="rId14" Type="http://schemas.openxmlformats.org/officeDocument/2006/relationships/tags" Target="../tags/tag97.xml"/><Relationship Id="rId15" Type="http://schemas.openxmlformats.org/officeDocument/2006/relationships/tags" Target="../tags/tag98.xml"/><Relationship Id="rId16" Type="http://schemas.openxmlformats.org/officeDocument/2006/relationships/tags" Target="../tags/tag99.xml"/><Relationship Id="rId17" Type="http://schemas.openxmlformats.org/officeDocument/2006/relationships/tags" Target="../tags/tag100.xml"/><Relationship Id="rId18" Type="http://schemas.openxmlformats.org/officeDocument/2006/relationships/tags" Target="../tags/tag101.xml"/><Relationship Id="rId19" Type="http://schemas.openxmlformats.org/officeDocument/2006/relationships/tags" Target="../tags/tag10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0.v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20" Type="http://schemas.openxmlformats.org/officeDocument/2006/relationships/tags" Target="../tags/tag146.xml"/><Relationship Id="rId21" Type="http://schemas.openxmlformats.org/officeDocument/2006/relationships/tags" Target="../tags/tag147.xml"/><Relationship Id="rId22" Type="http://schemas.openxmlformats.org/officeDocument/2006/relationships/tags" Target="../tags/tag148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6.xml"/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tags" Target="../tags/tag14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9.v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oleObject" Target="../embeddings/oleObject33.bin"/><Relationship Id="rId25" Type="http://schemas.openxmlformats.org/officeDocument/2006/relationships/image" Target="../media/image1.emf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3.v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oleObject" Target="../embeddings/oleObject38.bin"/><Relationship Id="rId25" Type="http://schemas.openxmlformats.org/officeDocument/2006/relationships/image" Target="../media/image1.emf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8.vml"/><Relationship Id="rId7" Type="http://schemas.openxmlformats.org/officeDocument/2006/relationships/tags" Target="../tags/tag175.xml"/><Relationship Id="rId8" Type="http://schemas.openxmlformats.org/officeDocument/2006/relationships/tags" Target="../tags/tag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8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2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6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0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2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1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7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5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5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3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11308078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22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2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5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9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4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82.xml"/><Relationship Id="rId4" Type="http://schemas.openxmlformats.org/officeDocument/2006/relationships/slideLayout" Target="../slideLayouts/slideLayout74.xml"/><Relationship Id="rId5" Type="http://schemas.openxmlformats.org/officeDocument/2006/relationships/oleObject" Target="../embeddings/oleObject99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98.vml"/><Relationship Id="rId2" Type="http://schemas.openxmlformats.org/officeDocument/2006/relationships/tags" Target="../tags/tag48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jpeg"/><Relationship Id="rId12" Type="http://schemas.openxmlformats.org/officeDocument/2006/relationships/image" Target="../media/image21.png"/><Relationship Id="rId1" Type="http://schemas.openxmlformats.org/officeDocument/2006/relationships/vmlDrawing" Target="../drawings/vmlDrawing99.vml"/><Relationship Id="rId2" Type="http://schemas.openxmlformats.org/officeDocument/2006/relationships/tags" Target="../tags/tag483.xml"/><Relationship Id="rId3" Type="http://schemas.openxmlformats.org/officeDocument/2006/relationships/tags" Target="../tags/tag484.xml"/><Relationship Id="rId4" Type="http://schemas.openxmlformats.org/officeDocument/2006/relationships/slideLayout" Target="../slideLayouts/slideLayout74.xml"/><Relationship Id="rId5" Type="http://schemas.openxmlformats.org/officeDocument/2006/relationships/oleObject" Target="../embeddings/oleObject100.bin"/><Relationship Id="rId6" Type="http://schemas.openxmlformats.org/officeDocument/2006/relationships/image" Target="../media/image15.emf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86.xml"/><Relationship Id="rId4" Type="http://schemas.openxmlformats.org/officeDocument/2006/relationships/slideLayout" Target="../slideLayouts/slideLayout74.xml"/><Relationship Id="rId5" Type="http://schemas.openxmlformats.org/officeDocument/2006/relationships/oleObject" Target="../embeddings/oleObject101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00.vml"/><Relationship Id="rId2" Type="http://schemas.openxmlformats.org/officeDocument/2006/relationships/tags" Target="../tags/tag48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94.xml"/><Relationship Id="rId20" Type="http://schemas.openxmlformats.org/officeDocument/2006/relationships/image" Target="../media/image22.svg"/><Relationship Id="rId21" Type="http://schemas.openxmlformats.org/officeDocument/2006/relationships/image" Target="../media/image26.png"/><Relationship Id="rId22" Type="http://schemas.openxmlformats.org/officeDocument/2006/relationships/image" Target="../media/image24.svg"/><Relationship Id="rId23" Type="http://schemas.openxmlformats.org/officeDocument/2006/relationships/image" Target="../media/image27.png"/><Relationship Id="rId24" Type="http://schemas.openxmlformats.org/officeDocument/2006/relationships/image" Target="../media/image26.svg"/><Relationship Id="rId10" Type="http://schemas.openxmlformats.org/officeDocument/2006/relationships/slideLayout" Target="../slideLayouts/slideLayout74.xml"/><Relationship Id="rId11" Type="http://schemas.openxmlformats.org/officeDocument/2006/relationships/oleObject" Target="../embeddings/oleObject102.bin"/><Relationship Id="rId12" Type="http://schemas.openxmlformats.org/officeDocument/2006/relationships/image" Target="../media/image15.emf"/><Relationship Id="rId13" Type="http://schemas.openxmlformats.org/officeDocument/2006/relationships/image" Target="../media/image22.png"/><Relationship Id="rId14" Type="http://schemas.openxmlformats.org/officeDocument/2006/relationships/image" Target="../media/image16.svg"/><Relationship Id="rId15" Type="http://schemas.openxmlformats.org/officeDocument/2006/relationships/image" Target="../media/image23.png"/><Relationship Id="rId16" Type="http://schemas.openxmlformats.org/officeDocument/2006/relationships/image" Target="../media/image18.svg"/><Relationship Id="rId17" Type="http://schemas.openxmlformats.org/officeDocument/2006/relationships/image" Target="../media/image24.png"/><Relationship Id="rId18" Type="http://schemas.openxmlformats.org/officeDocument/2006/relationships/image" Target="../media/image20.svg"/><Relationship Id="rId19" Type="http://schemas.openxmlformats.org/officeDocument/2006/relationships/image" Target="../media/image25.png"/><Relationship Id="rId1" Type="http://schemas.openxmlformats.org/officeDocument/2006/relationships/vmlDrawing" Target="../drawings/vmlDrawing101.vml"/><Relationship Id="rId2" Type="http://schemas.openxmlformats.org/officeDocument/2006/relationships/tags" Target="../tags/tag487.xml"/><Relationship Id="rId3" Type="http://schemas.openxmlformats.org/officeDocument/2006/relationships/tags" Target="../tags/tag488.xml"/><Relationship Id="rId4" Type="http://schemas.openxmlformats.org/officeDocument/2006/relationships/tags" Target="../tags/tag489.xml"/><Relationship Id="rId5" Type="http://schemas.openxmlformats.org/officeDocument/2006/relationships/tags" Target="../tags/tag490.xml"/><Relationship Id="rId6" Type="http://schemas.openxmlformats.org/officeDocument/2006/relationships/tags" Target="../tags/tag491.xml"/><Relationship Id="rId7" Type="http://schemas.openxmlformats.org/officeDocument/2006/relationships/tags" Target="../tags/tag492.xml"/><Relationship Id="rId8" Type="http://schemas.openxmlformats.org/officeDocument/2006/relationships/tags" Target="../tags/tag49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96.xml"/><Relationship Id="rId4" Type="http://schemas.openxmlformats.org/officeDocument/2006/relationships/tags" Target="../tags/tag497.xml"/><Relationship Id="rId5" Type="http://schemas.openxmlformats.org/officeDocument/2006/relationships/slideLayout" Target="../slideLayouts/slideLayout74.xml"/><Relationship Id="rId6" Type="http://schemas.openxmlformats.org/officeDocument/2006/relationships/oleObject" Target="../embeddings/oleObject10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2.vml"/><Relationship Id="rId2" Type="http://schemas.openxmlformats.org/officeDocument/2006/relationships/tags" Target="../tags/tag4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E1D00C0A-5135-4FE2-B5E6-2154DC92EA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8412034"/>
              </p:ext>
            </p:extLst>
          </p:nvPr>
        </p:nvGraphicFramePr>
        <p:xfrm>
          <a:off x="2075" y="2125"/>
          <a:ext cx="2074" cy="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5" y="2125"/>
                        <a:ext cx="2074" cy="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xmlns="" id="{CBC2DE97-3443-49DE-99CB-07C064CC94C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4A2120-8E22-4EC2-88CA-C05418C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supported a tobacco player to shift its portfolio from legacy classic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tobacco towards next-generation </a:t>
            </a:r>
            <a:r>
              <a:rPr lang="en-US" dirty="0"/>
              <a:t>products (NGP)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ED4ECB-10E9-4EC0-83F2-232F493FD8EF}"/>
              </a:ext>
            </a:extLst>
          </p:cNvPr>
          <p:cNvSpPr txBox="1"/>
          <p:nvPr/>
        </p:nvSpPr>
        <p:spPr>
          <a:xfrm>
            <a:off x="257242" y="1757492"/>
            <a:ext cx="430205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9pPr>
          </a:lstStyle>
          <a:p>
            <a:pPr lvl="1"/>
            <a:r>
              <a:rPr lang="en-GB" sz="1200" dirty="0"/>
              <a:t>NGP market evolving rapidly in largest sales country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</a:t>
            </a:r>
            <a:r>
              <a:rPr lang="en-GB" sz="1200" dirty="0" err="1"/>
              <a:t>urrent</a:t>
            </a:r>
            <a:r>
              <a:rPr lang="en-GB" sz="1200" dirty="0"/>
              <a:t> portfolio almost entirely focused on legacy products; limited </a:t>
            </a:r>
            <a:r>
              <a:rPr lang="en-GB" sz="1200" dirty="0" err="1"/>
              <a:t>NGP</a:t>
            </a:r>
            <a:r>
              <a:rPr lang="en-GB" sz="1200" dirty="0"/>
              <a:t> 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smtClean="0"/>
              <a:t>sales </a:t>
            </a:r>
            <a:r>
              <a:rPr lang="en-GB" sz="1200" dirty="0"/>
              <a:t>today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</a:t>
            </a:r>
            <a:r>
              <a:rPr lang="en-GB" sz="1200" dirty="0" err="1"/>
              <a:t>ompany</a:t>
            </a:r>
            <a:r>
              <a:rPr lang="en-GB" sz="1200" dirty="0"/>
              <a:t> lagging large competitors who have started shift towards NGP, as well as high number of smaller, often more digitally native players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A78DCC-D656-4DCB-8ED9-B1405D3724DB}"/>
              </a:ext>
            </a:extLst>
          </p:cNvPr>
          <p:cNvSpPr txBox="1"/>
          <p:nvPr/>
        </p:nvSpPr>
        <p:spPr>
          <a:xfrm>
            <a:off x="5095539" y="1757492"/>
            <a:ext cx="55880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9pPr>
          </a:lstStyle>
          <a:p>
            <a:pPr marL="1586" lvl="1" indent="0">
              <a:buClr>
                <a:schemeClr val="bg1"/>
              </a:buClr>
              <a:buNone/>
            </a:pPr>
            <a:r>
              <a:rPr lang="en-US" sz="1200" dirty="0"/>
              <a:t>Prepare and build vision for the shift from legacy to NGP:</a:t>
            </a:r>
          </a:p>
          <a:p>
            <a:pPr lvl="1">
              <a:buClr>
                <a:schemeClr val="bg1"/>
              </a:buClr>
            </a:pPr>
            <a:endParaRPr lang="en-US" sz="1200" dirty="0"/>
          </a:p>
          <a:p>
            <a:pPr lvl="1">
              <a:buClr>
                <a:schemeClr val="bg1"/>
              </a:buClr>
            </a:pPr>
            <a:r>
              <a:rPr lang="en-US" sz="1200" dirty="0"/>
              <a:t>Build a consumer segmentation: who is the consumer, what is their consumer decision journey, why and how do they shift towards NGP, where do they shop when, etc.</a:t>
            </a:r>
          </a:p>
          <a:p>
            <a:pPr lvl="1">
              <a:buClr>
                <a:schemeClr val="bg1"/>
              </a:buClr>
            </a:pPr>
            <a:endParaRPr lang="en-US" sz="1200" dirty="0"/>
          </a:p>
          <a:p>
            <a:pPr lvl="1">
              <a:buClr>
                <a:schemeClr val="bg1"/>
              </a:buClr>
            </a:pPr>
            <a:r>
              <a:rPr lang="en-US" sz="1200" dirty="0"/>
              <a:t>Build a single view on revenue and profit pools across the value chain</a:t>
            </a:r>
          </a:p>
          <a:p>
            <a:pPr lvl="1">
              <a:buClr>
                <a:schemeClr val="bg1"/>
              </a:buClr>
            </a:pPr>
            <a:endParaRPr lang="en-US" sz="1200" dirty="0"/>
          </a:p>
          <a:p>
            <a:pPr lvl="1">
              <a:buClr>
                <a:schemeClr val="bg1"/>
              </a:buClr>
            </a:pPr>
            <a:r>
              <a:rPr lang="en-US" sz="1200" dirty="0"/>
              <a:t>Optimize the channel strategy and route-to-market</a:t>
            </a:r>
          </a:p>
          <a:p>
            <a:pPr lvl="1">
              <a:buClr>
                <a:schemeClr val="bg1"/>
              </a:buClr>
            </a:pPr>
            <a:endParaRPr lang="en-US" sz="1200" dirty="0"/>
          </a:p>
          <a:p>
            <a:pPr lvl="1">
              <a:buClr>
                <a:schemeClr val="bg1"/>
              </a:buClr>
            </a:pPr>
            <a:r>
              <a:rPr lang="en-US" sz="1200" dirty="0"/>
              <a:t>Across, define overall NGP strategy</a:t>
            </a:r>
            <a:endParaRPr lang="en-GB" sz="1200" dirty="0"/>
          </a:p>
        </p:txBody>
      </p:sp>
      <p:sp>
        <p:nvSpPr>
          <p:cNvPr id="22" name="Rectangle 13">
            <a:extLst>
              <a:ext uri="{FF2B5EF4-FFF2-40B4-BE49-F238E27FC236}">
                <a16:creationId xmlns="" xmlns:a16="http://schemas.microsoft.com/office/drawing/2014/main" id="{1E7B0251-793F-8F42-9738-318FD3E083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1604" y="1"/>
            <a:ext cx="2746229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8E5B0423-00EB-6E40-AF18-2847271337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1601" y="9334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 smtClean="0">
                <a:solidFill>
                  <a:srgbClr val="FFFFFF"/>
                </a:solidFill>
                <a:latin typeface="Arial" pitchFamily="34" charset="0"/>
              </a:rPr>
              <a:t>CPG025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33398" y="121602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6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2" y="129998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177" y="129998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28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4821831" y="127216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4879136" y="1625600"/>
            <a:ext cx="0" cy="4757222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317221" y="5782658"/>
            <a:ext cx="4242077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5198974" y="5465709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722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1C69A-3D2F-4D6C-A885-BA08B79E057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We built a bold vision to make a paradigm shift in growth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070196-A6FE-4182-AC5A-B79460B0931E}"/>
              </a:ext>
            </a:extLst>
          </p:cNvPr>
          <p:cNvCxnSpPr>
            <a:cxnSpLocks/>
          </p:cNvCxnSpPr>
          <p:nvPr/>
        </p:nvCxnSpPr>
        <p:spPr>
          <a:xfrm>
            <a:off x="158760" y="1789623"/>
            <a:ext cx="114918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F113C5C-27A8-4109-B634-8871768D9948}"/>
              </a:ext>
            </a:extLst>
          </p:cNvPr>
          <p:cNvCxnSpPr>
            <a:cxnSpLocks/>
          </p:cNvCxnSpPr>
          <p:nvPr/>
        </p:nvCxnSpPr>
        <p:spPr>
          <a:xfrm>
            <a:off x="158760" y="3623515"/>
            <a:ext cx="114918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0F200B-1212-45FB-B80A-94B8D738A992}"/>
              </a:ext>
            </a:extLst>
          </p:cNvPr>
          <p:cNvCxnSpPr>
            <a:cxnSpLocks/>
          </p:cNvCxnSpPr>
          <p:nvPr/>
        </p:nvCxnSpPr>
        <p:spPr>
          <a:xfrm>
            <a:off x="158760" y="4625744"/>
            <a:ext cx="114918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C1C346A-BD9E-4C28-8BE0-DA66643162BC}"/>
              </a:ext>
            </a:extLst>
          </p:cNvPr>
          <p:cNvCxnSpPr>
            <a:cxnSpLocks/>
          </p:cNvCxnSpPr>
          <p:nvPr/>
        </p:nvCxnSpPr>
        <p:spPr>
          <a:xfrm>
            <a:off x="158760" y="2757229"/>
            <a:ext cx="114918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D545670-417B-457F-B6C8-F81BA426D9E4}"/>
              </a:ext>
            </a:extLst>
          </p:cNvPr>
          <p:cNvCxnSpPr>
            <a:cxnSpLocks/>
          </p:cNvCxnSpPr>
          <p:nvPr/>
        </p:nvCxnSpPr>
        <p:spPr>
          <a:xfrm>
            <a:off x="158760" y="5406166"/>
            <a:ext cx="114918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743F7D-0D6D-4825-99FB-AD931D55F0DE}"/>
              </a:ext>
            </a:extLst>
          </p:cNvPr>
          <p:cNvSpPr txBox="1">
            <a:spLocks/>
          </p:cNvSpPr>
          <p:nvPr/>
        </p:nvSpPr>
        <p:spPr>
          <a:xfrm>
            <a:off x="158759" y="796122"/>
            <a:ext cx="413573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99" b="1" dirty="0">
                <a:solidFill>
                  <a:schemeClr val="tx2"/>
                </a:solidFill>
              </a:rPr>
              <a:t>From 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8794B5B-56F7-4533-A553-E5D466E64084}"/>
              </a:ext>
            </a:extLst>
          </p:cNvPr>
          <p:cNvCxnSpPr>
            <a:cxnSpLocks/>
          </p:cNvCxnSpPr>
          <p:nvPr/>
        </p:nvCxnSpPr>
        <p:spPr>
          <a:xfrm>
            <a:off x="158759" y="1085868"/>
            <a:ext cx="4135735" cy="0"/>
          </a:xfrm>
          <a:prstGeom prst="line">
            <a:avLst/>
          </a:prstGeom>
          <a:ln w="9525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BD141C3-95A0-4C00-B35E-CA57CE653EEF}"/>
              </a:ext>
            </a:extLst>
          </p:cNvPr>
          <p:cNvGrpSpPr/>
          <p:nvPr/>
        </p:nvGrpSpPr>
        <p:grpSpPr>
          <a:xfrm>
            <a:off x="158760" y="1137684"/>
            <a:ext cx="9872869" cy="522964"/>
            <a:chOff x="119063" y="1140215"/>
            <a:chExt cx="7333061" cy="400196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xmlns="" id="{057BCAA5-C78A-48EA-BF4D-43B099519831}"/>
                </a:ext>
              </a:extLst>
            </p:cNvPr>
            <p:cNvSpPr txBox="1">
              <a:spLocks/>
            </p:cNvSpPr>
            <p:nvPr/>
          </p:nvSpPr>
          <p:spPr>
            <a:xfrm>
              <a:off x="119063" y="1140215"/>
              <a:ext cx="3071812" cy="20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Product centric, </a:t>
              </a:r>
              <a:r>
                <a:rPr lang="en-GB" sz="1699" dirty="0">
                  <a:latin typeface="+mj-lt"/>
                </a:rPr>
                <a:t>technology-led  pushes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93FD6A27-0899-42DE-A8F6-0C8F8918177A}"/>
                </a:ext>
              </a:extLst>
            </p:cNvPr>
            <p:cNvSpPr txBox="1">
              <a:spLocks/>
            </p:cNvSpPr>
            <p:nvPr/>
          </p:nvSpPr>
          <p:spPr>
            <a:xfrm>
              <a:off x="3639740" y="1140215"/>
              <a:ext cx="3812384" cy="4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Consumer centric, </a:t>
              </a:r>
              <a:r>
                <a:rPr lang="en-GB" sz="1699" dirty="0">
                  <a:latin typeface="+mj-lt"/>
                </a:rPr>
                <a:t>insights driven, segment-based approach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8E31280-DCBD-4214-8DB0-467DABB7969C}"/>
              </a:ext>
            </a:extLst>
          </p:cNvPr>
          <p:cNvGrpSpPr/>
          <p:nvPr/>
        </p:nvGrpSpPr>
        <p:grpSpPr>
          <a:xfrm>
            <a:off x="158760" y="2805878"/>
            <a:ext cx="9872869" cy="784447"/>
            <a:chOff x="119063" y="2550010"/>
            <a:chExt cx="7333061" cy="600294"/>
          </a:xfrm>
        </p:grpSpPr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xmlns="" id="{2CDF6726-B622-4492-BCF7-999C27331061}"/>
                </a:ext>
              </a:extLst>
            </p:cNvPr>
            <p:cNvSpPr txBox="1">
              <a:spLocks/>
            </p:cNvSpPr>
            <p:nvPr/>
          </p:nvSpPr>
          <p:spPr>
            <a:xfrm>
              <a:off x="119063" y="2550010"/>
              <a:ext cx="3071812" cy="4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Legacy route-to-market </a:t>
              </a:r>
              <a:r>
                <a:rPr lang="en-GB" sz="1699" dirty="0">
                  <a:latin typeface="+mj-lt"/>
                </a:rPr>
                <a:t>via kiosks and modern trade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F1FA4CBB-270C-4544-BF4A-D08DAF818000}"/>
                </a:ext>
              </a:extLst>
            </p:cNvPr>
            <p:cNvSpPr txBox="1">
              <a:spLocks/>
            </p:cNvSpPr>
            <p:nvPr/>
          </p:nvSpPr>
          <p:spPr>
            <a:xfrm>
              <a:off x="3639740" y="2550010"/>
              <a:ext cx="3812384" cy="600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Route-to-consumer </a:t>
              </a:r>
              <a:r>
                <a:rPr lang="en-GB" sz="1699" dirty="0">
                  <a:latin typeface="+mj-lt"/>
                </a:rPr>
                <a:t>via more online D2C and online retail, and vaping stores on top of </a:t>
              </a:r>
              <a:r>
                <a:rPr lang="en-GB" sz="1699" dirty="0" smtClean="0">
                  <a:latin typeface="+mj-lt"/>
                </a:rPr>
                <a:t/>
              </a:r>
              <a:br>
                <a:rPr lang="en-GB" sz="1699" dirty="0" smtClean="0">
                  <a:latin typeface="+mj-lt"/>
                </a:rPr>
              </a:br>
              <a:r>
                <a:rPr lang="en-GB" sz="1699" dirty="0" smtClean="0">
                  <a:latin typeface="+mj-lt"/>
                </a:rPr>
                <a:t>existing </a:t>
              </a:r>
              <a:r>
                <a:rPr lang="en-GB" sz="1699" dirty="0">
                  <a:latin typeface="+mj-lt"/>
                </a:rPr>
                <a:t>routes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3A7C55A-675F-4323-8B72-FB5348A5DC86}"/>
              </a:ext>
            </a:extLst>
          </p:cNvPr>
          <p:cNvGrpSpPr/>
          <p:nvPr/>
        </p:nvGrpSpPr>
        <p:grpSpPr>
          <a:xfrm>
            <a:off x="158760" y="1838270"/>
            <a:ext cx="9872869" cy="784445"/>
            <a:chOff x="119063" y="1614280"/>
            <a:chExt cx="7333061" cy="600293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xmlns="" id="{A4C327E5-C4A0-48F4-BBD2-8FC1DAB951AC}"/>
                </a:ext>
              </a:extLst>
            </p:cNvPr>
            <p:cNvSpPr txBox="1">
              <a:spLocks/>
            </p:cNvSpPr>
            <p:nvPr/>
          </p:nvSpPr>
          <p:spPr>
            <a:xfrm>
              <a:off x="119063" y="1614280"/>
              <a:ext cx="3071812" cy="60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Stepping through a linear brand funnel, </a:t>
              </a:r>
              <a:r>
                <a:rPr lang="en-GB" sz="1699" dirty="0">
                  <a:latin typeface="+mj-lt"/>
                </a:rPr>
                <a:t>focussed on traditional marketing channels</a:t>
              </a:r>
              <a:endParaRPr lang="en-GB" sz="1699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xmlns="" id="{4F732161-CE61-4FD3-8D02-5625FF63CE98}"/>
                </a:ext>
              </a:extLst>
            </p:cNvPr>
            <p:cNvSpPr txBox="1">
              <a:spLocks/>
            </p:cNvSpPr>
            <p:nvPr/>
          </p:nvSpPr>
          <p:spPr>
            <a:xfrm>
              <a:off x="3639740" y="1614280"/>
              <a:ext cx="3812384" cy="60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Engaging throughout the consumer decision journey,</a:t>
              </a:r>
              <a:r>
                <a:rPr lang="en-GB" sz="1699" dirty="0">
                  <a:latin typeface="+mj-lt"/>
                </a:rPr>
                <a:t> with digital and direct-to-consumer communication at the core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8003BBE-6D6D-4189-A3D4-DAE36CC0D197}"/>
              </a:ext>
            </a:extLst>
          </p:cNvPr>
          <p:cNvGrpSpPr>
            <a:grpSpLocks/>
          </p:cNvGrpSpPr>
          <p:nvPr/>
        </p:nvGrpSpPr>
        <p:grpSpPr>
          <a:xfrm>
            <a:off x="158760" y="4674387"/>
            <a:ext cx="9872869" cy="522964"/>
            <a:chOff x="119063" y="4421470"/>
            <a:chExt cx="7333061" cy="400196"/>
          </a:xfrm>
        </p:grpSpPr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xmlns="" id="{52555045-289B-4BE8-9FEF-9803CA49ACD5}"/>
                </a:ext>
              </a:extLst>
            </p:cNvPr>
            <p:cNvSpPr txBox="1">
              <a:spLocks/>
            </p:cNvSpPr>
            <p:nvPr/>
          </p:nvSpPr>
          <p:spPr>
            <a:xfrm>
              <a:off x="119063" y="4421470"/>
              <a:ext cx="3071812" cy="20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Quarterly sales figures </a:t>
              </a:r>
              <a:r>
                <a:rPr lang="en-GB" sz="1699" dirty="0"/>
                <a:t>and targets</a:t>
              </a:r>
              <a:endParaRPr lang="en-GB" sz="1699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21" name="Rectangle 31">
              <a:extLst>
                <a:ext uri="{FF2B5EF4-FFF2-40B4-BE49-F238E27FC236}">
                  <a16:creationId xmlns:a16="http://schemas.microsoft.com/office/drawing/2014/main" xmlns="" id="{95B8B2BB-ECAB-4726-9B38-722EA2CE7ADA}"/>
                </a:ext>
              </a:extLst>
            </p:cNvPr>
            <p:cNvSpPr txBox="1">
              <a:spLocks/>
            </p:cNvSpPr>
            <p:nvPr/>
          </p:nvSpPr>
          <p:spPr>
            <a:xfrm>
              <a:off x="3639740" y="4421470"/>
              <a:ext cx="3812384" cy="4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Total consumer universe and customer lifetime value</a:t>
              </a:r>
              <a:r>
                <a:rPr lang="en-GB" sz="1699" dirty="0">
                  <a:latin typeface="+mj-lt"/>
                </a:rPr>
                <a:t>, focussing on conversion, loyalty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AA06D22-FCA4-4D2C-A335-9C95E01A0B5C}"/>
              </a:ext>
            </a:extLst>
          </p:cNvPr>
          <p:cNvGrpSpPr>
            <a:grpSpLocks/>
          </p:cNvGrpSpPr>
          <p:nvPr/>
        </p:nvGrpSpPr>
        <p:grpSpPr>
          <a:xfrm>
            <a:off x="158760" y="3672160"/>
            <a:ext cx="9872869" cy="784445"/>
            <a:chOff x="119063" y="3485740"/>
            <a:chExt cx="7333061" cy="600293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xmlns="" id="{2598936D-149B-4A30-AFBC-5AB3130B8739}"/>
                </a:ext>
              </a:extLst>
            </p:cNvPr>
            <p:cNvSpPr txBox="1">
              <a:spLocks/>
            </p:cNvSpPr>
            <p:nvPr/>
          </p:nvSpPr>
          <p:spPr>
            <a:xfrm>
              <a:off x="119063" y="3485740"/>
              <a:ext cx="3071812" cy="60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Business plan logic </a:t>
              </a:r>
              <a:r>
                <a:rPr lang="en-GB" sz="1699" dirty="0">
                  <a:latin typeface="+mj-lt"/>
                </a:rPr>
                <a:t>with annual perspective, incremental gains and yearly adjustments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0CEE1A8-FD87-4A0A-8A2A-ED50427B71A0}"/>
                </a:ext>
              </a:extLst>
            </p:cNvPr>
            <p:cNvSpPr txBox="1">
              <a:spLocks/>
            </p:cNvSpPr>
            <p:nvPr/>
          </p:nvSpPr>
          <p:spPr>
            <a:xfrm>
              <a:off x="3639740" y="3485740"/>
              <a:ext cx="3812384" cy="600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Full potential, longer-term thinking, agile business empowerment, </a:t>
              </a:r>
              <a:r>
                <a:rPr lang="en-GB" sz="1699" dirty="0">
                  <a:latin typeface="+mj-lt"/>
                </a:rPr>
                <a:t>continuous adjustments to market reality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A1EC041-2895-4A92-A6D1-25ACC17DBB1C}"/>
              </a:ext>
            </a:extLst>
          </p:cNvPr>
          <p:cNvGrpSpPr>
            <a:grpSpLocks/>
          </p:cNvGrpSpPr>
          <p:nvPr/>
        </p:nvGrpSpPr>
        <p:grpSpPr>
          <a:xfrm>
            <a:off x="158760" y="5454808"/>
            <a:ext cx="9872869" cy="522964"/>
            <a:chOff x="119063" y="5126367"/>
            <a:chExt cx="7333061" cy="400196"/>
          </a:xfrm>
        </p:grpSpPr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xmlns="" id="{D52F8DF5-6713-4760-B292-A30EE74E8D94}"/>
                </a:ext>
              </a:extLst>
            </p:cNvPr>
            <p:cNvSpPr txBox="1">
              <a:spLocks/>
            </p:cNvSpPr>
            <p:nvPr/>
          </p:nvSpPr>
          <p:spPr>
            <a:xfrm>
              <a:off x="119063" y="5126367"/>
              <a:ext cx="3071812" cy="4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“Us vs. Them” </a:t>
              </a:r>
              <a:r>
                <a:rPr lang="en-GB" sz="1699" dirty="0">
                  <a:latin typeface="+mj-lt"/>
                </a:rPr>
                <a:t>with NGP profit pool vs. legacy profit pool</a:t>
              </a:r>
            </a:p>
          </p:txBody>
        </p:sp>
        <p:sp>
          <p:nvSpPr>
            <p:cNvPr id="27" name="Rectangle 31">
              <a:extLst>
                <a:ext uri="{FF2B5EF4-FFF2-40B4-BE49-F238E27FC236}">
                  <a16:creationId xmlns:a16="http://schemas.microsoft.com/office/drawing/2014/main" xmlns="" id="{EEB15CCB-C5DD-4FFD-B1CC-6B96733BB5CF}"/>
                </a:ext>
              </a:extLst>
            </p:cNvPr>
            <p:cNvSpPr txBox="1">
              <a:spLocks/>
            </p:cNvSpPr>
            <p:nvPr/>
          </p:nvSpPr>
          <p:spPr>
            <a:xfrm>
              <a:off x="3639740" y="5126367"/>
              <a:ext cx="3812384" cy="4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buClr>
                  <a:srgbClr val="000000"/>
                </a:buClr>
              </a:pPr>
              <a:r>
                <a:rPr lang="en-GB" sz="1699" b="1" dirty="0">
                  <a:solidFill>
                    <a:schemeClr val="tx2"/>
                  </a:solidFill>
                  <a:latin typeface="+mj-lt"/>
                </a:rPr>
                <a:t>Integrated company perspective based on total CLV </a:t>
              </a:r>
              <a:r>
                <a:rPr lang="en-GB" sz="1699" dirty="0">
                  <a:latin typeface="+mj-lt"/>
                </a:rPr>
                <a:t>across business lines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C4557EE-6684-4CDF-9DA4-B5CA396E0778}"/>
              </a:ext>
            </a:extLst>
          </p:cNvPr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34" t="-289" r="-43271" b="-1494"/>
          <a:stretch/>
        </p:blipFill>
        <p:spPr>
          <a:xfrm>
            <a:off x="10213105" y="1137686"/>
            <a:ext cx="1401606" cy="563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0CC4893-4AA7-4DCF-80FE-B1DCB5C4DF82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4" y="2805877"/>
            <a:ext cx="1162016" cy="6435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8798637-DD17-40A1-821D-F1D4B4EF80FF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957" y="1838270"/>
            <a:ext cx="977707" cy="7694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95CF39-7E93-4FD2-BF91-7C5E6D720E7E}"/>
              </a:ext>
            </a:extLst>
          </p:cNvPr>
          <p:cNvPicPr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3823" y="4674392"/>
            <a:ext cx="1237177" cy="6435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EDAFE09F-90B4-47FB-975D-62D75335AC0E}"/>
              </a:ext>
            </a:extLst>
          </p:cNvPr>
          <p:cNvPicPr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913" y="3672163"/>
            <a:ext cx="1441987" cy="904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8D80452C-D470-4E11-951B-DA07A7B9C33D}"/>
              </a:ext>
            </a:extLst>
          </p:cNvPr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07" y="5406167"/>
            <a:ext cx="864958" cy="57149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E5E4D0D-3754-4664-A810-F01FEB01EAC7}"/>
              </a:ext>
            </a:extLst>
          </p:cNvPr>
          <p:cNvSpPr txBox="1">
            <a:spLocks/>
          </p:cNvSpPr>
          <p:nvPr/>
        </p:nvSpPr>
        <p:spPr>
          <a:xfrm>
            <a:off x="4898824" y="796122"/>
            <a:ext cx="675182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99" b="1" dirty="0">
                <a:solidFill>
                  <a:schemeClr val="tx2"/>
                </a:solidFill>
              </a:rPr>
              <a:t>To …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8BB9146-ADFF-4D58-9802-0C05647D4C81}"/>
              </a:ext>
            </a:extLst>
          </p:cNvPr>
          <p:cNvCxnSpPr>
            <a:cxnSpLocks/>
          </p:cNvCxnSpPr>
          <p:nvPr/>
        </p:nvCxnSpPr>
        <p:spPr>
          <a:xfrm>
            <a:off x="4898822" y="1085868"/>
            <a:ext cx="6751825" cy="0"/>
          </a:xfrm>
          <a:prstGeom prst="line">
            <a:avLst/>
          </a:prstGeom>
          <a:ln w="9525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EA45732B-D22E-4B5F-9C02-928C1EF9D56B}"/>
              </a:ext>
            </a:extLst>
          </p:cNvPr>
          <p:cNvGrpSpPr/>
          <p:nvPr/>
        </p:nvGrpSpPr>
        <p:grpSpPr>
          <a:xfrm>
            <a:off x="4415208" y="901659"/>
            <a:ext cx="362900" cy="371740"/>
            <a:chOff x="3377529" y="816572"/>
            <a:chExt cx="269544" cy="284472"/>
          </a:xfrm>
        </p:grpSpPr>
        <p:sp>
          <p:nvSpPr>
            <p:cNvPr id="37" name="Chevron 65">
              <a:extLst>
                <a:ext uri="{FF2B5EF4-FFF2-40B4-BE49-F238E27FC236}">
                  <a16:creationId xmlns:a16="http://schemas.microsoft.com/office/drawing/2014/main" xmlns="" id="{78193780-4C19-4012-B2EC-64DA8FFAFA13}"/>
                </a:ext>
              </a:extLst>
            </p:cNvPr>
            <p:cNvSpPr/>
            <p:nvPr/>
          </p:nvSpPr>
          <p:spPr>
            <a:xfrm>
              <a:off x="3377529" y="869866"/>
              <a:ext cx="122909" cy="177884"/>
            </a:xfrm>
            <a:prstGeom prst="chevron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99" dirty="0">
                <a:solidFill>
                  <a:schemeClr val="bg1"/>
                </a:solidFill>
              </a:endParaRPr>
            </a:p>
          </p:txBody>
        </p:sp>
        <p:sp>
          <p:nvSpPr>
            <p:cNvPr id="38" name="Chevron 55">
              <a:extLst>
                <a:ext uri="{FF2B5EF4-FFF2-40B4-BE49-F238E27FC236}">
                  <a16:creationId xmlns:a16="http://schemas.microsoft.com/office/drawing/2014/main" xmlns="" id="{6000056E-9547-48C2-A3F9-C9AB366F0028}"/>
                </a:ext>
              </a:extLst>
            </p:cNvPr>
            <p:cNvSpPr/>
            <p:nvPr/>
          </p:nvSpPr>
          <p:spPr>
            <a:xfrm>
              <a:off x="3450515" y="816572"/>
              <a:ext cx="196558" cy="284472"/>
            </a:xfrm>
            <a:prstGeom prst="chevron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99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7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4269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9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82DE0-98B8-44AB-836E-6B0648EF3D3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Client revenue and profit pool will shift from almost entirely legacy towards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majority </a:t>
            </a:r>
            <a:r>
              <a:rPr lang="en-US" dirty="0"/>
              <a:t>NGP</a:t>
            </a:r>
            <a:endParaRPr lang="en-GB" dirty="0"/>
          </a:p>
        </p:txBody>
      </p:sp>
      <p:sp>
        <p:nvSpPr>
          <p:cNvPr id="5" name="ACET">
            <a:extLst>
              <a:ext uri="{FF2B5EF4-FFF2-40B4-BE49-F238E27FC236}">
                <a16:creationId xmlns:a16="http://schemas.microsoft.com/office/drawing/2014/main" xmlns="" id="{75D869B4-0E6F-487C-9E63-EE0BA488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452" y="1108576"/>
            <a:ext cx="2615996" cy="30526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23421" anchor="b">
            <a:spAutoFit/>
          </a:bodyPr>
          <a:lstStyle/>
          <a:p>
            <a:r>
              <a:rPr lang="en-GB" sz="1830" b="1" dirty="0">
                <a:solidFill>
                  <a:schemeClr val="tx2"/>
                </a:solidFill>
                <a:latin typeface="+mn-lt"/>
              </a:rPr>
              <a:t> Future value pool</a:t>
            </a:r>
            <a:endParaRPr lang="en-GB" sz="183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ACET">
            <a:extLst>
              <a:ext uri="{FF2B5EF4-FFF2-40B4-BE49-F238E27FC236}">
                <a16:creationId xmlns:a16="http://schemas.microsoft.com/office/drawing/2014/main" xmlns="" id="{9C628A03-0275-4A46-89C1-CB242A455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499" y="1108576"/>
            <a:ext cx="2918584" cy="30526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23421" anchor="b">
            <a:spAutoFit/>
          </a:bodyPr>
          <a:lstStyle/>
          <a:p>
            <a:r>
              <a:rPr lang="en-GB" sz="1830" b="1" dirty="0">
                <a:solidFill>
                  <a:schemeClr val="tx2"/>
                </a:solidFill>
                <a:latin typeface="+mn-lt"/>
              </a:rPr>
              <a:t>Current  value pool</a:t>
            </a:r>
            <a:endParaRPr lang="en-GB" sz="183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" name="AutoShape 249">
            <a:extLst>
              <a:ext uri="{FF2B5EF4-FFF2-40B4-BE49-F238E27FC236}">
                <a16:creationId xmlns:a16="http://schemas.microsoft.com/office/drawing/2014/main" xmlns="" id="{86211C00-02F9-42F8-A6DF-D245D6808D51}"/>
              </a:ext>
            </a:extLst>
          </p:cNvPr>
          <p:cNvCxnSpPr>
            <a:cxnSpLocks noChangeShapeType="1"/>
            <a:stCxn id="6" idx="4"/>
          </p:cNvCxnSpPr>
          <p:nvPr/>
        </p:nvCxnSpPr>
        <p:spPr bwMode="auto">
          <a:xfrm flipV="1">
            <a:off x="1909499" y="1413840"/>
            <a:ext cx="9367610" cy="1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2423D5A-0DAB-4745-A53B-97231E95987E}"/>
              </a:ext>
            </a:extLst>
          </p:cNvPr>
          <p:cNvGrpSpPr/>
          <p:nvPr/>
        </p:nvGrpSpPr>
        <p:grpSpPr>
          <a:xfrm>
            <a:off x="5685036" y="1227970"/>
            <a:ext cx="352232" cy="371740"/>
            <a:chOff x="3377529" y="816572"/>
            <a:chExt cx="269544" cy="284472"/>
          </a:xfrm>
        </p:grpSpPr>
        <p:sp>
          <p:nvSpPr>
            <p:cNvPr id="18" name="Chevron 31">
              <a:extLst>
                <a:ext uri="{FF2B5EF4-FFF2-40B4-BE49-F238E27FC236}">
                  <a16:creationId xmlns:a16="http://schemas.microsoft.com/office/drawing/2014/main" xmlns="" id="{8CDED2FE-041E-43BB-A8E4-502F0FAA232A}"/>
                </a:ext>
              </a:extLst>
            </p:cNvPr>
            <p:cNvSpPr/>
            <p:nvPr/>
          </p:nvSpPr>
          <p:spPr>
            <a:xfrm>
              <a:off x="3377529" y="869866"/>
              <a:ext cx="122909" cy="177884"/>
            </a:xfrm>
            <a:prstGeom prst="chevron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91" dirty="0">
                <a:solidFill>
                  <a:schemeClr val="bg1"/>
                </a:solidFill>
              </a:endParaRPr>
            </a:p>
          </p:txBody>
        </p:sp>
        <p:sp>
          <p:nvSpPr>
            <p:cNvPr id="19" name="Chevron 32">
              <a:extLst>
                <a:ext uri="{FF2B5EF4-FFF2-40B4-BE49-F238E27FC236}">
                  <a16:creationId xmlns:a16="http://schemas.microsoft.com/office/drawing/2014/main" xmlns="" id="{E38A286B-FE5E-45F9-89B5-C345592EC5C4}"/>
                </a:ext>
              </a:extLst>
            </p:cNvPr>
            <p:cNvSpPr/>
            <p:nvPr/>
          </p:nvSpPr>
          <p:spPr>
            <a:xfrm>
              <a:off x="3450515" y="816572"/>
              <a:ext cx="196558" cy="284472"/>
            </a:xfrm>
            <a:prstGeom prst="chevron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9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ACET">
            <a:extLst>
              <a:ext uri="{FF2B5EF4-FFF2-40B4-BE49-F238E27FC236}">
                <a16:creationId xmlns:a16="http://schemas.microsoft.com/office/drawing/2014/main" xmlns="" id="{A1E2F22E-96C4-474D-B480-BFF68490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613" y="1723483"/>
            <a:ext cx="1751692" cy="23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/>
            <a:r>
              <a:rPr lang="en-GB" sz="1830" b="1" dirty="0">
                <a:solidFill>
                  <a:schemeClr val="tx2"/>
                </a:solidFill>
                <a:latin typeface="+mn-lt"/>
              </a:rPr>
              <a:t>Drivers</a:t>
            </a:r>
            <a:endParaRPr lang="en-GB" sz="183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13242A-2588-438F-8250-4762CAA08A71}"/>
              </a:ext>
            </a:extLst>
          </p:cNvPr>
          <p:cNvSpPr txBox="1">
            <a:spLocks/>
          </p:cNvSpPr>
          <p:nvPr/>
        </p:nvSpPr>
        <p:spPr>
          <a:xfrm>
            <a:off x="659623" y="4647845"/>
            <a:ext cx="964326" cy="23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830" b="1" dirty="0">
                <a:solidFill>
                  <a:schemeClr val="tx2"/>
                </a:solidFill>
              </a:rPr>
              <a:t>NGP</a:t>
            </a:r>
            <a:endParaRPr lang="en-GB" sz="1830" dirty="0">
              <a:solidFill>
                <a:schemeClr val="tx2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34971A26-CD92-424B-8A12-7DBBF6537264}"/>
              </a:ext>
            </a:extLst>
          </p:cNvPr>
          <p:cNvSpPr>
            <a:spLocks/>
          </p:cNvSpPr>
          <p:nvPr/>
        </p:nvSpPr>
        <p:spPr>
          <a:xfrm>
            <a:off x="3166660" y="1735193"/>
            <a:ext cx="5371986" cy="2474506"/>
          </a:xfrm>
          <a:custGeom>
            <a:avLst/>
            <a:gdLst>
              <a:gd name="connsiteX0" fmla="*/ 0 w 4768662"/>
              <a:gd name="connsiteY0" fmla="*/ 0 h 2569284"/>
              <a:gd name="connsiteX1" fmla="*/ 4768662 w 4768662"/>
              <a:gd name="connsiteY1" fmla="*/ 0 h 2569284"/>
              <a:gd name="connsiteX2" fmla="*/ 4768662 w 4768662"/>
              <a:gd name="connsiteY2" fmla="*/ 2569284 h 2569284"/>
              <a:gd name="connsiteX3" fmla="*/ 0 w 4768662"/>
              <a:gd name="connsiteY3" fmla="*/ 2569284 h 2569284"/>
              <a:gd name="connsiteX4" fmla="*/ 0 w 4768662"/>
              <a:gd name="connsiteY4" fmla="*/ 0 h 2569284"/>
              <a:gd name="connsiteX0" fmla="*/ 0 w 4768662"/>
              <a:gd name="connsiteY0" fmla="*/ 0 h 2569284"/>
              <a:gd name="connsiteX1" fmla="*/ 4768662 w 4768662"/>
              <a:gd name="connsiteY1" fmla="*/ 0 h 2569284"/>
              <a:gd name="connsiteX2" fmla="*/ 4743262 w 4768662"/>
              <a:gd name="connsiteY2" fmla="*/ 1800934 h 2569284"/>
              <a:gd name="connsiteX3" fmla="*/ 0 w 4768662"/>
              <a:gd name="connsiteY3" fmla="*/ 2569284 h 2569284"/>
              <a:gd name="connsiteX4" fmla="*/ 0 w 4768662"/>
              <a:gd name="connsiteY4" fmla="*/ 0 h 2569284"/>
              <a:gd name="connsiteX0" fmla="*/ 0 w 4768662"/>
              <a:gd name="connsiteY0" fmla="*/ 0 h 2569284"/>
              <a:gd name="connsiteX1" fmla="*/ 4768662 w 4768662"/>
              <a:gd name="connsiteY1" fmla="*/ 685800 h 2569284"/>
              <a:gd name="connsiteX2" fmla="*/ 4743262 w 4768662"/>
              <a:gd name="connsiteY2" fmla="*/ 1800934 h 2569284"/>
              <a:gd name="connsiteX3" fmla="*/ 0 w 4768662"/>
              <a:gd name="connsiteY3" fmla="*/ 2569284 h 2569284"/>
              <a:gd name="connsiteX4" fmla="*/ 0 w 4768662"/>
              <a:gd name="connsiteY4" fmla="*/ 0 h 2569284"/>
              <a:gd name="connsiteX0" fmla="*/ 0 w 4778187"/>
              <a:gd name="connsiteY0" fmla="*/ 0 h 2569284"/>
              <a:gd name="connsiteX1" fmla="*/ 4778187 w 4778187"/>
              <a:gd name="connsiteY1" fmla="*/ 742950 h 2569284"/>
              <a:gd name="connsiteX2" fmla="*/ 4743262 w 4778187"/>
              <a:gd name="connsiteY2" fmla="*/ 1800934 h 2569284"/>
              <a:gd name="connsiteX3" fmla="*/ 0 w 4778187"/>
              <a:gd name="connsiteY3" fmla="*/ 2569284 h 2569284"/>
              <a:gd name="connsiteX4" fmla="*/ 0 w 4778187"/>
              <a:gd name="connsiteY4" fmla="*/ 0 h 256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8187" h="2569284">
                <a:moveTo>
                  <a:pt x="0" y="0"/>
                </a:moveTo>
                <a:lnTo>
                  <a:pt x="4778187" y="742950"/>
                </a:lnTo>
                <a:lnTo>
                  <a:pt x="4743262" y="1800934"/>
                </a:lnTo>
                <a:lnTo>
                  <a:pt x="0" y="25692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F3172A1-F87D-4EEC-8169-2DED3E84AA8E}"/>
              </a:ext>
            </a:extLst>
          </p:cNvPr>
          <p:cNvSpPr>
            <a:spLocks/>
          </p:cNvSpPr>
          <p:nvPr/>
        </p:nvSpPr>
        <p:spPr>
          <a:xfrm>
            <a:off x="1909499" y="1735194"/>
            <a:ext cx="2478024" cy="2474506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30" dirty="0">
                <a:solidFill>
                  <a:schemeClr val="bg1"/>
                </a:solidFill>
              </a:rPr>
              <a:t>Channels: </a:t>
            </a:r>
            <a:br>
              <a:rPr lang="en-GB" sz="1830" dirty="0">
                <a:solidFill>
                  <a:schemeClr val="bg1"/>
                </a:solidFill>
              </a:rPr>
            </a:br>
            <a:r>
              <a:rPr lang="en-GB" sz="1830" dirty="0">
                <a:solidFill>
                  <a:schemeClr val="bg1"/>
                </a:solidFill>
              </a:rPr>
              <a:t>more mass retail, tobacconist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8A77780-32FE-4192-9D59-0E519549EC49}"/>
              </a:ext>
            </a:extLst>
          </p:cNvPr>
          <p:cNvSpPr/>
          <p:nvPr/>
        </p:nvSpPr>
        <p:spPr>
          <a:xfrm>
            <a:off x="7654502" y="2247296"/>
            <a:ext cx="1453896" cy="14503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1830" dirty="0">
                <a:solidFill>
                  <a:schemeClr val="bg1"/>
                </a:solidFill>
              </a:rPr>
              <a:t>Channels: </a:t>
            </a:r>
            <a:br>
              <a:rPr lang="en-GB" sz="1830" dirty="0">
                <a:solidFill>
                  <a:schemeClr val="bg1"/>
                </a:solidFill>
              </a:rPr>
            </a:br>
            <a:r>
              <a:rPr lang="en-GB" sz="1830" dirty="0">
                <a:solidFill>
                  <a:schemeClr val="bg1"/>
                </a:solidFill>
              </a:rPr>
              <a:t>mass retail, </a:t>
            </a:r>
            <a:br>
              <a:rPr lang="en-GB" sz="1830" dirty="0">
                <a:solidFill>
                  <a:schemeClr val="bg1"/>
                </a:solidFill>
              </a:rPr>
            </a:br>
            <a:r>
              <a:rPr lang="en-GB" sz="1830" dirty="0">
                <a:solidFill>
                  <a:schemeClr val="bg1"/>
                </a:solidFill>
              </a:rPr>
              <a:t>tobacconist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ADA019-01E7-4191-AD9E-D14BD62255DA}"/>
              </a:ext>
            </a:extLst>
          </p:cNvPr>
          <p:cNvSpPr txBox="1">
            <a:spLocks/>
          </p:cNvSpPr>
          <p:nvPr/>
        </p:nvSpPr>
        <p:spPr>
          <a:xfrm>
            <a:off x="4817705" y="2614400"/>
            <a:ext cx="1751692" cy="61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GB" sz="1568" dirty="0"/>
              <a:t>Stopping</a:t>
            </a:r>
          </a:p>
          <a:p>
            <a:pPr lvl="1"/>
            <a:r>
              <a:rPr lang="en-GB" sz="1568" dirty="0"/>
              <a:t>Shifting</a:t>
            </a:r>
          </a:p>
          <a:p>
            <a:pPr lvl="1"/>
            <a:r>
              <a:rPr lang="en-GB" sz="1568" dirty="0"/>
              <a:t>Downtrading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7F78FCF5-899A-464B-AD6A-A1034659F04D}"/>
              </a:ext>
            </a:extLst>
          </p:cNvPr>
          <p:cNvSpPr>
            <a:spLocks/>
          </p:cNvSpPr>
          <p:nvPr/>
        </p:nvSpPr>
        <p:spPr>
          <a:xfrm flipH="1">
            <a:off x="2823017" y="3803234"/>
            <a:ext cx="5476312" cy="2474506"/>
          </a:xfrm>
          <a:custGeom>
            <a:avLst/>
            <a:gdLst>
              <a:gd name="connsiteX0" fmla="*/ 0 w 4768662"/>
              <a:gd name="connsiteY0" fmla="*/ 0 h 2569284"/>
              <a:gd name="connsiteX1" fmla="*/ 4768662 w 4768662"/>
              <a:gd name="connsiteY1" fmla="*/ 0 h 2569284"/>
              <a:gd name="connsiteX2" fmla="*/ 4768662 w 4768662"/>
              <a:gd name="connsiteY2" fmla="*/ 2569284 h 2569284"/>
              <a:gd name="connsiteX3" fmla="*/ 0 w 4768662"/>
              <a:gd name="connsiteY3" fmla="*/ 2569284 h 2569284"/>
              <a:gd name="connsiteX4" fmla="*/ 0 w 4768662"/>
              <a:gd name="connsiteY4" fmla="*/ 0 h 2569284"/>
              <a:gd name="connsiteX0" fmla="*/ 0 w 4768662"/>
              <a:gd name="connsiteY0" fmla="*/ 0 h 2569284"/>
              <a:gd name="connsiteX1" fmla="*/ 4768662 w 4768662"/>
              <a:gd name="connsiteY1" fmla="*/ 0 h 2569284"/>
              <a:gd name="connsiteX2" fmla="*/ 4743262 w 4768662"/>
              <a:gd name="connsiteY2" fmla="*/ 1800934 h 2569284"/>
              <a:gd name="connsiteX3" fmla="*/ 0 w 4768662"/>
              <a:gd name="connsiteY3" fmla="*/ 2569284 h 2569284"/>
              <a:gd name="connsiteX4" fmla="*/ 0 w 4768662"/>
              <a:gd name="connsiteY4" fmla="*/ 0 h 2569284"/>
              <a:gd name="connsiteX0" fmla="*/ 0 w 4768662"/>
              <a:gd name="connsiteY0" fmla="*/ 0 h 2569284"/>
              <a:gd name="connsiteX1" fmla="*/ 4768662 w 4768662"/>
              <a:gd name="connsiteY1" fmla="*/ 685800 h 2569284"/>
              <a:gd name="connsiteX2" fmla="*/ 4743262 w 4768662"/>
              <a:gd name="connsiteY2" fmla="*/ 1800934 h 2569284"/>
              <a:gd name="connsiteX3" fmla="*/ 0 w 4768662"/>
              <a:gd name="connsiteY3" fmla="*/ 2569284 h 2569284"/>
              <a:gd name="connsiteX4" fmla="*/ 0 w 4768662"/>
              <a:gd name="connsiteY4" fmla="*/ 0 h 2569284"/>
              <a:gd name="connsiteX0" fmla="*/ 0 w 4778187"/>
              <a:gd name="connsiteY0" fmla="*/ 0 h 2569284"/>
              <a:gd name="connsiteX1" fmla="*/ 4778187 w 4778187"/>
              <a:gd name="connsiteY1" fmla="*/ 742950 h 2569284"/>
              <a:gd name="connsiteX2" fmla="*/ 4743262 w 4778187"/>
              <a:gd name="connsiteY2" fmla="*/ 1800934 h 2569284"/>
              <a:gd name="connsiteX3" fmla="*/ 0 w 4778187"/>
              <a:gd name="connsiteY3" fmla="*/ 2569284 h 2569284"/>
              <a:gd name="connsiteX4" fmla="*/ 0 w 4778187"/>
              <a:gd name="connsiteY4" fmla="*/ 0 h 256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8187" h="2569284">
                <a:moveTo>
                  <a:pt x="0" y="0"/>
                </a:moveTo>
                <a:lnTo>
                  <a:pt x="4778187" y="742950"/>
                </a:lnTo>
                <a:lnTo>
                  <a:pt x="4743262" y="1800934"/>
                </a:lnTo>
                <a:lnTo>
                  <a:pt x="0" y="25692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DF7708E-20E8-4C3F-8BF0-CC1CD6DF3EB0}"/>
              </a:ext>
            </a:extLst>
          </p:cNvPr>
          <p:cNvSpPr>
            <a:spLocks/>
          </p:cNvSpPr>
          <p:nvPr/>
        </p:nvSpPr>
        <p:spPr>
          <a:xfrm>
            <a:off x="7142438" y="3803234"/>
            <a:ext cx="2478024" cy="2474506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30" dirty="0">
                <a:solidFill>
                  <a:schemeClr val="bg1"/>
                </a:solidFill>
              </a:rPr>
              <a:t>Channels: more online D2C and online retail, vaping stores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EE534EA-2F5B-43B9-9AC3-2C1085774052}"/>
              </a:ext>
            </a:extLst>
          </p:cNvPr>
          <p:cNvSpPr/>
          <p:nvPr/>
        </p:nvSpPr>
        <p:spPr>
          <a:xfrm>
            <a:off x="2412419" y="4314351"/>
            <a:ext cx="1472184" cy="146928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1830" dirty="0">
                <a:solidFill>
                  <a:schemeClr val="bg1"/>
                </a:solidFill>
              </a:rPr>
              <a:t>Channels: </a:t>
            </a:r>
            <a:br>
              <a:rPr lang="en-GB" sz="1830" dirty="0">
                <a:solidFill>
                  <a:schemeClr val="bg1"/>
                </a:solidFill>
              </a:rPr>
            </a:br>
            <a:r>
              <a:rPr lang="en-GB" sz="1830" dirty="0">
                <a:solidFill>
                  <a:schemeClr val="bg1"/>
                </a:solidFill>
              </a:rPr>
              <a:t>more online, </a:t>
            </a:r>
            <a:br>
              <a:rPr lang="en-GB" sz="1830" dirty="0">
                <a:solidFill>
                  <a:schemeClr val="bg1"/>
                </a:solidFill>
              </a:rPr>
            </a:br>
            <a:r>
              <a:rPr lang="en-GB" sz="1830" dirty="0">
                <a:solidFill>
                  <a:schemeClr val="bg1"/>
                </a:solidFill>
              </a:rPr>
              <a:t>vaping </a:t>
            </a:r>
            <a:br>
              <a:rPr lang="en-GB" sz="1830" dirty="0">
                <a:solidFill>
                  <a:schemeClr val="bg1"/>
                </a:solidFill>
              </a:rPr>
            </a:br>
            <a:r>
              <a:rPr lang="en-GB" sz="1830" dirty="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1BA65C-8111-4A7C-BD16-2C77DF577FEA}"/>
              </a:ext>
            </a:extLst>
          </p:cNvPr>
          <p:cNvSpPr txBox="1">
            <a:spLocks/>
          </p:cNvSpPr>
          <p:nvPr/>
        </p:nvSpPr>
        <p:spPr>
          <a:xfrm>
            <a:off x="4207712" y="4338689"/>
            <a:ext cx="2828947" cy="122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GB" sz="1568" dirty="0"/>
              <a:t>Shift from legacy</a:t>
            </a:r>
          </a:p>
          <a:p>
            <a:pPr lvl="1"/>
            <a:r>
              <a:rPr lang="en-GB" sz="1568" dirty="0"/>
              <a:t>Loyalty</a:t>
            </a:r>
          </a:p>
          <a:p>
            <a:pPr lvl="1"/>
            <a:r>
              <a:rPr lang="en-GB" sz="1568" dirty="0"/>
              <a:t>Uptrading</a:t>
            </a:r>
          </a:p>
          <a:p>
            <a:pPr lvl="1"/>
            <a:r>
              <a:rPr lang="en-US" sz="1568" dirty="0"/>
              <a:t>CLV</a:t>
            </a:r>
            <a:endParaRPr lang="en-GB" sz="1568" dirty="0"/>
          </a:p>
          <a:p>
            <a:pPr lvl="1"/>
            <a:r>
              <a:rPr lang="en-GB" sz="1568" dirty="0"/>
              <a:t>Consolidation</a:t>
            </a:r>
          </a:p>
          <a:p>
            <a:pPr lvl="1"/>
            <a:r>
              <a:rPr lang="en-GB" sz="1568" dirty="0"/>
              <a:t>Decreasing trade margin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C515D8-2B85-43B1-8DAA-2BC520F50067}"/>
              </a:ext>
            </a:extLst>
          </p:cNvPr>
          <p:cNvSpPr txBox="1">
            <a:spLocks/>
          </p:cNvSpPr>
          <p:nvPr/>
        </p:nvSpPr>
        <p:spPr>
          <a:xfrm>
            <a:off x="659623" y="2490055"/>
            <a:ext cx="964326" cy="23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830" b="1" dirty="0">
                <a:solidFill>
                  <a:schemeClr val="tx2"/>
                </a:solidFill>
              </a:rPr>
              <a:t>Legacy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F828C86-5FB9-4C7D-A15E-D2AF61A43541}"/>
              </a:ext>
            </a:extLst>
          </p:cNvPr>
          <p:cNvGrpSpPr/>
          <p:nvPr/>
        </p:nvGrpSpPr>
        <p:grpSpPr>
          <a:xfrm>
            <a:off x="793959" y="2939494"/>
            <a:ext cx="695653" cy="663985"/>
            <a:chOff x="-911225" y="3136900"/>
            <a:chExt cx="557212" cy="465138"/>
          </a:xfrm>
          <a:solidFill>
            <a:schemeClr val="tx2"/>
          </a:solidFill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4B8A9DB8-D334-4948-88A7-21BDEBE30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2475" y="3394075"/>
              <a:ext cx="252412" cy="177800"/>
            </a:xfrm>
            <a:custGeom>
              <a:avLst/>
              <a:gdLst>
                <a:gd name="T0" fmla="*/ 136 w 159"/>
                <a:gd name="T1" fmla="*/ 112 h 112"/>
                <a:gd name="T2" fmla="*/ 159 w 159"/>
                <a:gd name="T3" fmla="*/ 58 h 112"/>
                <a:gd name="T4" fmla="*/ 23 w 159"/>
                <a:gd name="T5" fmla="*/ 0 h 112"/>
                <a:gd name="T6" fmla="*/ 0 w 159"/>
                <a:gd name="T7" fmla="*/ 55 h 112"/>
                <a:gd name="T8" fmla="*/ 136 w 159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12">
                  <a:moveTo>
                    <a:pt x="136" y="112"/>
                  </a:moveTo>
                  <a:lnTo>
                    <a:pt x="159" y="58"/>
                  </a:lnTo>
                  <a:lnTo>
                    <a:pt x="23" y="0"/>
                  </a:lnTo>
                  <a:lnTo>
                    <a:pt x="0" y="55"/>
                  </a:lnTo>
                  <a:lnTo>
                    <a:pt x="13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890EBA61-2F6D-41E4-99D3-044D34BCF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4350" y="3495675"/>
              <a:ext cx="85725" cy="106363"/>
            </a:xfrm>
            <a:custGeom>
              <a:avLst/>
              <a:gdLst>
                <a:gd name="T0" fmla="*/ 23 w 54"/>
                <a:gd name="T1" fmla="*/ 0 h 67"/>
                <a:gd name="T2" fmla="*/ 0 w 54"/>
                <a:gd name="T3" fmla="*/ 54 h 67"/>
                <a:gd name="T4" fmla="*/ 31 w 54"/>
                <a:gd name="T5" fmla="*/ 67 h 67"/>
                <a:gd name="T6" fmla="*/ 54 w 54"/>
                <a:gd name="T7" fmla="*/ 13 h 67"/>
                <a:gd name="T8" fmla="*/ 23 w 54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23" y="0"/>
                  </a:moveTo>
                  <a:lnTo>
                    <a:pt x="0" y="54"/>
                  </a:lnTo>
                  <a:lnTo>
                    <a:pt x="31" y="67"/>
                  </a:lnTo>
                  <a:lnTo>
                    <a:pt x="54" y="1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BB259A69-9C3B-4248-8D2E-392F58EF95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11225" y="3327400"/>
              <a:ext cx="173037" cy="144463"/>
            </a:xfrm>
            <a:custGeom>
              <a:avLst/>
              <a:gdLst>
                <a:gd name="T0" fmla="*/ 227 w 227"/>
                <a:gd name="T1" fmla="*/ 76 h 189"/>
                <a:gd name="T2" fmla="*/ 48 w 227"/>
                <a:gd name="T3" fmla="*/ 0 h 189"/>
                <a:gd name="T4" fmla="*/ 0 w 227"/>
                <a:gd name="T5" fmla="*/ 113 h 189"/>
                <a:gd name="T6" fmla="*/ 180 w 227"/>
                <a:gd name="T7" fmla="*/ 189 h 189"/>
                <a:gd name="T8" fmla="*/ 227 w 227"/>
                <a:gd name="T9" fmla="*/ 76 h 189"/>
                <a:gd name="T10" fmla="*/ 59 w 227"/>
                <a:gd name="T11" fmla="*/ 110 h 189"/>
                <a:gd name="T12" fmla="*/ 48 w 227"/>
                <a:gd name="T13" fmla="*/ 98 h 189"/>
                <a:gd name="T14" fmla="*/ 59 w 227"/>
                <a:gd name="T15" fmla="*/ 87 h 189"/>
                <a:gd name="T16" fmla="*/ 71 w 227"/>
                <a:gd name="T17" fmla="*/ 98 h 189"/>
                <a:gd name="T18" fmla="*/ 59 w 227"/>
                <a:gd name="T19" fmla="*/ 110 h 189"/>
                <a:gd name="T20" fmla="*/ 71 w 227"/>
                <a:gd name="T21" fmla="*/ 65 h 189"/>
                <a:gd name="T22" fmla="*/ 55 w 227"/>
                <a:gd name="T23" fmla="*/ 49 h 189"/>
                <a:gd name="T24" fmla="*/ 71 w 227"/>
                <a:gd name="T25" fmla="*/ 33 h 189"/>
                <a:gd name="T26" fmla="*/ 87 w 227"/>
                <a:gd name="T27" fmla="*/ 49 h 189"/>
                <a:gd name="T28" fmla="*/ 71 w 227"/>
                <a:gd name="T29" fmla="*/ 65 h 189"/>
                <a:gd name="T30" fmla="*/ 119 w 227"/>
                <a:gd name="T31" fmla="*/ 136 h 189"/>
                <a:gd name="T32" fmla="*/ 100 w 227"/>
                <a:gd name="T33" fmla="*/ 117 h 189"/>
                <a:gd name="T34" fmla="*/ 119 w 227"/>
                <a:gd name="T35" fmla="*/ 98 h 189"/>
                <a:gd name="T36" fmla="*/ 138 w 227"/>
                <a:gd name="T37" fmla="*/ 117 h 189"/>
                <a:gd name="T38" fmla="*/ 119 w 227"/>
                <a:gd name="T39" fmla="*/ 136 h 189"/>
                <a:gd name="T40" fmla="*/ 158 w 227"/>
                <a:gd name="T41" fmla="*/ 96 h 189"/>
                <a:gd name="T42" fmla="*/ 173 w 227"/>
                <a:gd name="T43" fmla="*/ 82 h 189"/>
                <a:gd name="T44" fmla="*/ 187 w 227"/>
                <a:gd name="T45" fmla="*/ 96 h 189"/>
                <a:gd name="T46" fmla="*/ 173 w 227"/>
                <a:gd name="T47" fmla="*/ 111 h 189"/>
                <a:gd name="T48" fmla="*/ 158 w 227"/>
                <a:gd name="T49" fmla="*/ 9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89">
                  <a:moveTo>
                    <a:pt x="227" y="76"/>
                  </a:moveTo>
                  <a:lnTo>
                    <a:pt x="48" y="0"/>
                  </a:lnTo>
                  <a:lnTo>
                    <a:pt x="0" y="113"/>
                  </a:lnTo>
                  <a:lnTo>
                    <a:pt x="180" y="189"/>
                  </a:lnTo>
                  <a:lnTo>
                    <a:pt x="227" y="76"/>
                  </a:lnTo>
                  <a:close/>
                  <a:moveTo>
                    <a:pt x="59" y="110"/>
                  </a:moveTo>
                  <a:cubicBezTo>
                    <a:pt x="53" y="110"/>
                    <a:pt x="48" y="105"/>
                    <a:pt x="48" y="98"/>
                  </a:cubicBezTo>
                  <a:cubicBezTo>
                    <a:pt x="48" y="92"/>
                    <a:pt x="53" y="87"/>
                    <a:pt x="59" y="87"/>
                  </a:cubicBezTo>
                  <a:cubicBezTo>
                    <a:pt x="66" y="87"/>
                    <a:pt x="71" y="92"/>
                    <a:pt x="71" y="98"/>
                  </a:cubicBezTo>
                  <a:cubicBezTo>
                    <a:pt x="71" y="105"/>
                    <a:pt x="66" y="110"/>
                    <a:pt x="59" y="110"/>
                  </a:cubicBezTo>
                  <a:close/>
                  <a:moveTo>
                    <a:pt x="71" y="65"/>
                  </a:moveTo>
                  <a:cubicBezTo>
                    <a:pt x="62" y="65"/>
                    <a:pt x="55" y="58"/>
                    <a:pt x="55" y="49"/>
                  </a:cubicBezTo>
                  <a:cubicBezTo>
                    <a:pt x="55" y="40"/>
                    <a:pt x="62" y="33"/>
                    <a:pt x="71" y="33"/>
                  </a:cubicBezTo>
                  <a:cubicBezTo>
                    <a:pt x="80" y="33"/>
                    <a:pt x="87" y="40"/>
                    <a:pt x="87" y="49"/>
                  </a:cubicBezTo>
                  <a:cubicBezTo>
                    <a:pt x="87" y="58"/>
                    <a:pt x="80" y="65"/>
                    <a:pt x="71" y="65"/>
                  </a:cubicBezTo>
                  <a:close/>
                  <a:moveTo>
                    <a:pt x="119" y="136"/>
                  </a:moveTo>
                  <a:cubicBezTo>
                    <a:pt x="108" y="136"/>
                    <a:pt x="100" y="128"/>
                    <a:pt x="100" y="117"/>
                  </a:cubicBezTo>
                  <a:cubicBezTo>
                    <a:pt x="100" y="107"/>
                    <a:pt x="108" y="98"/>
                    <a:pt x="119" y="98"/>
                  </a:cubicBezTo>
                  <a:cubicBezTo>
                    <a:pt x="129" y="98"/>
                    <a:pt x="138" y="107"/>
                    <a:pt x="138" y="117"/>
                  </a:cubicBezTo>
                  <a:cubicBezTo>
                    <a:pt x="138" y="128"/>
                    <a:pt x="129" y="136"/>
                    <a:pt x="119" y="136"/>
                  </a:cubicBezTo>
                  <a:close/>
                  <a:moveTo>
                    <a:pt x="158" y="96"/>
                  </a:moveTo>
                  <a:cubicBezTo>
                    <a:pt x="158" y="88"/>
                    <a:pt x="165" y="82"/>
                    <a:pt x="173" y="82"/>
                  </a:cubicBezTo>
                  <a:cubicBezTo>
                    <a:pt x="181" y="82"/>
                    <a:pt x="187" y="88"/>
                    <a:pt x="187" y="96"/>
                  </a:cubicBezTo>
                  <a:cubicBezTo>
                    <a:pt x="187" y="104"/>
                    <a:pt x="181" y="111"/>
                    <a:pt x="173" y="111"/>
                  </a:cubicBezTo>
                  <a:cubicBezTo>
                    <a:pt x="165" y="111"/>
                    <a:pt x="158" y="104"/>
                    <a:pt x="158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0ABFE2B0-4546-4710-98B9-C02F7DB0C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5788" y="3136900"/>
              <a:ext cx="231775" cy="354013"/>
            </a:xfrm>
            <a:custGeom>
              <a:avLst/>
              <a:gdLst>
                <a:gd name="T0" fmla="*/ 79 w 304"/>
                <a:gd name="T1" fmla="*/ 289 h 465"/>
                <a:gd name="T2" fmla="*/ 161 w 304"/>
                <a:gd name="T3" fmla="*/ 445 h 465"/>
                <a:gd name="T4" fmla="*/ 210 w 304"/>
                <a:gd name="T5" fmla="*/ 465 h 465"/>
                <a:gd name="T6" fmla="*/ 206 w 304"/>
                <a:gd name="T7" fmla="*/ 276 h 465"/>
                <a:gd name="T8" fmla="*/ 105 w 304"/>
                <a:gd name="T9" fmla="*/ 163 h 465"/>
                <a:gd name="T10" fmla="*/ 237 w 304"/>
                <a:gd name="T11" fmla="*/ 234 h 465"/>
                <a:gd name="T12" fmla="*/ 304 w 304"/>
                <a:gd name="T13" fmla="*/ 134 h 465"/>
                <a:gd name="T14" fmla="*/ 158 w 304"/>
                <a:gd name="T15" fmla="*/ 0 h 465"/>
                <a:gd name="T16" fmla="*/ 0 w 304"/>
                <a:gd name="T17" fmla="*/ 158 h 465"/>
                <a:gd name="T18" fmla="*/ 79 w 304"/>
                <a:gd name="T19" fmla="*/ 28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465">
                  <a:moveTo>
                    <a:pt x="79" y="289"/>
                  </a:moveTo>
                  <a:cubicBezTo>
                    <a:pt x="145" y="332"/>
                    <a:pt x="178" y="379"/>
                    <a:pt x="161" y="445"/>
                  </a:cubicBezTo>
                  <a:lnTo>
                    <a:pt x="210" y="465"/>
                  </a:lnTo>
                  <a:cubicBezTo>
                    <a:pt x="230" y="424"/>
                    <a:pt x="243" y="359"/>
                    <a:pt x="206" y="276"/>
                  </a:cubicBezTo>
                  <a:cubicBezTo>
                    <a:pt x="163" y="264"/>
                    <a:pt x="111" y="234"/>
                    <a:pt x="105" y="163"/>
                  </a:cubicBezTo>
                  <a:cubicBezTo>
                    <a:pt x="105" y="163"/>
                    <a:pt x="144" y="263"/>
                    <a:pt x="237" y="234"/>
                  </a:cubicBezTo>
                  <a:cubicBezTo>
                    <a:pt x="273" y="218"/>
                    <a:pt x="304" y="183"/>
                    <a:pt x="304" y="134"/>
                  </a:cubicBezTo>
                  <a:cubicBezTo>
                    <a:pt x="304" y="47"/>
                    <a:pt x="225" y="0"/>
                    <a:pt x="158" y="0"/>
                  </a:cubicBezTo>
                  <a:cubicBezTo>
                    <a:pt x="70" y="0"/>
                    <a:pt x="0" y="71"/>
                    <a:pt x="0" y="158"/>
                  </a:cubicBezTo>
                  <a:cubicBezTo>
                    <a:pt x="0" y="205"/>
                    <a:pt x="27" y="255"/>
                    <a:pt x="79" y="28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12B859F-59C3-47AD-9AA3-9DC52E058AD4}"/>
              </a:ext>
            </a:extLst>
          </p:cNvPr>
          <p:cNvGrpSpPr/>
          <p:nvPr/>
        </p:nvGrpSpPr>
        <p:grpSpPr>
          <a:xfrm>
            <a:off x="769671" y="5231600"/>
            <a:ext cx="656016" cy="750100"/>
            <a:chOff x="-1827213" y="3622675"/>
            <a:chExt cx="985838" cy="985838"/>
          </a:xfrm>
          <a:solidFill>
            <a:schemeClr val="tx2"/>
          </a:solidFill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190BAB3D-79E3-47F2-A191-1761A371D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8750" y="3622675"/>
              <a:ext cx="587375" cy="587375"/>
            </a:xfrm>
            <a:custGeom>
              <a:avLst/>
              <a:gdLst>
                <a:gd name="T0" fmla="*/ 0 w 770"/>
                <a:gd name="T1" fmla="*/ 605 h 771"/>
                <a:gd name="T2" fmla="*/ 589 w 770"/>
                <a:gd name="T3" fmla="*/ 15 h 771"/>
                <a:gd name="T4" fmla="*/ 642 w 770"/>
                <a:gd name="T5" fmla="*/ 15 h 771"/>
                <a:gd name="T6" fmla="*/ 755 w 770"/>
                <a:gd name="T7" fmla="*/ 128 h 771"/>
                <a:gd name="T8" fmla="*/ 755 w 770"/>
                <a:gd name="T9" fmla="*/ 181 h 771"/>
                <a:gd name="T10" fmla="*/ 166 w 770"/>
                <a:gd name="T11" fmla="*/ 771 h 771"/>
                <a:gd name="T12" fmla="*/ 0 w 770"/>
                <a:gd name="T13" fmla="*/ 60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0" h="771">
                  <a:moveTo>
                    <a:pt x="0" y="605"/>
                  </a:moveTo>
                  <a:lnTo>
                    <a:pt x="589" y="15"/>
                  </a:lnTo>
                  <a:cubicBezTo>
                    <a:pt x="604" y="0"/>
                    <a:pt x="627" y="0"/>
                    <a:pt x="642" y="15"/>
                  </a:cubicBezTo>
                  <a:lnTo>
                    <a:pt x="755" y="128"/>
                  </a:lnTo>
                  <a:cubicBezTo>
                    <a:pt x="770" y="143"/>
                    <a:pt x="770" y="166"/>
                    <a:pt x="755" y="181"/>
                  </a:cubicBezTo>
                  <a:lnTo>
                    <a:pt x="166" y="771"/>
                  </a:lnTo>
                  <a:lnTo>
                    <a:pt x="0" y="605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F08476B1-F9A2-4990-B026-661BAFA59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6000" y="3652838"/>
              <a:ext cx="144463" cy="144463"/>
            </a:xfrm>
            <a:custGeom>
              <a:avLst/>
              <a:gdLst>
                <a:gd name="T0" fmla="*/ 80 w 91"/>
                <a:gd name="T1" fmla="*/ 91 h 91"/>
                <a:gd name="T2" fmla="*/ 0 w 91"/>
                <a:gd name="T3" fmla="*/ 11 h 91"/>
                <a:gd name="T4" fmla="*/ 12 w 91"/>
                <a:gd name="T5" fmla="*/ 0 h 91"/>
                <a:gd name="T6" fmla="*/ 91 w 91"/>
                <a:gd name="T7" fmla="*/ 79 h 91"/>
                <a:gd name="T8" fmla="*/ 80 w 9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80" y="91"/>
                  </a:moveTo>
                  <a:lnTo>
                    <a:pt x="0" y="11"/>
                  </a:lnTo>
                  <a:lnTo>
                    <a:pt x="12" y="0"/>
                  </a:lnTo>
                  <a:lnTo>
                    <a:pt x="91" y="79"/>
                  </a:lnTo>
                  <a:lnTo>
                    <a:pt x="8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47EBA1C1-9AAA-4934-8061-238F16ADB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4938" y="4002088"/>
              <a:ext cx="184150" cy="184150"/>
            </a:xfrm>
            <a:custGeom>
              <a:avLst/>
              <a:gdLst>
                <a:gd name="T0" fmla="*/ 80 w 116"/>
                <a:gd name="T1" fmla="*/ 116 h 116"/>
                <a:gd name="T2" fmla="*/ 0 w 116"/>
                <a:gd name="T3" fmla="*/ 36 h 116"/>
                <a:gd name="T4" fmla="*/ 36 w 116"/>
                <a:gd name="T5" fmla="*/ 0 h 116"/>
                <a:gd name="T6" fmla="*/ 116 w 116"/>
                <a:gd name="T7" fmla="*/ 80 h 116"/>
                <a:gd name="T8" fmla="*/ 80 w 11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80" y="116"/>
                  </a:moveTo>
                  <a:lnTo>
                    <a:pt x="0" y="36"/>
                  </a:lnTo>
                  <a:lnTo>
                    <a:pt x="36" y="0"/>
                  </a:lnTo>
                  <a:lnTo>
                    <a:pt x="116" y="80"/>
                  </a:lnTo>
                  <a:lnTo>
                    <a:pt x="80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E5D36183-7E9A-4826-AE61-107D08B0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0050" y="4083050"/>
              <a:ext cx="368300" cy="368300"/>
            </a:xfrm>
            <a:custGeom>
              <a:avLst/>
              <a:gdLst>
                <a:gd name="T0" fmla="*/ 483 w 483"/>
                <a:gd name="T1" fmla="*/ 166 h 482"/>
                <a:gd name="T2" fmla="*/ 317 w 483"/>
                <a:gd name="T3" fmla="*/ 0 h 482"/>
                <a:gd name="T4" fmla="*/ 0 w 483"/>
                <a:gd name="T5" fmla="*/ 320 h 482"/>
                <a:gd name="T6" fmla="*/ 162 w 483"/>
                <a:gd name="T7" fmla="*/ 482 h 482"/>
                <a:gd name="T8" fmla="*/ 483 w 483"/>
                <a:gd name="T9" fmla="*/ 16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482">
                  <a:moveTo>
                    <a:pt x="483" y="166"/>
                  </a:moveTo>
                  <a:lnTo>
                    <a:pt x="317" y="0"/>
                  </a:lnTo>
                  <a:cubicBezTo>
                    <a:pt x="228" y="147"/>
                    <a:pt x="138" y="287"/>
                    <a:pt x="0" y="320"/>
                  </a:cubicBezTo>
                  <a:lnTo>
                    <a:pt x="162" y="482"/>
                  </a:lnTo>
                  <a:cubicBezTo>
                    <a:pt x="195" y="344"/>
                    <a:pt x="335" y="254"/>
                    <a:pt x="483" y="16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B5909512-C939-43B3-A46F-FD6644AC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8638" y="4327525"/>
              <a:ext cx="252413" cy="252413"/>
            </a:xfrm>
            <a:custGeom>
              <a:avLst/>
              <a:gdLst>
                <a:gd name="T0" fmla="*/ 35 w 159"/>
                <a:gd name="T1" fmla="*/ 159 h 159"/>
                <a:gd name="T2" fmla="*/ 0 w 159"/>
                <a:gd name="T3" fmla="*/ 124 h 159"/>
                <a:gd name="T4" fmla="*/ 81 w 159"/>
                <a:gd name="T5" fmla="*/ 0 h 159"/>
                <a:gd name="T6" fmla="*/ 159 w 159"/>
                <a:gd name="T7" fmla="*/ 78 h 159"/>
                <a:gd name="T8" fmla="*/ 35 w 15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59">
                  <a:moveTo>
                    <a:pt x="35" y="159"/>
                  </a:moveTo>
                  <a:lnTo>
                    <a:pt x="0" y="124"/>
                  </a:lnTo>
                  <a:lnTo>
                    <a:pt x="81" y="0"/>
                  </a:lnTo>
                  <a:lnTo>
                    <a:pt x="159" y="78"/>
                  </a:lnTo>
                  <a:lnTo>
                    <a:pt x="35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A401CADB-E1A6-491D-8C83-C23E1CABD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27213" y="4503738"/>
              <a:ext cx="104775" cy="104775"/>
            </a:xfrm>
            <a:custGeom>
              <a:avLst/>
              <a:gdLst>
                <a:gd name="T0" fmla="*/ 124 w 138"/>
                <a:gd name="T1" fmla="*/ 128 h 138"/>
                <a:gd name="T2" fmla="*/ 88 w 138"/>
                <a:gd name="T3" fmla="*/ 128 h 138"/>
                <a:gd name="T4" fmla="*/ 11 w 138"/>
                <a:gd name="T5" fmla="*/ 51 h 138"/>
                <a:gd name="T6" fmla="*/ 11 w 138"/>
                <a:gd name="T7" fmla="*/ 14 h 138"/>
                <a:gd name="T8" fmla="*/ 14 w 138"/>
                <a:gd name="T9" fmla="*/ 10 h 138"/>
                <a:gd name="T10" fmla="*/ 51 w 138"/>
                <a:gd name="T11" fmla="*/ 10 h 138"/>
                <a:gd name="T12" fmla="*/ 128 w 138"/>
                <a:gd name="T13" fmla="*/ 87 h 138"/>
                <a:gd name="T14" fmla="*/ 128 w 138"/>
                <a:gd name="T15" fmla="*/ 124 h 138"/>
                <a:gd name="T16" fmla="*/ 124 w 138"/>
                <a:gd name="T17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124" y="128"/>
                  </a:moveTo>
                  <a:cubicBezTo>
                    <a:pt x="114" y="138"/>
                    <a:pt x="98" y="138"/>
                    <a:pt x="88" y="128"/>
                  </a:cubicBezTo>
                  <a:lnTo>
                    <a:pt x="11" y="51"/>
                  </a:lnTo>
                  <a:cubicBezTo>
                    <a:pt x="0" y="40"/>
                    <a:pt x="0" y="24"/>
                    <a:pt x="11" y="14"/>
                  </a:cubicBezTo>
                  <a:lnTo>
                    <a:pt x="14" y="10"/>
                  </a:lnTo>
                  <a:cubicBezTo>
                    <a:pt x="24" y="0"/>
                    <a:pt x="41" y="0"/>
                    <a:pt x="51" y="10"/>
                  </a:cubicBezTo>
                  <a:lnTo>
                    <a:pt x="128" y="87"/>
                  </a:lnTo>
                  <a:cubicBezTo>
                    <a:pt x="138" y="98"/>
                    <a:pt x="138" y="114"/>
                    <a:pt x="128" y="124"/>
                  </a:cubicBezTo>
                  <a:lnTo>
                    <a:pt x="124" y="128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1AC1D6C8-CA3D-4FDC-ADED-58F68E87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1588" y="4003675"/>
              <a:ext cx="49213" cy="49213"/>
            </a:xfrm>
            <a:custGeom>
              <a:avLst/>
              <a:gdLst>
                <a:gd name="T0" fmla="*/ 53 w 65"/>
                <a:gd name="T1" fmla="*/ 53 h 64"/>
                <a:gd name="T2" fmla="*/ 11 w 65"/>
                <a:gd name="T3" fmla="*/ 53 h 64"/>
                <a:gd name="T4" fmla="*/ 11 w 65"/>
                <a:gd name="T5" fmla="*/ 11 h 64"/>
                <a:gd name="T6" fmla="*/ 53 w 65"/>
                <a:gd name="T7" fmla="*/ 11 h 64"/>
                <a:gd name="T8" fmla="*/ 53 w 65"/>
                <a:gd name="T9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53" y="53"/>
                  </a:moveTo>
                  <a:cubicBezTo>
                    <a:pt x="42" y="64"/>
                    <a:pt x="23" y="64"/>
                    <a:pt x="11" y="53"/>
                  </a:cubicBezTo>
                  <a:cubicBezTo>
                    <a:pt x="0" y="41"/>
                    <a:pt x="0" y="23"/>
                    <a:pt x="11" y="11"/>
                  </a:cubicBezTo>
                  <a:cubicBezTo>
                    <a:pt x="23" y="0"/>
                    <a:pt x="42" y="0"/>
                    <a:pt x="53" y="11"/>
                  </a:cubicBezTo>
                  <a:cubicBezTo>
                    <a:pt x="65" y="23"/>
                    <a:pt x="65" y="41"/>
                    <a:pt x="53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xmlns="" id="{E8E426DD-FA1A-467E-85FA-559BBC42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58888" y="4016375"/>
              <a:ext cx="23813" cy="23813"/>
            </a:xfrm>
            <a:custGeom>
              <a:avLst/>
              <a:gdLst>
                <a:gd name="T0" fmla="*/ 25 w 31"/>
                <a:gd name="T1" fmla="*/ 25 h 31"/>
                <a:gd name="T2" fmla="*/ 5 w 31"/>
                <a:gd name="T3" fmla="*/ 25 h 31"/>
                <a:gd name="T4" fmla="*/ 5 w 31"/>
                <a:gd name="T5" fmla="*/ 5 h 31"/>
                <a:gd name="T6" fmla="*/ 25 w 31"/>
                <a:gd name="T7" fmla="*/ 5 h 31"/>
                <a:gd name="T8" fmla="*/ 25 w 31"/>
                <a:gd name="T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5" y="25"/>
                  </a:moveTo>
                  <a:cubicBezTo>
                    <a:pt x="20" y="31"/>
                    <a:pt x="11" y="31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31" y="11"/>
                    <a:pt x="31" y="19"/>
                    <a:pt x="25" y="2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xmlns="" id="{B6DF46CB-2C17-4575-92A7-06C0FA1D8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60538" y="4146550"/>
              <a:ext cx="482600" cy="460375"/>
            </a:xfrm>
            <a:custGeom>
              <a:avLst/>
              <a:gdLst>
                <a:gd name="T0" fmla="*/ 18 w 633"/>
                <a:gd name="T1" fmla="*/ 603 h 603"/>
                <a:gd name="T2" fmla="*/ 18 w 633"/>
                <a:gd name="T3" fmla="*/ 603 h 603"/>
                <a:gd name="T4" fmla="*/ 18 w 633"/>
                <a:gd name="T5" fmla="*/ 603 h 603"/>
                <a:gd name="T6" fmla="*/ 18 w 633"/>
                <a:gd name="T7" fmla="*/ 603 h 603"/>
                <a:gd name="T8" fmla="*/ 18 w 633"/>
                <a:gd name="T9" fmla="*/ 603 h 603"/>
                <a:gd name="T10" fmla="*/ 36 w 633"/>
                <a:gd name="T11" fmla="*/ 596 h 603"/>
                <a:gd name="T12" fmla="*/ 18 w 633"/>
                <a:gd name="T13" fmla="*/ 603 h 603"/>
                <a:gd name="T14" fmla="*/ 0 w 633"/>
                <a:gd name="T15" fmla="*/ 596 h 603"/>
                <a:gd name="T16" fmla="*/ 0 w 633"/>
                <a:gd name="T17" fmla="*/ 596 h 603"/>
                <a:gd name="T18" fmla="*/ 0 w 633"/>
                <a:gd name="T19" fmla="*/ 596 h 603"/>
                <a:gd name="T20" fmla="*/ 0 w 633"/>
                <a:gd name="T21" fmla="*/ 596 h 603"/>
                <a:gd name="T22" fmla="*/ 281 w 633"/>
                <a:gd name="T23" fmla="*/ 399 h 603"/>
                <a:gd name="T24" fmla="*/ 281 w 633"/>
                <a:gd name="T25" fmla="*/ 399 h 603"/>
                <a:gd name="T26" fmla="*/ 200 w 633"/>
                <a:gd name="T27" fmla="*/ 318 h 603"/>
                <a:gd name="T28" fmla="*/ 281 w 633"/>
                <a:gd name="T29" fmla="*/ 399 h 603"/>
                <a:gd name="T30" fmla="*/ 602 w 633"/>
                <a:gd name="T31" fmla="*/ 83 h 603"/>
                <a:gd name="T32" fmla="*/ 519 w 633"/>
                <a:gd name="T33" fmla="*/ 0 h 603"/>
                <a:gd name="T34" fmla="*/ 602 w 633"/>
                <a:gd name="T35" fmla="*/ 83 h 603"/>
                <a:gd name="T36" fmla="*/ 633 w 633"/>
                <a:gd name="T37" fmla="*/ 51 h 603"/>
                <a:gd name="T38" fmla="*/ 602 w 633"/>
                <a:gd name="T39" fmla="*/ 83 h 603"/>
                <a:gd name="T40" fmla="*/ 281 w 633"/>
                <a:gd name="T41" fmla="*/ 399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3" h="603">
                  <a:moveTo>
                    <a:pt x="18" y="603"/>
                  </a:moveTo>
                  <a:lnTo>
                    <a:pt x="18" y="603"/>
                  </a:lnTo>
                  <a:lnTo>
                    <a:pt x="18" y="603"/>
                  </a:lnTo>
                  <a:lnTo>
                    <a:pt x="18" y="603"/>
                  </a:lnTo>
                  <a:moveTo>
                    <a:pt x="18" y="603"/>
                  </a:moveTo>
                  <a:cubicBezTo>
                    <a:pt x="25" y="603"/>
                    <a:pt x="31" y="601"/>
                    <a:pt x="36" y="596"/>
                  </a:cubicBezTo>
                  <a:cubicBezTo>
                    <a:pt x="31" y="601"/>
                    <a:pt x="25" y="603"/>
                    <a:pt x="18" y="603"/>
                  </a:cubicBezTo>
                  <a:moveTo>
                    <a:pt x="0" y="596"/>
                  </a:moveTo>
                  <a:cubicBezTo>
                    <a:pt x="0" y="596"/>
                    <a:pt x="0" y="596"/>
                    <a:pt x="0" y="596"/>
                  </a:cubicBezTo>
                  <a:lnTo>
                    <a:pt x="0" y="596"/>
                  </a:lnTo>
                  <a:cubicBezTo>
                    <a:pt x="0" y="596"/>
                    <a:pt x="0" y="596"/>
                    <a:pt x="0" y="596"/>
                  </a:cubicBezTo>
                  <a:moveTo>
                    <a:pt x="281" y="399"/>
                  </a:moveTo>
                  <a:lnTo>
                    <a:pt x="281" y="399"/>
                  </a:lnTo>
                  <a:lnTo>
                    <a:pt x="200" y="318"/>
                  </a:lnTo>
                  <a:lnTo>
                    <a:pt x="281" y="399"/>
                  </a:lnTo>
                  <a:cubicBezTo>
                    <a:pt x="314" y="261"/>
                    <a:pt x="454" y="171"/>
                    <a:pt x="602" y="83"/>
                  </a:cubicBezTo>
                  <a:lnTo>
                    <a:pt x="519" y="0"/>
                  </a:lnTo>
                  <a:lnTo>
                    <a:pt x="602" y="83"/>
                  </a:lnTo>
                  <a:lnTo>
                    <a:pt x="633" y="51"/>
                  </a:lnTo>
                  <a:lnTo>
                    <a:pt x="602" y="83"/>
                  </a:lnTo>
                  <a:cubicBezTo>
                    <a:pt x="454" y="171"/>
                    <a:pt x="314" y="261"/>
                    <a:pt x="281" y="39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xmlns="" id="{4AB67366-F7E8-4414-9394-4880FC21E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65250" y="3678238"/>
              <a:ext cx="520700" cy="531813"/>
            </a:xfrm>
            <a:custGeom>
              <a:avLst/>
              <a:gdLst>
                <a:gd name="T0" fmla="*/ 83 w 683"/>
                <a:gd name="T1" fmla="*/ 699 h 699"/>
                <a:gd name="T2" fmla="*/ 0 w 683"/>
                <a:gd name="T3" fmla="*/ 616 h 699"/>
                <a:gd name="T4" fmla="*/ 31 w 683"/>
                <a:gd name="T5" fmla="*/ 584 h 699"/>
                <a:gd name="T6" fmla="*/ 114 w 683"/>
                <a:gd name="T7" fmla="*/ 667 h 699"/>
                <a:gd name="T8" fmla="*/ 83 w 683"/>
                <a:gd name="T9" fmla="*/ 699 h 699"/>
                <a:gd name="T10" fmla="*/ 190 w 683"/>
                <a:gd name="T11" fmla="*/ 592 h 699"/>
                <a:gd name="T12" fmla="*/ 107 w 683"/>
                <a:gd name="T13" fmla="*/ 509 h 699"/>
                <a:gd name="T14" fmla="*/ 134 w 683"/>
                <a:gd name="T15" fmla="*/ 481 h 699"/>
                <a:gd name="T16" fmla="*/ 155 w 683"/>
                <a:gd name="T17" fmla="*/ 490 h 699"/>
                <a:gd name="T18" fmla="*/ 176 w 683"/>
                <a:gd name="T19" fmla="*/ 481 h 699"/>
                <a:gd name="T20" fmla="*/ 176 w 683"/>
                <a:gd name="T21" fmla="*/ 439 h 699"/>
                <a:gd name="T22" fmla="*/ 542 w 683"/>
                <a:gd name="T23" fmla="*/ 73 h 699"/>
                <a:gd name="T24" fmla="*/ 625 w 683"/>
                <a:gd name="T25" fmla="*/ 156 h 699"/>
                <a:gd name="T26" fmla="*/ 190 w 683"/>
                <a:gd name="T27" fmla="*/ 592 h 699"/>
                <a:gd name="T28" fmla="*/ 649 w 683"/>
                <a:gd name="T29" fmla="*/ 133 h 699"/>
                <a:gd name="T30" fmla="*/ 566 w 683"/>
                <a:gd name="T31" fmla="*/ 50 h 699"/>
                <a:gd name="T32" fmla="*/ 616 w 683"/>
                <a:gd name="T33" fmla="*/ 0 h 699"/>
                <a:gd name="T34" fmla="*/ 672 w 683"/>
                <a:gd name="T35" fmla="*/ 56 h 699"/>
                <a:gd name="T36" fmla="*/ 683 w 683"/>
                <a:gd name="T37" fmla="*/ 83 h 699"/>
                <a:gd name="T38" fmla="*/ 672 w 683"/>
                <a:gd name="T39" fmla="*/ 109 h 699"/>
                <a:gd name="T40" fmla="*/ 649 w 683"/>
                <a:gd name="T41" fmla="*/ 133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3" h="699">
                  <a:moveTo>
                    <a:pt x="83" y="699"/>
                  </a:moveTo>
                  <a:lnTo>
                    <a:pt x="0" y="616"/>
                  </a:lnTo>
                  <a:lnTo>
                    <a:pt x="31" y="584"/>
                  </a:lnTo>
                  <a:lnTo>
                    <a:pt x="114" y="667"/>
                  </a:lnTo>
                  <a:lnTo>
                    <a:pt x="83" y="699"/>
                  </a:lnTo>
                  <a:moveTo>
                    <a:pt x="190" y="592"/>
                  </a:moveTo>
                  <a:lnTo>
                    <a:pt x="107" y="509"/>
                  </a:lnTo>
                  <a:lnTo>
                    <a:pt x="134" y="481"/>
                  </a:lnTo>
                  <a:cubicBezTo>
                    <a:pt x="140" y="487"/>
                    <a:pt x="148" y="490"/>
                    <a:pt x="155" y="490"/>
                  </a:cubicBezTo>
                  <a:cubicBezTo>
                    <a:pt x="163" y="490"/>
                    <a:pt x="170" y="487"/>
                    <a:pt x="176" y="481"/>
                  </a:cubicBezTo>
                  <a:cubicBezTo>
                    <a:pt x="188" y="469"/>
                    <a:pt x="188" y="451"/>
                    <a:pt x="176" y="439"/>
                  </a:cubicBezTo>
                  <a:lnTo>
                    <a:pt x="542" y="73"/>
                  </a:lnTo>
                  <a:lnTo>
                    <a:pt x="625" y="156"/>
                  </a:lnTo>
                  <a:lnTo>
                    <a:pt x="190" y="592"/>
                  </a:lnTo>
                  <a:moveTo>
                    <a:pt x="649" y="133"/>
                  </a:moveTo>
                  <a:lnTo>
                    <a:pt x="566" y="50"/>
                  </a:lnTo>
                  <a:lnTo>
                    <a:pt x="616" y="0"/>
                  </a:lnTo>
                  <a:lnTo>
                    <a:pt x="672" y="56"/>
                  </a:lnTo>
                  <a:cubicBezTo>
                    <a:pt x="680" y="64"/>
                    <a:pt x="683" y="73"/>
                    <a:pt x="683" y="83"/>
                  </a:cubicBezTo>
                  <a:cubicBezTo>
                    <a:pt x="683" y="92"/>
                    <a:pt x="680" y="102"/>
                    <a:pt x="672" y="109"/>
                  </a:cubicBezTo>
                  <a:lnTo>
                    <a:pt x="649" y="133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xmlns="" id="{69647D89-C80E-4C3B-B856-2F388EB66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2500" y="3716338"/>
              <a:ext cx="80963" cy="80963"/>
            </a:xfrm>
            <a:custGeom>
              <a:avLst/>
              <a:gdLst>
                <a:gd name="T0" fmla="*/ 40 w 51"/>
                <a:gd name="T1" fmla="*/ 51 h 51"/>
                <a:gd name="T2" fmla="*/ 40 w 51"/>
                <a:gd name="T3" fmla="*/ 51 h 51"/>
                <a:gd name="T4" fmla="*/ 0 w 51"/>
                <a:gd name="T5" fmla="*/ 11 h 51"/>
                <a:gd name="T6" fmla="*/ 11 w 51"/>
                <a:gd name="T7" fmla="*/ 0 h 51"/>
                <a:gd name="T8" fmla="*/ 51 w 51"/>
                <a:gd name="T9" fmla="*/ 39 h 51"/>
                <a:gd name="T10" fmla="*/ 40 w 5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40" y="51"/>
                  </a:moveTo>
                  <a:lnTo>
                    <a:pt x="40" y="5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51" y="39"/>
                  </a:lnTo>
                  <a:lnTo>
                    <a:pt x="40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xmlns="" id="{3E4761B2-5314-4C48-8E4E-AA0F1594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1438" y="4065588"/>
              <a:ext cx="120650" cy="120650"/>
            </a:xfrm>
            <a:custGeom>
              <a:avLst/>
              <a:gdLst>
                <a:gd name="T0" fmla="*/ 40 w 76"/>
                <a:gd name="T1" fmla="*/ 76 h 76"/>
                <a:gd name="T2" fmla="*/ 40 w 76"/>
                <a:gd name="T3" fmla="*/ 76 h 76"/>
                <a:gd name="T4" fmla="*/ 0 w 76"/>
                <a:gd name="T5" fmla="*/ 36 h 76"/>
                <a:gd name="T6" fmla="*/ 36 w 76"/>
                <a:gd name="T7" fmla="*/ 0 h 76"/>
                <a:gd name="T8" fmla="*/ 76 w 76"/>
                <a:gd name="T9" fmla="*/ 40 h 76"/>
                <a:gd name="T10" fmla="*/ 40 w 76"/>
                <a:gd name="T1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6">
                  <a:moveTo>
                    <a:pt x="40" y="76"/>
                  </a:moveTo>
                  <a:lnTo>
                    <a:pt x="40" y="76"/>
                  </a:lnTo>
                  <a:lnTo>
                    <a:pt x="0" y="36"/>
                  </a:lnTo>
                  <a:lnTo>
                    <a:pt x="36" y="0"/>
                  </a:lnTo>
                  <a:lnTo>
                    <a:pt x="76" y="40"/>
                  </a:lnTo>
                  <a:lnTo>
                    <a:pt x="40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xmlns="" id="{2562CA9E-DE15-45FC-BFF6-1931EA03B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8138" y="4146550"/>
              <a:ext cx="306388" cy="304800"/>
            </a:xfrm>
            <a:custGeom>
              <a:avLst/>
              <a:gdLst>
                <a:gd name="T0" fmla="*/ 81 w 402"/>
                <a:gd name="T1" fmla="*/ 399 h 399"/>
                <a:gd name="T2" fmla="*/ 0 w 402"/>
                <a:gd name="T3" fmla="*/ 318 h 399"/>
                <a:gd name="T4" fmla="*/ 319 w 402"/>
                <a:gd name="T5" fmla="*/ 0 h 399"/>
                <a:gd name="T6" fmla="*/ 402 w 402"/>
                <a:gd name="T7" fmla="*/ 83 h 399"/>
                <a:gd name="T8" fmla="*/ 81 w 40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399">
                  <a:moveTo>
                    <a:pt x="81" y="399"/>
                  </a:moveTo>
                  <a:lnTo>
                    <a:pt x="0" y="318"/>
                  </a:lnTo>
                  <a:lnTo>
                    <a:pt x="319" y="0"/>
                  </a:lnTo>
                  <a:lnTo>
                    <a:pt x="402" y="83"/>
                  </a:lnTo>
                  <a:cubicBezTo>
                    <a:pt x="254" y="171"/>
                    <a:pt x="114" y="261"/>
                    <a:pt x="81" y="39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xmlns="" id="{3AFD46CA-6FEB-4787-9619-96DF46651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60538" y="4389438"/>
              <a:ext cx="214313" cy="182563"/>
            </a:xfrm>
            <a:custGeom>
              <a:avLst/>
              <a:gdLst>
                <a:gd name="T0" fmla="*/ 40 w 280"/>
                <a:gd name="T1" fmla="*/ 239 h 239"/>
                <a:gd name="T2" fmla="*/ 39 w 280"/>
                <a:gd name="T3" fmla="*/ 237 h 239"/>
                <a:gd name="T4" fmla="*/ 0 w 280"/>
                <a:gd name="T5" fmla="*/ 199 h 239"/>
                <a:gd name="T6" fmla="*/ 199 w 280"/>
                <a:gd name="T7" fmla="*/ 0 h 239"/>
                <a:gd name="T8" fmla="*/ 280 w 280"/>
                <a:gd name="T9" fmla="*/ 81 h 239"/>
                <a:gd name="T10" fmla="*/ 40 w 280"/>
                <a:gd name="T1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39">
                  <a:moveTo>
                    <a:pt x="40" y="239"/>
                  </a:moveTo>
                  <a:cubicBezTo>
                    <a:pt x="40" y="238"/>
                    <a:pt x="39" y="238"/>
                    <a:pt x="39" y="237"/>
                  </a:cubicBezTo>
                  <a:lnTo>
                    <a:pt x="0" y="199"/>
                  </a:lnTo>
                  <a:lnTo>
                    <a:pt x="199" y="0"/>
                  </a:lnTo>
                  <a:lnTo>
                    <a:pt x="280" y="81"/>
                  </a:lnTo>
                  <a:lnTo>
                    <a:pt x="40" y="239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xmlns="" id="{83BA5A2B-8F5D-4A2E-ACDF-8318D746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0700" y="4540250"/>
              <a:ext cx="68263" cy="66675"/>
            </a:xfrm>
            <a:custGeom>
              <a:avLst/>
              <a:gdLst>
                <a:gd name="T0" fmla="*/ 57 w 89"/>
                <a:gd name="T1" fmla="*/ 86 h 86"/>
                <a:gd name="T2" fmla="*/ 57 w 89"/>
                <a:gd name="T3" fmla="*/ 86 h 86"/>
                <a:gd name="T4" fmla="*/ 39 w 89"/>
                <a:gd name="T5" fmla="*/ 79 h 86"/>
                <a:gd name="T6" fmla="*/ 39 w 89"/>
                <a:gd name="T7" fmla="*/ 79 h 86"/>
                <a:gd name="T8" fmla="*/ 39 w 89"/>
                <a:gd name="T9" fmla="*/ 79 h 86"/>
                <a:gd name="T10" fmla="*/ 0 w 89"/>
                <a:gd name="T11" fmla="*/ 40 h 86"/>
                <a:gd name="T12" fmla="*/ 40 w 89"/>
                <a:gd name="T13" fmla="*/ 0 h 86"/>
                <a:gd name="T14" fmla="*/ 79 w 89"/>
                <a:gd name="T15" fmla="*/ 38 h 86"/>
                <a:gd name="T16" fmla="*/ 80 w 89"/>
                <a:gd name="T17" fmla="*/ 40 h 86"/>
                <a:gd name="T18" fmla="*/ 80 w 89"/>
                <a:gd name="T19" fmla="*/ 40 h 86"/>
                <a:gd name="T20" fmla="*/ 79 w 89"/>
                <a:gd name="T21" fmla="*/ 75 h 86"/>
                <a:gd name="T22" fmla="*/ 79 w 89"/>
                <a:gd name="T23" fmla="*/ 75 h 86"/>
                <a:gd name="T24" fmla="*/ 75 w 89"/>
                <a:gd name="T25" fmla="*/ 79 h 86"/>
                <a:gd name="T26" fmla="*/ 75 w 89"/>
                <a:gd name="T27" fmla="*/ 79 h 86"/>
                <a:gd name="T28" fmla="*/ 75 w 89"/>
                <a:gd name="T29" fmla="*/ 79 h 86"/>
                <a:gd name="T30" fmla="*/ 57 w 89"/>
                <a:gd name="T31" fmla="*/ 86 h 86"/>
                <a:gd name="T32" fmla="*/ 57 w 89"/>
                <a:gd name="T3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57" y="86"/>
                  </a:moveTo>
                  <a:lnTo>
                    <a:pt x="57" y="86"/>
                  </a:lnTo>
                  <a:cubicBezTo>
                    <a:pt x="50" y="86"/>
                    <a:pt x="44" y="84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lnTo>
                    <a:pt x="39" y="79"/>
                  </a:lnTo>
                  <a:lnTo>
                    <a:pt x="0" y="40"/>
                  </a:lnTo>
                  <a:lnTo>
                    <a:pt x="40" y="0"/>
                  </a:lnTo>
                  <a:lnTo>
                    <a:pt x="79" y="38"/>
                  </a:lnTo>
                  <a:cubicBezTo>
                    <a:pt x="79" y="39"/>
                    <a:pt x="80" y="39"/>
                    <a:pt x="80" y="40"/>
                  </a:cubicBezTo>
                  <a:lnTo>
                    <a:pt x="80" y="40"/>
                  </a:lnTo>
                  <a:cubicBezTo>
                    <a:pt x="89" y="50"/>
                    <a:pt x="89" y="65"/>
                    <a:pt x="79" y="75"/>
                  </a:cubicBezTo>
                  <a:lnTo>
                    <a:pt x="79" y="75"/>
                  </a:lnTo>
                  <a:lnTo>
                    <a:pt x="75" y="79"/>
                  </a:lnTo>
                  <a:lnTo>
                    <a:pt x="75" y="79"/>
                  </a:lnTo>
                  <a:cubicBezTo>
                    <a:pt x="75" y="79"/>
                    <a:pt x="75" y="79"/>
                    <a:pt x="75" y="79"/>
                  </a:cubicBezTo>
                  <a:cubicBezTo>
                    <a:pt x="70" y="84"/>
                    <a:pt x="64" y="86"/>
                    <a:pt x="57" y="86"/>
                  </a:cubicBezTo>
                  <a:lnTo>
                    <a:pt x="57" y="86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xmlns="" id="{7E689B09-4B7E-418A-9C3E-071FD8763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63650" y="4011613"/>
              <a:ext cx="41275" cy="39688"/>
            </a:xfrm>
            <a:custGeom>
              <a:avLst/>
              <a:gdLst>
                <a:gd name="T0" fmla="*/ 21 w 54"/>
                <a:gd name="T1" fmla="*/ 51 h 51"/>
                <a:gd name="T2" fmla="*/ 0 w 54"/>
                <a:gd name="T3" fmla="*/ 42 h 51"/>
                <a:gd name="T4" fmla="*/ 11 w 54"/>
                <a:gd name="T5" fmla="*/ 31 h 51"/>
                <a:gd name="T6" fmla="*/ 21 w 54"/>
                <a:gd name="T7" fmla="*/ 35 h 51"/>
                <a:gd name="T8" fmla="*/ 31 w 54"/>
                <a:gd name="T9" fmla="*/ 31 h 51"/>
                <a:gd name="T10" fmla="*/ 31 w 54"/>
                <a:gd name="T11" fmla="*/ 11 h 51"/>
                <a:gd name="T12" fmla="*/ 42 w 54"/>
                <a:gd name="T13" fmla="*/ 0 h 51"/>
                <a:gd name="T14" fmla="*/ 42 w 54"/>
                <a:gd name="T15" fmla="*/ 42 h 51"/>
                <a:gd name="T16" fmla="*/ 21 w 54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1">
                  <a:moveTo>
                    <a:pt x="21" y="51"/>
                  </a:moveTo>
                  <a:cubicBezTo>
                    <a:pt x="14" y="51"/>
                    <a:pt x="6" y="48"/>
                    <a:pt x="0" y="42"/>
                  </a:cubicBezTo>
                  <a:lnTo>
                    <a:pt x="11" y="31"/>
                  </a:lnTo>
                  <a:cubicBezTo>
                    <a:pt x="14" y="34"/>
                    <a:pt x="18" y="35"/>
                    <a:pt x="21" y="35"/>
                  </a:cubicBezTo>
                  <a:cubicBezTo>
                    <a:pt x="25" y="35"/>
                    <a:pt x="28" y="34"/>
                    <a:pt x="31" y="31"/>
                  </a:cubicBezTo>
                  <a:cubicBezTo>
                    <a:pt x="37" y="25"/>
                    <a:pt x="37" y="17"/>
                    <a:pt x="31" y="11"/>
                  </a:cubicBezTo>
                  <a:lnTo>
                    <a:pt x="42" y="0"/>
                  </a:lnTo>
                  <a:cubicBezTo>
                    <a:pt x="54" y="12"/>
                    <a:pt x="54" y="30"/>
                    <a:pt x="42" y="42"/>
                  </a:cubicBezTo>
                  <a:cubicBezTo>
                    <a:pt x="36" y="48"/>
                    <a:pt x="29" y="51"/>
                    <a:pt x="21" y="5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xmlns="" id="{B8179002-6D90-4779-94C7-D6F651218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55713" y="4021138"/>
              <a:ext cx="20638" cy="17463"/>
            </a:xfrm>
            <a:custGeom>
              <a:avLst/>
              <a:gdLst>
                <a:gd name="T0" fmla="*/ 10 w 26"/>
                <a:gd name="T1" fmla="*/ 24 h 24"/>
                <a:gd name="T2" fmla="*/ 0 w 26"/>
                <a:gd name="T3" fmla="*/ 20 h 24"/>
                <a:gd name="T4" fmla="*/ 20 w 26"/>
                <a:gd name="T5" fmla="*/ 0 h 24"/>
                <a:gd name="T6" fmla="*/ 20 w 26"/>
                <a:gd name="T7" fmla="*/ 20 h 24"/>
                <a:gd name="T8" fmla="*/ 10 w 2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4">
                  <a:moveTo>
                    <a:pt x="10" y="24"/>
                  </a:moveTo>
                  <a:cubicBezTo>
                    <a:pt x="7" y="24"/>
                    <a:pt x="3" y="23"/>
                    <a:pt x="0" y="20"/>
                  </a:cubicBezTo>
                  <a:lnTo>
                    <a:pt x="20" y="0"/>
                  </a:lnTo>
                  <a:cubicBezTo>
                    <a:pt x="26" y="6"/>
                    <a:pt x="26" y="14"/>
                    <a:pt x="20" y="20"/>
                  </a:cubicBezTo>
                  <a:cubicBezTo>
                    <a:pt x="17" y="23"/>
                    <a:pt x="14" y="24"/>
                    <a:pt x="10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xmlns="" id="{FB558668-D892-4554-9E2B-7D395E6FF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7000" y="4010025"/>
              <a:ext cx="36513" cy="36513"/>
            </a:xfrm>
            <a:custGeom>
              <a:avLst/>
              <a:gdLst>
                <a:gd name="T0" fmla="*/ 23 w 23"/>
                <a:gd name="T1" fmla="*/ 3 h 23"/>
                <a:gd name="T2" fmla="*/ 3 w 23"/>
                <a:gd name="T3" fmla="*/ 23 h 23"/>
                <a:gd name="T4" fmla="*/ 0 w 23"/>
                <a:gd name="T5" fmla="*/ 13 h 23"/>
                <a:gd name="T6" fmla="*/ 13 w 23"/>
                <a:gd name="T7" fmla="*/ 0 h 23"/>
                <a:gd name="T8" fmla="*/ 23 w 23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3"/>
                  </a:moveTo>
                  <a:lnTo>
                    <a:pt x="3" y="23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xmlns="" id="{97E79D8D-07FF-4F33-AFFA-B9640C184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7000" y="4019550"/>
              <a:ext cx="9525" cy="11113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0 h 7"/>
                <a:gd name="T4" fmla="*/ 6 w 6"/>
                <a:gd name="T5" fmla="*/ 1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xmlns="" id="{71355453-6F06-45C0-A256-EAB74F9FC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7000" y="4021138"/>
              <a:ext cx="20638" cy="25400"/>
            </a:xfrm>
            <a:custGeom>
              <a:avLst/>
              <a:gdLst>
                <a:gd name="T0" fmla="*/ 3 w 13"/>
                <a:gd name="T1" fmla="*/ 16 h 16"/>
                <a:gd name="T2" fmla="*/ 0 w 13"/>
                <a:gd name="T3" fmla="*/ 6 h 16"/>
                <a:gd name="T4" fmla="*/ 6 w 13"/>
                <a:gd name="T5" fmla="*/ 0 h 16"/>
                <a:gd name="T6" fmla="*/ 13 w 13"/>
                <a:gd name="T7" fmla="*/ 6 h 16"/>
                <a:gd name="T8" fmla="*/ 3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3" y="16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13" y="6"/>
                  </a:ln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9491" tIns="59746" rIns="119491" bIns="59746" numCol="1" anchor="t" anchorCtr="0" compatLnSpc="1">
              <a:prstTxWarp prst="textNoShape">
                <a:avLst/>
              </a:prstTxWarp>
            </a:bodyPr>
            <a:lstStyle/>
            <a:p>
              <a:endParaRPr lang="en-GB" sz="209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4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1172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5" name="think-cell Slide" r:id="rId11" imgW="353" imgH="353" progId="TCLayout.ActiveDocument.1">
                  <p:embed/>
                </p:oleObj>
              </mc:Choice>
              <mc:Fallback>
                <p:oleObj name="think-cell Slide" r:id="rId11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7D8EC-F3A9-4FDE-AF59-727F8031C8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GB" dirty="0"/>
              <a:t>Impact and actions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61E470-0F6B-486D-9EFA-9A32D8899A63}"/>
              </a:ext>
            </a:extLst>
          </p:cNvPr>
          <p:cNvSpPr>
            <a:spLocks/>
          </p:cNvSpPr>
          <p:nvPr/>
        </p:nvSpPr>
        <p:spPr>
          <a:xfrm>
            <a:off x="168083" y="1735994"/>
            <a:ext cx="3538444" cy="430215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0571" tIns="89614" rIns="70571" bIns="70571" numCol="1" anchor="t" anchorCtr="0" compatLnSpc="1">
            <a:prstTxWarp prst="textNoShape">
              <a:avLst/>
            </a:prstTxWarp>
            <a:noAutofit/>
          </a:bodyPr>
          <a:lstStyle/>
          <a:p>
            <a:pPr defTabSz="877533"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endParaRPr lang="en-US" sz="2091" kern="0" dirty="0">
              <a:latin typeface="+mn-lt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xmlns="" id="{8378C9B7-CC87-4B37-8C30-3930BFB2C17B}"/>
              </a:ext>
            </a:extLst>
          </p:cNvPr>
          <p:cNvSpPr txBox="1">
            <a:spLocks/>
          </p:cNvSpPr>
          <p:nvPr/>
        </p:nvSpPr>
        <p:spPr>
          <a:xfrm>
            <a:off x="168083" y="1244313"/>
            <a:ext cx="3538444" cy="49168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vert="horz" wrap="square" lIns="94099" tIns="94099" rIns="94099" bIns="94099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1" kern="1200">
                <a:solidFill>
                  <a:srgbClr val="194C7A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091" dirty="0">
                <a:solidFill>
                  <a:schemeClr val="tx2"/>
                </a:solidFill>
                <a:latin typeface="+mn-lt"/>
              </a:rPr>
              <a:t>Consumer-first strategy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xmlns="" id="{D451464E-0F46-4B80-A618-BB286DE04823}"/>
              </a:ext>
            </a:extLst>
          </p:cNvPr>
          <p:cNvSpPr txBox="1">
            <a:spLocks/>
          </p:cNvSpPr>
          <p:nvPr/>
        </p:nvSpPr>
        <p:spPr>
          <a:xfrm>
            <a:off x="8390515" y="1244313"/>
            <a:ext cx="3262909" cy="49168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vert="horz" wrap="square" lIns="94099" tIns="94099" rIns="94099" bIns="94099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1" kern="1200">
                <a:solidFill>
                  <a:srgbClr val="194C7A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091" dirty="0">
                <a:solidFill>
                  <a:schemeClr val="bg1"/>
                </a:solidFill>
                <a:latin typeface="+mn-lt"/>
              </a:rPr>
              <a:t>Growth</a:t>
            </a:r>
          </a:p>
        </p:txBody>
      </p:sp>
      <p:sp>
        <p:nvSpPr>
          <p:cNvPr id="8" name="Freeform 124">
            <a:extLst>
              <a:ext uri="{FF2B5EF4-FFF2-40B4-BE49-F238E27FC236}">
                <a16:creationId xmlns:a16="http://schemas.microsoft.com/office/drawing/2014/main" xmlns="" id="{8ACD3357-97EA-441C-9ED9-2F174DE9DE5B}"/>
              </a:ext>
            </a:extLst>
          </p:cNvPr>
          <p:cNvSpPr>
            <a:spLocks/>
          </p:cNvSpPr>
          <p:nvPr/>
        </p:nvSpPr>
        <p:spPr>
          <a:xfrm>
            <a:off x="8390515" y="1749112"/>
            <a:ext cx="3262909" cy="430215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square" lIns="70571" tIns="89614" rIns="70571" bIns="70571" numCol="1" anchor="t" anchorCtr="0" compatLnSpc="1">
            <a:prstTxWarp prst="textNoShape">
              <a:avLst/>
            </a:prstTxWarp>
            <a:noAutofit/>
          </a:bodyPr>
          <a:lstStyle/>
          <a:p>
            <a:pPr defTabSz="877533" fontAlgn="auto">
              <a:spcBef>
                <a:spcPct val="50000"/>
              </a:spcBef>
              <a:spcAft>
                <a:spcPts val="0"/>
              </a:spcAft>
              <a:buClr>
                <a:schemeClr val="bg1"/>
              </a:buClr>
            </a:pPr>
            <a:endParaRPr lang="en-US" sz="2091" kern="0" dirty="0">
              <a:solidFill>
                <a:schemeClr val="bg1"/>
              </a:solidFill>
              <a:latin typeface="+mn-lt"/>
            </a:endParaRPr>
          </a:p>
          <a:p>
            <a:pPr defTabSz="877533" fontAlgn="auto">
              <a:spcBef>
                <a:spcPct val="50000"/>
              </a:spcBef>
              <a:spcAft>
                <a:spcPts val="0"/>
              </a:spcAft>
              <a:buClr>
                <a:schemeClr val="bg1"/>
              </a:buClr>
            </a:pPr>
            <a:endParaRPr lang="en-US" sz="2091" kern="0" dirty="0">
              <a:solidFill>
                <a:schemeClr val="bg1"/>
              </a:solidFill>
              <a:latin typeface="+mn-lt"/>
            </a:endParaRPr>
          </a:p>
          <a:p>
            <a:pPr defTabSz="877533" fontAlgn="auto">
              <a:spcBef>
                <a:spcPct val="50000"/>
              </a:spcBef>
              <a:spcAft>
                <a:spcPts val="0"/>
              </a:spcAft>
              <a:buClr>
                <a:schemeClr val="bg1"/>
              </a:buClr>
            </a:pPr>
            <a:endParaRPr lang="en-US" sz="2091" kern="0" dirty="0">
              <a:solidFill>
                <a:schemeClr val="bg1"/>
              </a:solidFill>
              <a:latin typeface="+mn-lt"/>
            </a:endParaRPr>
          </a:p>
          <a:p>
            <a:pPr defTabSz="877533" fontAlgn="auto">
              <a:spcBef>
                <a:spcPct val="50000"/>
              </a:spcBef>
              <a:spcAft>
                <a:spcPts val="0"/>
              </a:spcAft>
              <a:buClr>
                <a:schemeClr val="bg1"/>
              </a:buClr>
            </a:pPr>
            <a:endParaRPr lang="en-US" sz="2091" kern="0" dirty="0">
              <a:solidFill>
                <a:schemeClr val="bg1"/>
              </a:solidFill>
              <a:latin typeface="+mn-lt"/>
            </a:endParaRPr>
          </a:p>
          <a:p>
            <a:pPr defTabSz="877533" fontAlgn="auto">
              <a:spcBef>
                <a:spcPct val="50000"/>
              </a:spcBef>
              <a:spcAft>
                <a:spcPts val="0"/>
              </a:spcAft>
              <a:buClr>
                <a:schemeClr val="bg1"/>
              </a:buClr>
            </a:pPr>
            <a:endParaRPr lang="en-US" sz="209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71CE74-48FF-467A-826F-30C59DD31E68}"/>
              </a:ext>
            </a:extLst>
          </p:cNvPr>
          <p:cNvSpPr>
            <a:spLocks/>
          </p:cNvSpPr>
          <p:nvPr/>
        </p:nvSpPr>
        <p:spPr>
          <a:xfrm>
            <a:off x="4338483" y="1735995"/>
            <a:ext cx="3538444" cy="432493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vert="horz" wrap="square" lIns="70571" tIns="89614" rIns="70571" bIns="70571" numCol="1" anchor="t" anchorCtr="0" compatLnSpc="1">
            <a:prstTxWarp prst="textNoShape">
              <a:avLst/>
            </a:prstTxWarp>
            <a:noAutofit/>
          </a:bodyPr>
          <a:lstStyle/>
          <a:p>
            <a:pPr defTabSz="877533"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</a:pPr>
            <a:endParaRPr lang="en-US" sz="2091" kern="0" dirty="0">
              <a:latin typeface="+mn-lt"/>
            </a:endParaRP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xmlns="" id="{9F6498DA-FB0A-4F04-904C-98FAA05B3DEB}"/>
              </a:ext>
            </a:extLst>
          </p:cNvPr>
          <p:cNvSpPr txBox="1">
            <a:spLocks/>
          </p:cNvSpPr>
          <p:nvPr/>
        </p:nvSpPr>
        <p:spPr>
          <a:xfrm>
            <a:off x="4325566" y="1244313"/>
            <a:ext cx="3538444" cy="49168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txBody>
          <a:bodyPr vert="horz" wrap="square" lIns="94099" tIns="94099" rIns="94099" bIns="94099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1" kern="1200">
                <a:solidFill>
                  <a:srgbClr val="194C7A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091" dirty="0">
                <a:solidFill>
                  <a:schemeClr val="bg1"/>
                </a:solidFill>
                <a:latin typeface="+mn-lt"/>
              </a:rPr>
              <a:t>New ways of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9E03469-D29A-4E5A-A68E-DA418E2DE3BD}"/>
              </a:ext>
            </a:extLst>
          </p:cNvPr>
          <p:cNvSpPr txBox="1">
            <a:spLocks/>
          </p:cNvSpPr>
          <p:nvPr/>
        </p:nvSpPr>
        <p:spPr bwMode="gray">
          <a:xfrm>
            <a:off x="8544892" y="1819168"/>
            <a:ext cx="2995129" cy="127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717668">
              <a:buClr>
                <a:srgbClr val="002960"/>
              </a:buClr>
            </a:pPr>
            <a:r>
              <a:rPr lang="en-US" sz="4098" dirty="0">
                <a:solidFill>
                  <a:schemeClr val="tx2"/>
                </a:solidFill>
              </a:rPr>
              <a:t>10x</a:t>
            </a:r>
          </a:p>
          <a:p>
            <a:pPr marL="717668">
              <a:buClr>
                <a:srgbClr val="002960"/>
              </a:buClr>
            </a:pPr>
            <a:r>
              <a:rPr lang="en-US" sz="2091" dirty="0"/>
              <a:t>Increase in market share (</a:t>
            </a:r>
            <a:r>
              <a:rPr lang="en-US" sz="2091" dirty="0" err="1"/>
              <a:t>NSV</a:t>
            </a:r>
            <a:r>
              <a:rPr lang="en-US" sz="209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8D4AAB-215D-4E48-B67D-F09499D74D53}"/>
              </a:ext>
            </a:extLst>
          </p:cNvPr>
          <p:cNvSpPr txBox="1">
            <a:spLocks/>
          </p:cNvSpPr>
          <p:nvPr/>
        </p:nvSpPr>
        <p:spPr bwMode="gray">
          <a:xfrm>
            <a:off x="8544892" y="3389660"/>
            <a:ext cx="2995129" cy="1595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717668">
              <a:buClr>
                <a:srgbClr val="002960"/>
              </a:buClr>
            </a:pPr>
            <a:r>
              <a:rPr lang="en-US" sz="4098" dirty="0">
                <a:solidFill>
                  <a:schemeClr val="tx2"/>
                </a:solidFill>
              </a:rPr>
              <a:t>15x</a:t>
            </a:r>
          </a:p>
          <a:p>
            <a:pPr marL="717668">
              <a:buClr>
                <a:srgbClr val="002960"/>
              </a:buClr>
            </a:pPr>
            <a:r>
              <a:rPr lang="en-US" sz="2091" dirty="0"/>
              <a:t>Increase in consumers in 1.5 </a:t>
            </a:r>
            <a:r>
              <a:rPr lang="en-US" sz="2091" dirty="0" err="1"/>
              <a:t>yrs</a:t>
            </a:r>
            <a:endParaRPr lang="en-US" sz="209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05867A0-642A-47EF-A323-AAB974B83C20}"/>
              </a:ext>
            </a:extLst>
          </p:cNvPr>
          <p:cNvSpPr txBox="1">
            <a:spLocks/>
          </p:cNvSpPr>
          <p:nvPr/>
        </p:nvSpPr>
        <p:spPr bwMode="gray">
          <a:xfrm>
            <a:off x="8544892" y="5337729"/>
            <a:ext cx="2995129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717668">
              <a:buClr>
                <a:srgbClr val="002960"/>
              </a:buClr>
            </a:pPr>
            <a:r>
              <a:rPr lang="en-US" sz="2091" dirty="0"/>
              <a:t>Happier customers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7295187-157A-44E9-BE5C-5133F9796B47}"/>
              </a:ext>
            </a:extLst>
          </p:cNvPr>
          <p:cNvGrpSpPr/>
          <p:nvPr/>
        </p:nvGrpSpPr>
        <p:grpSpPr>
          <a:xfrm>
            <a:off x="8599453" y="5225312"/>
            <a:ext cx="544358" cy="546587"/>
            <a:chOff x="-1027113" y="2106613"/>
            <a:chExt cx="1089026" cy="1085850"/>
          </a:xfrm>
          <a:solidFill>
            <a:schemeClr val="accent4"/>
          </a:solidFill>
        </p:grpSpPr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xmlns="" id="{EDB86BC6-36CB-4A26-92CC-78FEA79E3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7113" y="2106613"/>
              <a:ext cx="1089026" cy="1085850"/>
            </a:xfrm>
            <a:custGeom>
              <a:avLst/>
              <a:gdLst>
                <a:gd name="T0" fmla="*/ 144 w 287"/>
                <a:gd name="T1" fmla="*/ 0 h 287"/>
                <a:gd name="T2" fmla="*/ 0 w 287"/>
                <a:gd name="T3" fmla="*/ 143 h 287"/>
                <a:gd name="T4" fmla="*/ 144 w 287"/>
                <a:gd name="T5" fmla="*/ 287 h 287"/>
                <a:gd name="T6" fmla="*/ 287 w 287"/>
                <a:gd name="T7" fmla="*/ 143 h 287"/>
                <a:gd name="T8" fmla="*/ 144 w 287"/>
                <a:gd name="T9" fmla="*/ 0 h 287"/>
                <a:gd name="T10" fmla="*/ 144 w 287"/>
                <a:gd name="T11" fmla="*/ 260 h 287"/>
                <a:gd name="T12" fmla="*/ 26 w 287"/>
                <a:gd name="T13" fmla="*/ 143 h 287"/>
                <a:gd name="T14" fmla="*/ 144 w 287"/>
                <a:gd name="T15" fmla="*/ 26 h 287"/>
                <a:gd name="T16" fmla="*/ 261 w 287"/>
                <a:gd name="T17" fmla="*/ 143 h 287"/>
                <a:gd name="T18" fmla="*/ 144 w 287"/>
                <a:gd name="T19" fmla="*/ 26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287">
                  <a:moveTo>
                    <a:pt x="144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4" y="287"/>
                  </a:cubicBezTo>
                  <a:cubicBezTo>
                    <a:pt x="223" y="287"/>
                    <a:pt x="287" y="222"/>
                    <a:pt x="287" y="143"/>
                  </a:cubicBezTo>
                  <a:cubicBezTo>
                    <a:pt x="287" y="64"/>
                    <a:pt x="223" y="0"/>
                    <a:pt x="144" y="0"/>
                  </a:cubicBezTo>
                  <a:close/>
                  <a:moveTo>
                    <a:pt x="144" y="260"/>
                  </a:moveTo>
                  <a:cubicBezTo>
                    <a:pt x="79" y="260"/>
                    <a:pt x="26" y="208"/>
                    <a:pt x="26" y="143"/>
                  </a:cubicBezTo>
                  <a:cubicBezTo>
                    <a:pt x="26" y="79"/>
                    <a:pt x="79" y="26"/>
                    <a:pt x="144" y="26"/>
                  </a:cubicBezTo>
                  <a:cubicBezTo>
                    <a:pt x="208" y="26"/>
                    <a:pt x="261" y="79"/>
                    <a:pt x="261" y="143"/>
                  </a:cubicBezTo>
                  <a:cubicBezTo>
                    <a:pt x="261" y="208"/>
                    <a:pt x="208" y="260"/>
                    <a:pt x="144" y="2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1537" b="1">
                <a:latin typeface="Futura Bk BT"/>
              </a:endParaRPr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xmlns="" id="{F3AAB21D-8167-49B3-87DD-4AA6DA754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06450" y="2662238"/>
              <a:ext cx="647701" cy="327025"/>
            </a:xfrm>
            <a:custGeom>
              <a:avLst/>
              <a:gdLst>
                <a:gd name="T0" fmla="*/ 162 w 171"/>
                <a:gd name="T1" fmla="*/ 0 h 86"/>
                <a:gd name="T2" fmla="*/ 153 w 171"/>
                <a:gd name="T3" fmla="*/ 8 h 86"/>
                <a:gd name="T4" fmla="*/ 86 w 171"/>
                <a:gd name="T5" fmla="*/ 69 h 86"/>
                <a:gd name="T6" fmla="*/ 18 w 171"/>
                <a:gd name="T7" fmla="*/ 8 h 86"/>
                <a:gd name="T8" fmla="*/ 9 w 171"/>
                <a:gd name="T9" fmla="*/ 0 h 86"/>
                <a:gd name="T10" fmla="*/ 0 w 171"/>
                <a:gd name="T11" fmla="*/ 8 h 86"/>
                <a:gd name="T12" fmla="*/ 86 w 171"/>
                <a:gd name="T13" fmla="*/ 86 h 86"/>
                <a:gd name="T14" fmla="*/ 171 w 171"/>
                <a:gd name="T15" fmla="*/ 8 h 86"/>
                <a:gd name="T16" fmla="*/ 162 w 171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86">
                  <a:moveTo>
                    <a:pt x="162" y="0"/>
                  </a:moveTo>
                  <a:cubicBezTo>
                    <a:pt x="157" y="0"/>
                    <a:pt x="153" y="4"/>
                    <a:pt x="153" y="8"/>
                  </a:cubicBezTo>
                  <a:cubicBezTo>
                    <a:pt x="153" y="35"/>
                    <a:pt x="120" y="69"/>
                    <a:pt x="86" y="69"/>
                  </a:cubicBezTo>
                  <a:cubicBezTo>
                    <a:pt x="52" y="69"/>
                    <a:pt x="18" y="46"/>
                    <a:pt x="18" y="8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7"/>
                    <a:pt x="44" y="86"/>
                    <a:pt x="86" y="86"/>
                  </a:cubicBezTo>
                  <a:cubicBezTo>
                    <a:pt x="123" y="86"/>
                    <a:pt x="171" y="50"/>
                    <a:pt x="171" y="8"/>
                  </a:cubicBezTo>
                  <a:cubicBezTo>
                    <a:pt x="171" y="4"/>
                    <a:pt x="167" y="0"/>
                    <a:pt x="16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1537" b="1">
                <a:latin typeface="Futura Bk BT"/>
              </a:endParaRPr>
            </a:p>
          </p:txBody>
        </p:sp>
        <p:sp>
          <p:nvSpPr>
            <p:cNvPr id="37" name="Oval 47">
              <a:extLst>
                <a:ext uri="{FF2B5EF4-FFF2-40B4-BE49-F238E27FC236}">
                  <a16:creationId xmlns:a16="http://schemas.microsoft.com/office/drawing/2014/main" xmlns="" id="{7E392A00-F220-4A73-9B85-781D93FE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3100" y="2413001"/>
              <a:ext cx="93663" cy="1936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1537" b="1">
                <a:latin typeface="Futura Bk BT"/>
              </a:endParaRPr>
            </a:p>
          </p:txBody>
        </p:sp>
        <p:sp>
          <p:nvSpPr>
            <p:cNvPr id="38" name="Oval 48">
              <a:extLst>
                <a:ext uri="{FF2B5EF4-FFF2-40B4-BE49-F238E27FC236}">
                  <a16:creationId xmlns:a16="http://schemas.microsoft.com/office/drawing/2014/main" xmlns="" id="{53CBC72A-F18E-4B50-A791-56B08703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5762" y="2413001"/>
              <a:ext cx="95250" cy="1936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1537" b="1">
                <a:latin typeface="Futura Bk B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37DDCD3-A631-4BC7-8EDC-665599D8110D}"/>
              </a:ext>
            </a:extLst>
          </p:cNvPr>
          <p:cNvGrpSpPr/>
          <p:nvPr/>
        </p:nvGrpSpPr>
        <p:grpSpPr>
          <a:xfrm>
            <a:off x="8601118" y="1849349"/>
            <a:ext cx="544274" cy="458873"/>
            <a:chOff x="6657526" y="1706567"/>
            <a:chExt cx="362568" cy="305678"/>
          </a:xfrm>
          <a:solidFill>
            <a:schemeClr val="accent4"/>
          </a:solidFill>
        </p:grpSpPr>
        <p:sp>
          <p:nvSpPr>
            <p:cNvPr id="29" name="Freeform 249">
              <a:extLst>
                <a:ext uri="{FF2B5EF4-FFF2-40B4-BE49-F238E27FC236}">
                  <a16:creationId xmlns:a16="http://schemas.microsoft.com/office/drawing/2014/main" xmlns="" id="{2472ADBE-3545-4321-9AE3-8831AF8A9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339" y="1729918"/>
              <a:ext cx="271714" cy="142225"/>
            </a:xfrm>
            <a:custGeom>
              <a:avLst/>
              <a:gdLst>
                <a:gd name="T0" fmla="*/ 361 w 418"/>
                <a:gd name="T1" fmla="*/ 35 h 219"/>
                <a:gd name="T2" fmla="*/ 339 w 418"/>
                <a:gd name="T3" fmla="*/ 65 h 219"/>
                <a:gd name="T4" fmla="*/ 327 w 418"/>
                <a:gd name="T5" fmla="*/ 79 h 219"/>
                <a:gd name="T6" fmla="*/ 316 w 418"/>
                <a:gd name="T7" fmla="*/ 94 h 219"/>
                <a:gd name="T8" fmla="*/ 267 w 418"/>
                <a:gd name="T9" fmla="*/ 150 h 219"/>
                <a:gd name="T10" fmla="*/ 228 w 418"/>
                <a:gd name="T11" fmla="*/ 115 h 219"/>
                <a:gd name="T12" fmla="*/ 190 w 418"/>
                <a:gd name="T13" fmla="*/ 79 h 219"/>
                <a:gd name="T14" fmla="*/ 177 w 418"/>
                <a:gd name="T15" fmla="*/ 68 h 219"/>
                <a:gd name="T16" fmla="*/ 162 w 418"/>
                <a:gd name="T17" fmla="*/ 58 h 219"/>
                <a:gd name="T18" fmla="*/ 158 w 418"/>
                <a:gd name="T19" fmla="*/ 57 h 219"/>
                <a:gd name="T20" fmla="*/ 146 w 418"/>
                <a:gd name="T21" fmla="*/ 63 h 219"/>
                <a:gd name="T22" fmla="*/ 116 w 418"/>
                <a:gd name="T23" fmla="*/ 90 h 219"/>
                <a:gd name="T24" fmla="*/ 96 w 418"/>
                <a:gd name="T25" fmla="*/ 109 h 219"/>
                <a:gd name="T26" fmla="*/ 76 w 418"/>
                <a:gd name="T27" fmla="*/ 126 h 219"/>
                <a:gd name="T28" fmla="*/ 66 w 418"/>
                <a:gd name="T29" fmla="*/ 135 h 219"/>
                <a:gd name="T30" fmla="*/ 36 w 418"/>
                <a:gd name="T31" fmla="*/ 163 h 219"/>
                <a:gd name="T32" fmla="*/ 26 w 418"/>
                <a:gd name="T33" fmla="*/ 172 h 219"/>
                <a:gd name="T34" fmla="*/ 0 w 418"/>
                <a:gd name="T35" fmla="*/ 203 h 219"/>
                <a:gd name="T36" fmla="*/ 14 w 418"/>
                <a:gd name="T37" fmla="*/ 219 h 219"/>
                <a:gd name="T38" fmla="*/ 29 w 418"/>
                <a:gd name="T39" fmla="*/ 214 h 219"/>
                <a:gd name="T40" fmla="*/ 46 w 418"/>
                <a:gd name="T41" fmla="*/ 198 h 219"/>
                <a:gd name="T42" fmla="*/ 63 w 418"/>
                <a:gd name="T43" fmla="*/ 183 h 219"/>
                <a:gd name="T44" fmla="*/ 89 w 418"/>
                <a:gd name="T45" fmla="*/ 159 h 219"/>
                <a:gd name="T46" fmla="*/ 115 w 418"/>
                <a:gd name="T47" fmla="*/ 136 h 219"/>
                <a:gd name="T48" fmla="*/ 159 w 418"/>
                <a:gd name="T49" fmla="*/ 97 h 219"/>
                <a:gd name="T50" fmla="*/ 212 w 418"/>
                <a:gd name="T51" fmla="*/ 146 h 219"/>
                <a:gd name="T52" fmla="*/ 225 w 418"/>
                <a:gd name="T53" fmla="*/ 158 h 219"/>
                <a:gd name="T54" fmla="*/ 239 w 418"/>
                <a:gd name="T55" fmla="*/ 170 h 219"/>
                <a:gd name="T56" fmla="*/ 272 w 418"/>
                <a:gd name="T57" fmla="*/ 192 h 219"/>
                <a:gd name="T58" fmla="*/ 302 w 418"/>
                <a:gd name="T59" fmla="*/ 162 h 219"/>
                <a:gd name="T60" fmla="*/ 316 w 418"/>
                <a:gd name="T61" fmla="*/ 145 h 219"/>
                <a:gd name="T62" fmla="*/ 330 w 418"/>
                <a:gd name="T63" fmla="*/ 128 h 219"/>
                <a:gd name="T64" fmla="*/ 344 w 418"/>
                <a:gd name="T65" fmla="*/ 112 h 219"/>
                <a:gd name="T66" fmla="*/ 386 w 418"/>
                <a:gd name="T67" fmla="*/ 61 h 219"/>
                <a:gd name="T68" fmla="*/ 409 w 418"/>
                <a:gd name="T69" fmla="*/ 77 h 219"/>
                <a:gd name="T70" fmla="*/ 418 w 418"/>
                <a:gd name="T7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8" h="219">
                  <a:moveTo>
                    <a:pt x="335" y="9"/>
                  </a:moveTo>
                  <a:lnTo>
                    <a:pt x="361" y="35"/>
                  </a:lnTo>
                  <a:lnTo>
                    <a:pt x="362" y="35"/>
                  </a:lnTo>
                  <a:cubicBezTo>
                    <a:pt x="361" y="40"/>
                    <a:pt x="343" y="59"/>
                    <a:pt x="339" y="65"/>
                  </a:cubicBezTo>
                  <a:cubicBezTo>
                    <a:pt x="338" y="67"/>
                    <a:pt x="335" y="70"/>
                    <a:pt x="333" y="72"/>
                  </a:cubicBezTo>
                  <a:cubicBezTo>
                    <a:pt x="331" y="74"/>
                    <a:pt x="329" y="77"/>
                    <a:pt x="327" y="79"/>
                  </a:cubicBezTo>
                  <a:cubicBezTo>
                    <a:pt x="326" y="81"/>
                    <a:pt x="323" y="84"/>
                    <a:pt x="322" y="86"/>
                  </a:cubicBezTo>
                  <a:cubicBezTo>
                    <a:pt x="321" y="87"/>
                    <a:pt x="316" y="93"/>
                    <a:pt x="316" y="94"/>
                  </a:cubicBezTo>
                  <a:cubicBezTo>
                    <a:pt x="310" y="100"/>
                    <a:pt x="271" y="150"/>
                    <a:pt x="268" y="150"/>
                  </a:cubicBezTo>
                  <a:lnTo>
                    <a:pt x="267" y="150"/>
                  </a:lnTo>
                  <a:cubicBezTo>
                    <a:pt x="265" y="150"/>
                    <a:pt x="246" y="130"/>
                    <a:pt x="241" y="127"/>
                  </a:cubicBezTo>
                  <a:cubicBezTo>
                    <a:pt x="240" y="126"/>
                    <a:pt x="230" y="117"/>
                    <a:pt x="228" y="115"/>
                  </a:cubicBezTo>
                  <a:cubicBezTo>
                    <a:pt x="224" y="111"/>
                    <a:pt x="220" y="108"/>
                    <a:pt x="216" y="103"/>
                  </a:cubicBezTo>
                  <a:cubicBezTo>
                    <a:pt x="207" y="95"/>
                    <a:pt x="199" y="88"/>
                    <a:pt x="190" y="79"/>
                  </a:cubicBezTo>
                  <a:cubicBezTo>
                    <a:pt x="188" y="77"/>
                    <a:pt x="186" y="76"/>
                    <a:pt x="183" y="74"/>
                  </a:cubicBezTo>
                  <a:cubicBezTo>
                    <a:pt x="181" y="72"/>
                    <a:pt x="179" y="70"/>
                    <a:pt x="177" y="68"/>
                  </a:cubicBezTo>
                  <a:cubicBezTo>
                    <a:pt x="175" y="65"/>
                    <a:pt x="173" y="64"/>
                    <a:pt x="171" y="62"/>
                  </a:cubicBezTo>
                  <a:cubicBezTo>
                    <a:pt x="169" y="60"/>
                    <a:pt x="166" y="58"/>
                    <a:pt x="162" y="58"/>
                  </a:cubicBezTo>
                  <a:cubicBezTo>
                    <a:pt x="161" y="57"/>
                    <a:pt x="161" y="57"/>
                    <a:pt x="160" y="57"/>
                  </a:cubicBezTo>
                  <a:lnTo>
                    <a:pt x="158" y="57"/>
                  </a:lnTo>
                  <a:cubicBezTo>
                    <a:pt x="158" y="57"/>
                    <a:pt x="151" y="59"/>
                    <a:pt x="151" y="59"/>
                  </a:cubicBezTo>
                  <a:cubicBezTo>
                    <a:pt x="149" y="60"/>
                    <a:pt x="148" y="62"/>
                    <a:pt x="146" y="63"/>
                  </a:cubicBezTo>
                  <a:cubicBezTo>
                    <a:pt x="143" y="66"/>
                    <a:pt x="139" y="69"/>
                    <a:pt x="136" y="72"/>
                  </a:cubicBezTo>
                  <a:cubicBezTo>
                    <a:pt x="129" y="78"/>
                    <a:pt x="123" y="84"/>
                    <a:pt x="116" y="90"/>
                  </a:cubicBezTo>
                  <a:cubicBezTo>
                    <a:pt x="113" y="94"/>
                    <a:pt x="110" y="96"/>
                    <a:pt x="106" y="99"/>
                  </a:cubicBezTo>
                  <a:cubicBezTo>
                    <a:pt x="105" y="101"/>
                    <a:pt x="97" y="108"/>
                    <a:pt x="96" y="109"/>
                  </a:cubicBezTo>
                  <a:cubicBezTo>
                    <a:pt x="92" y="111"/>
                    <a:pt x="89" y="116"/>
                    <a:pt x="86" y="117"/>
                  </a:cubicBezTo>
                  <a:cubicBezTo>
                    <a:pt x="85" y="118"/>
                    <a:pt x="78" y="125"/>
                    <a:pt x="76" y="126"/>
                  </a:cubicBezTo>
                  <a:cubicBezTo>
                    <a:pt x="74" y="128"/>
                    <a:pt x="73" y="129"/>
                    <a:pt x="71" y="131"/>
                  </a:cubicBezTo>
                  <a:cubicBezTo>
                    <a:pt x="69" y="133"/>
                    <a:pt x="68" y="133"/>
                    <a:pt x="66" y="135"/>
                  </a:cubicBezTo>
                  <a:cubicBezTo>
                    <a:pt x="63" y="139"/>
                    <a:pt x="59" y="141"/>
                    <a:pt x="56" y="144"/>
                  </a:cubicBezTo>
                  <a:cubicBezTo>
                    <a:pt x="50" y="151"/>
                    <a:pt x="43" y="156"/>
                    <a:pt x="36" y="163"/>
                  </a:cubicBezTo>
                  <a:cubicBezTo>
                    <a:pt x="35" y="164"/>
                    <a:pt x="33" y="166"/>
                    <a:pt x="31" y="167"/>
                  </a:cubicBezTo>
                  <a:cubicBezTo>
                    <a:pt x="29" y="169"/>
                    <a:pt x="28" y="170"/>
                    <a:pt x="26" y="172"/>
                  </a:cubicBezTo>
                  <a:cubicBezTo>
                    <a:pt x="24" y="173"/>
                    <a:pt x="18" y="178"/>
                    <a:pt x="16" y="180"/>
                  </a:cubicBezTo>
                  <a:cubicBezTo>
                    <a:pt x="10" y="186"/>
                    <a:pt x="0" y="193"/>
                    <a:pt x="0" y="203"/>
                  </a:cubicBezTo>
                  <a:cubicBezTo>
                    <a:pt x="0" y="207"/>
                    <a:pt x="2" y="211"/>
                    <a:pt x="5" y="213"/>
                  </a:cubicBezTo>
                  <a:cubicBezTo>
                    <a:pt x="7" y="215"/>
                    <a:pt x="11" y="219"/>
                    <a:pt x="14" y="219"/>
                  </a:cubicBezTo>
                  <a:lnTo>
                    <a:pt x="18" y="219"/>
                  </a:lnTo>
                  <a:cubicBezTo>
                    <a:pt x="21" y="219"/>
                    <a:pt x="27" y="216"/>
                    <a:pt x="29" y="214"/>
                  </a:cubicBezTo>
                  <a:cubicBezTo>
                    <a:pt x="32" y="211"/>
                    <a:pt x="35" y="209"/>
                    <a:pt x="38" y="206"/>
                  </a:cubicBezTo>
                  <a:cubicBezTo>
                    <a:pt x="41" y="204"/>
                    <a:pt x="44" y="201"/>
                    <a:pt x="46" y="198"/>
                  </a:cubicBezTo>
                  <a:cubicBezTo>
                    <a:pt x="49" y="195"/>
                    <a:pt x="52" y="194"/>
                    <a:pt x="55" y="191"/>
                  </a:cubicBezTo>
                  <a:cubicBezTo>
                    <a:pt x="58" y="188"/>
                    <a:pt x="60" y="186"/>
                    <a:pt x="63" y="183"/>
                  </a:cubicBezTo>
                  <a:cubicBezTo>
                    <a:pt x="66" y="180"/>
                    <a:pt x="70" y="178"/>
                    <a:pt x="72" y="175"/>
                  </a:cubicBezTo>
                  <a:cubicBezTo>
                    <a:pt x="78" y="169"/>
                    <a:pt x="84" y="165"/>
                    <a:pt x="89" y="159"/>
                  </a:cubicBezTo>
                  <a:cubicBezTo>
                    <a:pt x="95" y="154"/>
                    <a:pt x="101" y="149"/>
                    <a:pt x="107" y="144"/>
                  </a:cubicBezTo>
                  <a:cubicBezTo>
                    <a:pt x="110" y="141"/>
                    <a:pt x="113" y="139"/>
                    <a:pt x="115" y="136"/>
                  </a:cubicBezTo>
                  <a:cubicBezTo>
                    <a:pt x="118" y="133"/>
                    <a:pt x="121" y="131"/>
                    <a:pt x="124" y="128"/>
                  </a:cubicBezTo>
                  <a:cubicBezTo>
                    <a:pt x="127" y="125"/>
                    <a:pt x="158" y="97"/>
                    <a:pt x="159" y="97"/>
                  </a:cubicBezTo>
                  <a:lnTo>
                    <a:pt x="159" y="97"/>
                  </a:lnTo>
                  <a:cubicBezTo>
                    <a:pt x="160" y="97"/>
                    <a:pt x="208" y="141"/>
                    <a:pt x="212" y="146"/>
                  </a:cubicBezTo>
                  <a:cubicBezTo>
                    <a:pt x="214" y="147"/>
                    <a:pt x="217" y="150"/>
                    <a:pt x="219" y="151"/>
                  </a:cubicBezTo>
                  <a:cubicBezTo>
                    <a:pt x="221" y="154"/>
                    <a:pt x="223" y="156"/>
                    <a:pt x="225" y="158"/>
                  </a:cubicBezTo>
                  <a:cubicBezTo>
                    <a:pt x="228" y="160"/>
                    <a:pt x="229" y="161"/>
                    <a:pt x="232" y="164"/>
                  </a:cubicBezTo>
                  <a:cubicBezTo>
                    <a:pt x="234" y="166"/>
                    <a:pt x="237" y="168"/>
                    <a:pt x="239" y="170"/>
                  </a:cubicBezTo>
                  <a:cubicBezTo>
                    <a:pt x="243" y="174"/>
                    <a:pt x="260" y="192"/>
                    <a:pt x="267" y="192"/>
                  </a:cubicBezTo>
                  <a:lnTo>
                    <a:pt x="272" y="192"/>
                  </a:lnTo>
                  <a:cubicBezTo>
                    <a:pt x="280" y="192"/>
                    <a:pt x="284" y="184"/>
                    <a:pt x="288" y="179"/>
                  </a:cubicBezTo>
                  <a:cubicBezTo>
                    <a:pt x="292" y="174"/>
                    <a:pt x="299" y="167"/>
                    <a:pt x="302" y="162"/>
                  </a:cubicBezTo>
                  <a:cubicBezTo>
                    <a:pt x="304" y="160"/>
                    <a:pt x="308" y="156"/>
                    <a:pt x="309" y="154"/>
                  </a:cubicBezTo>
                  <a:cubicBezTo>
                    <a:pt x="312" y="151"/>
                    <a:pt x="314" y="148"/>
                    <a:pt x="316" y="145"/>
                  </a:cubicBezTo>
                  <a:cubicBezTo>
                    <a:pt x="318" y="143"/>
                    <a:pt x="321" y="139"/>
                    <a:pt x="323" y="137"/>
                  </a:cubicBezTo>
                  <a:cubicBezTo>
                    <a:pt x="325" y="135"/>
                    <a:pt x="328" y="131"/>
                    <a:pt x="330" y="128"/>
                  </a:cubicBezTo>
                  <a:cubicBezTo>
                    <a:pt x="332" y="125"/>
                    <a:pt x="335" y="123"/>
                    <a:pt x="337" y="120"/>
                  </a:cubicBezTo>
                  <a:cubicBezTo>
                    <a:pt x="338" y="118"/>
                    <a:pt x="342" y="114"/>
                    <a:pt x="344" y="112"/>
                  </a:cubicBezTo>
                  <a:cubicBezTo>
                    <a:pt x="347" y="107"/>
                    <a:pt x="354" y="98"/>
                    <a:pt x="358" y="95"/>
                  </a:cubicBezTo>
                  <a:cubicBezTo>
                    <a:pt x="362" y="90"/>
                    <a:pt x="383" y="61"/>
                    <a:pt x="386" y="61"/>
                  </a:cubicBezTo>
                  <a:cubicBezTo>
                    <a:pt x="389" y="61"/>
                    <a:pt x="406" y="82"/>
                    <a:pt x="409" y="83"/>
                  </a:cubicBezTo>
                  <a:lnTo>
                    <a:pt x="409" y="77"/>
                  </a:lnTo>
                  <a:cubicBezTo>
                    <a:pt x="409" y="76"/>
                    <a:pt x="410" y="76"/>
                    <a:pt x="410" y="75"/>
                  </a:cubicBezTo>
                  <a:lnTo>
                    <a:pt x="418" y="0"/>
                  </a:lnTo>
                  <a:lnTo>
                    <a:pt x="33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1281" b="1">
                <a:latin typeface="Futura Bk BT"/>
              </a:endParaRPr>
            </a:p>
          </p:txBody>
        </p:sp>
        <p:sp>
          <p:nvSpPr>
            <p:cNvPr id="30" name="Freeform 250">
              <a:extLst>
                <a:ext uri="{FF2B5EF4-FFF2-40B4-BE49-F238E27FC236}">
                  <a16:creationId xmlns:a16="http://schemas.microsoft.com/office/drawing/2014/main" xmlns="" id="{409824C2-C068-4EDA-9F19-07BE8A0E6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161" y="1917569"/>
              <a:ext cx="57314" cy="59862"/>
            </a:xfrm>
            <a:custGeom>
              <a:avLst/>
              <a:gdLst>
                <a:gd name="T0" fmla="*/ 1 w 88"/>
                <a:gd name="T1" fmla="*/ 17 h 92"/>
                <a:gd name="T2" fmla="*/ 0 w 88"/>
                <a:gd name="T3" fmla="*/ 24 h 92"/>
                <a:gd name="T4" fmla="*/ 0 w 88"/>
                <a:gd name="T5" fmla="*/ 67 h 92"/>
                <a:gd name="T6" fmla="*/ 1 w 88"/>
                <a:gd name="T7" fmla="*/ 76 h 92"/>
                <a:gd name="T8" fmla="*/ 2 w 88"/>
                <a:gd name="T9" fmla="*/ 76 h 92"/>
                <a:gd name="T10" fmla="*/ 2 w 88"/>
                <a:gd name="T11" fmla="*/ 78 h 92"/>
                <a:gd name="T12" fmla="*/ 7 w 88"/>
                <a:gd name="T13" fmla="*/ 86 h 92"/>
                <a:gd name="T14" fmla="*/ 19 w 88"/>
                <a:gd name="T15" fmla="*/ 92 h 92"/>
                <a:gd name="T16" fmla="*/ 21 w 88"/>
                <a:gd name="T17" fmla="*/ 92 h 92"/>
                <a:gd name="T18" fmla="*/ 69 w 88"/>
                <a:gd name="T19" fmla="*/ 92 h 92"/>
                <a:gd name="T20" fmla="*/ 69 w 88"/>
                <a:gd name="T21" fmla="*/ 92 h 92"/>
                <a:gd name="T22" fmla="*/ 76 w 88"/>
                <a:gd name="T23" fmla="*/ 89 h 92"/>
                <a:gd name="T24" fmla="*/ 82 w 88"/>
                <a:gd name="T25" fmla="*/ 84 h 92"/>
                <a:gd name="T26" fmla="*/ 88 w 88"/>
                <a:gd name="T27" fmla="*/ 68 h 92"/>
                <a:gd name="T28" fmla="*/ 88 w 88"/>
                <a:gd name="T29" fmla="*/ 25 h 92"/>
                <a:gd name="T30" fmla="*/ 83 w 88"/>
                <a:gd name="T31" fmla="*/ 10 h 92"/>
                <a:gd name="T32" fmla="*/ 72 w 88"/>
                <a:gd name="T33" fmla="*/ 1 h 92"/>
                <a:gd name="T34" fmla="*/ 66 w 88"/>
                <a:gd name="T35" fmla="*/ 0 h 92"/>
                <a:gd name="T36" fmla="*/ 21 w 88"/>
                <a:gd name="T37" fmla="*/ 0 h 92"/>
                <a:gd name="T38" fmla="*/ 8 w 88"/>
                <a:gd name="T39" fmla="*/ 6 h 92"/>
                <a:gd name="T40" fmla="*/ 1 w 88"/>
                <a:gd name="T41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92">
                  <a:moveTo>
                    <a:pt x="1" y="17"/>
                  </a:moveTo>
                  <a:lnTo>
                    <a:pt x="0" y="24"/>
                  </a:lnTo>
                  <a:lnTo>
                    <a:pt x="0" y="67"/>
                  </a:lnTo>
                  <a:lnTo>
                    <a:pt x="1" y="76"/>
                  </a:lnTo>
                  <a:lnTo>
                    <a:pt x="2" y="76"/>
                  </a:lnTo>
                  <a:lnTo>
                    <a:pt x="2" y="78"/>
                  </a:lnTo>
                  <a:cubicBezTo>
                    <a:pt x="2" y="80"/>
                    <a:pt x="7" y="84"/>
                    <a:pt x="7" y="86"/>
                  </a:cubicBezTo>
                  <a:cubicBezTo>
                    <a:pt x="9" y="86"/>
                    <a:pt x="16" y="92"/>
                    <a:pt x="19" y="92"/>
                  </a:cubicBezTo>
                  <a:lnTo>
                    <a:pt x="21" y="92"/>
                  </a:lnTo>
                  <a:lnTo>
                    <a:pt x="69" y="92"/>
                  </a:lnTo>
                  <a:lnTo>
                    <a:pt x="69" y="92"/>
                  </a:lnTo>
                  <a:cubicBezTo>
                    <a:pt x="70" y="92"/>
                    <a:pt x="76" y="89"/>
                    <a:pt x="76" y="89"/>
                  </a:cubicBezTo>
                  <a:cubicBezTo>
                    <a:pt x="79" y="88"/>
                    <a:pt x="81" y="86"/>
                    <a:pt x="82" y="84"/>
                  </a:cubicBezTo>
                  <a:cubicBezTo>
                    <a:pt x="85" y="81"/>
                    <a:pt x="88" y="74"/>
                    <a:pt x="88" y="68"/>
                  </a:cubicBezTo>
                  <a:lnTo>
                    <a:pt x="88" y="25"/>
                  </a:lnTo>
                  <a:cubicBezTo>
                    <a:pt x="88" y="18"/>
                    <a:pt x="86" y="14"/>
                    <a:pt x="83" y="10"/>
                  </a:cubicBezTo>
                  <a:cubicBezTo>
                    <a:pt x="79" y="4"/>
                    <a:pt x="77" y="4"/>
                    <a:pt x="72" y="1"/>
                  </a:cubicBezTo>
                  <a:lnTo>
                    <a:pt x="66" y="0"/>
                  </a:lnTo>
                  <a:lnTo>
                    <a:pt x="21" y="0"/>
                  </a:lnTo>
                  <a:cubicBezTo>
                    <a:pt x="17" y="0"/>
                    <a:pt x="10" y="4"/>
                    <a:pt x="8" y="6"/>
                  </a:cubicBezTo>
                  <a:cubicBezTo>
                    <a:pt x="3" y="11"/>
                    <a:pt x="4" y="12"/>
                    <a:pt x="1" y="17"/>
                  </a:cubicBezTo>
                  <a:close/>
                </a:path>
              </a:pathLst>
            </a:cu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/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1281" b="1">
                <a:latin typeface="Futura Bk BT"/>
              </a:endParaRPr>
            </a:p>
          </p:txBody>
        </p:sp>
        <p:sp>
          <p:nvSpPr>
            <p:cNvPr id="31" name="Freeform 251">
              <a:extLst>
                <a:ext uri="{FF2B5EF4-FFF2-40B4-BE49-F238E27FC236}">
                  <a16:creationId xmlns:a16="http://schemas.microsoft.com/office/drawing/2014/main" xmlns="" id="{D958BC7A-80DB-43EC-AE8B-615E038BD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9608" y="1851340"/>
              <a:ext cx="56890" cy="126092"/>
            </a:xfrm>
            <a:custGeom>
              <a:avLst/>
              <a:gdLst>
                <a:gd name="T0" fmla="*/ 14 w 87"/>
                <a:gd name="T1" fmla="*/ 1 h 194"/>
                <a:gd name="T2" fmla="*/ 6 w 87"/>
                <a:gd name="T3" fmla="*/ 7 h 194"/>
                <a:gd name="T4" fmla="*/ 0 w 87"/>
                <a:gd name="T5" fmla="*/ 16 h 194"/>
                <a:gd name="T6" fmla="*/ 0 w 87"/>
                <a:gd name="T7" fmla="*/ 22 h 194"/>
                <a:gd name="T8" fmla="*/ 0 w 87"/>
                <a:gd name="T9" fmla="*/ 172 h 194"/>
                <a:gd name="T10" fmla="*/ 0 w 87"/>
                <a:gd name="T11" fmla="*/ 178 h 194"/>
                <a:gd name="T12" fmla="*/ 7 w 87"/>
                <a:gd name="T13" fmla="*/ 189 h 194"/>
                <a:gd name="T14" fmla="*/ 19 w 87"/>
                <a:gd name="T15" fmla="*/ 194 h 194"/>
                <a:gd name="T16" fmla="*/ 67 w 87"/>
                <a:gd name="T17" fmla="*/ 194 h 194"/>
                <a:gd name="T18" fmla="*/ 87 w 87"/>
                <a:gd name="T19" fmla="*/ 172 h 194"/>
                <a:gd name="T20" fmla="*/ 87 w 87"/>
                <a:gd name="T21" fmla="*/ 22 h 194"/>
                <a:gd name="T22" fmla="*/ 73 w 87"/>
                <a:gd name="T23" fmla="*/ 1 h 194"/>
                <a:gd name="T24" fmla="*/ 64 w 87"/>
                <a:gd name="T25" fmla="*/ 0 h 194"/>
                <a:gd name="T26" fmla="*/ 23 w 87"/>
                <a:gd name="T27" fmla="*/ 0 h 194"/>
                <a:gd name="T28" fmla="*/ 14 w 87"/>
                <a:gd name="T29" fmla="*/ 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94">
                  <a:moveTo>
                    <a:pt x="14" y="1"/>
                  </a:moveTo>
                  <a:cubicBezTo>
                    <a:pt x="13" y="2"/>
                    <a:pt x="7" y="6"/>
                    <a:pt x="6" y="7"/>
                  </a:cubicBezTo>
                  <a:cubicBezTo>
                    <a:pt x="2" y="11"/>
                    <a:pt x="3" y="12"/>
                    <a:pt x="0" y="16"/>
                  </a:cubicBezTo>
                  <a:lnTo>
                    <a:pt x="0" y="22"/>
                  </a:lnTo>
                  <a:lnTo>
                    <a:pt x="0" y="172"/>
                  </a:lnTo>
                  <a:lnTo>
                    <a:pt x="0" y="178"/>
                  </a:lnTo>
                  <a:cubicBezTo>
                    <a:pt x="3" y="182"/>
                    <a:pt x="4" y="186"/>
                    <a:pt x="7" y="189"/>
                  </a:cubicBezTo>
                  <a:cubicBezTo>
                    <a:pt x="9" y="191"/>
                    <a:pt x="16" y="194"/>
                    <a:pt x="19" y="194"/>
                  </a:cubicBezTo>
                  <a:lnTo>
                    <a:pt x="67" y="194"/>
                  </a:lnTo>
                  <a:cubicBezTo>
                    <a:pt x="77" y="194"/>
                    <a:pt x="87" y="183"/>
                    <a:pt x="87" y="172"/>
                  </a:cubicBezTo>
                  <a:lnTo>
                    <a:pt x="87" y="22"/>
                  </a:lnTo>
                  <a:cubicBezTo>
                    <a:pt x="87" y="7"/>
                    <a:pt x="74" y="3"/>
                    <a:pt x="73" y="1"/>
                  </a:cubicBezTo>
                  <a:lnTo>
                    <a:pt x="64" y="0"/>
                  </a:lnTo>
                  <a:lnTo>
                    <a:pt x="23" y="0"/>
                  </a:lnTo>
                  <a:lnTo>
                    <a:pt x="14" y="1"/>
                  </a:lnTo>
                  <a:close/>
                </a:path>
              </a:pathLst>
            </a:cu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/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1281" b="1">
                <a:latin typeface="Futura Bk BT"/>
              </a:endParaRPr>
            </a:p>
          </p:txBody>
        </p:sp>
        <p:sp>
          <p:nvSpPr>
            <p:cNvPr id="32" name="Freeform 252">
              <a:extLst>
                <a:ext uri="{FF2B5EF4-FFF2-40B4-BE49-F238E27FC236}">
                  <a16:creationId xmlns:a16="http://schemas.microsoft.com/office/drawing/2014/main" xmlns="" id="{EEECF94C-D8A9-42C0-A97A-631A8F2AE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631" y="1881058"/>
              <a:ext cx="56466" cy="96373"/>
            </a:xfrm>
            <a:custGeom>
              <a:avLst/>
              <a:gdLst>
                <a:gd name="T0" fmla="*/ 0 w 87"/>
                <a:gd name="T1" fmla="*/ 24 h 148"/>
                <a:gd name="T2" fmla="*/ 0 w 87"/>
                <a:gd name="T3" fmla="*/ 124 h 148"/>
                <a:gd name="T4" fmla="*/ 5 w 87"/>
                <a:gd name="T5" fmla="*/ 140 h 148"/>
                <a:gd name="T6" fmla="*/ 18 w 87"/>
                <a:gd name="T7" fmla="*/ 148 h 148"/>
                <a:gd name="T8" fmla="*/ 68 w 87"/>
                <a:gd name="T9" fmla="*/ 148 h 148"/>
                <a:gd name="T10" fmla="*/ 79 w 87"/>
                <a:gd name="T11" fmla="*/ 142 h 148"/>
                <a:gd name="T12" fmla="*/ 84 w 87"/>
                <a:gd name="T13" fmla="*/ 138 h 148"/>
                <a:gd name="T14" fmla="*/ 87 w 87"/>
                <a:gd name="T15" fmla="*/ 132 h 148"/>
                <a:gd name="T16" fmla="*/ 87 w 87"/>
                <a:gd name="T17" fmla="*/ 123 h 148"/>
                <a:gd name="T18" fmla="*/ 87 w 87"/>
                <a:gd name="T19" fmla="*/ 25 h 148"/>
                <a:gd name="T20" fmla="*/ 87 w 87"/>
                <a:gd name="T21" fmla="*/ 18 h 148"/>
                <a:gd name="T22" fmla="*/ 84 w 87"/>
                <a:gd name="T23" fmla="*/ 11 h 148"/>
                <a:gd name="T24" fmla="*/ 80 w 87"/>
                <a:gd name="T25" fmla="*/ 6 h 148"/>
                <a:gd name="T26" fmla="*/ 66 w 87"/>
                <a:gd name="T27" fmla="*/ 0 h 148"/>
                <a:gd name="T28" fmla="*/ 20 w 87"/>
                <a:gd name="T29" fmla="*/ 0 h 148"/>
                <a:gd name="T30" fmla="*/ 0 w 87"/>
                <a:gd name="T31" fmla="*/ 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48">
                  <a:moveTo>
                    <a:pt x="0" y="24"/>
                  </a:moveTo>
                  <a:lnTo>
                    <a:pt x="0" y="124"/>
                  </a:lnTo>
                  <a:cubicBezTo>
                    <a:pt x="0" y="132"/>
                    <a:pt x="2" y="135"/>
                    <a:pt x="5" y="140"/>
                  </a:cubicBezTo>
                  <a:cubicBezTo>
                    <a:pt x="7" y="142"/>
                    <a:pt x="15" y="148"/>
                    <a:pt x="18" y="148"/>
                  </a:cubicBezTo>
                  <a:lnTo>
                    <a:pt x="68" y="148"/>
                  </a:lnTo>
                  <a:cubicBezTo>
                    <a:pt x="72" y="148"/>
                    <a:pt x="77" y="144"/>
                    <a:pt x="79" y="142"/>
                  </a:cubicBezTo>
                  <a:cubicBezTo>
                    <a:pt x="81" y="141"/>
                    <a:pt x="83" y="140"/>
                    <a:pt x="84" y="138"/>
                  </a:cubicBezTo>
                  <a:cubicBezTo>
                    <a:pt x="85" y="136"/>
                    <a:pt x="85" y="134"/>
                    <a:pt x="87" y="132"/>
                  </a:cubicBezTo>
                  <a:lnTo>
                    <a:pt x="87" y="123"/>
                  </a:lnTo>
                  <a:lnTo>
                    <a:pt x="87" y="25"/>
                  </a:lnTo>
                  <a:lnTo>
                    <a:pt x="87" y="18"/>
                  </a:lnTo>
                  <a:cubicBezTo>
                    <a:pt x="86" y="16"/>
                    <a:pt x="85" y="14"/>
                    <a:pt x="84" y="11"/>
                  </a:cubicBezTo>
                  <a:cubicBezTo>
                    <a:pt x="83" y="10"/>
                    <a:pt x="81" y="7"/>
                    <a:pt x="80" y="6"/>
                  </a:cubicBezTo>
                  <a:cubicBezTo>
                    <a:pt x="77" y="4"/>
                    <a:pt x="70" y="0"/>
                    <a:pt x="66" y="0"/>
                  </a:cubicBezTo>
                  <a:lnTo>
                    <a:pt x="20" y="0"/>
                  </a:lnTo>
                  <a:cubicBezTo>
                    <a:pt x="10" y="0"/>
                    <a:pt x="0" y="12"/>
                    <a:pt x="0" y="24"/>
                  </a:cubicBezTo>
                  <a:close/>
                </a:path>
              </a:pathLst>
            </a:cu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/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1281" b="1">
                <a:latin typeface="Futura Bk BT"/>
              </a:endParaRPr>
            </a:p>
          </p:txBody>
        </p:sp>
        <p:sp>
          <p:nvSpPr>
            <p:cNvPr id="33" name="Freeform 253">
              <a:extLst>
                <a:ext uri="{FF2B5EF4-FFF2-40B4-BE49-F238E27FC236}">
                  <a16:creationId xmlns:a16="http://schemas.microsoft.com/office/drawing/2014/main" xmlns="" id="{83DBC58A-8BDC-4929-893A-7DF367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475" y="1819923"/>
              <a:ext cx="56466" cy="157509"/>
            </a:xfrm>
            <a:custGeom>
              <a:avLst/>
              <a:gdLst>
                <a:gd name="T0" fmla="*/ 1 w 87"/>
                <a:gd name="T1" fmla="*/ 18 h 242"/>
                <a:gd name="T2" fmla="*/ 0 w 87"/>
                <a:gd name="T3" fmla="*/ 26 h 242"/>
                <a:gd name="T4" fmla="*/ 0 w 87"/>
                <a:gd name="T5" fmla="*/ 216 h 242"/>
                <a:gd name="T6" fmla="*/ 1 w 87"/>
                <a:gd name="T7" fmla="*/ 224 h 242"/>
                <a:gd name="T8" fmla="*/ 7 w 87"/>
                <a:gd name="T9" fmla="*/ 236 h 242"/>
                <a:gd name="T10" fmla="*/ 20 w 87"/>
                <a:gd name="T11" fmla="*/ 242 h 242"/>
                <a:gd name="T12" fmla="*/ 66 w 87"/>
                <a:gd name="T13" fmla="*/ 242 h 242"/>
                <a:gd name="T14" fmla="*/ 86 w 87"/>
                <a:gd name="T15" fmla="*/ 226 h 242"/>
                <a:gd name="T16" fmla="*/ 86 w 87"/>
                <a:gd name="T17" fmla="*/ 226 h 242"/>
                <a:gd name="T18" fmla="*/ 87 w 87"/>
                <a:gd name="T19" fmla="*/ 220 h 242"/>
                <a:gd name="T20" fmla="*/ 87 w 87"/>
                <a:gd name="T21" fmla="*/ 21 h 242"/>
                <a:gd name="T22" fmla="*/ 64 w 87"/>
                <a:gd name="T23" fmla="*/ 0 h 242"/>
                <a:gd name="T24" fmla="*/ 22 w 87"/>
                <a:gd name="T25" fmla="*/ 0 h 242"/>
                <a:gd name="T26" fmla="*/ 8 w 87"/>
                <a:gd name="T27" fmla="*/ 6 h 242"/>
                <a:gd name="T28" fmla="*/ 4 w 87"/>
                <a:gd name="T29" fmla="*/ 11 h 242"/>
                <a:gd name="T30" fmla="*/ 1 w 87"/>
                <a:gd name="T31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242">
                  <a:moveTo>
                    <a:pt x="1" y="18"/>
                  </a:moveTo>
                  <a:lnTo>
                    <a:pt x="0" y="26"/>
                  </a:lnTo>
                  <a:lnTo>
                    <a:pt x="0" y="216"/>
                  </a:lnTo>
                  <a:lnTo>
                    <a:pt x="1" y="224"/>
                  </a:lnTo>
                  <a:cubicBezTo>
                    <a:pt x="3" y="228"/>
                    <a:pt x="4" y="233"/>
                    <a:pt x="7" y="236"/>
                  </a:cubicBezTo>
                  <a:cubicBezTo>
                    <a:pt x="9" y="237"/>
                    <a:pt x="17" y="242"/>
                    <a:pt x="20" y="242"/>
                  </a:cubicBezTo>
                  <a:lnTo>
                    <a:pt x="66" y="242"/>
                  </a:lnTo>
                  <a:cubicBezTo>
                    <a:pt x="74" y="242"/>
                    <a:pt x="86" y="233"/>
                    <a:pt x="86" y="226"/>
                  </a:cubicBezTo>
                  <a:lnTo>
                    <a:pt x="86" y="226"/>
                  </a:lnTo>
                  <a:lnTo>
                    <a:pt x="87" y="220"/>
                  </a:lnTo>
                  <a:lnTo>
                    <a:pt x="87" y="21"/>
                  </a:lnTo>
                  <a:cubicBezTo>
                    <a:pt x="87" y="11"/>
                    <a:pt x="75" y="0"/>
                    <a:pt x="64" y="0"/>
                  </a:cubicBezTo>
                  <a:lnTo>
                    <a:pt x="22" y="0"/>
                  </a:lnTo>
                  <a:cubicBezTo>
                    <a:pt x="17" y="0"/>
                    <a:pt x="11" y="4"/>
                    <a:pt x="8" y="6"/>
                  </a:cubicBezTo>
                  <a:cubicBezTo>
                    <a:pt x="7" y="7"/>
                    <a:pt x="5" y="10"/>
                    <a:pt x="4" y="11"/>
                  </a:cubicBezTo>
                  <a:cubicBezTo>
                    <a:pt x="2" y="14"/>
                    <a:pt x="2" y="16"/>
                    <a:pt x="1" y="18"/>
                  </a:cubicBezTo>
                  <a:close/>
                </a:path>
              </a:pathLst>
            </a:cu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/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1281" b="1">
                <a:latin typeface="Futura Bk BT"/>
              </a:endParaRPr>
            </a:p>
          </p:txBody>
        </p:sp>
        <p:sp>
          <p:nvSpPr>
            <p:cNvPr id="34" name="Freeform 254">
              <a:extLst>
                <a:ext uri="{FF2B5EF4-FFF2-40B4-BE49-F238E27FC236}">
                  <a16:creationId xmlns:a16="http://schemas.microsoft.com/office/drawing/2014/main" xmlns="" id="{31AC8376-53C5-4304-AC3F-ED11DEB6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526" y="1706567"/>
              <a:ext cx="362568" cy="305678"/>
            </a:xfrm>
            <a:custGeom>
              <a:avLst/>
              <a:gdLst>
                <a:gd name="T0" fmla="*/ 558 w 558"/>
                <a:gd name="T1" fmla="*/ 462 h 471"/>
                <a:gd name="T2" fmla="*/ 558 w 558"/>
                <a:gd name="T3" fmla="*/ 458 h 471"/>
                <a:gd name="T4" fmla="*/ 557 w 558"/>
                <a:gd name="T5" fmla="*/ 458 h 471"/>
                <a:gd name="T6" fmla="*/ 534 w 558"/>
                <a:gd name="T7" fmla="*/ 449 h 471"/>
                <a:gd name="T8" fmla="*/ 503 w 558"/>
                <a:gd name="T9" fmla="*/ 449 h 471"/>
                <a:gd name="T10" fmla="*/ 440 w 558"/>
                <a:gd name="T11" fmla="*/ 449 h 471"/>
                <a:gd name="T12" fmla="*/ 315 w 558"/>
                <a:gd name="T13" fmla="*/ 449 h 471"/>
                <a:gd name="T14" fmla="*/ 65 w 558"/>
                <a:gd name="T15" fmla="*/ 449 h 471"/>
                <a:gd name="T16" fmla="*/ 34 w 558"/>
                <a:gd name="T17" fmla="*/ 449 h 471"/>
                <a:gd name="T18" fmla="*/ 26 w 558"/>
                <a:gd name="T19" fmla="*/ 449 h 471"/>
                <a:gd name="T20" fmla="*/ 22 w 558"/>
                <a:gd name="T21" fmla="*/ 445 h 471"/>
                <a:gd name="T22" fmla="*/ 22 w 558"/>
                <a:gd name="T23" fmla="*/ 429 h 471"/>
                <a:gd name="T24" fmla="*/ 22 w 558"/>
                <a:gd name="T25" fmla="*/ 367 h 471"/>
                <a:gd name="T26" fmla="*/ 22 w 558"/>
                <a:gd name="T27" fmla="*/ 242 h 471"/>
                <a:gd name="T28" fmla="*/ 22 w 558"/>
                <a:gd name="T29" fmla="*/ 117 h 471"/>
                <a:gd name="T30" fmla="*/ 22 w 558"/>
                <a:gd name="T31" fmla="*/ 55 h 471"/>
                <a:gd name="T32" fmla="*/ 22 w 558"/>
                <a:gd name="T33" fmla="*/ 23 h 471"/>
                <a:gd name="T34" fmla="*/ 22 w 558"/>
                <a:gd name="T35" fmla="*/ 8 h 471"/>
                <a:gd name="T36" fmla="*/ 14 w 558"/>
                <a:gd name="T37" fmla="*/ 0 h 471"/>
                <a:gd name="T38" fmla="*/ 8 w 558"/>
                <a:gd name="T39" fmla="*/ 0 h 471"/>
                <a:gd name="T40" fmla="*/ 0 w 558"/>
                <a:gd name="T41" fmla="*/ 12 h 471"/>
                <a:gd name="T42" fmla="*/ 0 w 558"/>
                <a:gd name="T43" fmla="*/ 459 h 471"/>
                <a:gd name="T44" fmla="*/ 10 w 558"/>
                <a:gd name="T45" fmla="*/ 471 h 471"/>
                <a:gd name="T46" fmla="*/ 548 w 558"/>
                <a:gd name="T47" fmla="*/ 471 h 471"/>
                <a:gd name="T48" fmla="*/ 558 w 558"/>
                <a:gd name="T49" fmla="*/ 46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8" h="471">
                  <a:moveTo>
                    <a:pt x="558" y="462"/>
                  </a:moveTo>
                  <a:lnTo>
                    <a:pt x="558" y="458"/>
                  </a:lnTo>
                  <a:lnTo>
                    <a:pt x="557" y="458"/>
                  </a:lnTo>
                  <a:cubicBezTo>
                    <a:pt x="557" y="448"/>
                    <a:pt x="544" y="449"/>
                    <a:pt x="534" y="449"/>
                  </a:cubicBezTo>
                  <a:cubicBezTo>
                    <a:pt x="524" y="449"/>
                    <a:pt x="513" y="449"/>
                    <a:pt x="503" y="449"/>
                  </a:cubicBezTo>
                  <a:cubicBezTo>
                    <a:pt x="482" y="449"/>
                    <a:pt x="461" y="449"/>
                    <a:pt x="440" y="449"/>
                  </a:cubicBezTo>
                  <a:cubicBezTo>
                    <a:pt x="399" y="449"/>
                    <a:pt x="357" y="449"/>
                    <a:pt x="315" y="449"/>
                  </a:cubicBezTo>
                  <a:cubicBezTo>
                    <a:pt x="232" y="449"/>
                    <a:pt x="149" y="449"/>
                    <a:pt x="65" y="449"/>
                  </a:cubicBezTo>
                  <a:cubicBezTo>
                    <a:pt x="55" y="449"/>
                    <a:pt x="44" y="449"/>
                    <a:pt x="34" y="449"/>
                  </a:cubicBezTo>
                  <a:cubicBezTo>
                    <a:pt x="31" y="449"/>
                    <a:pt x="29" y="449"/>
                    <a:pt x="26" y="449"/>
                  </a:cubicBezTo>
                  <a:cubicBezTo>
                    <a:pt x="22" y="449"/>
                    <a:pt x="22" y="449"/>
                    <a:pt x="22" y="445"/>
                  </a:cubicBezTo>
                  <a:cubicBezTo>
                    <a:pt x="22" y="440"/>
                    <a:pt x="22" y="434"/>
                    <a:pt x="22" y="429"/>
                  </a:cubicBezTo>
                  <a:cubicBezTo>
                    <a:pt x="22" y="409"/>
                    <a:pt x="22" y="388"/>
                    <a:pt x="22" y="367"/>
                  </a:cubicBezTo>
                  <a:cubicBezTo>
                    <a:pt x="22" y="325"/>
                    <a:pt x="22" y="284"/>
                    <a:pt x="22" y="242"/>
                  </a:cubicBezTo>
                  <a:cubicBezTo>
                    <a:pt x="22" y="201"/>
                    <a:pt x="22" y="159"/>
                    <a:pt x="22" y="117"/>
                  </a:cubicBezTo>
                  <a:cubicBezTo>
                    <a:pt x="22" y="96"/>
                    <a:pt x="22" y="76"/>
                    <a:pt x="22" y="55"/>
                  </a:cubicBezTo>
                  <a:cubicBezTo>
                    <a:pt x="22" y="44"/>
                    <a:pt x="22" y="34"/>
                    <a:pt x="22" y="23"/>
                  </a:cubicBezTo>
                  <a:cubicBezTo>
                    <a:pt x="22" y="19"/>
                    <a:pt x="23" y="12"/>
                    <a:pt x="22" y="8"/>
                  </a:cubicBezTo>
                  <a:cubicBezTo>
                    <a:pt x="21" y="3"/>
                    <a:pt x="18" y="2"/>
                    <a:pt x="14" y="0"/>
                  </a:cubicBezTo>
                  <a:lnTo>
                    <a:pt x="8" y="0"/>
                  </a:lnTo>
                  <a:cubicBezTo>
                    <a:pt x="4" y="3"/>
                    <a:pt x="0" y="6"/>
                    <a:pt x="0" y="12"/>
                  </a:cubicBezTo>
                  <a:lnTo>
                    <a:pt x="0" y="459"/>
                  </a:lnTo>
                  <a:cubicBezTo>
                    <a:pt x="0" y="465"/>
                    <a:pt x="5" y="471"/>
                    <a:pt x="10" y="471"/>
                  </a:cubicBezTo>
                  <a:lnTo>
                    <a:pt x="548" y="471"/>
                  </a:lnTo>
                  <a:cubicBezTo>
                    <a:pt x="555" y="471"/>
                    <a:pt x="555" y="465"/>
                    <a:pt x="558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1281" b="1">
                <a:latin typeface="Futura Bk BT"/>
              </a:endParaRPr>
            </a:p>
          </p:txBody>
        </p:sp>
      </p:grpSp>
      <p:grpSp>
        <p:nvGrpSpPr>
          <p:cNvPr id="21" name="Group 8">
            <a:extLst>
              <a:ext uri="{FF2B5EF4-FFF2-40B4-BE49-F238E27FC236}">
                <a16:creationId xmlns:a16="http://schemas.microsoft.com/office/drawing/2014/main" xmlns="" id="{9009A46B-77F2-42C1-B053-9A3B9E4C6E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3916" y="3352156"/>
            <a:ext cx="630710" cy="621841"/>
            <a:chOff x="1247" y="2715"/>
            <a:chExt cx="640" cy="631"/>
          </a:xfrm>
          <a:solidFill>
            <a:schemeClr val="accent4"/>
          </a:solidFill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7963E782-90E5-4E1F-B8BA-B8DF557BF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7" y="3038"/>
              <a:ext cx="640" cy="308"/>
            </a:xfrm>
            <a:custGeom>
              <a:avLst/>
              <a:gdLst>
                <a:gd name="T0" fmla="*/ 241 w 268"/>
                <a:gd name="T1" fmla="*/ 56 h 129"/>
                <a:gd name="T2" fmla="*/ 216 w 268"/>
                <a:gd name="T3" fmla="*/ 62 h 129"/>
                <a:gd name="T4" fmla="*/ 182 w 268"/>
                <a:gd name="T5" fmla="*/ 70 h 129"/>
                <a:gd name="T6" fmla="*/ 178 w 268"/>
                <a:gd name="T7" fmla="*/ 67 h 129"/>
                <a:gd name="T8" fmla="*/ 178 w 268"/>
                <a:gd name="T9" fmla="*/ 66 h 129"/>
                <a:gd name="T10" fmla="*/ 135 w 268"/>
                <a:gd name="T11" fmla="*/ 44 h 129"/>
                <a:gd name="T12" fmla="*/ 106 w 268"/>
                <a:gd name="T13" fmla="*/ 35 h 129"/>
                <a:gd name="T14" fmla="*/ 82 w 268"/>
                <a:gd name="T15" fmla="*/ 24 h 129"/>
                <a:gd name="T16" fmla="*/ 49 w 268"/>
                <a:gd name="T17" fmla="*/ 32 h 129"/>
                <a:gd name="T18" fmla="*/ 46 w 268"/>
                <a:gd name="T19" fmla="*/ 29 h 129"/>
                <a:gd name="T20" fmla="*/ 41 w 268"/>
                <a:gd name="T21" fmla="*/ 0 h 129"/>
                <a:gd name="T22" fmla="*/ 0 w 268"/>
                <a:gd name="T23" fmla="*/ 5 h 129"/>
                <a:gd name="T24" fmla="*/ 6 w 268"/>
                <a:gd name="T25" fmla="*/ 129 h 129"/>
                <a:gd name="T26" fmla="*/ 46 w 268"/>
                <a:gd name="T27" fmla="*/ 123 h 129"/>
                <a:gd name="T28" fmla="*/ 47 w 268"/>
                <a:gd name="T29" fmla="*/ 105 h 129"/>
                <a:gd name="T30" fmla="*/ 50 w 268"/>
                <a:gd name="T31" fmla="*/ 104 h 129"/>
                <a:gd name="T32" fmla="*/ 259 w 268"/>
                <a:gd name="T33" fmla="*/ 90 h 129"/>
                <a:gd name="T34" fmla="*/ 35 w 268"/>
                <a:gd name="T35" fmla="*/ 115 h 129"/>
                <a:gd name="T36" fmla="*/ 14 w 268"/>
                <a:gd name="T37" fmla="*/ 118 h 129"/>
                <a:gd name="T38" fmla="*/ 11 w 268"/>
                <a:gd name="T39" fmla="*/ 14 h 129"/>
                <a:gd name="T40" fmla="*/ 32 w 268"/>
                <a:gd name="T41" fmla="*/ 11 h 129"/>
                <a:gd name="T42" fmla="*/ 35 w 268"/>
                <a:gd name="T43" fmla="*/ 115 h 129"/>
                <a:gd name="T44" fmla="*/ 147 w 268"/>
                <a:gd name="T45" fmla="*/ 118 h 129"/>
                <a:gd name="T46" fmla="*/ 46 w 268"/>
                <a:gd name="T47" fmla="*/ 89 h 129"/>
                <a:gd name="T48" fmla="*/ 48 w 268"/>
                <a:gd name="T49" fmla="*/ 45 h 129"/>
                <a:gd name="T50" fmla="*/ 93 w 268"/>
                <a:gd name="T51" fmla="*/ 37 h 129"/>
                <a:gd name="T52" fmla="*/ 98 w 268"/>
                <a:gd name="T53" fmla="*/ 42 h 129"/>
                <a:gd name="T54" fmla="*/ 137 w 268"/>
                <a:gd name="T55" fmla="*/ 55 h 129"/>
                <a:gd name="T56" fmla="*/ 164 w 268"/>
                <a:gd name="T57" fmla="*/ 62 h 129"/>
                <a:gd name="T58" fmla="*/ 166 w 268"/>
                <a:gd name="T59" fmla="*/ 73 h 129"/>
                <a:gd name="T60" fmla="*/ 142 w 268"/>
                <a:gd name="T61" fmla="*/ 80 h 129"/>
                <a:gd name="T62" fmla="*/ 103 w 268"/>
                <a:gd name="T63" fmla="*/ 70 h 129"/>
                <a:gd name="T64" fmla="*/ 90 w 268"/>
                <a:gd name="T65" fmla="*/ 67 h 129"/>
                <a:gd name="T66" fmla="*/ 89 w 268"/>
                <a:gd name="T67" fmla="*/ 66 h 129"/>
                <a:gd name="T68" fmla="*/ 83 w 268"/>
                <a:gd name="T69" fmla="*/ 71 h 129"/>
                <a:gd name="T70" fmla="*/ 86 w 268"/>
                <a:gd name="T71" fmla="*/ 77 h 129"/>
                <a:gd name="T72" fmla="*/ 100 w 268"/>
                <a:gd name="T73" fmla="*/ 81 h 129"/>
                <a:gd name="T74" fmla="*/ 137 w 268"/>
                <a:gd name="T75" fmla="*/ 91 h 129"/>
                <a:gd name="T76" fmla="*/ 166 w 268"/>
                <a:gd name="T77" fmla="*/ 85 h 129"/>
                <a:gd name="T78" fmla="*/ 172 w 268"/>
                <a:gd name="T79" fmla="*/ 82 h 129"/>
                <a:gd name="T80" fmla="*/ 173 w 268"/>
                <a:gd name="T81" fmla="*/ 82 h 129"/>
                <a:gd name="T82" fmla="*/ 219 w 268"/>
                <a:gd name="T83" fmla="*/ 73 h 129"/>
                <a:gd name="T84" fmla="*/ 241 w 268"/>
                <a:gd name="T85" fmla="*/ 67 h 129"/>
                <a:gd name="T86" fmla="*/ 252 w 268"/>
                <a:gd name="T87" fmla="*/ 7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8" h="129">
                  <a:moveTo>
                    <a:pt x="261" y="69"/>
                  </a:moveTo>
                  <a:cubicBezTo>
                    <a:pt x="257" y="60"/>
                    <a:pt x="251" y="56"/>
                    <a:pt x="241" y="56"/>
                  </a:cubicBezTo>
                  <a:cubicBezTo>
                    <a:pt x="238" y="56"/>
                    <a:pt x="235" y="57"/>
                    <a:pt x="231" y="58"/>
                  </a:cubicBezTo>
                  <a:cubicBezTo>
                    <a:pt x="226" y="59"/>
                    <a:pt x="221" y="60"/>
                    <a:pt x="216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05" y="65"/>
                    <a:pt x="193" y="68"/>
                    <a:pt x="182" y="7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180" y="70"/>
                    <a:pt x="179" y="69"/>
                    <a:pt x="178" y="67"/>
                  </a:cubicBezTo>
                  <a:cubicBezTo>
                    <a:pt x="178" y="67"/>
                    <a:pt x="178" y="67"/>
                    <a:pt x="178" y="67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6" y="55"/>
                    <a:pt x="165" y="44"/>
                    <a:pt x="144" y="44"/>
                  </a:cubicBezTo>
                  <a:cubicBezTo>
                    <a:pt x="141" y="44"/>
                    <a:pt x="138" y="44"/>
                    <a:pt x="135" y="44"/>
                  </a:cubicBezTo>
                  <a:cubicBezTo>
                    <a:pt x="132" y="45"/>
                    <a:pt x="129" y="45"/>
                    <a:pt x="127" y="45"/>
                  </a:cubicBezTo>
                  <a:cubicBezTo>
                    <a:pt x="115" y="45"/>
                    <a:pt x="111" y="40"/>
                    <a:pt x="106" y="35"/>
                  </a:cubicBezTo>
                  <a:cubicBezTo>
                    <a:pt x="104" y="32"/>
                    <a:pt x="102" y="29"/>
                    <a:pt x="98" y="27"/>
                  </a:cubicBezTo>
                  <a:cubicBezTo>
                    <a:pt x="93" y="25"/>
                    <a:pt x="88" y="24"/>
                    <a:pt x="82" y="24"/>
                  </a:cubicBezTo>
                  <a:cubicBezTo>
                    <a:pt x="69" y="24"/>
                    <a:pt x="57" y="29"/>
                    <a:pt x="50" y="32"/>
                  </a:cubicBezTo>
                  <a:cubicBezTo>
                    <a:pt x="50" y="32"/>
                    <a:pt x="49" y="32"/>
                    <a:pt x="49" y="32"/>
                  </a:cubicBezTo>
                  <a:cubicBezTo>
                    <a:pt x="48" y="32"/>
                    <a:pt x="48" y="32"/>
                    <a:pt x="47" y="31"/>
                  </a:cubicBezTo>
                  <a:cubicBezTo>
                    <a:pt x="47" y="31"/>
                    <a:pt x="46" y="30"/>
                    <a:pt x="46" y="29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2"/>
                    <a:pt x="44" y="0"/>
                    <a:pt x="4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3" y="129"/>
                    <a:pt x="6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4" y="129"/>
                    <a:pt x="46" y="126"/>
                    <a:pt x="46" y="123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6" y="106"/>
                    <a:pt x="47" y="105"/>
                    <a:pt x="47" y="105"/>
                  </a:cubicBezTo>
                  <a:cubicBezTo>
                    <a:pt x="48" y="104"/>
                    <a:pt x="48" y="104"/>
                    <a:pt x="49" y="104"/>
                  </a:cubicBezTo>
                  <a:cubicBezTo>
                    <a:pt x="49" y="104"/>
                    <a:pt x="50" y="104"/>
                    <a:pt x="50" y="104"/>
                  </a:cubicBezTo>
                  <a:cubicBezTo>
                    <a:pt x="73" y="112"/>
                    <a:pt x="128" y="129"/>
                    <a:pt x="147" y="129"/>
                  </a:cubicBezTo>
                  <a:cubicBezTo>
                    <a:pt x="167" y="129"/>
                    <a:pt x="239" y="103"/>
                    <a:pt x="259" y="90"/>
                  </a:cubicBezTo>
                  <a:cubicBezTo>
                    <a:pt x="261" y="89"/>
                    <a:pt x="268" y="85"/>
                    <a:pt x="261" y="69"/>
                  </a:cubicBezTo>
                  <a:close/>
                  <a:moveTo>
                    <a:pt x="35" y="115"/>
                  </a:moveTo>
                  <a:cubicBezTo>
                    <a:pt x="35" y="116"/>
                    <a:pt x="34" y="118"/>
                    <a:pt x="32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3" y="118"/>
                    <a:pt x="11" y="116"/>
                    <a:pt x="11" y="1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3" y="11"/>
                    <a:pt x="14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1"/>
                    <a:pt x="35" y="12"/>
                    <a:pt x="35" y="14"/>
                  </a:cubicBezTo>
                  <a:lnTo>
                    <a:pt x="35" y="115"/>
                  </a:lnTo>
                  <a:close/>
                  <a:moveTo>
                    <a:pt x="251" y="82"/>
                  </a:moveTo>
                  <a:cubicBezTo>
                    <a:pt x="229" y="95"/>
                    <a:pt x="162" y="118"/>
                    <a:pt x="147" y="118"/>
                  </a:cubicBezTo>
                  <a:cubicBezTo>
                    <a:pt x="128" y="118"/>
                    <a:pt x="56" y="94"/>
                    <a:pt x="48" y="92"/>
                  </a:cubicBezTo>
                  <a:cubicBezTo>
                    <a:pt x="47" y="91"/>
                    <a:pt x="46" y="90"/>
                    <a:pt x="46" y="89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7" y="46"/>
                    <a:pt x="48" y="45"/>
                  </a:cubicBezTo>
                  <a:cubicBezTo>
                    <a:pt x="59" y="39"/>
                    <a:pt x="72" y="35"/>
                    <a:pt x="82" y="35"/>
                  </a:cubicBezTo>
                  <a:cubicBezTo>
                    <a:pt x="87" y="35"/>
                    <a:pt x="90" y="36"/>
                    <a:pt x="93" y="37"/>
                  </a:cubicBezTo>
                  <a:cubicBezTo>
                    <a:pt x="94" y="38"/>
                    <a:pt x="96" y="40"/>
                    <a:pt x="98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103" y="48"/>
                    <a:pt x="109" y="56"/>
                    <a:pt x="127" y="56"/>
                  </a:cubicBezTo>
                  <a:cubicBezTo>
                    <a:pt x="130" y="56"/>
                    <a:pt x="133" y="56"/>
                    <a:pt x="137" y="55"/>
                  </a:cubicBezTo>
                  <a:cubicBezTo>
                    <a:pt x="139" y="55"/>
                    <a:pt x="142" y="55"/>
                    <a:pt x="144" y="55"/>
                  </a:cubicBezTo>
                  <a:cubicBezTo>
                    <a:pt x="153" y="55"/>
                    <a:pt x="160" y="57"/>
                    <a:pt x="164" y="62"/>
                  </a:cubicBezTo>
                  <a:cubicBezTo>
                    <a:pt x="167" y="65"/>
                    <a:pt x="167" y="68"/>
                    <a:pt x="167" y="70"/>
                  </a:cubicBezTo>
                  <a:cubicBezTo>
                    <a:pt x="168" y="71"/>
                    <a:pt x="167" y="72"/>
                    <a:pt x="166" y="73"/>
                  </a:cubicBezTo>
                  <a:cubicBezTo>
                    <a:pt x="165" y="73"/>
                    <a:pt x="163" y="74"/>
                    <a:pt x="162" y="74"/>
                  </a:cubicBezTo>
                  <a:cubicBezTo>
                    <a:pt x="154" y="77"/>
                    <a:pt x="147" y="80"/>
                    <a:pt x="142" y="80"/>
                  </a:cubicBezTo>
                  <a:cubicBezTo>
                    <a:pt x="141" y="80"/>
                    <a:pt x="140" y="80"/>
                    <a:pt x="140" y="80"/>
                  </a:cubicBezTo>
                  <a:cubicBezTo>
                    <a:pt x="136" y="78"/>
                    <a:pt x="123" y="75"/>
                    <a:pt x="103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89" y="67"/>
                    <a:pt x="89" y="67"/>
                    <a:pt x="89" y="66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6" y="66"/>
                    <a:pt x="83" y="68"/>
                    <a:pt x="83" y="71"/>
                  </a:cubicBezTo>
                  <a:cubicBezTo>
                    <a:pt x="82" y="74"/>
                    <a:pt x="84" y="76"/>
                    <a:pt x="8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9" y="78"/>
                    <a:pt x="94" y="79"/>
                    <a:pt x="100" y="81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13" y="85"/>
                    <a:pt x="132" y="89"/>
                    <a:pt x="137" y="91"/>
                  </a:cubicBezTo>
                  <a:cubicBezTo>
                    <a:pt x="139" y="91"/>
                    <a:pt x="140" y="91"/>
                    <a:pt x="142" y="91"/>
                  </a:cubicBezTo>
                  <a:cubicBezTo>
                    <a:pt x="149" y="91"/>
                    <a:pt x="159" y="87"/>
                    <a:pt x="166" y="85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4"/>
                    <a:pt x="171" y="83"/>
                    <a:pt x="172" y="82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2" y="82"/>
                    <a:pt x="173" y="82"/>
                    <a:pt x="173" y="82"/>
                  </a:cubicBezTo>
                  <a:cubicBezTo>
                    <a:pt x="173" y="82"/>
                    <a:pt x="173" y="82"/>
                    <a:pt x="174" y="82"/>
                  </a:cubicBezTo>
                  <a:cubicBezTo>
                    <a:pt x="188" y="81"/>
                    <a:pt x="203" y="77"/>
                    <a:pt x="219" y="73"/>
                  </a:cubicBezTo>
                  <a:cubicBezTo>
                    <a:pt x="224" y="71"/>
                    <a:pt x="229" y="70"/>
                    <a:pt x="234" y="68"/>
                  </a:cubicBezTo>
                  <a:cubicBezTo>
                    <a:pt x="237" y="68"/>
                    <a:pt x="239" y="67"/>
                    <a:pt x="241" y="67"/>
                  </a:cubicBezTo>
                  <a:cubicBezTo>
                    <a:pt x="248" y="67"/>
                    <a:pt x="250" y="71"/>
                    <a:pt x="251" y="73"/>
                  </a:cubicBezTo>
                  <a:cubicBezTo>
                    <a:pt x="251" y="75"/>
                    <a:pt x="252" y="77"/>
                    <a:pt x="252" y="79"/>
                  </a:cubicBezTo>
                  <a:cubicBezTo>
                    <a:pt x="253" y="80"/>
                    <a:pt x="252" y="81"/>
                    <a:pt x="25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049" b="1">
                <a:latin typeface="Futura Bk BT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1ABBEC6B-D3B3-4559-B22C-2E28C110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2796"/>
              <a:ext cx="108" cy="227"/>
            </a:xfrm>
            <a:custGeom>
              <a:avLst/>
              <a:gdLst>
                <a:gd name="T0" fmla="*/ 23 w 45"/>
                <a:gd name="T1" fmla="*/ 95 h 95"/>
                <a:gd name="T2" fmla="*/ 17 w 45"/>
                <a:gd name="T3" fmla="*/ 90 h 95"/>
                <a:gd name="T4" fmla="*/ 17 w 45"/>
                <a:gd name="T5" fmla="*/ 88 h 95"/>
                <a:gd name="T6" fmla="*/ 15 w 45"/>
                <a:gd name="T7" fmla="*/ 86 h 95"/>
                <a:gd name="T8" fmla="*/ 0 w 45"/>
                <a:gd name="T9" fmla="*/ 72 h 95"/>
                <a:gd name="T10" fmla="*/ 1 w 45"/>
                <a:gd name="T11" fmla="*/ 68 h 95"/>
                <a:gd name="T12" fmla="*/ 4 w 45"/>
                <a:gd name="T13" fmla="*/ 65 h 95"/>
                <a:gd name="T14" fmla="*/ 6 w 45"/>
                <a:gd name="T15" fmla="*/ 65 h 95"/>
                <a:gd name="T16" fmla="*/ 11 w 45"/>
                <a:gd name="T17" fmla="*/ 68 h 95"/>
                <a:gd name="T18" fmla="*/ 22 w 45"/>
                <a:gd name="T19" fmla="*/ 75 h 95"/>
                <a:gd name="T20" fmla="*/ 30 w 45"/>
                <a:gd name="T21" fmla="*/ 72 h 95"/>
                <a:gd name="T22" fmla="*/ 34 w 45"/>
                <a:gd name="T23" fmla="*/ 65 h 95"/>
                <a:gd name="T24" fmla="*/ 21 w 45"/>
                <a:gd name="T25" fmla="*/ 53 h 95"/>
                <a:gd name="T26" fmla="*/ 21 w 45"/>
                <a:gd name="T27" fmla="*/ 53 h 95"/>
                <a:gd name="T28" fmla="*/ 0 w 45"/>
                <a:gd name="T29" fmla="*/ 30 h 95"/>
                <a:gd name="T30" fmla="*/ 7 w 45"/>
                <a:gd name="T31" fmla="*/ 14 h 95"/>
                <a:gd name="T32" fmla="*/ 15 w 45"/>
                <a:gd name="T33" fmla="*/ 10 h 95"/>
                <a:gd name="T34" fmla="*/ 17 w 45"/>
                <a:gd name="T35" fmla="*/ 7 h 95"/>
                <a:gd name="T36" fmla="*/ 17 w 45"/>
                <a:gd name="T37" fmla="*/ 5 h 95"/>
                <a:gd name="T38" fmla="*/ 23 w 45"/>
                <a:gd name="T39" fmla="*/ 0 h 95"/>
                <a:gd name="T40" fmla="*/ 28 w 45"/>
                <a:gd name="T41" fmla="*/ 5 h 95"/>
                <a:gd name="T42" fmla="*/ 28 w 45"/>
                <a:gd name="T43" fmla="*/ 7 h 95"/>
                <a:gd name="T44" fmla="*/ 30 w 45"/>
                <a:gd name="T45" fmla="*/ 9 h 95"/>
                <a:gd name="T46" fmla="*/ 45 w 45"/>
                <a:gd name="T47" fmla="*/ 23 h 95"/>
                <a:gd name="T48" fmla="*/ 45 w 45"/>
                <a:gd name="T49" fmla="*/ 27 h 95"/>
                <a:gd name="T50" fmla="*/ 41 w 45"/>
                <a:gd name="T51" fmla="*/ 30 h 95"/>
                <a:gd name="T52" fmla="*/ 39 w 45"/>
                <a:gd name="T53" fmla="*/ 30 h 95"/>
                <a:gd name="T54" fmla="*/ 39 w 45"/>
                <a:gd name="T55" fmla="*/ 30 h 95"/>
                <a:gd name="T56" fmla="*/ 34 w 45"/>
                <a:gd name="T57" fmla="*/ 27 h 95"/>
                <a:gd name="T58" fmla="*/ 23 w 45"/>
                <a:gd name="T59" fmla="*/ 20 h 95"/>
                <a:gd name="T60" fmla="*/ 15 w 45"/>
                <a:gd name="T61" fmla="*/ 23 h 95"/>
                <a:gd name="T62" fmla="*/ 11 w 45"/>
                <a:gd name="T63" fmla="*/ 30 h 95"/>
                <a:gd name="T64" fmla="*/ 25 w 45"/>
                <a:gd name="T65" fmla="*/ 42 h 95"/>
                <a:gd name="T66" fmla="*/ 25 w 45"/>
                <a:gd name="T67" fmla="*/ 42 h 95"/>
                <a:gd name="T68" fmla="*/ 25 w 45"/>
                <a:gd name="T69" fmla="*/ 42 h 95"/>
                <a:gd name="T70" fmla="*/ 45 w 45"/>
                <a:gd name="T71" fmla="*/ 65 h 95"/>
                <a:gd name="T72" fmla="*/ 38 w 45"/>
                <a:gd name="T73" fmla="*/ 81 h 95"/>
                <a:gd name="T74" fmla="*/ 30 w 45"/>
                <a:gd name="T75" fmla="*/ 85 h 95"/>
                <a:gd name="T76" fmla="*/ 28 w 45"/>
                <a:gd name="T77" fmla="*/ 88 h 95"/>
                <a:gd name="T78" fmla="*/ 28 w 45"/>
                <a:gd name="T79" fmla="*/ 90 h 95"/>
                <a:gd name="T80" fmla="*/ 23 w 45"/>
                <a:gd name="T8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95">
                  <a:moveTo>
                    <a:pt x="23" y="95"/>
                  </a:moveTo>
                  <a:cubicBezTo>
                    <a:pt x="19" y="95"/>
                    <a:pt x="17" y="93"/>
                    <a:pt x="17" y="90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87"/>
                    <a:pt x="16" y="86"/>
                    <a:pt x="15" y="86"/>
                  </a:cubicBezTo>
                  <a:cubicBezTo>
                    <a:pt x="8" y="84"/>
                    <a:pt x="3" y="79"/>
                    <a:pt x="0" y="72"/>
                  </a:cubicBezTo>
                  <a:cubicBezTo>
                    <a:pt x="0" y="71"/>
                    <a:pt x="0" y="69"/>
                    <a:pt x="1" y="68"/>
                  </a:cubicBezTo>
                  <a:cubicBezTo>
                    <a:pt x="1" y="67"/>
                    <a:pt x="2" y="66"/>
                    <a:pt x="4" y="65"/>
                  </a:cubicBezTo>
                  <a:cubicBezTo>
                    <a:pt x="4" y="65"/>
                    <a:pt x="5" y="65"/>
                    <a:pt x="6" y="65"/>
                  </a:cubicBezTo>
                  <a:cubicBezTo>
                    <a:pt x="8" y="65"/>
                    <a:pt x="10" y="66"/>
                    <a:pt x="11" y="68"/>
                  </a:cubicBezTo>
                  <a:cubicBezTo>
                    <a:pt x="13" y="72"/>
                    <a:pt x="17" y="75"/>
                    <a:pt x="22" y="75"/>
                  </a:cubicBezTo>
                  <a:cubicBezTo>
                    <a:pt x="25" y="75"/>
                    <a:pt x="28" y="74"/>
                    <a:pt x="30" y="72"/>
                  </a:cubicBezTo>
                  <a:cubicBezTo>
                    <a:pt x="33" y="70"/>
                    <a:pt x="34" y="68"/>
                    <a:pt x="34" y="65"/>
                  </a:cubicBezTo>
                  <a:cubicBezTo>
                    <a:pt x="34" y="59"/>
                    <a:pt x="26" y="55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3" y="46"/>
                    <a:pt x="0" y="35"/>
                    <a:pt x="0" y="30"/>
                  </a:cubicBezTo>
                  <a:cubicBezTo>
                    <a:pt x="0" y="24"/>
                    <a:pt x="3" y="18"/>
                    <a:pt x="7" y="14"/>
                  </a:cubicBezTo>
                  <a:cubicBezTo>
                    <a:pt x="9" y="12"/>
                    <a:pt x="12" y="11"/>
                    <a:pt x="15" y="10"/>
                  </a:cubicBezTo>
                  <a:cubicBezTo>
                    <a:pt x="16" y="9"/>
                    <a:pt x="17" y="8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9" y="0"/>
                    <a:pt x="23" y="0"/>
                  </a:cubicBezTo>
                  <a:cubicBezTo>
                    <a:pt x="26" y="0"/>
                    <a:pt x="28" y="2"/>
                    <a:pt x="28" y="5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9" y="9"/>
                    <a:pt x="30" y="9"/>
                  </a:cubicBezTo>
                  <a:cubicBezTo>
                    <a:pt x="37" y="11"/>
                    <a:pt x="42" y="16"/>
                    <a:pt x="45" y="23"/>
                  </a:cubicBezTo>
                  <a:cubicBezTo>
                    <a:pt x="45" y="24"/>
                    <a:pt x="45" y="26"/>
                    <a:pt x="45" y="27"/>
                  </a:cubicBezTo>
                  <a:cubicBezTo>
                    <a:pt x="44" y="28"/>
                    <a:pt x="43" y="29"/>
                    <a:pt x="41" y="30"/>
                  </a:cubicBezTo>
                  <a:cubicBezTo>
                    <a:pt x="41" y="30"/>
                    <a:pt x="40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7" y="30"/>
                    <a:pt x="35" y="29"/>
                    <a:pt x="34" y="27"/>
                  </a:cubicBezTo>
                  <a:cubicBezTo>
                    <a:pt x="33" y="22"/>
                    <a:pt x="28" y="20"/>
                    <a:pt x="23" y="20"/>
                  </a:cubicBezTo>
                  <a:cubicBezTo>
                    <a:pt x="20" y="20"/>
                    <a:pt x="17" y="21"/>
                    <a:pt x="15" y="23"/>
                  </a:cubicBezTo>
                  <a:cubicBezTo>
                    <a:pt x="13" y="25"/>
                    <a:pt x="11" y="27"/>
                    <a:pt x="11" y="30"/>
                  </a:cubicBezTo>
                  <a:cubicBezTo>
                    <a:pt x="11" y="36"/>
                    <a:pt x="20" y="40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2" y="49"/>
                    <a:pt x="45" y="59"/>
                    <a:pt x="45" y="65"/>
                  </a:cubicBezTo>
                  <a:cubicBezTo>
                    <a:pt x="45" y="71"/>
                    <a:pt x="43" y="77"/>
                    <a:pt x="38" y="81"/>
                  </a:cubicBezTo>
                  <a:cubicBezTo>
                    <a:pt x="36" y="83"/>
                    <a:pt x="33" y="84"/>
                    <a:pt x="30" y="85"/>
                  </a:cubicBezTo>
                  <a:cubicBezTo>
                    <a:pt x="29" y="86"/>
                    <a:pt x="28" y="87"/>
                    <a:pt x="28" y="88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3"/>
                    <a:pt x="26" y="95"/>
                    <a:pt x="23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049" b="1">
                <a:latin typeface="Futura Bk BT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E6963633-A4AD-4769-9E85-277204653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715"/>
              <a:ext cx="390" cy="389"/>
            </a:xfrm>
            <a:custGeom>
              <a:avLst/>
              <a:gdLst>
                <a:gd name="T0" fmla="*/ 81 w 163"/>
                <a:gd name="T1" fmla="*/ 163 h 163"/>
                <a:gd name="T2" fmla="*/ 3 w 163"/>
                <a:gd name="T3" fmla="*/ 109 h 163"/>
                <a:gd name="T4" fmla="*/ 0 w 163"/>
                <a:gd name="T5" fmla="*/ 100 h 163"/>
                <a:gd name="T6" fmla="*/ 4 w 163"/>
                <a:gd name="T7" fmla="*/ 93 h 163"/>
                <a:gd name="T8" fmla="*/ 6 w 163"/>
                <a:gd name="T9" fmla="*/ 93 h 163"/>
                <a:gd name="T10" fmla="*/ 11 w 163"/>
                <a:gd name="T11" fmla="*/ 97 h 163"/>
                <a:gd name="T12" fmla="*/ 14 w 163"/>
                <a:gd name="T13" fmla="*/ 105 h 163"/>
                <a:gd name="T14" fmla="*/ 81 w 163"/>
                <a:gd name="T15" fmla="*/ 152 h 163"/>
                <a:gd name="T16" fmla="*/ 152 w 163"/>
                <a:gd name="T17" fmla="*/ 81 h 163"/>
                <a:gd name="T18" fmla="*/ 81 w 163"/>
                <a:gd name="T19" fmla="*/ 11 h 163"/>
                <a:gd name="T20" fmla="*/ 57 w 163"/>
                <a:gd name="T21" fmla="*/ 15 h 163"/>
                <a:gd name="T22" fmla="*/ 55 w 163"/>
                <a:gd name="T23" fmla="*/ 16 h 163"/>
                <a:gd name="T24" fmla="*/ 55 w 163"/>
                <a:gd name="T25" fmla="*/ 16 h 163"/>
                <a:gd name="T26" fmla="*/ 50 w 163"/>
                <a:gd name="T27" fmla="*/ 12 h 163"/>
                <a:gd name="T28" fmla="*/ 53 w 163"/>
                <a:gd name="T29" fmla="*/ 5 h 163"/>
                <a:gd name="T30" fmla="*/ 81 w 163"/>
                <a:gd name="T31" fmla="*/ 0 h 163"/>
                <a:gd name="T32" fmla="*/ 163 w 163"/>
                <a:gd name="T33" fmla="*/ 81 h 163"/>
                <a:gd name="T34" fmla="*/ 81 w 163"/>
                <a:gd name="T3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163">
                  <a:moveTo>
                    <a:pt x="81" y="163"/>
                  </a:moveTo>
                  <a:cubicBezTo>
                    <a:pt x="46" y="163"/>
                    <a:pt x="14" y="141"/>
                    <a:pt x="3" y="109"/>
                  </a:cubicBezTo>
                  <a:cubicBezTo>
                    <a:pt x="2" y="106"/>
                    <a:pt x="1" y="103"/>
                    <a:pt x="0" y="100"/>
                  </a:cubicBezTo>
                  <a:cubicBezTo>
                    <a:pt x="0" y="96"/>
                    <a:pt x="1" y="93"/>
                    <a:pt x="4" y="93"/>
                  </a:cubicBezTo>
                  <a:cubicBezTo>
                    <a:pt x="5" y="93"/>
                    <a:pt x="5" y="93"/>
                    <a:pt x="6" y="93"/>
                  </a:cubicBezTo>
                  <a:cubicBezTo>
                    <a:pt x="8" y="93"/>
                    <a:pt x="11" y="94"/>
                    <a:pt x="11" y="97"/>
                  </a:cubicBezTo>
                  <a:cubicBezTo>
                    <a:pt x="12" y="100"/>
                    <a:pt x="13" y="102"/>
                    <a:pt x="14" y="105"/>
                  </a:cubicBezTo>
                  <a:cubicBezTo>
                    <a:pt x="24" y="133"/>
                    <a:pt x="50" y="152"/>
                    <a:pt x="81" y="152"/>
                  </a:cubicBezTo>
                  <a:cubicBezTo>
                    <a:pt x="120" y="152"/>
                    <a:pt x="152" y="120"/>
                    <a:pt x="152" y="81"/>
                  </a:cubicBezTo>
                  <a:cubicBezTo>
                    <a:pt x="152" y="43"/>
                    <a:pt x="120" y="11"/>
                    <a:pt x="81" y="11"/>
                  </a:cubicBezTo>
                  <a:cubicBezTo>
                    <a:pt x="72" y="11"/>
                    <a:pt x="64" y="13"/>
                    <a:pt x="57" y="15"/>
                  </a:cubicBezTo>
                  <a:cubicBezTo>
                    <a:pt x="56" y="16"/>
                    <a:pt x="56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16"/>
                    <a:pt x="50" y="14"/>
                    <a:pt x="50" y="12"/>
                  </a:cubicBezTo>
                  <a:cubicBezTo>
                    <a:pt x="49" y="9"/>
                    <a:pt x="50" y="6"/>
                    <a:pt x="53" y="5"/>
                  </a:cubicBezTo>
                  <a:cubicBezTo>
                    <a:pt x="62" y="2"/>
                    <a:pt x="71" y="0"/>
                    <a:pt x="81" y="0"/>
                  </a:cubicBezTo>
                  <a:cubicBezTo>
                    <a:pt x="126" y="0"/>
                    <a:pt x="163" y="37"/>
                    <a:pt x="163" y="81"/>
                  </a:cubicBezTo>
                  <a:cubicBezTo>
                    <a:pt x="163" y="126"/>
                    <a:pt x="126" y="163"/>
                    <a:pt x="8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049" b="1">
                <a:latin typeface="Futura Bk BT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C0160A19-37BE-4482-A342-513D8486C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734"/>
              <a:ext cx="27" cy="48"/>
            </a:xfrm>
            <a:custGeom>
              <a:avLst/>
              <a:gdLst>
                <a:gd name="T0" fmla="*/ 6 w 11"/>
                <a:gd name="T1" fmla="*/ 20 h 20"/>
                <a:gd name="T2" fmla="*/ 0 w 11"/>
                <a:gd name="T3" fmla="*/ 15 h 20"/>
                <a:gd name="T4" fmla="*/ 0 w 11"/>
                <a:gd name="T5" fmla="*/ 6 h 20"/>
                <a:gd name="T6" fmla="*/ 6 w 11"/>
                <a:gd name="T7" fmla="*/ 0 h 20"/>
                <a:gd name="T8" fmla="*/ 11 w 11"/>
                <a:gd name="T9" fmla="*/ 6 h 20"/>
                <a:gd name="T10" fmla="*/ 11 w 11"/>
                <a:gd name="T11" fmla="*/ 15 h 20"/>
                <a:gd name="T12" fmla="*/ 6 w 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6" y="20"/>
                  </a:moveTo>
                  <a:cubicBezTo>
                    <a:pt x="3" y="20"/>
                    <a:pt x="0" y="18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0"/>
                    <a:pt x="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049" b="1">
                <a:latin typeface="Futura Bk BT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62B52C7B-39E1-424B-9D09-E235130DC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837"/>
              <a:ext cx="27" cy="45"/>
            </a:xfrm>
            <a:custGeom>
              <a:avLst/>
              <a:gdLst>
                <a:gd name="T0" fmla="*/ 6 w 11"/>
                <a:gd name="T1" fmla="*/ 19 h 19"/>
                <a:gd name="T2" fmla="*/ 0 w 11"/>
                <a:gd name="T3" fmla="*/ 14 h 19"/>
                <a:gd name="T4" fmla="*/ 0 w 11"/>
                <a:gd name="T5" fmla="*/ 5 h 19"/>
                <a:gd name="T6" fmla="*/ 6 w 11"/>
                <a:gd name="T7" fmla="*/ 0 h 19"/>
                <a:gd name="T8" fmla="*/ 11 w 11"/>
                <a:gd name="T9" fmla="*/ 5 h 19"/>
                <a:gd name="T10" fmla="*/ 11 w 11"/>
                <a:gd name="T11" fmla="*/ 14 h 19"/>
                <a:gd name="T12" fmla="*/ 6 w 1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6" y="19"/>
                  </a:moveTo>
                  <a:cubicBezTo>
                    <a:pt x="3" y="19"/>
                    <a:pt x="0" y="17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7"/>
                    <a:pt x="9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049" b="1">
                <a:latin typeface="Futura Bk BT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EDC2BEE8-9ACB-4A5D-8CA0-19112E054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796"/>
              <a:ext cx="48" cy="26"/>
            </a:xfrm>
            <a:custGeom>
              <a:avLst/>
              <a:gdLst>
                <a:gd name="T0" fmla="*/ 6 w 20"/>
                <a:gd name="T1" fmla="*/ 11 h 11"/>
                <a:gd name="T2" fmla="*/ 0 w 20"/>
                <a:gd name="T3" fmla="*/ 5 h 11"/>
                <a:gd name="T4" fmla="*/ 6 w 20"/>
                <a:gd name="T5" fmla="*/ 0 h 11"/>
                <a:gd name="T6" fmla="*/ 14 w 20"/>
                <a:gd name="T7" fmla="*/ 0 h 11"/>
                <a:gd name="T8" fmla="*/ 20 w 20"/>
                <a:gd name="T9" fmla="*/ 5 h 11"/>
                <a:gd name="T10" fmla="*/ 14 w 20"/>
                <a:gd name="T11" fmla="*/ 11 h 11"/>
                <a:gd name="T12" fmla="*/ 6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6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0" y="2"/>
                    <a:pt x="20" y="5"/>
                  </a:cubicBezTo>
                  <a:cubicBezTo>
                    <a:pt x="20" y="8"/>
                    <a:pt x="17" y="11"/>
                    <a:pt x="14" y="11"/>
                  </a:cubicBezTo>
                  <a:lnTo>
                    <a:pt x="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049" b="1">
                <a:latin typeface="Futura Bk BT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D6E147DE-364E-45E9-A49C-F58A1371F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2796"/>
              <a:ext cx="47" cy="26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5 h 11"/>
                <a:gd name="T4" fmla="*/ 5 w 20"/>
                <a:gd name="T5" fmla="*/ 0 h 11"/>
                <a:gd name="T6" fmla="*/ 14 w 20"/>
                <a:gd name="T7" fmla="*/ 0 h 11"/>
                <a:gd name="T8" fmla="*/ 20 w 20"/>
                <a:gd name="T9" fmla="*/ 5 h 11"/>
                <a:gd name="T10" fmla="*/ 14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0" y="2"/>
                    <a:pt x="20" y="5"/>
                  </a:cubicBezTo>
                  <a:cubicBezTo>
                    <a:pt x="20" y="8"/>
                    <a:pt x="17" y="11"/>
                    <a:pt x="14" y="11"/>
                  </a:cubicBezTo>
                  <a:lnTo>
                    <a:pt x="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7105" tIns="58552" rIns="117105" bIns="5855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049" b="1">
                <a:latin typeface="Futura Bk BT"/>
              </a:endParaRPr>
            </a:p>
          </p:txBody>
        </p:sp>
      </p:grpSp>
      <p:sp>
        <p:nvSpPr>
          <p:cNvPr id="40" name="Oval 75">
            <a:extLst>
              <a:ext uri="{FF2B5EF4-FFF2-40B4-BE49-F238E27FC236}">
                <a16:creationId xmlns:a16="http://schemas.microsoft.com/office/drawing/2014/main" xmlns="" id="{F36683CD-5284-4655-AEF4-8156E12A5EF2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gray">
          <a:xfrm>
            <a:off x="3796351" y="3633911"/>
            <a:ext cx="492498" cy="49249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 sz="1793" b="1">
              <a:solidFill>
                <a:srgbClr val="000000"/>
              </a:solidFill>
              <a:latin typeface="Futura Bk BT"/>
            </a:endParaRPr>
          </a:p>
        </p:txBody>
      </p:sp>
      <p:sp>
        <p:nvSpPr>
          <p:cNvPr id="41" name="Freeform 56">
            <a:extLst>
              <a:ext uri="{FF2B5EF4-FFF2-40B4-BE49-F238E27FC236}">
                <a16:creationId xmlns:a16="http://schemas.microsoft.com/office/drawing/2014/main" xmlns="" id="{8A9722BE-4AF6-4671-8E36-5844703F41D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870455" y="3708015"/>
            <a:ext cx="344290" cy="344290"/>
          </a:xfrm>
          <a:custGeom>
            <a:avLst/>
            <a:gdLst>
              <a:gd name="T0" fmla="*/ 83 w 204"/>
              <a:gd name="T1" fmla="*/ 0 h 204"/>
              <a:gd name="T2" fmla="*/ 119 w 204"/>
              <a:gd name="T3" fmla="*/ 0 h 204"/>
              <a:gd name="T4" fmla="*/ 119 w 204"/>
              <a:gd name="T5" fmla="*/ 83 h 204"/>
              <a:gd name="T6" fmla="*/ 204 w 204"/>
              <a:gd name="T7" fmla="*/ 83 h 204"/>
              <a:gd name="T8" fmla="*/ 204 w 204"/>
              <a:gd name="T9" fmla="*/ 119 h 204"/>
              <a:gd name="T10" fmla="*/ 119 w 204"/>
              <a:gd name="T11" fmla="*/ 119 h 204"/>
              <a:gd name="T12" fmla="*/ 119 w 204"/>
              <a:gd name="T13" fmla="*/ 204 h 204"/>
              <a:gd name="T14" fmla="*/ 83 w 204"/>
              <a:gd name="T15" fmla="*/ 204 h 204"/>
              <a:gd name="T16" fmla="*/ 83 w 204"/>
              <a:gd name="T17" fmla="*/ 119 h 204"/>
              <a:gd name="T18" fmla="*/ 0 w 204"/>
              <a:gd name="T19" fmla="*/ 119 h 204"/>
              <a:gd name="T20" fmla="*/ 0 w 204"/>
              <a:gd name="T21" fmla="*/ 83 h 204"/>
              <a:gd name="T22" fmla="*/ 83 w 204"/>
              <a:gd name="T23" fmla="*/ 83 h 204"/>
              <a:gd name="T24" fmla="*/ 83 w 204"/>
              <a:gd name="T2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4" h="204">
                <a:moveTo>
                  <a:pt x="83" y="0"/>
                </a:moveTo>
                <a:lnTo>
                  <a:pt x="119" y="0"/>
                </a:lnTo>
                <a:lnTo>
                  <a:pt x="119" y="83"/>
                </a:lnTo>
                <a:lnTo>
                  <a:pt x="204" y="83"/>
                </a:lnTo>
                <a:lnTo>
                  <a:pt x="204" y="119"/>
                </a:lnTo>
                <a:lnTo>
                  <a:pt x="119" y="119"/>
                </a:lnTo>
                <a:lnTo>
                  <a:pt x="119" y="204"/>
                </a:lnTo>
                <a:lnTo>
                  <a:pt x="83" y="204"/>
                </a:lnTo>
                <a:lnTo>
                  <a:pt x="83" y="119"/>
                </a:lnTo>
                <a:lnTo>
                  <a:pt x="0" y="119"/>
                </a:lnTo>
                <a:lnTo>
                  <a:pt x="0" y="83"/>
                </a:lnTo>
                <a:lnTo>
                  <a:pt x="83" y="83"/>
                </a:lnTo>
                <a:lnTo>
                  <a:pt x="8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17105" tIns="58552" rIns="117105" bIns="58552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93" b="1">
              <a:solidFill>
                <a:srgbClr val="000000"/>
              </a:solidFill>
              <a:latin typeface="Futura Bk B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37B3B9B-DA2A-4D06-AA79-C812762E9798}"/>
              </a:ext>
            </a:extLst>
          </p:cNvPr>
          <p:cNvSpPr txBox="1">
            <a:spLocks/>
          </p:cNvSpPr>
          <p:nvPr/>
        </p:nvSpPr>
        <p:spPr bwMode="gray">
          <a:xfrm>
            <a:off x="5570107" y="3224681"/>
            <a:ext cx="2156691" cy="965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91" dirty="0">
                <a:latin typeface="Futura Bk BT"/>
              </a:rPr>
              <a:t>Focus on capabilities in digital + 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85271FA-D9F5-4DFE-B77E-9DC96D81633E}"/>
              </a:ext>
            </a:extLst>
          </p:cNvPr>
          <p:cNvSpPr txBox="1">
            <a:spLocks/>
          </p:cNvSpPr>
          <p:nvPr/>
        </p:nvSpPr>
        <p:spPr bwMode="gray">
          <a:xfrm>
            <a:off x="5570107" y="1819168"/>
            <a:ext cx="2156691" cy="965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91" dirty="0">
                <a:latin typeface="Futura Bk BT"/>
              </a:rPr>
              <a:t>More agile + cross-functional ways of working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xmlns="" id="{59355236-F045-480D-9A16-61415E98603C}"/>
              </a:ext>
            </a:extLst>
          </p:cNvPr>
          <p:cNvSpPr/>
          <p:nvPr/>
        </p:nvSpPr>
        <p:spPr>
          <a:xfrm rot="5400000">
            <a:off x="7469195" y="3665505"/>
            <a:ext cx="1329051" cy="429312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1" dirty="0" err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C1F1BCA-8894-4156-AEE4-E43BEBBE997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578697" y="1955874"/>
            <a:ext cx="1969964" cy="6435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en-GB" sz="2091" b="1" dirty="0">
                <a:solidFill>
                  <a:schemeClr val="accent4"/>
                </a:solidFill>
              </a:rPr>
              <a:t>Consumer-led portfolio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1D5BB2C-7E1E-4F0D-9085-C4BCD8DCE5B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578695" y="2930729"/>
            <a:ext cx="1969964" cy="64351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en-GB" sz="2091" b="1" dirty="0">
                <a:solidFill>
                  <a:schemeClr val="accent4"/>
                </a:solidFill>
              </a:rPr>
              <a:t>Optimise consumer touchpoints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F67B0AB-C858-4973-8A3B-3A55CE55BBE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578696" y="4230546"/>
            <a:ext cx="1969964" cy="64351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en-GB" sz="2091" b="1" dirty="0">
                <a:solidFill>
                  <a:schemeClr val="accent4"/>
                </a:solidFill>
              </a:rPr>
              <a:t>Improve online experience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E0C8A1-4D5A-4B48-8BE3-BD23750B06B3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578696" y="5248440"/>
            <a:ext cx="1969964" cy="64351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en-GB" sz="2091" b="1" dirty="0">
                <a:solidFill>
                  <a:schemeClr val="accent4"/>
                </a:solidFill>
              </a:rPr>
              <a:t>Build brand love</a:t>
            </a:r>
          </a:p>
        </p:txBody>
      </p: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xmlns="" id="{998F3EB3-F9A8-4B09-8443-DA48CBF74C3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12528" y="2753027"/>
            <a:ext cx="1194911" cy="1194911"/>
          </a:xfrm>
          <a:prstGeom prst="rect">
            <a:avLst/>
          </a:prstGeom>
        </p:spPr>
      </p:pic>
      <p:pic>
        <p:nvPicPr>
          <p:cNvPr id="92" name="Graphic 91" descr="Heart">
            <a:extLst>
              <a:ext uri="{FF2B5EF4-FFF2-40B4-BE49-F238E27FC236}">
                <a16:creationId xmlns:a16="http://schemas.microsoft.com/office/drawing/2014/main" xmlns="" id="{50947627-0833-4A32-81A5-A8327C0261D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06596" y="4991396"/>
            <a:ext cx="1194911" cy="1194911"/>
          </a:xfrm>
          <a:prstGeom prst="rect">
            <a:avLst/>
          </a:prstGeom>
        </p:spPr>
      </p:pic>
      <p:pic>
        <p:nvPicPr>
          <p:cNvPr id="94" name="Graphic 93" descr="Users">
            <a:extLst>
              <a:ext uri="{FF2B5EF4-FFF2-40B4-BE49-F238E27FC236}">
                <a16:creationId xmlns:a16="http://schemas.microsoft.com/office/drawing/2014/main" xmlns="" id="{7393940E-1261-44B0-93AA-25EA5587769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77174" y="1680173"/>
            <a:ext cx="1194911" cy="1194911"/>
          </a:xfrm>
          <a:prstGeom prst="rect">
            <a:avLst/>
          </a:prstGeom>
        </p:spPr>
      </p:pic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xmlns="" id="{4BC5D5DE-B861-4CA1-B616-07470D89E4F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82005" y="3898608"/>
            <a:ext cx="1194911" cy="119491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F208DF31-C555-4A6D-9EC0-390E8C468649}"/>
              </a:ext>
            </a:extLst>
          </p:cNvPr>
          <p:cNvSpPr txBox="1">
            <a:spLocks/>
          </p:cNvSpPr>
          <p:nvPr/>
        </p:nvSpPr>
        <p:spPr bwMode="gray">
          <a:xfrm>
            <a:off x="5570106" y="4819869"/>
            <a:ext cx="2156691" cy="643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91" dirty="0">
                <a:latin typeface="Futura Bk BT"/>
              </a:rPr>
              <a:t>Single view of the customer</a:t>
            </a:r>
          </a:p>
        </p:txBody>
      </p:sp>
      <p:pic>
        <p:nvPicPr>
          <p:cNvPr id="102" name="Graphic 101" descr="Calculator">
            <a:extLst>
              <a:ext uri="{FF2B5EF4-FFF2-40B4-BE49-F238E27FC236}">
                <a16:creationId xmlns:a16="http://schemas.microsoft.com/office/drawing/2014/main" xmlns="" id="{7E6F6AAA-4A00-4C9E-9B4B-AB6B5B0C433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329255" y="3138054"/>
            <a:ext cx="1194911" cy="1194911"/>
          </a:xfrm>
          <a:prstGeom prst="rect">
            <a:avLst/>
          </a:prstGeom>
        </p:spPr>
      </p:pic>
      <p:pic>
        <p:nvPicPr>
          <p:cNvPr id="106" name="Graphic 105" descr="Run">
            <a:extLst>
              <a:ext uri="{FF2B5EF4-FFF2-40B4-BE49-F238E27FC236}">
                <a16:creationId xmlns:a16="http://schemas.microsoft.com/office/drawing/2014/main" xmlns="" id="{F92BBCB6-C169-40D1-A948-B204442E3B1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357350" y="1726264"/>
            <a:ext cx="1194911" cy="11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54051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7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A3E1F-127F-4CFC-8D74-13511E6B567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GB" dirty="0"/>
              <a:t>How this can be leveraged at other clients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741F06-C8FE-485D-A522-CFB260C747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34521" y="2226119"/>
            <a:ext cx="7940367" cy="257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9pPr>
          </a:lstStyle>
          <a:p>
            <a:pPr marL="373418" indent="-373418">
              <a:spcBef>
                <a:spcPct val="100000"/>
              </a:spcBef>
              <a:buFont typeface="Wingdings" panose="05000000000000000000" pitchFamily="2" charset="2"/>
              <a:buChar char="ü"/>
            </a:pPr>
            <a:r>
              <a:rPr lang="en-GB" sz="2091" dirty="0"/>
              <a:t>Fast - quickly assess market growth potential + strategic options especially in new or  emerging categories </a:t>
            </a:r>
          </a:p>
          <a:p>
            <a:pPr marL="373418" indent="-373418">
              <a:spcBef>
                <a:spcPct val="100000"/>
              </a:spcBef>
              <a:buFont typeface="Wingdings" panose="05000000000000000000" pitchFamily="2" charset="2"/>
              <a:buChar char="ü"/>
            </a:pPr>
            <a:r>
              <a:rPr lang="en-GB" sz="2091" dirty="0"/>
              <a:t>Multi-lens – put consumer at the centre + tailoring consumer journeys, </a:t>
            </a:r>
            <a:r>
              <a:rPr lang="en-GB" sz="2091" dirty="0" err="1"/>
              <a:t>GTM</a:t>
            </a:r>
            <a:r>
              <a:rPr lang="en-GB" sz="2091" dirty="0"/>
              <a:t> approach, financials and value proposition to optimise for consumer targets </a:t>
            </a:r>
          </a:p>
          <a:p>
            <a:pPr marL="373418" indent="-373418">
              <a:spcBef>
                <a:spcPct val="100000"/>
              </a:spcBef>
              <a:buFont typeface="Wingdings" panose="05000000000000000000" pitchFamily="2" charset="2"/>
              <a:buChar char="ü"/>
            </a:pPr>
            <a:r>
              <a:rPr lang="en-GB" sz="2091" dirty="0"/>
              <a:t>Focussed – prioritises and looks only at what it will take to </a:t>
            </a:r>
            <a:r>
              <a:rPr lang="en-GB" sz="2091" dirty="0" smtClean="0"/>
              <a:t>win</a:t>
            </a:r>
            <a:endParaRPr lang="en-GB" sz="2091" dirty="0"/>
          </a:p>
        </p:txBody>
      </p:sp>
    </p:spTree>
    <p:extLst>
      <p:ext uri="{BB962C8B-B14F-4D97-AF65-F5344CB8AC3E}">
        <p14:creationId xmlns:p14="http://schemas.microsoft.com/office/powerpoint/2010/main" val="410445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THINKCELLUNDODONOTDELETE" val="0"/>
  <p:tag name="PREVIOUSNAME" val="C:\Users\Thangavelu Subramani\Desktop\New folder\CPG025_Insights-led Growth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2BLOgBRta01JKtvrSAfQ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HFKltfTFKQTgUaD.O8w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INNWibRwGFLFX.XRnPwQ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l6KWIDQXS_MJtDy0dDP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4sNTxIVk6fSYT4FEkeJ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VzePhvMrUezdTFXuonv6Q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555668785495529"/>
  <p:tag name="LEFT" val="245.125"/>
  <p:tag name="WIDTH" val="225.75"/>
  <p:tag name="TOP" val="109.3875"/>
  <p:tag name="HEIGHT" val="113.5375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555668785495529"/>
  <p:tag name="LEFT" val="245.125"/>
  <p:tag name="WIDTH" val="225.75"/>
  <p:tag name="TOP" val="109.3875"/>
  <p:tag name="HEIGHT" val="113.5375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555668785495529"/>
  <p:tag name="LEFT" val="245.125"/>
  <p:tag name="WIDTH" val="225.75"/>
  <p:tag name="TOP" val="109.3875"/>
  <p:tag name="HEIGHT" val="113.5375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555668785495529"/>
  <p:tag name="LEFT" val="245.125"/>
  <p:tag name="WIDTH" val="225.75"/>
  <p:tag name="TOP" val="109.3875"/>
  <p:tag name="HEIGHT" val="113.5375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I15oInRsyvNEzTu2MJ0g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450</Words>
  <Application>Microsoft Macintosh PowerPoint</Application>
  <PresentationFormat>Custom</PresentationFormat>
  <Paragraphs>81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34" baseType="lpstr">
      <vt:lpstr>Arial</vt:lpstr>
      <vt:lpstr>Arial Unicode MS</vt:lpstr>
      <vt:lpstr>Calibri</vt:lpstr>
      <vt:lpstr>Futura Bk BT</vt:lpstr>
      <vt:lpstr>Georgia</vt:lpstr>
      <vt:lpstr>Times New Roman</vt:lpstr>
      <vt:lpstr>Wingdings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We supported a tobacco player to shift its portfolio from legacy classic  tobacco towards next-generation products (NGP)</vt:lpstr>
      <vt:lpstr>We built a bold vision to make a paradigm shift in growth</vt:lpstr>
      <vt:lpstr>Client revenue and profit pool will shift from almost entirely legacy towards  majority NGP</vt:lpstr>
      <vt:lpstr>Impact and actions </vt:lpstr>
      <vt:lpstr>How this can be leveraged at other clients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2019-05-01T21:28:21Z</dcterms:modified>
  <cp:category/>
  <cp:contentStatus/>
  <dc:language/>
  <cp:version/>
</cp:coreProperties>
</file>