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8" r:id="rId2"/>
    <p:sldMasterId id="2147483921" r:id="rId3"/>
    <p:sldMasterId id="2147483925" r:id="rId4"/>
  </p:sldMasterIdLst>
  <p:notesMasterIdLst>
    <p:notesMasterId r:id="rId9"/>
  </p:notesMasterIdLst>
  <p:handoutMasterIdLst>
    <p:handoutMasterId r:id="rId10"/>
  </p:handoutMasterIdLst>
  <p:sldIdLst>
    <p:sldId id="772" r:id="rId5"/>
    <p:sldId id="787" r:id="rId6"/>
    <p:sldId id="2385" r:id="rId7"/>
    <p:sldId id="2386" r:id="rId8"/>
  </p:sldIdLst>
  <p:sldSz cx="11949113" cy="6721475"/>
  <p:notesSz cx="7099300" cy="102346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88FF"/>
    <a:srgbClr val="0563BB"/>
    <a:srgbClr val="0354B0"/>
    <a:srgbClr val="0049A6"/>
    <a:srgbClr val="0457B5"/>
    <a:srgbClr val="10A2ED"/>
    <a:srgbClr val="087CE3"/>
    <a:srgbClr val="055CB9"/>
    <a:srgbClr val="035CB8"/>
    <a:srgbClr val="066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1" autoAdjust="0"/>
    <p:restoredTop sz="93895" autoAdjust="0"/>
  </p:normalViewPr>
  <p:slideViewPr>
    <p:cSldViewPr snapToGrid="0">
      <p:cViewPr>
        <p:scale>
          <a:sx n="145" d="100"/>
          <a:sy n="145" d="100"/>
        </p:scale>
        <p:origin x="344" y="904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-116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524" y="4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xmlns="" id="{BCBC13C7-6519-4F58-9495-0D1F354F8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xmlns="" id="{F96742CA-415E-47F7-A779-450884855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0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3" y="5304975"/>
            <a:ext cx="5745397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11.jp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0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8.jpeg"/><Relationship Id="rId1" Type="http://schemas.openxmlformats.org/officeDocument/2006/relationships/vmlDrawing" Target="../drawings/vmlDrawing7.vml"/><Relationship Id="rId2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9.jpe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pic>
        <p:nvPicPr>
          <p:cNvPr id="10" name="CustomTitle">
            <a:extLst>
              <a:ext uri="{FF2B5EF4-FFF2-40B4-BE49-F238E27FC236}">
                <a16:creationId xmlns:a16="http://schemas.microsoft.com/office/drawing/2014/main" xmlns="" id="{9501E6C3-0BE6-4A3F-981C-9DABD8875A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949113" cy="6722090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3/20/2019 4:23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56037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39170CCA-5B28-4157-B344-DDA1B7652A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1832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72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9C2D0DCE-CDCF-4279-9C42-4592E8D9FAB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9208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5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84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457645" y="50801"/>
            <a:ext cx="11664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488" y="1619250"/>
            <a:ext cx="9119362" cy="1615827"/>
          </a:xfrm>
        </p:spPr>
        <p:txBody>
          <a:bodyPr wrap="square">
            <a:noAutofit/>
          </a:bodyPr>
          <a:lstStyle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3"/>
          <p:cNvSpPr>
            <a:spLocks noGrp="1"/>
          </p:cNvSpPr>
          <p:nvPr>
            <p:ph type="title"/>
          </p:nvPr>
        </p:nvSpPr>
        <p:spPr>
          <a:xfrm>
            <a:off x="475488" y="230189"/>
            <a:ext cx="11049000" cy="39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00" smtClean="0">
                <a:solidFill>
                  <a:schemeClr val="tx1"/>
                </a:solidFill>
              </a:rPr>
              <a:pPr lvl="0"/>
              <a:t>‹#›</a:t>
            </a:fld>
            <a:endParaRPr lang="x-none" sz="800" dirty="0">
              <a:solidFill>
                <a:schemeClr val="tx1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204747" y="6508272"/>
            <a:ext cx="308097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 defTabSz="1193860"/>
            <a:r>
              <a:rPr lang="en-GB" sz="8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content copyright © 2017 </a:t>
            </a:r>
            <a:r>
              <a:rPr lang="en-GB" sz="800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QuantumBlack</a:t>
            </a:r>
            <a:r>
              <a:rPr lang="en-GB" sz="8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 McKinsey company </a:t>
            </a:r>
            <a:endParaRPr lang="en-US" sz="8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7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97475-2DAF-44EE-B96D-DD72FE4D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9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"/>
          <a:stretch/>
        </p:blipFill>
        <p:spPr>
          <a:xfrm>
            <a:off x="1" y="-1"/>
            <a:ext cx="11975411" cy="6727997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781424" y="1"/>
            <a:ext cx="9169806" cy="3967880"/>
          </a:xfrm>
          <a:prstGeom prst="rect">
            <a:avLst/>
          </a:prstGeom>
          <a:solidFill>
            <a:schemeClr val="bg2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7990646" y="6287539"/>
            <a:ext cx="37201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7990646" y="6410649"/>
            <a:ext cx="395846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Last Modified 3/20/2019 4:23 PM Central European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7990646" y="6533760"/>
            <a:ext cx="37201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Printed 06.04.2017 22:10 W. Europe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489" y="1434420"/>
            <a:ext cx="8309252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MIL-24.1/2.5.9.5.18-28042017-126165/VR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24488" y="150654"/>
            <a:ext cx="2902766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2218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24489" y="6410649"/>
            <a:ext cx="47261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8649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"/>
            <a:ext cx="11949113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781424" y="1"/>
            <a:ext cx="9169806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7990646" y="6287539"/>
            <a:ext cx="37201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7990646" y="6410649"/>
            <a:ext cx="395846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Last Modified 3/20/2019 4:23 PM Central European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7990646" y="6533760"/>
            <a:ext cx="37201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Printed 06.04.2017 22:10 W. Europe Standard Time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489" y="1434420"/>
            <a:ext cx="8309252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r>
              <a:rPr lang="en-US" sz="800">
                <a:solidFill>
                  <a:srgbClr val="FFFFFF"/>
                </a:solidFill>
                <a:latin typeface="Arial"/>
              </a:rPr>
              <a:t>MIL-24.1/2.5.9.5.18-28042017-126165/VR</a:t>
            </a:r>
            <a:endParaRPr lang="en-US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24488" y="150654"/>
            <a:ext cx="2902766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2218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140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24489" y="6410649"/>
            <a:ext cx="47261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9162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0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419923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72622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776428" y="50802"/>
            <a:ext cx="87633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r>
              <a:rPr lang="en-US" sz="800">
                <a:solidFill>
                  <a:srgbClr val="808080"/>
                </a:solidFill>
                <a:latin typeface="Arial"/>
              </a:rPr>
              <a:t>MIL-24.1/2.5.9.5.18-28042017-126165/VR</a:t>
            </a:r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309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419923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72622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776428" y="50802"/>
            <a:ext cx="87633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r>
              <a:rPr lang="en-US" sz="800">
                <a:solidFill>
                  <a:srgbClr val="808080"/>
                </a:solidFill>
                <a:latin typeface="Arial"/>
              </a:rPr>
              <a:t>MIL-24.1/2.5.9.5.18-28042017-126165/VR</a:t>
            </a:r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9750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20" Type="http://schemas.openxmlformats.org/officeDocument/2006/relationships/tags" Target="../tags/tag39.xml"/><Relationship Id="rId21" Type="http://schemas.openxmlformats.org/officeDocument/2006/relationships/tags" Target="../tags/tag40.xml"/><Relationship Id="rId22" Type="http://schemas.openxmlformats.org/officeDocument/2006/relationships/tags" Target="../tags/tag41.xml"/><Relationship Id="rId23" Type="http://schemas.openxmlformats.org/officeDocument/2006/relationships/tags" Target="../tags/tag42.xml"/><Relationship Id="rId24" Type="http://schemas.openxmlformats.org/officeDocument/2006/relationships/oleObject" Target="../embeddings/oleObject6.bin"/><Relationship Id="rId25" Type="http://schemas.openxmlformats.org/officeDocument/2006/relationships/image" Target="../media/image1.emf"/><Relationship Id="rId10" Type="http://schemas.openxmlformats.org/officeDocument/2006/relationships/tags" Target="../tags/tag29.xml"/><Relationship Id="rId11" Type="http://schemas.openxmlformats.org/officeDocument/2006/relationships/tags" Target="../tags/tag30.xml"/><Relationship Id="rId12" Type="http://schemas.openxmlformats.org/officeDocument/2006/relationships/tags" Target="../tags/tag31.xml"/><Relationship Id="rId13" Type="http://schemas.openxmlformats.org/officeDocument/2006/relationships/tags" Target="../tags/tag32.xml"/><Relationship Id="rId14" Type="http://schemas.openxmlformats.org/officeDocument/2006/relationships/tags" Target="../tags/tag33.xml"/><Relationship Id="rId15" Type="http://schemas.openxmlformats.org/officeDocument/2006/relationships/tags" Target="../tags/tag34.xml"/><Relationship Id="rId16" Type="http://schemas.openxmlformats.org/officeDocument/2006/relationships/tags" Target="../tags/tag35.xml"/><Relationship Id="rId17" Type="http://schemas.openxmlformats.org/officeDocument/2006/relationships/tags" Target="../tags/tag36.xml"/><Relationship Id="rId18" Type="http://schemas.openxmlformats.org/officeDocument/2006/relationships/tags" Target="../tags/tag37.xml"/><Relationship Id="rId19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vmlDrawing" Target="../drawings/vmlDrawing6.vml"/><Relationship Id="rId7" Type="http://schemas.openxmlformats.org/officeDocument/2006/relationships/tags" Target="../tags/tag26.xml"/><Relationship Id="rId8" Type="http://schemas.openxmlformats.org/officeDocument/2006/relationships/tags" Target="../tags/tag2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20" Type="http://schemas.openxmlformats.org/officeDocument/2006/relationships/tags" Target="../tags/tag62.xml"/><Relationship Id="rId21" Type="http://schemas.openxmlformats.org/officeDocument/2006/relationships/tags" Target="../tags/tag63.xml"/><Relationship Id="rId22" Type="http://schemas.openxmlformats.org/officeDocument/2006/relationships/tags" Target="../tags/tag64.xml"/><Relationship Id="rId23" Type="http://schemas.openxmlformats.org/officeDocument/2006/relationships/oleObject" Target="../embeddings/oleObject10.bin"/><Relationship Id="rId24" Type="http://schemas.openxmlformats.org/officeDocument/2006/relationships/image" Target="../media/image1.emf"/><Relationship Id="rId10" Type="http://schemas.openxmlformats.org/officeDocument/2006/relationships/tags" Target="../tags/tag52.xml"/><Relationship Id="rId11" Type="http://schemas.openxmlformats.org/officeDocument/2006/relationships/tags" Target="../tags/tag53.xml"/><Relationship Id="rId12" Type="http://schemas.openxmlformats.org/officeDocument/2006/relationships/tags" Target="../tags/tag54.xml"/><Relationship Id="rId13" Type="http://schemas.openxmlformats.org/officeDocument/2006/relationships/tags" Target="../tags/tag55.xml"/><Relationship Id="rId14" Type="http://schemas.openxmlformats.org/officeDocument/2006/relationships/tags" Target="../tags/tag56.xml"/><Relationship Id="rId15" Type="http://schemas.openxmlformats.org/officeDocument/2006/relationships/tags" Target="../tags/tag57.xml"/><Relationship Id="rId16" Type="http://schemas.openxmlformats.org/officeDocument/2006/relationships/tags" Target="../tags/tag58.xml"/><Relationship Id="rId17" Type="http://schemas.openxmlformats.org/officeDocument/2006/relationships/tags" Target="../tags/tag59.xml"/><Relationship Id="rId18" Type="http://schemas.openxmlformats.org/officeDocument/2006/relationships/tags" Target="../tags/tag60.xml"/><Relationship Id="rId19" Type="http://schemas.openxmlformats.org/officeDocument/2006/relationships/tags" Target="../tags/tag6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10.v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tags" Target="../tags/tag5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82.xml"/><Relationship Id="rId21" Type="http://schemas.openxmlformats.org/officeDocument/2006/relationships/tags" Target="../tags/tag83.xml"/><Relationship Id="rId22" Type="http://schemas.openxmlformats.org/officeDocument/2006/relationships/tags" Target="../tags/tag84.xml"/><Relationship Id="rId23" Type="http://schemas.openxmlformats.org/officeDocument/2006/relationships/tags" Target="../tags/tag85.xml"/><Relationship Id="rId24" Type="http://schemas.openxmlformats.org/officeDocument/2006/relationships/tags" Target="../tags/tag86.xml"/><Relationship Id="rId25" Type="http://schemas.openxmlformats.org/officeDocument/2006/relationships/tags" Target="../tags/tag87.xml"/><Relationship Id="rId26" Type="http://schemas.openxmlformats.org/officeDocument/2006/relationships/tags" Target="../tags/tag88.xml"/><Relationship Id="rId27" Type="http://schemas.openxmlformats.org/officeDocument/2006/relationships/tags" Target="../tags/tag89.xml"/><Relationship Id="rId28" Type="http://schemas.openxmlformats.org/officeDocument/2006/relationships/tags" Target="../tags/tag90.xml"/><Relationship Id="rId29" Type="http://schemas.openxmlformats.org/officeDocument/2006/relationships/tags" Target="../tags/tag9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2.vml"/><Relationship Id="rId30" Type="http://schemas.openxmlformats.org/officeDocument/2006/relationships/tags" Target="../tags/tag92.xml"/><Relationship Id="rId31" Type="http://schemas.openxmlformats.org/officeDocument/2006/relationships/tags" Target="../tags/tag93.xml"/><Relationship Id="rId32" Type="http://schemas.openxmlformats.org/officeDocument/2006/relationships/tags" Target="../tags/tag94.xml"/><Relationship Id="rId9" Type="http://schemas.openxmlformats.org/officeDocument/2006/relationships/tags" Target="../tags/tag71.xml"/><Relationship Id="rId6" Type="http://schemas.openxmlformats.org/officeDocument/2006/relationships/tags" Target="../tags/tag68.xml"/><Relationship Id="rId7" Type="http://schemas.openxmlformats.org/officeDocument/2006/relationships/tags" Target="../tags/tag69.xml"/><Relationship Id="rId8" Type="http://schemas.openxmlformats.org/officeDocument/2006/relationships/tags" Target="../tags/tag70.xml"/><Relationship Id="rId33" Type="http://schemas.openxmlformats.org/officeDocument/2006/relationships/tags" Target="../tags/tag95.xml"/><Relationship Id="rId34" Type="http://schemas.openxmlformats.org/officeDocument/2006/relationships/tags" Target="../tags/tag96.xml"/><Relationship Id="rId35" Type="http://schemas.openxmlformats.org/officeDocument/2006/relationships/tags" Target="../tags/tag97.xml"/><Relationship Id="rId36" Type="http://schemas.openxmlformats.org/officeDocument/2006/relationships/tags" Target="../tags/tag98.xml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37" Type="http://schemas.openxmlformats.org/officeDocument/2006/relationships/tags" Target="../tags/tag99.xml"/><Relationship Id="rId38" Type="http://schemas.openxmlformats.org/officeDocument/2006/relationships/oleObject" Target="../embeddings/oleObject12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2489574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716243" y="1940592"/>
            <a:ext cx="22794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3/20/2019 4:23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919" r:id="rId4"/>
    <p:sldLayoutId id="2147483920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3784336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1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9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6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9" y="6305946"/>
            <a:ext cx="1149189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800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9"/>
            <a:ext cx="9600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dirty="0">
                <a:solidFill>
                  <a:srgbClr val="808080"/>
                </a:solidFill>
                <a:latin typeface="Arial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8" y="1951380"/>
            <a:ext cx="5736421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7754"/>
            <a:ext cx="5685618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5" y="285751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345836" y="6327340"/>
            <a:ext cx="60961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776428" y="50802"/>
            <a:ext cx="87633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r>
              <a:rPr lang="en-US" sz="800">
                <a:solidFill>
                  <a:srgbClr val="808080"/>
                </a:solidFill>
                <a:latin typeface="Arial"/>
              </a:rPr>
              <a:t>MIL-24.1/2.5.9.5.18-28042017-126165/VR</a:t>
            </a:r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6" name="LegendBoxes" hidden="1"/>
          <p:cNvGrpSpPr/>
          <p:nvPr/>
        </p:nvGrpSpPr>
        <p:grpSpPr bwMode="gray">
          <a:xfrm>
            <a:off x="10553922" y="279401"/>
            <a:ext cx="848436" cy="997467"/>
            <a:chOff x="7835905" y="279400"/>
            <a:chExt cx="636299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/>
        </p:nvGrpSpPr>
        <p:grpSpPr bwMode="gray">
          <a:xfrm>
            <a:off x="10143497" y="279401"/>
            <a:ext cx="1259088" cy="730767"/>
            <a:chOff x="7540629" y="279400"/>
            <a:chExt cx="944274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/>
        </p:nvGrpSpPr>
        <p:grpSpPr bwMode="gray">
          <a:xfrm>
            <a:off x="10465017" y="250825"/>
            <a:ext cx="937340" cy="1306516"/>
            <a:chOff x="7769225" y="250825"/>
            <a:chExt cx="702974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229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sp>
        <p:nvSpPr>
          <p:cNvPr id="4" name="Working Draft">
            <a:extLst>
              <a:ext uri="{FF2B5EF4-FFF2-40B4-BE49-F238E27FC236}">
                <a16:creationId xmlns:a16="http://schemas.microsoft.com/office/drawing/2014/main" xmlns="" id="{E7D4B73B-339B-42CA-9693-22EA108C4E8C}"/>
              </a:ext>
            </a:extLst>
          </p:cNvPr>
          <p:cNvSpPr txBox="1"/>
          <p:nvPr userDrawn="1"/>
        </p:nvSpPr>
        <p:spPr>
          <a:xfrm rot="5400000">
            <a:off x="10615613" y="2540000"/>
            <a:ext cx="254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808080"/>
                </a:solidFill>
              </a:rPr>
              <a:t>Last Modified 3/20/2019 4:23 PM Central European Standard Time</a:t>
            </a:r>
            <a:endParaRPr lang="en-GB" sz="600">
              <a:solidFill>
                <a:srgbClr val="808080"/>
              </a:solidFill>
            </a:endParaRPr>
          </a:p>
        </p:txBody>
      </p:sp>
      <p:sp>
        <p:nvSpPr>
          <p:cNvPr id="5" name="Printed">
            <a:extLst>
              <a:ext uri="{FF2B5EF4-FFF2-40B4-BE49-F238E27FC236}">
                <a16:creationId xmlns:a16="http://schemas.microsoft.com/office/drawing/2014/main" xmlns="" id="{42BB394A-77B5-44E7-9C8E-F2BEA7AE1103}"/>
              </a:ext>
            </a:extLst>
          </p:cNvPr>
          <p:cNvSpPr txBox="1"/>
          <p:nvPr userDrawn="1"/>
        </p:nvSpPr>
        <p:spPr>
          <a:xfrm rot="5400000">
            <a:off x="11250613" y="4445000"/>
            <a:ext cx="127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600">
                <a:solidFill>
                  <a:srgbClr val="808080"/>
                </a:solidFill>
              </a:rPr>
              <a:t>Printed</a:t>
            </a:r>
          </a:p>
        </p:txBody>
      </p:sp>
    </p:spTree>
    <p:extLst>
      <p:ext uri="{BB962C8B-B14F-4D97-AF65-F5344CB8AC3E}">
        <p14:creationId xmlns:p14="http://schemas.microsoft.com/office/powerpoint/2010/main" val="17891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1420204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1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50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ags" Target="../tags/tag106.x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tags" Target="../tags/tag109.xml"/><Relationship Id="rId9" Type="http://schemas.openxmlformats.org/officeDocument/2006/relationships/tags" Target="../tags/tag110.xml"/><Relationship Id="rId10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4" Type="http://schemas.openxmlformats.org/officeDocument/2006/relationships/tags" Target="../tags/tag114.xml"/><Relationship Id="rId5" Type="http://schemas.openxmlformats.org/officeDocument/2006/relationships/tags" Target="../tags/tag115.xml"/><Relationship Id="rId6" Type="http://schemas.openxmlformats.org/officeDocument/2006/relationships/tags" Target="../tags/tag116.xml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.xml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sv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" Type="http://schemas.openxmlformats.org/officeDocument/2006/relationships/vmlDrawing" Target="../drawings/vmlDrawing16.vml"/><Relationship Id="rId2" Type="http://schemas.openxmlformats.org/officeDocument/2006/relationships/tags" Target="../tags/tag117.xml"/><Relationship Id="rId3" Type="http://schemas.openxmlformats.org/officeDocument/2006/relationships/tags" Target="../tags/tag118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8" Type="http://schemas.openxmlformats.org/officeDocument/2006/relationships/image" Target="../media/image15.png"/><Relationship Id="rId9" Type="http://schemas.openxmlformats.org/officeDocument/2006/relationships/image" Target="../media/image14.sv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slideLayout" Target="../slideLayouts/slideLayout11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481A1DE6-BA0A-4177-9C3F-AAA4800420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5746362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73" name="think-cell Slide" r:id="rId12" imgW="473" imgH="473" progId="TCLayout.ActiveDocument.1">
                  <p:embed/>
                </p:oleObj>
              </mc:Choice>
              <mc:Fallback>
                <p:oleObj name="think-cell Slide" r:id="rId12" imgW="473" imgH="47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481A1DE6-BA0A-4177-9C3F-AAA480042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xmlns="" id="{E57214EF-0AD7-4ABE-8893-1D70A10B3B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kumimoji="0" lang="en-US" sz="2000" u="none" strike="noStrike" kern="1200" cap="none" spc="0" normalizeH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8D705-2DE8-44A7-B128-BAF3C1D2DAD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Case example: largest U.S. independent retailer of fine wine has leveraged Periscope by McKinsey to enable their pricing transformation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40FCD5E5-F89D-464A-A9AC-6E743F2C53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920221" y="3753960"/>
            <a:ext cx="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xmlns="" id="{BBD36C13-644B-4972-A6C1-279B688CA2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920221" y="3753960"/>
            <a:ext cx="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1AE6C8B-8170-49C3-8528-452AAF5C301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3316" y="1672831"/>
            <a:ext cx="3079648" cy="28900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Set aggressive </a:t>
            </a:r>
            <a:r>
              <a:rPr lang="en-GB" sz="1200" b="1" dirty="0" err="1">
                <a:ea typeface="Verdana" panose="020B0604030504040204" pitchFamily="34" charset="0"/>
                <a:cs typeface="Verdana" panose="020B0604030504040204" pitchFamily="34" charset="0"/>
              </a:rPr>
              <a:t>topline</a:t>
            </a: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 growth targets 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as they open new stores in new markets</a:t>
            </a:r>
            <a:endParaRPr lang="en-GB" sz="12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</a:rPr>
              <a:t>Extremely manual process 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to manage pricing across all their stores</a:t>
            </a:r>
          </a:p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Complex regulations </a:t>
            </a:r>
            <a:r>
              <a:rPr lang="en-GB" sz="1200" dirty="0">
                <a:ea typeface="Verdana" panose="020B0604030504040204" pitchFamily="34" charset="0"/>
              </a:rPr>
              <a:t>in </a:t>
            </a:r>
            <a:r>
              <a:rPr lang="en-US" sz="1200" dirty="0">
                <a:ea typeface="Verdana" panose="020B0604030504040204" pitchFamily="34" charset="0"/>
              </a:rPr>
              <a:t>23 states with varying regional pricing laws</a:t>
            </a:r>
          </a:p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Faced increasing competitive pressure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 from other retailers</a:t>
            </a:r>
          </a:p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US" sz="1200" b="1" dirty="0">
                <a:ea typeface="Verdana" panose="020B0604030504040204" pitchFamily="34" charset="0"/>
                <a:cs typeface="Verdana" panose="020B0604030504040204" pitchFamily="34" charset="0"/>
              </a:rPr>
              <a:t>The analyses and tools being used to drive pricing strategy were outdated</a:t>
            </a:r>
            <a:r>
              <a:rPr lang="en-US" sz="1200" dirty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2">
              <a:spcBef>
                <a:spcPct val="15000"/>
              </a:spcBef>
              <a:buClr>
                <a:srgbClr val="002960"/>
              </a:buClr>
              <a:defRPr/>
            </a:pPr>
            <a:r>
              <a:rPr lang="en-US" sz="1200" dirty="0">
                <a:ea typeface="Verdana" panose="020B0604030504040204" pitchFamily="34" charset="0"/>
                <a:cs typeface="Verdana" panose="020B0604030504040204" pitchFamily="34" charset="0"/>
              </a:rPr>
              <a:t>Excel files</a:t>
            </a:r>
          </a:p>
          <a:p>
            <a:pPr lvl="2">
              <a:spcBef>
                <a:spcPct val="15000"/>
              </a:spcBef>
              <a:buClr>
                <a:srgbClr val="002960"/>
              </a:buClr>
              <a:defRPr/>
            </a:pPr>
            <a:r>
              <a:rPr lang="en-US" sz="1200" dirty="0">
                <a:ea typeface="Verdana" panose="020B0604030504040204" pitchFamily="34" charset="0"/>
                <a:cs typeface="Verdana" panose="020B0604030504040204" pitchFamily="34" charset="0"/>
              </a:rPr>
              <a:t>Buyer judgement</a:t>
            </a:r>
          </a:p>
          <a:p>
            <a:pPr lvl="2">
              <a:spcBef>
                <a:spcPct val="15000"/>
              </a:spcBef>
              <a:buClr>
                <a:srgbClr val="002960"/>
              </a:buClr>
              <a:defRPr/>
            </a:pPr>
            <a:r>
              <a:rPr lang="en-US" sz="1200" dirty="0">
                <a:ea typeface="Verdana" panose="020B0604030504040204" pitchFamily="34" charset="0"/>
                <a:cs typeface="Verdana" panose="020B0604030504040204" pitchFamily="34" charset="0"/>
              </a:rPr>
              <a:t>Non-reliable competitor store shop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FE68B9-E5CE-414A-A148-40FBA49FD00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911407" y="1700817"/>
            <a:ext cx="3855687" cy="34944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Designed and rolled out Price Advisor across 60 categories and all states 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to drive sales and margin growth in a highly competitive market</a:t>
            </a:r>
          </a:p>
          <a:p>
            <a:pPr lvl="1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Price advisor enabled</a:t>
            </a:r>
          </a:p>
          <a:p>
            <a:pPr lvl="2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Heuristic pricing across multiple forces (competitor, consumer demand, &amp; internal economics)</a:t>
            </a:r>
          </a:p>
          <a:p>
            <a:pPr lvl="4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Competitor indexing </a:t>
            </a:r>
            <a:r>
              <a:rPr lang="en-GB" sz="1200" dirty="0">
                <a:ea typeface="Verdana" panose="020B0604030504040204" pitchFamily="34" charset="0"/>
              </a:rPr>
              <a:t>with cleansed shop data &amp; outlier detection (Market Vision)</a:t>
            </a:r>
          </a:p>
          <a:p>
            <a:pPr lvl="4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Econometrics-derived price elasticities 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to drive pricing strategy</a:t>
            </a:r>
          </a:p>
          <a:p>
            <a:pPr lvl="4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Market margin &amp; item specific targets </a:t>
            </a:r>
          </a:p>
          <a:p>
            <a:pPr lvl="2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  <a:cs typeface="Verdana" panose="020B0604030504040204" pitchFamily="34" charset="0"/>
              </a:rPr>
              <a:t>Rapidly adjust single store prices in response to localized competition. </a:t>
            </a:r>
          </a:p>
          <a:p>
            <a:pPr lvl="2">
              <a:spcBef>
                <a:spcPct val="30000"/>
              </a:spcBef>
              <a:buClr>
                <a:srgbClr val="002960"/>
              </a:buClr>
              <a:defRPr/>
            </a:pPr>
            <a:r>
              <a:rPr lang="en-GB" sz="1200" b="1" dirty="0">
                <a:ea typeface="Verdana" panose="020B0604030504040204" pitchFamily="34" charset="0"/>
              </a:rPr>
              <a:t>Scenario models to allow fact-based simulations </a:t>
            </a:r>
            <a:r>
              <a:rPr lang="en-GB" sz="1200" dirty="0">
                <a:ea typeface="Verdana" panose="020B0604030504040204" pitchFamily="34" charset="0"/>
                <a:cs typeface="Verdana" panose="020B0604030504040204" pitchFamily="34" charset="0"/>
              </a:rPr>
              <a:t>of pricing changes on volume, revenue and profit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xmlns="" id="{1F603E73-F233-4792-BCA0-DC6658FB69F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217907" y="1700817"/>
            <a:ext cx="3307344" cy="9526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6200" tIns="76200" rIns="76200" bIns="76200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0" lvl="2" indent="0">
              <a:buClr>
                <a:srgbClr val="666666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&gt;$40Mp/a &amp; +1.5 to 4.5% ROS in year 1</a:t>
            </a:r>
            <a:endParaRPr lang="en-US" sz="1200" dirty="0">
              <a:solidFill>
                <a:schemeClr val="tx1"/>
              </a:solidFill>
              <a:ea typeface="Arial Unicode MS" panose="020B0604020202020204" pitchFamily="34" charset="-128"/>
            </a:endParaRPr>
          </a:p>
          <a:p>
            <a:pPr marL="0" lvl="2" indent="0">
              <a:buClr>
                <a:srgbClr val="666666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projected in incremental revenue and margin delivered through the transformation initiative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xmlns="" id="{9B38BB8E-7024-4B27-B37B-6625E3A8A5D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97406" y="2653438"/>
            <a:ext cx="3307344" cy="1100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0" rIns="0" bIns="76200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b="1" baseline="0">
                <a:solidFill>
                  <a:schemeClr val="accent4"/>
                </a:solidFill>
                <a:latin typeface="+mn-lt"/>
              </a:defRPr>
            </a:lvl1pPr>
            <a:lvl2pPr marL="3600" lvl="1" indent="0" defTabSz="1193860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baseline="0">
                <a:solidFill>
                  <a:schemeClr val="accent6"/>
                </a:solidFill>
                <a:latin typeface="+mn-lt"/>
              </a:defRPr>
            </a:lvl2pPr>
            <a:lvl3pPr marL="136525" lvl="2" indent="-136525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276225" lvl="3" indent="-131763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458788" lvl="4" indent="-165100" defTabSz="1193860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–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0" lvl="2" indent="0">
              <a:buClr>
                <a:srgbClr val="666666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</a:rPr>
              <a:t>Dramatically improved efficiency allowing much quicker repricing of markets</a:t>
            </a:r>
          </a:p>
          <a:p>
            <a:pPr marL="0" lvl="2" indent="0">
              <a:buClr>
                <a:srgbClr val="666666"/>
              </a:buClr>
              <a:buNone/>
              <a:defRPr/>
            </a:pPr>
            <a:r>
              <a:rPr lang="en-GB" sz="1200" dirty="0">
                <a:solidFill>
                  <a:schemeClr val="tx1"/>
                </a:solidFill>
                <a:ea typeface="Arial Unicode MS" panose="020B0604020202020204" pitchFamily="34" charset="-128"/>
              </a:rPr>
              <a:t>to maintain the methodologies/tools and to help extend the transformation to subsequent waves</a:t>
            </a:r>
          </a:p>
        </p:txBody>
      </p:sp>
      <p:sp>
        <p:nvSpPr>
          <p:cNvPr id="26" name="Dash2 4">
            <a:extLst>
              <a:ext uri="{FF2B5EF4-FFF2-40B4-BE49-F238E27FC236}">
                <a16:creationId xmlns:a16="http://schemas.microsoft.com/office/drawing/2014/main" xmlns="" id="{F74B3031-6783-4311-A8EE-8664DDD617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728263" y="0"/>
            <a:ext cx="1220849" cy="1742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sym typeface="+mn-lt"/>
              </a:rPr>
              <a:t>CPG030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1447B3-D846-4592-B3B8-3D891B6F8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261419" cy="159884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CONSUMER (CPG)| AMERICA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6606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5002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5002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5002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2220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2220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7564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0792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02077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02077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5913275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18FF783B-7C75-4D98-96BA-EE7D69E45C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0348049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a team, we successfully built and delivered full planned functionality across the entire scope of data in the timeframe expected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8E6D233-D771-4048-B2A5-30A6A10F89C4}"/>
              </a:ext>
            </a:extLst>
          </p:cNvPr>
          <p:cNvGrpSpPr/>
          <p:nvPr/>
        </p:nvGrpSpPr>
        <p:grpSpPr>
          <a:xfrm>
            <a:off x="447995" y="1237539"/>
            <a:ext cx="10886883" cy="4877855"/>
            <a:chOff x="1706680" y="868262"/>
            <a:chExt cx="8535754" cy="4544719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706680" y="2369109"/>
              <a:ext cx="8535752" cy="0"/>
            </a:xfrm>
            <a:prstGeom prst="line">
              <a:avLst/>
            </a:prstGeom>
            <a:ln w="952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6BA40B2-6E42-4920-BC99-4EC693778C7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680" y="4951846"/>
              <a:ext cx="8535752" cy="0"/>
            </a:xfrm>
            <a:prstGeom prst="line">
              <a:avLst/>
            </a:prstGeom>
            <a:ln w="952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8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042699" y="1468876"/>
              <a:ext cx="218872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spcAft>
                  <a:spcPts val="50"/>
                </a:spcAft>
              </a:pPr>
              <a:r>
                <a:rPr lang="en-US" sz="1400" b="1" dirty="0">
                  <a:solidFill>
                    <a:schemeClr val="accent4"/>
                  </a:solidFill>
                </a:rPr>
                <a:t>Wave 1</a:t>
              </a:r>
            </a:p>
          </p:txBody>
        </p:sp>
        <p:sp>
          <p:nvSpPr>
            <p:cNvPr id="40" name="Rectangle 286">
              <a:extLst>
                <a:ext uri="{FF2B5EF4-FFF2-40B4-BE49-F238E27FC236}">
                  <a16:creationId xmlns:a16="http://schemas.microsoft.com/office/drawing/2014/main" xmlns="" id="{678C7757-7696-4D25-9AA3-F7F6A00FB8BE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560868" y="1129943"/>
              <a:ext cx="209760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spcAft>
                  <a:spcPts val="50"/>
                </a:spcAft>
              </a:pPr>
              <a:r>
                <a:rPr lang="en-US" sz="1400" b="1" dirty="0">
                  <a:solidFill>
                    <a:schemeClr val="accent4"/>
                  </a:solidFill>
                </a:rPr>
                <a:t>Wave 2</a:t>
              </a:r>
            </a:p>
          </p:txBody>
        </p:sp>
        <p:sp>
          <p:nvSpPr>
            <p:cNvPr id="8" name="Rectangle 2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901650" y="868262"/>
              <a:ext cx="2340783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accent4"/>
                  </a:solidFill>
                </a:rPr>
                <a:t>Wave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0C3C744-942E-4993-9687-6C1CDD7FB580}"/>
                </a:ext>
              </a:extLst>
            </p:cNvPr>
            <p:cNvSpPr txBox="1">
              <a:spLocks/>
            </p:cNvSpPr>
            <p:nvPr/>
          </p:nvSpPr>
          <p:spPr>
            <a:xfrm>
              <a:off x="1706681" y="2064016"/>
              <a:ext cx="1062247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accent4"/>
                  </a:solidFill>
                </a:rPr>
                <a:t>Time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37DC38D-EA2B-4D87-99C2-673571063E57}"/>
                </a:ext>
              </a:extLst>
            </p:cNvPr>
            <p:cNvSpPr txBox="1">
              <a:spLocks/>
            </p:cNvSpPr>
            <p:nvPr/>
          </p:nvSpPr>
          <p:spPr>
            <a:xfrm>
              <a:off x="3042699" y="2064016"/>
              <a:ext cx="2188725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/>
                <a:t>Month 5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ABE646-0157-403C-9F53-1FB51070BFCE}"/>
                </a:ext>
              </a:extLst>
            </p:cNvPr>
            <p:cNvSpPr txBox="1">
              <a:spLocks/>
            </p:cNvSpPr>
            <p:nvPr/>
          </p:nvSpPr>
          <p:spPr>
            <a:xfrm>
              <a:off x="5560868" y="2064016"/>
              <a:ext cx="2097607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/>
                <a:t>Month 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83BAA79-9C3D-40E4-BBB8-4E745AC1CE50}"/>
                </a:ext>
              </a:extLst>
            </p:cNvPr>
            <p:cNvSpPr txBox="1">
              <a:spLocks/>
            </p:cNvSpPr>
            <p:nvPr/>
          </p:nvSpPr>
          <p:spPr>
            <a:xfrm>
              <a:off x="7901650" y="2064016"/>
              <a:ext cx="2340783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/>
                <a:t>Month 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DB598CA-5227-4BB9-8E46-C75251AB3CB0}"/>
                </a:ext>
              </a:extLst>
            </p:cNvPr>
            <p:cNvSpPr txBox="1">
              <a:spLocks/>
            </p:cNvSpPr>
            <p:nvPr/>
          </p:nvSpPr>
          <p:spPr>
            <a:xfrm>
              <a:off x="1706681" y="2445838"/>
              <a:ext cx="1062247" cy="6463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accent4"/>
                  </a:solidFill>
                </a:rPr>
                <a:t>Features &amp; functionality to be built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7E23E14-1DA3-4F63-8C26-10DF20436F81}"/>
                </a:ext>
              </a:extLst>
            </p:cNvPr>
            <p:cNvSpPr txBox="1">
              <a:spLocks/>
            </p:cNvSpPr>
            <p:nvPr/>
          </p:nvSpPr>
          <p:spPr>
            <a:xfrm>
              <a:off x="3042699" y="2445837"/>
              <a:ext cx="2188725" cy="20072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dirty="0"/>
                <a:t>Weekly refresh of data 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Strategy configuration in Admin (Assign Strategy)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Price zone w/ store exception integration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Two cost types: pricing cost and financial cost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Workflow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Guardrails &amp; alerts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Standardize rounding rules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1F6D5BD-9D04-496D-956B-2ABC66C828BB}"/>
                </a:ext>
              </a:extLst>
            </p:cNvPr>
            <p:cNvSpPr txBox="1">
              <a:spLocks/>
            </p:cNvSpPr>
            <p:nvPr/>
          </p:nvSpPr>
          <p:spPr>
            <a:xfrm>
              <a:off x="5560868" y="2445837"/>
              <a:ext cx="2097607" cy="160583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Daily refresh stabilized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Bulk upload</a:t>
              </a:r>
            </a:p>
            <a:p>
              <a:pPr lvl="1"/>
              <a:r>
                <a:rPr lang="en-US" dirty="0"/>
                <a:t>Reporting capabilities</a:t>
              </a:r>
            </a:p>
            <a:p>
              <a:pPr lvl="1"/>
              <a:r>
                <a:rPr lang="en-US" dirty="0"/>
                <a:t>Custom rounding/cent endings</a:t>
              </a:r>
            </a:p>
            <a:p>
              <a:pPr lvl="1">
                <a:spcBef>
                  <a:spcPts val="0"/>
                </a:spcBef>
              </a:pPr>
              <a:r>
                <a:rPr lang="en-US" dirty="0" err="1"/>
                <a:t>EDLP</a:t>
              </a:r>
              <a:r>
                <a:rPr lang="en-US" dirty="0"/>
                <a:t> price expiration</a:t>
              </a:r>
            </a:p>
            <a:p>
              <a:pPr lvl="1"/>
              <a:r>
                <a:rPr lang="en-US" dirty="0"/>
                <a:t>Blackout periods visible through alerts</a:t>
              </a:r>
            </a:p>
            <a:p>
              <a:pPr marL="1587" lvl="1" indent="0">
                <a:spcBef>
                  <a:spcPts val="0"/>
                </a:spcBef>
                <a:buNone/>
              </a:pP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551F2BB-D7D5-40D3-840C-A3306D171B84}"/>
                </a:ext>
              </a:extLst>
            </p:cNvPr>
            <p:cNvSpPr txBox="1">
              <a:spLocks/>
            </p:cNvSpPr>
            <p:nvPr/>
          </p:nvSpPr>
          <p:spPr>
            <a:xfrm>
              <a:off x="7901650" y="2445837"/>
              <a:ext cx="2340783" cy="100364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dirty="0"/>
                <a:t>Visualize audit trail </a:t>
              </a:r>
            </a:p>
            <a:p>
              <a:pPr lvl="1">
                <a:spcBef>
                  <a:spcPts val="0"/>
                </a:spcBef>
              </a:pPr>
              <a:r>
                <a:rPr lang="en-US" dirty="0"/>
                <a:t>What if scenario capabilities</a:t>
              </a:r>
            </a:p>
            <a:p>
              <a:pPr lvl="1"/>
              <a:r>
                <a:rPr lang="en-US" dirty="0"/>
                <a:t>User ability for rules administration in admin module</a:t>
              </a:r>
            </a:p>
            <a:p>
              <a:pPr lvl="1"/>
              <a:r>
                <a:rPr lang="en-US" dirty="0"/>
                <a:t>Comp shop &amp; outlier detection</a:t>
              </a:r>
            </a:p>
          </p:txBody>
        </p:sp>
        <p:sp>
          <p:nvSpPr>
            <p:cNvPr id="48" name="Arc 6">
              <a:extLst>
                <a:ext uri="{FF2B5EF4-FFF2-40B4-BE49-F238E27FC236}">
                  <a16:creationId xmlns:a16="http://schemas.microsoft.com/office/drawing/2014/main" xmlns="" id="{35DFE466-AAB7-4B45-BF04-5F459CB99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207" y="1105743"/>
              <a:ext cx="2670227" cy="526286"/>
            </a:xfrm>
            <a:custGeom>
              <a:avLst/>
              <a:gdLst>
                <a:gd name="T0" fmla="*/ 0 w 21286"/>
                <a:gd name="T1" fmla="*/ 2147483647 h 21600"/>
                <a:gd name="T2" fmla="*/ 2147483647 w 21286"/>
                <a:gd name="T3" fmla="*/ 2147483647 h 21600"/>
                <a:gd name="T4" fmla="*/ 2147483647 w 21286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286"/>
                <a:gd name="T10" fmla="*/ 0 h 21600"/>
                <a:gd name="T11" fmla="*/ 21286 w 212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86" h="21600" fill="none" extrusionOk="0">
                  <a:moveTo>
                    <a:pt x="0" y="12792"/>
                  </a:moveTo>
                  <a:cubicBezTo>
                    <a:pt x="3475" y="5010"/>
                    <a:pt x="11200" y="-1"/>
                    <a:pt x="19723" y="0"/>
                  </a:cubicBezTo>
                  <a:cubicBezTo>
                    <a:pt x="20244" y="0"/>
                    <a:pt x="20765" y="18"/>
                    <a:pt x="21286" y="56"/>
                  </a:cubicBezTo>
                </a:path>
                <a:path w="21286" h="21600" stroke="0" extrusionOk="0">
                  <a:moveTo>
                    <a:pt x="0" y="12792"/>
                  </a:moveTo>
                  <a:cubicBezTo>
                    <a:pt x="3475" y="5010"/>
                    <a:pt x="11200" y="-1"/>
                    <a:pt x="19723" y="0"/>
                  </a:cubicBezTo>
                  <a:cubicBezTo>
                    <a:pt x="20244" y="0"/>
                    <a:pt x="20765" y="18"/>
                    <a:pt x="21286" y="56"/>
                  </a:cubicBezTo>
                  <a:lnTo>
                    <a:pt x="19723" y="21600"/>
                  </a:lnTo>
                  <a:lnTo>
                    <a:pt x="0" y="12792"/>
                  </a:lnTo>
                  <a:close/>
                </a:path>
              </a:pathLst>
            </a:custGeom>
            <a:noFill/>
            <a:ln w="28575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51" name="Arc 5">
              <a:extLst>
                <a:ext uri="{FF2B5EF4-FFF2-40B4-BE49-F238E27FC236}">
                  <a16:creationId xmlns:a16="http://schemas.microsoft.com/office/drawing/2014/main" xmlns="" id="{2D9F0660-02B6-47F3-A34B-42CC2E5E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424" y="1417702"/>
              <a:ext cx="2670227" cy="526286"/>
            </a:xfrm>
            <a:custGeom>
              <a:avLst/>
              <a:gdLst>
                <a:gd name="T0" fmla="*/ 0 w 21145"/>
                <a:gd name="T1" fmla="*/ 2147483647 h 21600"/>
                <a:gd name="T2" fmla="*/ 2147483647 w 21145"/>
                <a:gd name="T3" fmla="*/ 2147483647 h 21600"/>
                <a:gd name="T4" fmla="*/ 2147483647 w 2114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145"/>
                <a:gd name="T10" fmla="*/ 0 h 21600"/>
                <a:gd name="T11" fmla="*/ 21145 w 211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45" h="21600" fill="none" extrusionOk="0">
                  <a:moveTo>
                    <a:pt x="0" y="12483"/>
                  </a:moveTo>
                  <a:cubicBezTo>
                    <a:pt x="3545" y="4868"/>
                    <a:pt x="11182" y="-1"/>
                    <a:pt x="19582" y="0"/>
                  </a:cubicBezTo>
                  <a:cubicBezTo>
                    <a:pt x="20103" y="0"/>
                    <a:pt x="20624" y="18"/>
                    <a:pt x="21145" y="56"/>
                  </a:cubicBezTo>
                </a:path>
                <a:path w="21145" h="21600" stroke="0" extrusionOk="0">
                  <a:moveTo>
                    <a:pt x="0" y="12483"/>
                  </a:moveTo>
                  <a:cubicBezTo>
                    <a:pt x="3545" y="4868"/>
                    <a:pt x="11182" y="-1"/>
                    <a:pt x="19582" y="0"/>
                  </a:cubicBezTo>
                  <a:cubicBezTo>
                    <a:pt x="20103" y="0"/>
                    <a:pt x="20624" y="18"/>
                    <a:pt x="21145" y="56"/>
                  </a:cubicBezTo>
                  <a:lnTo>
                    <a:pt x="19582" y="21600"/>
                  </a:lnTo>
                  <a:lnTo>
                    <a:pt x="0" y="12483"/>
                  </a:lnTo>
                  <a:close/>
                </a:path>
              </a:pathLst>
            </a:cu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xmlns="" id="{F3923A79-B167-4A7E-B0C2-7918CDEDD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641" y="1720995"/>
              <a:ext cx="2670227" cy="526286"/>
            </a:xfrm>
            <a:custGeom>
              <a:avLst/>
              <a:gdLst>
                <a:gd name="T0" fmla="*/ 0 w 20829"/>
                <a:gd name="T1" fmla="*/ 2147483647 h 21600"/>
                <a:gd name="T2" fmla="*/ 2147483647 w 20829"/>
                <a:gd name="T3" fmla="*/ 2147483647 h 21600"/>
                <a:gd name="T4" fmla="*/ 2147483647 w 2082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0829"/>
                <a:gd name="T10" fmla="*/ 0 h 21600"/>
                <a:gd name="T11" fmla="*/ 20829 w 208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29" h="21600" fill="none" extrusionOk="0">
                  <a:moveTo>
                    <a:pt x="-1" y="11833"/>
                  </a:moveTo>
                  <a:cubicBezTo>
                    <a:pt x="3679" y="4574"/>
                    <a:pt x="11127" y="-1"/>
                    <a:pt x="19266" y="0"/>
                  </a:cubicBezTo>
                  <a:cubicBezTo>
                    <a:pt x="19787" y="0"/>
                    <a:pt x="20308" y="18"/>
                    <a:pt x="20829" y="56"/>
                  </a:cubicBezTo>
                </a:path>
                <a:path w="20829" h="21600" stroke="0" extrusionOk="0">
                  <a:moveTo>
                    <a:pt x="-1" y="11833"/>
                  </a:moveTo>
                  <a:cubicBezTo>
                    <a:pt x="3679" y="4574"/>
                    <a:pt x="11127" y="-1"/>
                    <a:pt x="19266" y="0"/>
                  </a:cubicBezTo>
                  <a:cubicBezTo>
                    <a:pt x="19787" y="0"/>
                    <a:pt x="20308" y="18"/>
                    <a:pt x="20829" y="56"/>
                  </a:cubicBezTo>
                  <a:lnTo>
                    <a:pt x="19266" y="21600"/>
                  </a:lnTo>
                  <a:lnTo>
                    <a:pt x="-1" y="11833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1A1FC1B-8E3F-4BAB-9FE5-48021B65AE77}"/>
                </a:ext>
              </a:extLst>
            </p:cNvPr>
            <p:cNvSpPr txBox="1">
              <a:spLocks/>
            </p:cNvSpPr>
            <p:nvPr/>
          </p:nvSpPr>
          <p:spPr>
            <a:xfrm>
              <a:off x="1706681" y="4982094"/>
              <a:ext cx="1062247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1" dirty="0">
                  <a:solidFill>
                    <a:schemeClr val="accent4"/>
                  </a:solidFill>
                </a:rPr>
                <a:t>Models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7F379E0-F40F-461E-AF9E-9EC1A6AB51CD}"/>
                </a:ext>
              </a:extLst>
            </p:cNvPr>
            <p:cNvSpPr txBox="1">
              <a:spLocks/>
            </p:cNvSpPr>
            <p:nvPr/>
          </p:nvSpPr>
          <p:spPr>
            <a:xfrm>
              <a:off x="3042699" y="4982094"/>
              <a:ext cx="2188725" cy="2007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10000"/>
                </a:spcBef>
              </a:pPr>
              <a:r>
                <a:rPr lang="en-US" dirty="0"/>
                <a:t>Top 10-11 categories within wine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BC3855B-CA6A-4895-A099-9271178614AA}"/>
                </a:ext>
              </a:extLst>
            </p:cNvPr>
            <p:cNvSpPr txBox="1">
              <a:spLocks/>
            </p:cNvSpPr>
            <p:nvPr/>
          </p:nvSpPr>
          <p:spPr>
            <a:xfrm>
              <a:off x="5560868" y="4982094"/>
              <a:ext cx="2097607" cy="40145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spcBef>
                  <a:spcPct val="10000"/>
                </a:spcBef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solidFill>
                    <a:srgbClr val="00B050"/>
                  </a:solidFill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>
                  <a:solidFill>
                    <a:schemeClr val="tx1"/>
                  </a:solidFill>
                </a:rPr>
                <a:t>All in-scope categories for econometric modeling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BC3855B-CA6A-4895-A099-9271178614AA}"/>
                </a:ext>
              </a:extLst>
            </p:cNvPr>
            <p:cNvSpPr txBox="1">
              <a:spLocks/>
            </p:cNvSpPr>
            <p:nvPr/>
          </p:nvSpPr>
          <p:spPr>
            <a:xfrm>
              <a:off x="8023236" y="4982094"/>
              <a:ext cx="2097607" cy="40145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spcBef>
                  <a:spcPct val="10000"/>
                </a:spcBef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solidFill>
                    <a:srgbClr val="00B050"/>
                  </a:solidFill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>
                  <a:solidFill>
                    <a:schemeClr val="tx1"/>
                  </a:solidFill>
                </a:rPr>
                <a:t>All in-scope categories for econometric 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5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2" name="Object 1639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909734"/>
              </p:ext>
            </p:extLst>
          </p:nvPr>
        </p:nvGraphicFramePr>
        <p:xfrm>
          <a:off x="2615407" y="841524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1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6392" name="Object 1639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5407" y="841524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38F68D68-2865-4C74-B169-A0F8E9A8CBA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576649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example: Combining advanced analytics and robust solutions enable the client to drive and sustain impact across the entire pricing organization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11032DB-880F-4311-AA62-BA776F3D2B05}"/>
              </a:ext>
            </a:extLst>
          </p:cNvPr>
          <p:cNvSpPr>
            <a:spLocks/>
          </p:cNvSpPr>
          <p:nvPr/>
        </p:nvSpPr>
        <p:spPr>
          <a:xfrm>
            <a:off x="4986933" y="1466129"/>
            <a:ext cx="2918948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4014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rgbClr val="00ADEF"/>
                </a:solidFill>
                <a:latin typeface="Arial"/>
              </a:rPr>
              <a:t>Tools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ADEF"/>
              </a:solidFill>
              <a:effectLst/>
              <a:uLnTx/>
              <a:uFillTx/>
              <a:latin typeface="Arial"/>
              <a:ea typeface="+mn-ea"/>
              <a:cs typeface="+mn-cs"/>
              <a:sym typeface="Open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84298B6-84A5-4DBB-9C63-C5624F39D732}"/>
              </a:ext>
            </a:extLst>
          </p:cNvPr>
          <p:cNvSpPr>
            <a:spLocks/>
          </p:cNvSpPr>
          <p:nvPr/>
        </p:nvSpPr>
        <p:spPr>
          <a:xfrm>
            <a:off x="690194" y="1466128"/>
            <a:ext cx="3235353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4014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DE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Analytics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ADEF"/>
              </a:solidFill>
              <a:effectLst/>
              <a:uLnTx/>
              <a:uFillTx/>
              <a:latin typeface="Arial"/>
              <a:ea typeface="+mn-ea"/>
              <a:cs typeface="+mn-cs"/>
              <a:sym typeface="Open Sans Ligh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342E6C1-6005-48AD-9C7F-52E6D93ABFB1}"/>
              </a:ext>
            </a:extLst>
          </p:cNvPr>
          <p:cNvCxnSpPr>
            <a:cxnSpLocks/>
          </p:cNvCxnSpPr>
          <p:nvPr/>
        </p:nvCxnSpPr>
        <p:spPr>
          <a:xfrm>
            <a:off x="158759" y="1782428"/>
            <a:ext cx="1149189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xmlns="" id="{46E6B2FA-0BAB-46C0-B108-677838541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25409" y="1196919"/>
            <a:ext cx="639604" cy="639604"/>
          </a:xfrm>
          <a:prstGeom prst="rect">
            <a:avLst/>
          </a:prstGeom>
        </p:spPr>
      </p:pic>
      <p:pic>
        <p:nvPicPr>
          <p:cNvPr id="29" name="Graphic 28" descr="Flask">
            <a:extLst>
              <a:ext uri="{FF2B5EF4-FFF2-40B4-BE49-F238E27FC236}">
                <a16:creationId xmlns:a16="http://schemas.microsoft.com/office/drawing/2014/main" xmlns="" id="{455F6EE4-6370-44C2-B050-A6941110D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1550" y="1193172"/>
            <a:ext cx="549956" cy="54995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5315F0B-8C5B-4F77-810F-859C0B452B78}"/>
              </a:ext>
            </a:extLst>
          </p:cNvPr>
          <p:cNvCxnSpPr>
            <a:cxnSpLocks/>
          </p:cNvCxnSpPr>
          <p:nvPr/>
        </p:nvCxnSpPr>
        <p:spPr>
          <a:xfrm>
            <a:off x="3986577" y="2008309"/>
            <a:ext cx="0" cy="4680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F1F4D2D-946A-4338-9090-E8A99876B296}"/>
              </a:ext>
            </a:extLst>
          </p:cNvPr>
          <p:cNvSpPr/>
          <p:nvPr/>
        </p:nvSpPr>
        <p:spPr>
          <a:xfrm>
            <a:off x="281995" y="2008309"/>
            <a:ext cx="3463994" cy="304210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80" name="Rectangle 17">
            <a:extLst>
              <a:ext uri="{FF2B5EF4-FFF2-40B4-BE49-F238E27FC236}">
                <a16:creationId xmlns:a16="http://schemas.microsoft.com/office/drawing/2014/main" xmlns="" id="{9FFF9AF4-1472-49CD-9496-B70BA3FD082D}"/>
              </a:ext>
            </a:extLst>
          </p:cNvPr>
          <p:cNvSpPr txBox="1">
            <a:spLocks/>
          </p:cNvSpPr>
          <p:nvPr/>
        </p:nvSpPr>
        <p:spPr bwMode="gray">
          <a:xfrm>
            <a:off x="281995" y="5242231"/>
            <a:ext cx="34639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400"/>
              </a:spcAft>
              <a:buClr>
                <a:srgbClr val="002960"/>
              </a:buClr>
            </a:pPr>
            <a:r>
              <a:rPr lang="en-US" sz="1400" dirty="0"/>
              <a:t>Application of a econometric workbench to generate elasticity coefficients that drive volume forecast while taking inconsideration inter category cannibalization</a:t>
            </a:r>
            <a:endParaRPr lang="en-GB" sz="1400" dirty="0"/>
          </a:p>
        </p:txBody>
      </p:sp>
      <p:sp>
        <p:nvSpPr>
          <p:cNvPr id="181" name="Rectangle 17">
            <a:extLst>
              <a:ext uri="{FF2B5EF4-FFF2-40B4-BE49-F238E27FC236}">
                <a16:creationId xmlns:a16="http://schemas.microsoft.com/office/drawing/2014/main" xmlns="" id="{5C9F5CCD-C786-4D8B-A213-94557D89CD71}"/>
              </a:ext>
            </a:extLst>
          </p:cNvPr>
          <p:cNvSpPr txBox="1">
            <a:spLocks/>
          </p:cNvSpPr>
          <p:nvPr/>
        </p:nvSpPr>
        <p:spPr bwMode="gray">
          <a:xfrm>
            <a:off x="4219792" y="5242231"/>
            <a:ext cx="72991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400"/>
              </a:spcAft>
              <a:buClr>
                <a:srgbClr val="002960"/>
              </a:buClr>
            </a:pPr>
            <a:r>
              <a:rPr lang="en-US" sz="1400" dirty="0"/>
              <a:t>Systematically recommends SKU/Store level price changes for all 60 categories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002960"/>
              </a:buClr>
            </a:pPr>
            <a:r>
              <a:rPr lang="en-US" sz="1400" dirty="0"/>
              <a:t>Streamlines pricing management and productivity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002960"/>
              </a:buClr>
            </a:pPr>
            <a:r>
              <a:rPr lang="en-US" sz="1400" dirty="0"/>
              <a:t>Automates workflow managements and non-critical tasks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002960"/>
              </a:buClr>
            </a:pPr>
            <a:r>
              <a:rPr lang="en-US" sz="1400" dirty="0"/>
              <a:t>Tracks pricing compliance and performance</a:t>
            </a:r>
            <a:endParaRPr lang="en-GB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87F55D3E-9A2F-4FF3-855C-C1BC7FF825E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7"/>
          <a:stretch/>
        </p:blipFill>
        <p:spPr>
          <a:xfrm>
            <a:off x="4462804" y="2135504"/>
            <a:ext cx="1034919" cy="28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CABD48-9FDA-4D24-8061-193706C7E7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475" y="2403313"/>
            <a:ext cx="3274051" cy="2305128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1A924819-FF76-4834-990E-E93528515431}"/>
              </a:ext>
            </a:extLst>
          </p:cNvPr>
          <p:cNvSpPr/>
          <p:nvPr/>
        </p:nvSpPr>
        <p:spPr>
          <a:xfrm>
            <a:off x="4173112" y="2003030"/>
            <a:ext cx="7477526" cy="304210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15ACBA41-B354-46C3-A28C-0B9FEC64117F}"/>
              </a:ext>
            </a:extLst>
          </p:cNvPr>
          <p:cNvPicPr>
            <a:picLocks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998" y="2948653"/>
            <a:ext cx="2203164" cy="143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997F9526-23B0-4576-AAF4-521C56B1D397}"/>
              </a:ext>
            </a:extLst>
          </p:cNvPr>
          <p:cNvSpPr>
            <a:spLocks/>
          </p:cNvSpPr>
          <p:nvPr/>
        </p:nvSpPr>
        <p:spPr>
          <a:xfrm>
            <a:off x="9295512" y="2585858"/>
            <a:ext cx="20802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charset="0"/>
              </a:rPr>
              <a:t>Manage pricing exceptions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8E1B1A9F-DF09-4E17-B301-11FF04FD4DBD}"/>
              </a:ext>
            </a:extLst>
          </p:cNvPr>
          <p:cNvSpPr>
            <a:spLocks/>
          </p:cNvSpPr>
          <p:nvPr/>
        </p:nvSpPr>
        <p:spPr>
          <a:xfrm>
            <a:off x="6772998" y="2585859"/>
            <a:ext cx="20014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charset="0"/>
              </a:rPr>
              <a:t>Manage rules &amp; guardrails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5B0FDCE6-8096-4482-9DD1-C93E3C1E6C7D}"/>
              </a:ext>
            </a:extLst>
          </p:cNvPr>
          <p:cNvSpPr>
            <a:spLocks/>
          </p:cNvSpPr>
          <p:nvPr/>
        </p:nvSpPr>
        <p:spPr>
          <a:xfrm>
            <a:off x="4250484" y="2585859"/>
            <a:ext cx="17884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charset="0"/>
              </a:rPr>
              <a:t>Create price strategies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xmlns="" id="{085DD8D1-4BFC-417E-9AE0-1197C05ABF86}"/>
              </a:ext>
            </a:extLst>
          </p:cNvPr>
          <p:cNvPicPr>
            <a:picLocks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484" y="2948653"/>
            <a:ext cx="2203164" cy="143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xmlns="" id="{5F2AEB67-3FA6-4ACF-A804-759A98B41E2E}"/>
              </a:ext>
            </a:extLst>
          </p:cNvPr>
          <p:cNvPicPr>
            <a:picLocks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512" y="2948653"/>
            <a:ext cx="2203164" cy="143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1F59B3-90E1-4581-B482-29370D34FBC7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4250484" y="2948653"/>
            <a:ext cx="2203164" cy="14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5F9CDC8E-4625-45BE-B937-DED1654700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4098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CFF2F2DE-1794-4FC3-A3C5-2AFDCAB892B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49ED3-34B9-492B-8430-D343778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(not comprehensive)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F0AC83-6D75-49D0-ABF6-58B110060D9F}"/>
              </a:ext>
            </a:extLst>
          </p:cNvPr>
          <p:cNvSpPr/>
          <p:nvPr/>
        </p:nvSpPr>
        <p:spPr>
          <a:xfrm>
            <a:off x="2261961" y="1671111"/>
            <a:ext cx="7172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Calibri" panose="020F0502020204030204" pitchFamily="34" charset="0"/>
              </a:rPr>
              <a:t>Initial Implementation</a:t>
            </a:r>
            <a:r>
              <a:rPr lang="en-US" sz="1800" b="1" dirty="0">
                <a:latin typeface="+mj-lt"/>
                <a:ea typeface="Calibri" panose="020F0502020204030204" pitchFamily="34" charset="0"/>
              </a:rPr>
              <a:t>: 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Brian Elliott, Channie Mize (alum), Kate Mandrell (alum), Filip Linmans, Mohit Diwan, Brad Cash, Eric Bunge, Ankur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Goel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, Christina Du, Lawrence Heath, John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Euart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, Marcus Herzog, Robert Baumgartner, Przemek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Latka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, Doron Fertig, Jun Xia,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Mathanki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Balu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, Sugandh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Tibrewal</a:t>
            </a:r>
            <a:endParaRPr lang="en-US" sz="1800" dirty="0">
              <a:latin typeface="+mj-lt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Calibri" panose="020F0502020204030204" pitchFamily="34" charset="0"/>
              </a:rPr>
              <a:t>Ongoing support</a:t>
            </a:r>
            <a:r>
              <a:rPr lang="en-US" sz="1800" b="1" dirty="0">
                <a:latin typeface="+mj-lt"/>
                <a:ea typeface="Calibri" panose="020F0502020204030204" pitchFamily="34" charset="0"/>
              </a:rPr>
              <a:t>: 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Peter Miles-Prouten, Ibrahim Barghouti, Amit Poddar, Nitesh Kumar, </a:t>
            </a:r>
            <a:r>
              <a:rPr lang="en-US" sz="1800" dirty="0" err="1">
                <a:latin typeface="+mj-lt"/>
                <a:ea typeface="Times New Roman" panose="02020603050405020304" pitchFamily="18" charset="0"/>
              </a:rPr>
              <a:t>Kanav</a:t>
            </a:r>
            <a:r>
              <a:rPr lang="en-US" sz="1800" dirty="0">
                <a:latin typeface="+mj-lt"/>
                <a:ea typeface="Times New Roman" panose="02020603050405020304" pitchFamily="18" charset="0"/>
              </a:rPr>
              <a:t> Sharma, Kanika Mahajan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666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MTBTACCENT" val="Accent2"/>
  <p:tag name="THINKCELLUNDODONOTDELETE" val="0"/>
  <p:tag name="PREVIOUSNAME" val="C:\Users\Maria Brillembourg\AppData\Local\Box\Box Edit\Documents\rtNUW2K1tkWGwTgLDhgN8g==\20181214 TWM Case stud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yuqg_QTA6eg6uaqJKgr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0.9EcY3UWxDLB5U5aJ4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dJ8B7RM0EuwuJWMoA4dY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"/>
  <p:tag name="2LEVEL" val="0.3"/>
  <p:tag name="3LEVEL" val="0.15"/>
  <p:tag name="4LEVEL" val="0.08"/>
  <p:tag name="5LEVEL" val="0.0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sh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_praI8SBGSDKuckUaMn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AGnNGtKEGR79zmYEeom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AGnNGtKEGR79zmYEeom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laKQ63JEaYAw6Bo5F.D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voT5AIR02lYKOVXcefv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_xqtjCTiOpMFGaubPJ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5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528</Words>
  <Application>Microsoft Macintosh PowerPoint</Application>
  <PresentationFormat>Custom</PresentationFormat>
  <Paragraphs>78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 Unicode MS</vt:lpstr>
      <vt:lpstr>Calibri</vt:lpstr>
      <vt:lpstr>Georgia</vt:lpstr>
      <vt:lpstr>Open Sans Light</vt:lpstr>
      <vt:lpstr>Times New Roman</vt:lpstr>
      <vt:lpstr>Verdana</vt:lpstr>
      <vt:lpstr>Arial</vt:lpstr>
      <vt:lpstr>Firm Format - template_Blue</vt:lpstr>
      <vt:lpstr>5_Firm Format - template_Blue</vt:lpstr>
      <vt:lpstr>M&amp;S Theme</vt:lpstr>
      <vt:lpstr>Firm Format - template_Grey</vt:lpstr>
      <vt:lpstr>think-cell Slide</vt:lpstr>
      <vt:lpstr>Case example: largest U.S. independent retailer of fine wine has leveraged Periscope by McKinsey to enable their pricing transformation</vt:lpstr>
      <vt:lpstr>As a team, we successfully built and delivered full planned functionality across the entire scope of data in the timeframe expected</vt:lpstr>
      <vt:lpstr>Case example: Combining advanced analytics and robust solutions enable the client to drive and sustain impact across the entire pricing organization </vt:lpstr>
      <vt:lpstr>Team (not comprehensive)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2018-09-25T15:16:45Z</dcterms:created>
  <dcterms:modified xsi:type="dcterms:W3CDTF">2019-05-21T17:54:11Z</dcterms:modified>
  <cp:category/>
  <cp:contentStatus/>
  <dc:language/>
  <cp:version/>
</cp:coreProperties>
</file>