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1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2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3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  <p:sldMasterId id="2147483676" r:id="rId3"/>
    <p:sldMasterId id="2147483681" r:id="rId4"/>
  </p:sldMasterIdLst>
  <p:notesMasterIdLst>
    <p:notesMasterId r:id="rId13"/>
  </p:notesMasterIdLst>
  <p:handoutMasterIdLst>
    <p:handoutMasterId r:id="rId14"/>
  </p:handoutMasterIdLst>
  <p:sldIdLst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</p:sldIdLst>
  <p:sldSz cx="11950700" cy="6721475"/>
  <p:notesSz cx="7315200" cy="96012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37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4" autoAdjust="0"/>
    <p:restoredTop sz="94426" autoAdjust="0"/>
  </p:normalViewPr>
  <p:slideViewPr>
    <p:cSldViewPr snapToGrid="0" snapToObjects="1">
      <p:cViewPr>
        <p:scale>
          <a:sx n="160" d="100"/>
          <a:sy n="160" d="100"/>
        </p:scale>
        <p:origin x="880" y="848"/>
      </p:cViewPr>
      <p:guideLst>
        <p:guide orient="horz" pos="2117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tags" Target="tags/tag1.xml"/><Relationship Id="rId16" Type="http://schemas.openxmlformats.org/officeDocument/2006/relationships/commentAuthors" Target="commentAuthor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93663" y="601663"/>
            <a:ext cx="7510463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3663" y="601663"/>
            <a:ext cx="7510463" cy="4224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54193" y="4905592"/>
            <a:ext cx="5831895" cy="23042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00455" y="8790953"/>
            <a:ext cx="87763" cy="172815"/>
          </a:xfrm>
        </p:spPr>
        <p:txBody>
          <a:bodyPr/>
          <a:lstStyle/>
          <a:p>
            <a:pPr>
              <a:defRPr/>
            </a:pPr>
            <a:fld id="{3C3A632B-FBDE-46D4-BF6F-6D14421E634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88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3663" y="601663"/>
            <a:ext cx="7510463" cy="4224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55363" y="4913440"/>
            <a:ext cx="5844152" cy="23449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00455" y="8790953"/>
            <a:ext cx="87763" cy="172815"/>
          </a:xfrm>
        </p:spPr>
        <p:txBody>
          <a:bodyPr/>
          <a:lstStyle/>
          <a:p>
            <a:pPr>
              <a:defRPr/>
            </a:pPr>
            <a:fld id="{3C3A632B-FBDE-46D4-BF6F-6D14421E634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52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3663" y="601663"/>
            <a:ext cx="7510463" cy="4224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96114" y="4734903"/>
            <a:ext cx="6272959" cy="2304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69187" y="8465238"/>
            <a:ext cx="87764" cy="172815"/>
          </a:xfrm>
        </p:spPr>
        <p:txBody>
          <a:bodyPr/>
          <a:lstStyle/>
          <a:p>
            <a:pPr>
              <a:defRPr/>
            </a:pPr>
            <a:fld id="{3C3A632B-FBDE-46D4-BF6F-6D14421E634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4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117.xml"/><Relationship Id="rId2" Type="http://schemas.openxmlformats.org/officeDocument/2006/relationships/tags" Target="../tags/tag118.xml"/><Relationship Id="rId3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19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7.jpg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5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ags" Target="../tags/tag153.xml"/><Relationship Id="rId2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tags" Target="../tags/tag154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tags" Target="../tags/tag3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5.jpg"/><Relationship Id="rId5" Type="http://schemas.openxmlformats.org/officeDocument/2006/relationships/oleObject" Target="../embeddings/oleObject6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6.vml"/><Relationship Id="rId2" Type="http://schemas.openxmlformats.org/officeDocument/2006/relationships/tags" Target="../tags/tag6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67.xml"/><Relationship Id="rId2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4" Type="http://schemas.openxmlformats.org/officeDocument/2006/relationships/slideMaster" Target="../slideMasters/slideMaster3.xml"/><Relationship Id="rId5" Type="http://schemas.openxmlformats.org/officeDocument/2006/relationships/image" Target="../media/image6.jpg"/><Relationship Id="rId6" Type="http://schemas.openxmlformats.org/officeDocument/2006/relationships/oleObject" Target="../embeddings/oleObject8.bin"/><Relationship Id="rId7" Type="http://schemas.openxmlformats.org/officeDocument/2006/relationships/image" Target="../media/image2.emf"/><Relationship Id="rId8" Type="http://schemas.openxmlformats.org/officeDocument/2006/relationships/image" Target="../media/image3.jpg"/><Relationship Id="rId9" Type="http://schemas.openxmlformats.org/officeDocument/2006/relationships/oleObject" Target="../embeddings/oleObject9.bin"/><Relationship Id="rId1" Type="http://schemas.openxmlformats.org/officeDocument/2006/relationships/vmlDrawing" Target="../drawings/vmlDrawing8.vml"/><Relationship Id="rId2" Type="http://schemas.openxmlformats.org/officeDocument/2006/relationships/tags" Target="../tags/tag11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4" Type="http://schemas.openxmlformats.org/officeDocument/2006/relationships/tags" Target="../tags/tag116.xml"/><Relationship Id="rId5" Type="http://schemas.openxmlformats.org/officeDocument/2006/relationships/slideMaster" Target="../slideMasters/slideMaster3.xml"/><Relationship Id="rId6" Type="http://schemas.openxmlformats.org/officeDocument/2006/relationships/oleObject" Target="../embeddings/oleObject10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9.vml"/><Relationship Id="rId2" Type="http://schemas.openxmlformats.org/officeDocument/2006/relationships/tags" Target="../tags/tag1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781794" y="1"/>
            <a:ext cx="9171024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7991707" y="6287539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7991707" y="6410649"/>
            <a:ext cx="395899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5/17/2018 3:14 PM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891" y="3582218"/>
            <a:ext cx="83103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260545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24890" y="150654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24891" y="6410649"/>
            <a:ext cx="47267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8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5" pos="5305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6" userDrawn="1">
          <p15:clr>
            <a:srgbClr val="00000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CF695C89-9F89-47B0-9CC0-0825F1A8346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063553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4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686393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1950700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9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80082" y="3392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60546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6944" y="6377192"/>
            <a:ext cx="384375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6211" y="192025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793" y="6254080"/>
            <a:ext cx="512119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788A812A-68A1-423E-B436-284C62BE9B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4464056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7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1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05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xmlns="" id="{CF695C89-9F89-47B0-9CC0-0825F1A8346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7550276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0550484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781794" y="3047"/>
            <a:ext cx="9171024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257136" y="36514"/>
            <a:ext cx="397180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7991707" y="6287539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7991706" y="6410649"/>
            <a:ext cx="396111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5/17/2018 3:14 PM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3024890" y="3581761"/>
            <a:ext cx="8310355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3024152" y="155449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3024891" y="6267797"/>
            <a:ext cx="4726774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 userDrawn="1">
          <p15:clr>
            <a:srgbClr val="FBAE40"/>
          </p15:clr>
        </p15:guide>
        <p15:guide id="2" pos="376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1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05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5079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80082" y="-1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753751"/>
              </p:ext>
            </p:extLst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6405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6944" y="6377192"/>
            <a:ext cx="3740265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779" y="187976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793" y="6254081"/>
            <a:ext cx="512119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4" name="background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15" name="TitleRectangle"/>
          <p:cNvSpPr>
            <a:spLocks/>
          </p:cNvSpPr>
          <p:nvPr userDrawn="1"/>
        </p:nvSpPr>
        <p:spPr bwMode="white">
          <a:xfrm>
            <a:off x="2781794" y="1"/>
            <a:ext cx="9171024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2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king Draft Text"/>
          <p:cNvSpPr txBox="1">
            <a:spLocks noChangeArrowheads="1"/>
          </p:cNvSpPr>
          <p:nvPr userDrawn="1"/>
        </p:nvSpPr>
        <p:spPr bwMode="black">
          <a:xfrm>
            <a:off x="7991707" y="6287539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18" name="Working Draft"/>
          <p:cNvSpPr txBox="1">
            <a:spLocks noChangeArrowheads="1"/>
          </p:cNvSpPr>
          <p:nvPr userDrawn="1"/>
        </p:nvSpPr>
        <p:spPr bwMode="black">
          <a:xfrm>
            <a:off x="7991707" y="6410649"/>
            <a:ext cx="395899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5/17/2018 3:14 PM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" name="Printed"/>
          <p:cNvSpPr txBox="1">
            <a:spLocks noChangeArrowheads="1"/>
          </p:cNvSpPr>
          <p:nvPr userDrawn="1"/>
        </p:nvSpPr>
        <p:spPr bwMode="black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20" name="Title"/>
          <p:cNvSpPr>
            <a:spLocks noGrp="1" noChangeArrowheads="1"/>
          </p:cNvSpPr>
          <p:nvPr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2" name="Document type" hidden="1"/>
          <p:cNvSpPr txBox="1">
            <a:spLocks noChangeArrowheads="1"/>
          </p:cNvSpPr>
          <p:nvPr userDrawn="1"/>
        </p:nvSpPr>
        <p:spPr bwMode="gray">
          <a:xfrm>
            <a:off x="3024891" y="3582218"/>
            <a:ext cx="83103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3" name="doc id" hidden="1"/>
          <p:cNvSpPr txBox="1">
            <a:spLocks noChangeArrowheads="1"/>
          </p:cNvSpPr>
          <p:nvPr userDrawn="1"/>
        </p:nvSpPr>
        <p:spPr bwMode="white">
          <a:xfrm>
            <a:off x="11260545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4" name="LogoImage"/>
          <p:cNvSpPr>
            <a:spLocks noEditPoints="1"/>
          </p:cNvSpPr>
          <p:nvPr userDrawn="1"/>
        </p:nvSpPr>
        <p:spPr bwMode="auto">
          <a:xfrm>
            <a:off x="3024890" y="150654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Disclaimer-English (United States)" hidden="1"/>
          <p:cNvSpPr>
            <a:spLocks noChangeArrowheads="1"/>
          </p:cNvSpPr>
          <p:nvPr userDrawn="1"/>
        </p:nvSpPr>
        <p:spPr bwMode="black">
          <a:xfrm>
            <a:off x="3024891" y="6410649"/>
            <a:ext cx="47267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81" y="230189"/>
            <a:ext cx="11493417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3790" y="-13134"/>
            <a:ext cx="1701836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561" y="-495300"/>
            <a:ext cx="184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xmlns="" id="{788A812A-68A1-423E-B436-284C62BE9B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64464056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5"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"/>
          <p:cNvSpPr txBox="1">
            <a:spLocks/>
          </p:cNvSpPr>
          <p:nvPr userDrawn="1"/>
        </p:nvSpPr>
        <p:spPr bwMode="auto"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2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13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3" orient="horz" pos="688">
          <p15:clr>
            <a:srgbClr val="F26B43"/>
          </p15:clr>
        </p15:guide>
        <p15:guide id="5" pos="7341" userDrawn="1">
          <p15:clr>
            <a:srgbClr val="F26B43"/>
          </p15:clr>
        </p15:guide>
        <p15:guide id="6" pos="99" userDrawn="1">
          <p15:clr>
            <a:srgbClr val="F26B43"/>
          </p15:clr>
        </p15:guide>
        <p15:guide id="7" orient="horz" pos="571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tags" Target="../tags/tag15.xml"/><Relationship Id="rId21" Type="http://schemas.openxmlformats.org/officeDocument/2006/relationships/tags" Target="../tags/tag16.xml"/><Relationship Id="rId22" Type="http://schemas.openxmlformats.org/officeDocument/2006/relationships/tags" Target="../tags/tag17.xml"/><Relationship Id="rId23" Type="http://schemas.openxmlformats.org/officeDocument/2006/relationships/tags" Target="../tags/tag18.xml"/><Relationship Id="rId24" Type="http://schemas.openxmlformats.org/officeDocument/2006/relationships/tags" Target="../tags/tag19.xml"/><Relationship Id="rId25" Type="http://schemas.openxmlformats.org/officeDocument/2006/relationships/tags" Target="../tags/tag20.xml"/><Relationship Id="rId26" Type="http://schemas.openxmlformats.org/officeDocument/2006/relationships/tags" Target="../tags/tag21.xml"/><Relationship Id="rId27" Type="http://schemas.openxmlformats.org/officeDocument/2006/relationships/tags" Target="../tags/tag22.xml"/><Relationship Id="rId28" Type="http://schemas.openxmlformats.org/officeDocument/2006/relationships/tags" Target="../tags/tag23.xml"/><Relationship Id="rId29" Type="http://schemas.openxmlformats.org/officeDocument/2006/relationships/tags" Target="../tags/tag2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30" Type="http://schemas.openxmlformats.org/officeDocument/2006/relationships/tags" Target="../tags/tag25.xml"/><Relationship Id="rId31" Type="http://schemas.openxmlformats.org/officeDocument/2006/relationships/tags" Target="../tags/tag26.xml"/><Relationship Id="rId32" Type="http://schemas.openxmlformats.org/officeDocument/2006/relationships/tags" Target="../tags/tag27.xml"/><Relationship Id="rId9" Type="http://schemas.openxmlformats.org/officeDocument/2006/relationships/tags" Target="../tags/tag4.xml"/><Relationship Id="rId6" Type="http://schemas.openxmlformats.org/officeDocument/2006/relationships/vmlDrawing" Target="../drawings/vmlDrawing1.vml"/><Relationship Id="rId7" Type="http://schemas.openxmlformats.org/officeDocument/2006/relationships/tags" Target="../tags/tag2.xml"/><Relationship Id="rId8" Type="http://schemas.openxmlformats.org/officeDocument/2006/relationships/tags" Target="../tags/tag3.xml"/><Relationship Id="rId33" Type="http://schemas.openxmlformats.org/officeDocument/2006/relationships/tags" Target="../tags/tag28.xml"/><Relationship Id="rId34" Type="http://schemas.openxmlformats.org/officeDocument/2006/relationships/tags" Target="../tags/tag29.xml"/><Relationship Id="rId35" Type="http://schemas.openxmlformats.org/officeDocument/2006/relationships/tags" Target="../tags/tag30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5.xml"/><Relationship Id="rId11" Type="http://schemas.openxmlformats.org/officeDocument/2006/relationships/tags" Target="../tags/tag6.xml"/><Relationship Id="rId12" Type="http://schemas.openxmlformats.org/officeDocument/2006/relationships/tags" Target="../tags/tag7.xml"/><Relationship Id="rId13" Type="http://schemas.openxmlformats.org/officeDocument/2006/relationships/tags" Target="../tags/tag8.xml"/><Relationship Id="rId14" Type="http://schemas.openxmlformats.org/officeDocument/2006/relationships/tags" Target="../tags/tag9.xml"/><Relationship Id="rId15" Type="http://schemas.openxmlformats.org/officeDocument/2006/relationships/tags" Target="../tags/tag10.xml"/><Relationship Id="rId16" Type="http://schemas.openxmlformats.org/officeDocument/2006/relationships/tags" Target="../tags/tag11.xml"/><Relationship Id="rId17" Type="http://schemas.openxmlformats.org/officeDocument/2006/relationships/tags" Target="../tags/tag12.xml"/><Relationship Id="rId18" Type="http://schemas.openxmlformats.org/officeDocument/2006/relationships/tags" Target="../tags/tag13.xml"/><Relationship Id="rId19" Type="http://schemas.openxmlformats.org/officeDocument/2006/relationships/tags" Target="../tags/tag14.xml"/><Relationship Id="rId3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tags" Target="../tags/tag50.xml"/><Relationship Id="rId21" Type="http://schemas.openxmlformats.org/officeDocument/2006/relationships/tags" Target="../tags/tag51.xml"/><Relationship Id="rId22" Type="http://schemas.openxmlformats.org/officeDocument/2006/relationships/tags" Target="../tags/tag52.xml"/><Relationship Id="rId23" Type="http://schemas.openxmlformats.org/officeDocument/2006/relationships/tags" Target="../tags/tag53.xml"/><Relationship Id="rId24" Type="http://schemas.openxmlformats.org/officeDocument/2006/relationships/tags" Target="../tags/tag54.xml"/><Relationship Id="rId25" Type="http://schemas.openxmlformats.org/officeDocument/2006/relationships/tags" Target="../tags/tag55.xml"/><Relationship Id="rId26" Type="http://schemas.openxmlformats.org/officeDocument/2006/relationships/tags" Target="../tags/tag56.xml"/><Relationship Id="rId27" Type="http://schemas.openxmlformats.org/officeDocument/2006/relationships/tags" Target="../tags/tag57.xml"/><Relationship Id="rId28" Type="http://schemas.openxmlformats.org/officeDocument/2006/relationships/tags" Target="../tags/tag58.xml"/><Relationship Id="rId29" Type="http://schemas.openxmlformats.org/officeDocument/2006/relationships/tags" Target="../tags/tag59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5.vml"/><Relationship Id="rId30" Type="http://schemas.openxmlformats.org/officeDocument/2006/relationships/tags" Target="../tags/tag60.xml"/><Relationship Id="rId31" Type="http://schemas.openxmlformats.org/officeDocument/2006/relationships/tags" Target="../tags/tag61.xml"/><Relationship Id="rId32" Type="http://schemas.openxmlformats.org/officeDocument/2006/relationships/tags" Target="../tags/tag62.xml"/><Relationship Id="rId9" Type="http://schemas.openxmlformats.org/officeDocument/2006/relationships/tags" Target="../tags/tag39.xml"/><Relationship Id="rId6" Type="http://schemas.openxmlformats.org/officeDocument/2006/relationships/tags" Target="../tags/tag36.xml"/><Relationship Id="rId7" Type="http://schemas.openxmlformats.org/officeDocument/2006/relationships/tags" Target="../tags/tag37.xml"/><Relationship Id="rId8" Type="http://schemas.openxmlformats.org/officeDocument/2006/relationships/tags" Target="../tags/tag38.xml"/><Relationship Id="rId33" Type="http://schemas.openxmlformats.org/officeDocument/2006/relationships/tags" Target="../tags/tag63.xml"/><Relationship Id="rId34" Type="http://schemas.openxmlformats.org/officeDocument/2006/relationships/tags" Target="../tags/tag64.xml"/><Relationship Id="rId35" Type="http://schemas.openxmlformats.org/officeDocument/2006/relationships/oleObject" Target="../embeddings/oleObject5.bin"/><Relationship Id="rId36" Type="http://schemas.openxmlformats.org/officeDocument/2006/relationships/image" Target="../media/image1.emf"/><Relationship Id="rId10" Type="http://schemas.openxmlformats.org/officeDocument/2006/relationships/tags" Target="../tags/tag40.xml"/><Relationship Id="rId11" Type="http://schemas.openxmlformats.org/officeDocument/2006/relationships/tags" Target="../tags/tag41.xml"/><Relationship Id="rId12" Type="http://schemas.openxmlformats.org/officeDocument/2006/relationships/tags" Target="../tags/tag42.xml"/><Relationship Id="rId13" Type="http://schemas.openxmlformats.org/officeDocument/2006/relationships/tags" Target="../tags/tag43.xml"/><Relationship Id="rId14" Type="http://schemas.openxmlformats.org/officeDocument/2006/relationships/tags" Target="../tags/tag44.xml"/><Relationship Id="rId15" Type="http://schemas.openxmlformats.org/officeDocument/2006/relationships/tags" Target="../tags/tag45.xml"/><Relationship Id="rId16" Type="http://schemas.openxmlformats.org/officeDocument/2006/relationships/tags" Target="../tags/tag46.xml"/><Relationship Id="rId17" Type="http://schemas.openxmlformats.org/officeDocument/2006/relationships/tags" Target="../tags/tag47.xml"/><Relationship Id="rId18" Type="http://schemas.openxmlformats.org/officeDocument/2006/relationships/tags" Target="../tags/tag48.xml"/><Relationship Id="rId19" Type="http://schemas.openxmlformats.org/officeDocument/2006/relationships/tags" Target="../tags/tag49.xml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tags" Target="../tags/tag107.xml"/><Relationship Id="rId47" Type="http://schemas.openxmlformats.org/officeDocument/2006/relationships/tags" Target="../tags/tag108.xml"/><Relationship Id="rId48" Type="http://schemas.openxmlformats.org/officeDocument/2006/relationships/tags" Target="../tags/tag109.xml"/><Relationship Id="rId49" Type="http://schemas.openxmlformats.org/officeDocument/2006/relationships/tags" Target="../tags/tag110.xml"/><Relationship Id="rId20" Type="http://schemas.openxmlformats.org/officeDocument/2006/relationships/tags" Target="../tags/tag81.xml"/><Relationship Id="rId21" Type="http://schemas.openxmlformats.org/officeDocument/2006/relationships/tags" Target="../tags/tag82.xml"/><Relationship Id="rId22" Type="http://schemas.openxmlformats.org/officeDocument/2006/relationships/tags" Target="../tags/tag83.xml"/><Relationship Id="rId23" Type="http://schemas.openxmlformats.org/officeDocument/2006/relationships/tags" Target="../tags/tag84.xml"/><Relationship Id="rId24" Type="http://schemas.openxmlformats.org/officeDocument/2006/relationships/tags" Target="../tags/tag85.xml"/><Relationship Id="rId25" Type="http://schemas.openxmlformats.org/officeDocument/2006/relationships/tags" Target="../tags/tag86.xml"/><Relationship Id="rId26" Type="http://schemas.openxmlformats.org/officeDocument/2006/relationships/tags" Target="../tags/tag87.xml"/><Relationship Id="rId27" Type="http://schemas.openxmlformats.org/officeDocument/2006/relationships/tags" Target="../tags/tag88.xml"/><Relationship Id="rId28" Type="http://schemas.openxmlformats.org/officeDocument/2006/relationships/tags" Target="../tags/tag89.xml"/><Relationship Id="rId29" Type="http://schemas.openxmlformats.org/officeDocument/2006/relationships/tags" Target="../tags/tag90.xml"/><Relationship Id="rId50" Type="http://schemas.openxmlformats.org/officeDocument/2006/relationships/tags" Target="../tags/tag111.xml"/><Relationship Id="rId51" Type="http://schemas.openxmlformats.org/officeDocument/2006/relationships/oleObject" Target="../embeddings/oleObject7.bin"/><Relationship Id="rId52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30" Type="http://schemas.openxmlformats.org/officeDocument/2006/relationships/tags" Target="../tags/tag91.xml"/><Relationship Id="rId31" Type="http://schemas.openxmlformats.org/officeDocument/2006/relationships/tags" Target="../tags/tag92.xml"/><Relationship Id="rId32" Type="http://schemas.openxmlformats.org/officeDocument/2006/relationships/tags" Target="../tags/tag93.xml"/><Relationship Id="rId9" Type="http://schemas.openxmlformats.org/officeDocument/2006/relationships/tags" Target="../tags/tag70.xml"/><Relationship Id="rId6" Type="http://schemas.openxmlformats.org/officeDocument/2006/relationships/vmlDrawing" Target="../drawings/vmlDrawing7.vml"/><Relationship Id="rId7" Type="http://schemas.openxmlformats.org/officeDocument/2006/relationships/tags" Target="../tags/tag68.xml"/><Relationship Id="rId8" Type="http://schemas.openxmlformats.org/officeDocument/2006/relationships/tags" Target="../tags/tag69.xml"/><Relationship Id="rId33" Type="http://schemas.openxmlformats.org/officeDocument/2006/relationships/tags" Target="../tags/tag94.xml"/><Relationship Id="rId34" Type="http://schemas.openxmlformats.org/officeDocument/2006/relationships/tags" Target="../tags/tag95.xml"/><Relationship Id="rId35" Type="http://schemas.openxmlformats.org/officeDocument/2006/relationships/tags" Target="../tags/tag96.xml"/><Relationship Id="rId36" Type="http://schemas.openxmlformats.org/officeDocument/2006/relationships/tags" Target="../tags/tag97.xml"/><Relationship Id="rId10" Type="http://schemas.openxmlformats.org/officeDocument/2006/relationships/tags" Target="../tags/tag71.xml"/><Relationship Id="rId11" Type="http://schemas.openxmlformats.org/officeDocument/2006/relationships/tags" Target="../tags/tag72.xml"/><Relationship Id="rId12" Type="http://schemas.openxmlformats.org/officeDocument/2006/relationships/tags" Target="../tags/tag73.xml"/><Relationship Id="rId13" Type="http://schemas.openxmlformats.org/officeDocument/2006/relationships/tags" Target="../tags/tag74.xml"/><Relationship Id="rId14" Type="http://schemas.openxmlformats.org/officeDocument/2006/relationships/tags" Target="../tags/tag75.xml"/><Relationship Id="rId15" Type="http://schemas.openxmlformats.org/officeDocument/2006/relationships/tags" Target="../tags/tag76.xml"/><Relationship Id="rId16" Type="http://schemas.openxmlformats.org/officeDocument/2006/relationships/tags" Target="../tags/tag77.xml"/><Relationship Id="rId17" Type="http://schemas.openxmlformats.org/officeDocument/2006/relationships/tags" Target="../tags/tag78.xml"/><Relationship Id="rId18" Type="http://schemas.openxmlformats.org/officeDocument/2006/relationships/tags" Target="../tags/tag79.xml"/><Relationship Id="rId19" Type="http://schemas.openxmlformats.org/officeDocument/2006/relationships/tags" Target="../tags/tag80.xml"/><Relationship Id="rId37" Type="http://schemas.openxmlformats.org/officeDocument/2006/relationships/tags" Target="../tags/tag98.xml"/><Relationship Id="rId38" Type="http://schemas.openxmlformats.org/officeDocument/2006/relationships/tags" Target="../tags/tag99.xml"/><Relationship Id="rId39" Type="http://schemas.openxmlformats.org/officeDocument/2006/relationships/tags" Target="../tags/tag100.xml"/><Relationship Id="rId40" Type="http://schemas.openxmlformats.org/officeDocument/2006/relationships/tags" Target="../tags/tag101.xml"/><Relationship Id="rId41" Type="http://schemas.openxmlformats.org/officeDocument/2006/relationships/tags" Target="../tags/tag102.xml"/><Relationship Id="rId42" Type="http://schemas.openxmlformats.org/officeDocument/2006/relationships/tags" Target="../tags/tag103.xml"/><Relationship Id="rId43" Type="http://schemas.openxmlformats.org/officeDocument/2006/relationships/tags" Target="../tags/tag104.xml"/><Relationship Id="rId44" Type="http://schemas.openxmlformats.org/officeDocument/2006/relationships/tags" Target="../tags/tag105.xml"/><Relationship Id="rId45" Type="http://schemas.openxmlformats.org/officeDocument/2006/relationships/tags" Target="../tags/tag106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134.xml"/><Relationship Id="rId21" Type="http://schemas.openxmlformats.org/officeDocument/2006/relationships/tags" Target="../tags/tag135.xml"/><Relationship Id="rId22" Type="http://schemas.openxmlformats.org/officeDocument/2006/relationships/tags" Target="../tags/tag136.xml"/><Relationship Id="rId23" Type="http://schemas.openxmlformats.org/officeDocument/2006/relationships/tags" Target="../tags/tag137.xml"/><Relationship Id="rId24" Type="http://schemas.openxmlformats.org/officeDocument/2006/relationships/tags" Target="../tags/tag138.xml"/><Relationship Id="rId25" Type="http://schemas.openxmlformats.org/officeDocument/2006/relationships/tags" Target="../tags/tag139.xml"/><Relationship Id="rId26" Type="http://schemas.openxmlformats.org/officeDocument/2006/relationships/tags" Target="../tags/tag140.xml"/><Relationship Id="rId27" Type="http://schemas.openxmlformats.org/officeDocument/2006/relationships/tags" Target="../tags/tag141.xml"/><Relationship Id="rId28" Type="http://schemas.openxmlformats.org/officeDocument/2006/relationships/tags" Target="../tags/tag142.xml"/><Relationship Id="rId29" Type="http://schemas.openxmlformats.org/officeDocument/2006/relationships/tags" Target="../tags/tag14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11.vml"/><Relationship Id="rId30" Type="http://schemas.openxmlformats.org/officeDocument/2006/relationships/tags" Target="../tags/tag144.xml"/><Relationship Id="rId31" Type="http://schemas.openxmlformats.org/officeDocument/2006/relationships/tags" Target="../tags/tag145.xml"/><Relationship Id="rId32" Type="http://schemas.openxmlformats.org/officeDocument/2006/relationships/tags" Target="../tags/tag146.xml"/><Relationship Id="rId9" Type="http://schemas.openxmlformats.org/officeDocument/2006/relationships/tags" Target="../tags/tag123.xml"/><Relationship Id="rId6" Type="http://schemas.openxmlformats.org/officeDocument/2006/relationships/tags" Target="../tags/tag120.xml"/><Relationship Id="rId7" Type="http://schemas.openxmlformats.org/officeDocument/2006/relationships/tags" Target="../tags/tag121.xml"/><Relationship Id="rId8" Type="http://schemas.openxmlformats.org/officeDocument/2006/relationships/tags" Target="../tags/tag122.xml"/><Relationship Id="rId33" Type="http://schemas.openxmlformats.org/officeDocument/2006/relationships/tags" Target="../tags/tag147.xml"/><Relationship Id="rId34" Type="http://schemas.openxmlformats.org/officeDocument/2006/relationships/tags" Target="../tags/tag148.xml"/><Relationship Id="rId35" Type="http://schemas.openxmlformats.org/officeDocument/2006/relationships/tags" Target="../tags/tag149.xml"/><Relationship Id="rId36" Type="http://schemas.openxmlformats.org/officeDocument/2006/relationships/tags" Target="../tags/tag150.xml"/><Relationship Id="rId10" Type="http://schemas.openxmlformats.org/officeDocument/2006/relationships/tags" Target="../tags/tag124.xml"/><Relationship Id="rId11" Type="http://schemas.openxmlformats.org/officeDocument/2006/relationships/tags" Target="../tags/tag125.xml"/><Relationship Id="rId12" Type="http://schemas.openxmlformats.org/officeDocument/2006/relationships/tags" Target="../tags/tag126.xml"/><Relationship Id="rId13" Type="http://schemas.openxmlformats.org/officeDocument/2006/relationships/tags" Target="../tags/tag127.xml"/><Relationship Id="rId14" Type="http://schemas.openxmlformats.org/officeDocument/2006/relationships/tags" Target="../tags/tag128.xml"/><Relationship Id="rId15" Type="http://schemas.openxmlformats.org/officeDocument/2006/relationships/tags" Target="../tags/tag129.xml"/><Relationship Id="rId16" Type="http://schemas.openxmlformats.org/officeDocument/2006/relationships/tags" Target="../tags/tag130.xml"/><Relationship Id="rId17" Type="http://schemas.openxmlformats.org/officeDocument/2006/relationships/tags" Target="../tags/tag131.xml"/><Relationship Id="rId18" Type="http://schemas.openxmlformats.org/officeDocument/2006/relationships/tags" Target="../tags/tag132.xml"/><Relationship Id="rId19" Type="http://schemas.openxmlformats.org/officeDocument/2006/relationships/tags" Target="../tags/tag133.xml"/><Relationship Id="rId37" Type="http://schemas.openxmlformats.org/officeDocument/2006/relationships/tags" Target="../tags/tag151.xml"/><Relationship Id="rId38" Type="http://schemas.openxmlformats.org/officeDocument/2006/relationships/oleObject" Target="../embeddings/oleObject12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54444979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3" name="think-cell Slide" r:id="rId36" imgW="270" imgH="270" progId="TCLayout.ActiveDocument.1">
                  <p:embed/>
                </p:oleObj>
              </mc:Choice>
              <mc:Fallback>
                <p:oleObj name="think-cell Slide" r:id="rId3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713006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5/17/2018 3:14 PM Central European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0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79" y="230189"/>
            <a:ext cx="114934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79" y="554866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58779" y="6305945"/>
            <a:ext cx="11493418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5737182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347343" y="6327340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059937" y="272354"/>
            <a:ext cx="1345750" cy="761545"/>
            <a:chOff x="7607284" y="279400"/>
            <a:chExt cx="1009134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2794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5461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gray">
            <a:xfrm>
              <a:off x="8169259" y="825501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10470645" y="272458"/>
            <a:ext cx="935043" cy="1028245"/>
            <a:chOff x="5894005" y="919828"/>
            <a:chExt cx="701158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91982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189703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46116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6148005" y="1732629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381730" y="271952"/>
            <a:ext cx="1023959" cy="1317003"/>
            <a:chOff x="5894005" y="2695123"/>
            <a:chExt cx="767833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69654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297415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24859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52144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6214680" y="379668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5" r:id="rId4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5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79" y="230189"/>
            <a:ext cx="114934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7096" y="1951380"/>
            <a:ext cx="5737182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10713006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5/17/2018 3:14 PM Central European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11734920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58780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58778" y="554866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58779" y="6305945"/>
            <a:ext cx="11400268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11735015" y="6328651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059937" y="272354"/>
            <a:ext cx="1345750" cy="761545"/>
            <a:chOff x="7607284" y="279400"/>
            <a:chExt cx="1009134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10470645" y="272458"/>
            <a:ext cx="935043" cy="1028245"/>
            <a:chOff x="5894005" y="919828"/>
            <a:chExt cx="701158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381730" y="271952"/>
            <a:ext cx="1023959" cy="1317003"/>
            <a:chOff x="5894005" y="2695123"/>
            <a:chExt cx="767833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520936447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51" imgW="270" imgH="270" progId="TCLayout.ActiveDocument.1">
                  <p:embed/>
                </p:oleObj>
              </mc:Choice>
              <mc:Fallback>
                <p:oleObj name="think-cell Slide" r:id="rId5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36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4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50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37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4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48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38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4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46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39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4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44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40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4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4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758" y="1951380"/>
            <a:ext cx="4302696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62" name="Slide Elements" hidden="1"/>
          <p:cNvGrpSpPr/>
          <p:nvPr userDrawn="1"/>
        </p:nvGrpSpPr>
        <p:grpSpPr bwMode="gray">
          <a:xfrm>
            <a:off x="158779" y="6305945"/>
            <a:ext cx="11493418" cy="325438"/>
            <a:chOff x="119063" y="6305945"/>
            <a:chExt cx="8618537" cy="325438"/>
          </a:xfrm>
        </p:grpSpPr>
        <p:sp>
          <p:nvSpPr>
            <p:cNvPr id="6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6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65" name="SlideBottomBar" hidden="1"/>
          <p:cNvSpPr/>
          <p:nvPr userDrawn="1"/>
        </p:nvSpPr>
        <p:spPr>
          <a:xfrm>
            <a:off x="11347343" y="6327340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6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67" name="LegendLines" hidden="1"/>
          <p:cNvGrpSpPr/>
          <p:nvPr userDrawn="1"/>
        </p:nvGrpSpPr>
        <p:grpSpPr>
          <a:xfrm>
            <a:off x="10059937" y="272354"/>
            <a:ext cx="1345750" cy="761545"/>
            <a:chOff x="7607284" y="279400"/>
            <a:chExt cx="1009134" cy="761545"/>
          </a:xfrm>
        </p:grpSpPr>
        <p:sp>
          <p:nvSpPr>
            <p:cNvPr id="68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9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0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2794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5461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gray">
            <a:xfrm>
              <a:off x="8169259" y="825501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4" name="LegendBoxes" hidden="1"/>
          <p:cNvGrpSpPr/>
          <p:nvPr userDrawn="1"/>
        </p:nvGrpSpPr>
        <p:grpSpPr>
          <a:xfrm>
            <a:off x="10470645" y="272458"/>
            <a:ext cx="935043" cy="1028245"/>
            <a:chOff x="5894005" y="919828"/>
            <a:chExt cx="701158" cy="1028245"/>
          </a:xfrm>
        </p:grpSpPr>
        <p:sp>
          <p:nvSpPr>
            <p:cNvPr id="75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8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9" name="Legend1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91982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2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189703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3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46116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2" name="Legend4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6148005" y="1732629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3" name="LegendMoons" hidden="1"/>
          <p:cNvGrpSpPr/>
          <p:nvPr userDrawn="1"/>
        </p:nvGrpSpPr>
        <p:grpSpPr>
          <a:xfrm>
            <a:off x="10381730" y="271952"/>
            <a:ext cx="1023959" cy="1317003"/>
            <a:chOff x="5894005" y="2695123"/>
            <a:chExt cx="767833" cy="1317003"/>
          </a:xfrm>
        </p:grpSpPr>
        <p:grpSp>
          <p:nvGrpSpPr>
            <p:cNvPr id="84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02" name="Oval 101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Arc 102" hidden="1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5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00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6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98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9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7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96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7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89" name="Legend1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69654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0" name="Legend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297415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91" name="Legend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24859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2" name="Legend4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52144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3" name="Legend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6214680" y="379668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01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3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3602592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9567" y="431801"/>
            <a:ext cx="763856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1718" y="431801"/>
            <a:ext cx="1071705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2883" y="403225"/>
            <a:ext cx="83054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1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4" Type="http://schemas.openxmlformats.org/officeDocument/2006/relationships/slideLayout" Target="../slideLayouts/slideLayout9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13.vml"/><Relationship Id="rId2" Type="http://schemas.openxmlformats.org/officeDocument/2006/relationships/tags" Target="../tags/tag15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w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" Type="http://schemas.openxmlformats.org/officeDocument/2006/relationships/vmlDrawing" Target="../drawings/vmlDrawing14.vml"/><Relationship Id="rId2" Type="http://schemas.openxmlformats.org/officeDocument/2006/relationships/tags" Target="../tags/tag1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8" Type="http://schemas.openxmlformats.org/officeDocument/2006/relationships/image" Target="../media/image10.wmf"/><Relationship Id="rId9" Type="http://schemas.openxmlformats.org/officeDocument/2006/relationships/image" Target="../media/image11.emf"/><Relationship Id="rId10" Type="http://schemas.openxmlformats.org/officeDocument/2006/relationships/image" Target="../media/image12.emf"/><Relationship Id="rId1" Type="http://schemas.openxmlformats.org/officeDocument/2006/relationships/vmlDrawing" Target="../drawings/vmlDrawing15.vml"/><Relationship Id="rId2" Type="http://schemas.openxmlformats.org/officeDocument/2006/relationships/tags" Target="../tags/tag15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20" Type="http://schemas.openxmlformats.org/officeDocument/2006/relationships/image" Target="../media/image11.emf"/><Relationship Id="rId21" Type="http://schemas.openxmlformats.org/officeDocument/2006/relationships/image" Target="../media/image12.emf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9.emf"/><Relationship Id="rId19" Type="http://schemas.openxmlformats.org/officeDocument/2006/relationships/image" Target="../media/image10.wmf"/><Relationship Id="rId1" Type="http://schemas.openxmlformats.org/officeDocument/2006/relationships/vmlDrawing" Target="../drawings/vmlDrawing16.vml"/><Relationship Id="rId2" Type="http://schemas.openxmlformats.org/officeDocument/2006/relationships/tags" Target="../tags/tag159.xml"/><Relationship Id="rId3" Type="http://schemas.openxmlformats.org/officeDocument/2006/relationships/tags" Target="../tags/tag160.xml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2.xml"/><Relationship Id="rId6" Type="http://schemas.openxmlformats.org/officeDocument/2006/relationships/oleObject" Target="../embeddings/oleObject17.bin"/><Relationship Id="rId7" Type="http://schemas.openxmlformats.org/officeDocument/2006/relationships/image" Target="../media/image8.emf"/><Relationship Id="rId8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4" Type="http://schemas.openxmlformats.org/officeDocument/2006/relationships/slideLayout" Target="../slideLayouts/slideLayout9.xml"/><Relationship Id="rId5" Type="http://schemas.openxmlformats.org/officeDocument/2006/relationships/oleObject" Target="../embeddings/oleObject18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17.vml"/><Relationship Id="rId2" Type="http://schemas.openxmlformats.org/officeDocument/2006/relationships/tags" Target="../tags/tag161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jpe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9.emf"/><Relationship Id="rId15" Type="http://schemas.openxmlformats.org/officeDocument/2006/relationships/image" Target="../media/image10.wmf"/><Relationship Id="rId16" Type="http://schemas.openxmlformats.org/officeDocument/2006/relationships/image" Target="../media/image11.emf"/><Relationship Id="rId17" Type="http://schemas.openxmlformats.org/officeDocument/2006/relationships/image" Target="../media/image12.emf"/><Relationship Id="rId1" Type="http://schemas.openxmlformats.org/officeDocument/2006/relationships/vmlDrawing" Target="../drawings/vmlDrawing18.vml"/><Relationship Id="rId2" Type="http://schemas.openxmlformats.org/officeDocument/2006/relationships/tags" Target="../tags/tag163.xml"/><Relationship Id="rId3" Type="http://schemas.openxmlformats.org/officeDocument/2006/relationships/tags" Target="../tags/tag164.xml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3.xml"/><Relationship Id="rId6" Type="http://schemas.openxmlformats.org/officeDocument/2006/relationships/oleObject" Target="../embeddings/oleObject19.bin"/><Relationship Id="rId7" Type="http://schemas.openxmlformats.org/officeDocument/2006/relationships/image" Target="../media/image8.emf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4" Type="http://schemas.openxmlformats.org/officeDocument/2006/relationships/slideLayout" Target="../slideLayouts/slideLayout9.xml"/><Relationship Id="rId5" Type="http://schemas.openxmlformats.org/officeDocument/2006/relationships/oleObject" Target="../embeddings/oleObject20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19.vml"/><Relationship Id="rId2" Type="http://schemas.openxmlformats.org/officeDocument/2006/relationships/tags" Target="../tags/tag16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8.emf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vmlDrawing" Target="../drawings/vmlDrawing20.vml"/><Relationship Id="rId2" Type="http://schemas.openxmlformats.org/officeDocument/2006/relationships/tags" Target="../tags/tag1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44279560"/>
              </p:ext>
            </p:extLst>
          </p:nvPr>
        </p:nvGraphicFramePr>
        <p:xfrm>
          <a:off x="1496190" y="1955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6190" y="1955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Executive </a:t>
            </a:r>
            <a:r>
              <a:rPr lang="de-DE" dirty="0" err="1"/>
              <a:t>summary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779013" y="1239207"/>
            <a:ext cx="8961438" cy="1359028"/>
          </a:xfrm>
          <a:prstGeom prst="rect">
            <a:avLst/>
          </a:prstGeom>
          <a:gradFill flip="none" rotWithShape="0">
            <a:gsLst>
              <a:gs pos="47000">
                <a:schemeClr val="accent3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568" dirty="0" err="1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63877" y="1283187"/>
            <a:ext cx="6485014" cy="1272980"/>
            <a:chOff x="290666" y="1917623"/>
            <a:chExt cx="6617127" cy="1298913"/>
          </a:xfrm>
        </p:grpSpPr>
        <p:sp>
          <p:nvSpPr>
            <p:cNvPr id="121" name="Rectangle 3"/>
            <p:cNvSpPr txBox="1">
              <a:spLocks/>
            </p:cNvSpPr>
            <p:nvPr/>
          </p:nvSpPr>
          <p:spPr>
            <a:xfrm>
              <a:off x="290666" y="1917623"/>
              <a:ext cx="6617127" cy="30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13526" eaLnBrk="1" hangingPunct="1">
                <a:buClr>
                  <a:schemeClr val="tx2"/>
                </a:buClr>
                <a:defRPr sz="28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21C0A"/>
                </a:buClr>
              </a:pPr>
              <a:r>
                <a:rPr lang="en-US" sz="1960" b="1" kern="0" dirty="0">
                  <a:solidFill>
                    <a:srgbClr val="FFFFFF"/>
                  </a:solidFill>
                  <a:ea typeface="ＭＳ Ｐゴシック" panose="020B0600070205080204" pitchFamily="34" charset="-128"/>
                </a:rPr>
                <a:t>Our aspirations and objectives</a:t>
              </a:r>
            </a:p>
          </p:txBody>
        </p:sp>
        <p:sp>
          <p:nvSpPr>
            <p:cNvPr id="22" name="Rectangle 3"/>
            <p:cNvSpPr txBox="1">
              <a:spLocks/>
            </p:cNvSpPr>
            <p:nvPr/>
          </p:nvSpPr>
          <p:spPr>
            <a:xfrm>
              <a:off x="290666" y="2231651"/>
              <a:ext cx="5809051" cy="984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13526" eaLnBrk="1" hangingPunct="1">
                <a:buClr>
                  <a:schemeClr val="tx2"/>
                </a:buClr>
                <a:defRPr sz="28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21C0A"/>
                </a:buClr>
              </a:pPr>
              <a:r>
                <a:rPr lang="en-US" sz="1568" kern="0" dirty="0">
                  <a:solidFill>
                    <a:srgbClr val="FFFFFF"/>
                  </a:solidFill>
                  <a:ea typeface="ＭＳ Ｐゴシック" panose="020B0600070205080204" pitchFamily="34" charset="-128"/>
                </a:rPr>
                <a:t>Customer</a:t>
              </a:r>
              <a:r>
                <a:rPr lang="en-US" sz="1568" i="1" kern="0" dirty="0">
                  <a:solidFill>
                    <a:srgbClr val="FFFFFF"/>
                  </a:solidFill>
                  <a:ea typeface="ＭＳ Ｐゴシック" panose="020B0600070205080204" pitchFamily="34" charset="-128"/>
                </a:rPr>
                <a:t>First</a:t>
              </a:r>
              <a:r>
                <a:rPr lang="en-US" sz="1568" kern="0" dirty="0">
                  <a:solidFill>
                    <a:srgbClr val="FFFFFF"/>
                  </a:solidFill>
                  <a:ea typeface="ＭＳ Ｐゴシック" panose="020B0600070205080204" pitchFamily="34" charset="-128"/>
                </a:rPr>
                <a:t> is a capability building program driven by the RUs aiming for sustainable customer satisfaction and an EBITDA improvement of up to EUR 500 mn in </a:t>
              </a:r>
              <a:r>
                <a:rPr lang="en-US" sz="1568" kern="0" dirty="0" err="1">
                  <a:solidFill>
                    <a:srgbClr val="FFFFFF"/>
                  </a:solidFill>
                  <a:ea typeface="ＭＳ Ｐゴシック" panose="020B0600070205080204" pitchFamily="34" charset="-128"/>
                </a:rPr>
                <a:t>EnergyCo’s</a:t>
              </a:r>
              <a:r>
                <a:rPr lang="en-US" sz="1568" kern="0" dirty="0">
                  <a:solidFill>
                    <a:srgbClr val="FFFFFF"/>
                  </a:solidFill>
                  <a:ea typeface="ＭＳ Ｐゴシック" panose="020B0600070205080204" pitchFamily="34" charset="-128"/>
                </a:rPr>
                <a:t> sales business until 2020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63877" y="2711076"/>
            <a:ext cx="6485014" cy="1514179"/>
            <a:chOff x="290666" y="3341885"/>
            <a:chExt cx="6617127" cy="1545026"/>
          </a:xfrm>
        </p:grpSpPr>
        <p:sp>
          <p:nvSpPr>
            <p:cNvPr id="40" name="Rectangle 3"/>
            <p:cNvSpPr txBox="1">
              <a:spLocks/>
            </p:cNvSpPr>
            <p:nvPr/>
          </p:nvSpPr>
          <p:spPr>
            <a:xfrm>
              <a:off x="290666" y="3655913"/>
              <a:ext cx="5809051" cy="1230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21C0A"/>
                </a:buClr>
              </a:pPr>
              <a:r>
                <a:rPr lang="en-US" sz="1568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Operationally implemented measures worth ~ EUR 100 mn in 2016. In more than 100 initiatives with 400+ involved and excited </a:t>
              </a:r>
              <a:r>
                <a:rPr lang="en-US" sz="1568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EnergyCo</a:t>
              </a:r>
              <a:r>
                <a:rPr lang="en-US" sz="1568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colleagues, </a:t>
              </a:r>
              <a:r>
                <a:rPr lang="en-US" sz="1568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EnergyCo</a:t>
              </a:r>
              <a:r>
                <a:rPr lang="en-US" sz="1568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fundamentally changed the way of working by anchoring superior commercial capabilities</a:t>
              </a:r>
            </a:p>
          </p:txBody>
        </p:sp>
        <p:sp>
          <p:nvSpPr>
            <p:cNvPr id="23" name="Rectangle 3"/>
            <p:cNvSpPr txBox="1">
              <a:spLocks/>
            </p:cNvSpPr>
            <p:nvPr/>
          </p:nvSpPr>
          <p:spPr>
            <a:xfrm>
              <a:off x="290666" y="3341885"/>
              <a:ext cx="6617127" cy="30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13526" eaLnBrk="1" hangingPunct="1">
                <a:buClr>
                  <a:schemeClr val="tx2"/>
                </a:buClr>
                <a:defRPr sz="28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21C0A"/>
                </a:buClr>
              </a:pPr>
              <a:r>
                <a:rPr lang="en-US" sz="1960" b="1" kern="0" dirty="0">
                  <a:solidFill>
                    <a:schemeClr val="accent3"/>
                  </a:solidFill>
                  <a:ea typeface="ＭＳ Ｐゴシック" panose="020B0600070205080204" pitchFamily="34" charset="-128"/>
                </a:rPr>
                <a:t>Our achievements so far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63877" y="4138963"/>
            <a:ext cx="6485014" cy="1031677"/>
            <a:chOff x="290666" y="4831576"/>
            <a:chExt cx="6617127" cy="1052694"/>
          </a:xfrm>
        </p:grpSpPr>
        <p:sp>
          <p:nvSpPr>
            <p:cNvPr id="41" name="Rectangle 3"/>
            <p:cNvSpPr txBox="1">
              <a:spLocks/>
            </p:cNvSpPr>
            <p:nvPr/>
          </p:nvSpPr>
          <p:spPr>
            <a:xfrm>
              <a:off x="290666" y="5145606"/>
              <a:ext cx="5809051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21C0A"/>
                </a:buClr>
              </a:pPr>
              <a:r>
                <a:rPr lang="en-US" sz="1568" dirty="0" err="1">
                  <a:solidFill>
                    <a:srgbClr val="000000"/>
                  </a:solidFill>
                </a:rPr>
                <a:t>Customer</a:t>
              </a:r>
              <a:r>
                <a:rPr lang="en-US" sz="1568" i="1" dirty="0" err="1">
                  <a:solidFill>
                    <a:srgbClr val="000000"/>
                  </a:solidFill>
                </a:rPr>
                <a:t>First</a:t>
              </a:r>
              <a:r>
                <a:rPr lang="en-US" sz="1568" i="1" dirty="0">
                  <a:solidFill>
                    <a:srgbClr val="000000"/>
                  </a:solidFill>
                </a:rPr>
                <a:t> </a:t>
              </a:r>
              <a:r>
                <a:rPr lang="en-US" sz="1568" dirty="0">
                  <a:solidFill>
                    <a:srgbClr val="000000"/>
                  </a:solidFill>
                </a:rPr>
                <a:t>should be </a:t>
              </a:r>
              <a:r>
                <a:rPr lang="en-US" sz="1568" dirty="0" err="1">
                  <a:solidFill>
                    <a:srgbClr val="000000"/>
                  </a:solidFill>
                </a:rPr>
                <a:t>EnergyCo's</a:t>
              </a:r>
              <a:r>
                <a:rPr lang="en-US" sz="1568" dirty="0">
                  <a:solidFill>
                    <a:srgbClr val="000000"/>
                  </a:solidFill>
                </a:rPr>
                <a:t> "capability transmission belt" to become the customer-centric energy solution provider in the new energy world</a:t>
              </a:r>
              <a:endParaRPr lang="en-US" sz="1568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5" name="Rectangle 3"/>
            <p:cNvSpPr txBox="1">
              <a:spLocks/>
            </p:cNvSpPr>
            <p:nvPr/>
          </p:nvSpPr>
          <p:spPr>
            <a:xfrm>
              <a:off x="290666" y="4831576"/>
              <a:ext cx="6617127" cy="30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13526" eaLnBrk="1" hangingPunct="1">
                <a:buClr>
                  <a:schemeClr val="tx2"/>
                </a:buClr>
                <a:defRPr sz="28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21C0A"/>
                </a:buClr>
              </a:pPr>
              <a:r>
                <a:rPr lang="en-US" sz="1960" b="1" kern="0" dirty="0">
                  <a:solidFill>
                    <a:schemeClr val="accent3"/>
                  </a:solidFill>
                  <a:ea typeface="ＭＳ Ｐゴシック" panose="020B0600070205080204" pitchFamily="34" charset="-128"/>
                </a:rPr>
                <a:t>Our way forward </a:t>
              </a:r>
            </a:p>
          </p:txBody>
        </p:sp>
      </p:grpSp>
      <p:sp>
        <p:nvSpPr>
          <p:cNvPr id="24" name="5. Source"/>
          <p:cNvSpPr>
            <a:spLocks noChangeArrowheads="1"/>
          </p:cNvSpPr>
          <p:nvPr/>
        </p:nvSpPr>
        <p:spPr bwMode="auto">
          <a:xfrm>
            <a:off x="158782" y="6222203"/>
            <a:ext cx="6875103" cy="15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60453" indent="-460453" defTabSz="877350">
              <a:tabLst>
                <a:tab pos="469788" algn="l"/>
              </a:tabLst>
            </a:pPr>
            <a:r>
              <a:rPr lang="en-US" sz="980" dirty="0">
                <a:solidFill>
                  <a:srgbClr val="000000"/>
                </a:solidFill>
              </a:rPr>
              <a:t>Source: Customer</a:t>
            </a:r>
            <a:r>
              <a:rPr lang="en-US" sz="980" i="1" dirty="0">
                <a:solidFill>
                  <a:srgbClr val="000000"/>
                </a:solidFill>
              </a:rPr>
              <a:t>First</a:t>
            </a:r>
            <a:r>
              <a:rPr lang="en-US" sz="980" dirty="0">
                <a:solidFill>
                  <a:srgbClr val="000000"/>
                </a:solidFill>
              </a:rPr>
              <a:t>; McKinsey</a:t>
            </a:r>
          </a:p>
        </p:txBody>
      </p:sp>
      <p:sp>
        <p:nvSpPr>
          <p:cNvPr id="26" name="Rectangle 8"/>
          <p:cNvSpPr txBox="1">
            <a:spLocks/>
          </p:cNvSpPr>
          <p:nvPr/>
        </p:nvSpPr>
        <p:spPr>
          <a:xfrm>
            <a:off x="433215" y="6439773"/>
            <a:ext cx="808407" cy="9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21C0A"/>
              </a:buClr>
            </a:pPr>
            <a:r>
              <a:rPr lang="en-US" sz="588" dirty="0" err="1">
                <a:solidFill>
                  <a:srgbClr val="898989"/>
                </a:solidFill>
                <a:ea typeface="ＭＳ Ｐゴシック"/>
              </a:rPr>
              <a:t>Customer</a:t>
            </a:r>
            <a:r>
              <a:rPr lang="en-US" sz="588" i="1" dirty="0" err="1">
                <a:solidFill>
                  <a:srgbClr val="898989"/>
                </a:solidFill>
                <a:ea typeface="ＭＳ Ｐゴシック"/>
              </a:rPr>
              <a:t>First</a:t>
            </a:r>
            <a:r>
              <a:rPr lang="en-US" sz="588" i="1" dirty="0">
                <a:solidFill>
                  <a:srgbClr val="898989"/>
                </a:solidFill>
                <a:ea typeface="ＭＳ Ｐゴシック"/>
              </a:rPr>
              <a:t> </a:t>
            </a:r>
            <a:r>
              <a:rPr lang="en-US" sz="588" dirty="0">
                <a:solidFill>
                  <a:srgbClr val="898989"/>
                </a:solidFill>
                <a:ea typeface="ＭＳ Ｐゴシック"/>
              </a:rPr>
              <a:t>Program</a:t>
            </a:r>
            <a:endParaRPr lang="en-US" sz="588" dirty="0">
              <a:solidFill>
                <a:srgbClr val="000000"/>
              </a:solidFill>
            </a:endParaRPr>
          </a:p>
        </p:txBody>
      </p:sp>
      <p:sp>
        <p:nvSpPr>
          <p:cNvPr id="28" name="Slide Number"/>
          <p:cNvSpPr txBox="1">
            <a:spLocks/>
          </p:cNvSpPr>
          <p:nvPr/>
        </p:nvSpPr>
        <p:spPr bwMode="auto">
          <a:xfrm>
            <a:off x="158781" y="6439773"/>
            <a:ext cx="42418" cy="90490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88" dirty="0">
                <a:solidFill>
                  <a:srgbClr val="898989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91C9686-FDBD-4D9A-86F6-9C6142AFD44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91824" y="-11946"/>
            <a:ext cx="666524" cy="1587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EPN004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AF7483AC-7379-43B2-AF6B-DBC46AE9DE6B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-1"/>
            <a:ext cx="2937164" cy="174251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l-PL" sz="1000" dirty="0" err="1">
                <a:solidFill>
                  <a:schemeClr val="bg1"/>
                </a:solidFill>
              </a:rPr>
              <a:t>Electric</a:t>
            </a:r>
            <a:r>
              <a:rPr lang="pl-PL" sz="1000" dirty="0">
                <a:solidFill>
                  <a:schemeClr val="bg1"/>
                </a:solidFill>
              </a:rPr>
              <a:t> Power/Natural </a:t>
            </a:r>
            <a:r>
              <a:rPr lang="pl-PL" sz="1000" dirty="0" err="1">
                <a:solidFill>
                  <a:schemeClr val="bg1"/>
                </a:solidFill>
              </a:rPr>
              <a:t>Gas</a:t>
            </a:r>
            <a:r>
              <a:rPr lang="pl-PL" sz="1000" dirty="0">
                <a:solidFill>
                  <a:schemeClr val="bg1"/>
                </a:solidFill>
              </a:rPr>
              <a:t> (GEM)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3050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56088054"/>
              </p:ext>
            </p:extLst>
          </p:nvPr>
        </p:nvGraphicFramePr>
        <p:xfrm>
          <a:off x="1496190" y="1955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6190" y="1955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Customer</a:t>
            </a:r>
            <a:r>
              <a:rPr lang="en-US" i="1" dirty="0">
                <a:solidFill>
                  <a:schemeClr val="accent6"/>
                </a:solidFill>
              </a:rPr>
              <a:t>First </a:t>
            </a:r>
            <a:r>
              <a:rPr lang="en-US" dirty="0"/>
              <a:t>is a capability building program driven by the </a:t>
            </a:r>
            <a:r>
              <a:rPr lang="en-US" dirty="0" err="1"/>
              <a:t>RUs</a:t>
            </a:r>
            <a:r>
              <a:rPr lang="en-US" dirty="0"/>
              <a:t> aiming for sustainable customer satisfaction and an EBITDA improvement</a:t>
            </a:r>
          </a:p>
        </p:txBody>
      </p:sp>
      <p:sp>
        <p:nvSpPr>
          <p:cNvPr id="16" name="Rectangle 3"/>
          <p:cNvSpPr txBox="1"/>
          <p:nvPr/>
        </p:nvSpPr>
        <p:spPr>
          <a:xfrm>
            <a:off x="2092060" y="1863162"/>
            <a:ext cx="5075554" cy="75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13526" eaLnBrk="1" hangingPunct="1">
              <a:buClr>
                <a:srgbClr val="F21C0A"/>
              </a:buClr>
              <a:defRPr sz="2000" kern="0" baseline="0">
                <a:solidFill>
                  <a:schemeClr val="accent5"/>
                </a:solidFill>
                <a:latin typeface="+mn-lt"/>
                <a:ea typeface="ＭＳ Ｐゴシック" panose="020B0600070205080204" pitchFamily="34" charset="-128"/>
              </a:defRPr>
            </a:lvl1pPr>
            <a:lvl2pPr marL="197607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50" dirty="0">
                <a:solidFill>
                  <a:schemeClr val="accent3"/>
                </a:solidFill>
              </a:rPr>
              <a:t>What we want to achieve in </a:t>
            </a:r>
            <a:br>
              <a:rPr lang="en-US" sz="2450" dirty="0">
                <a:solidFill>
                  <a:schemeClr val="accent3"/>
                </a:solidFill>
              </a:rPr>
            </a:br>
            <a:r>
              <a:rPr lang="en-US" sz="2450" dirty="0">
                <a:solidFill>
                  <a:schemeClr val="accent3"/>
                </a:solidFill>
              </a:rPr>
              <a:t>our Customer</a:t>
            </a:r>
            <a:r>
              <a:rPr lang="en-US" sz="2450" i="1" dirty="0">
                <a:solidFill>
                  <a:schemeClr val="accent3"/>
                </a:solidFill>
              </a:rPr>
              <a:t>First </a:t>
            </a:r>
            <a:r>
              <a:rPr lang="en-US" sz="2450" dirty="0">
                <a:solidFill>
                  <a:schemeClr val="accent3"/>
                </a:solidFill>
              </a:rPr>
              <a:t>program</a:t>
            </a:r>
          </a:p>
        </p:txBody>
      </p:sp>
      <p:sp>
        <p:nvSpPr>
          <p:cNvPr id="35" name="5. Source"/>
          <p:cNvSpPr>
            <a:spLocks noChangeArrowheads="1"/>
          </p:cNvSpPr>
          <p:nvPr/>
        </p:nvSpPr>
        <p:spPr bwMode="auto">
          <a:xfrm>
            <a:off x="210784" y="6420986"/>
            <a:ext cx="6875103" cy="15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60453" indent="-460453" defTabSz="877350">
              <a:tabLst>
                <a:tab pos="469788" algn="l"/>
              </a:tabLst>
            </a:pPr>
            <a:r>
              <a:rPr lang="en-US" sz="980" dirty="0">
                <a:solidFill>
                  <a:srgbClr val="000000"/>
                </a:solidFill>
              </a:rPr>
              <a:t>Source: Customer</a:t>
            </a:r>
            <a:r>
              <a:rPr lang="en-US" sz="980" i="1" dirty="0">
                <a:solidFill>
                  <a:srgbClr val="000000"/>
                </a:solidFill>
              </a:rPr>
              <a:t>First</a:t>
            </a:r>
          </a:p>
        </p:txBody>
      </p:sp>
      <p:sp>
        <p:nvSpPr>
          <p:cNvPr id="18" name="Rectangle 3"/>
          <p:cNvSpPr txBox="1"/>
          <p:nvPr/>
        </p:nvSpPr>
        <p:spPr>
          <a:xfrm>
            <a:off x="2092060" y="3122943"/>
            <a:ext cx="2019591" cy="101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13526" eaLnBrk="1" hangingPunct="1">
              <a:lnSpc>
                <a:spcPct val="120000"/>
              </a:lnSpc>
              <a:buClr>
                <a:srgbClr val="F21C0A"/>
              </a:buClr>
              <a:defRPr sz="1400" kern="0" baseline="0">
                <a:solidFill>
                  <a:schemeClr val="bg1"/>
                </a:solidFill>
                <a:latin typeface="+mn-lt"/>
                <a:ea typeface="ＭＳ Ｐゴシック" panose="020B0600070205080204" pitchFamily="34" charset="-128"/>
              </a:defRPr>
            </a:lvl1pPr>
            <a:lvl2pPr marL="197607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72" dirty="0">
                <a:solidFill>
                  <a:schemeClr val="accent3"/>
                </a:solidFill>
              </a:rPr>
              <a:t>Push all </a:t>
            </a:r>
            <a:r>
              <a:rPr lang="en-US" sz="1372" b="1" dirty="0">
                <a:solidFill>
                  <a:schemeClr val="accent3"/>
                </a:solidFill>
              </a:rPr>
              <a:t>12 core commercial capabilities </a:t>
            </a:r>
            <a:r>
              <a:rPr lang="en-US" sz="1372" dirty="0">
                <a:solidFill>
                  <a:schemeClr val="accent3"/>
                </a:solidFill>
              </a:rPr>
              <a:t>above industry standard across all regional units</a:t>
            </a:r>
          </a:p>
        </p:txBody>
      </p:sp>
      <p:sp>
        <p:nvSpPr>
          <p:cNvPr id="19" name="Rectangle 3"/>
          <p:cNvSpPr txBox="1"/>
          <p:nvPr/>
        </p:nvSpPr>
        <p:spPr>
          <a:xfrm>
            <a:off x="7314283" y="2869410"/>
            <a:ext cx="2867965" cy="1267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13526" eaLnBrk="1" hangingPunct="1">
              <a:lnSpc>
                <a:spcPct val="120000"/>
              </a:lnSpc>
              <a:buClr>
                <a:srgbClr val="F21C0A"/>
              </a:buClr>
              <a:defRPr sz="1400" kern="0" baseline="0">
                <a:solidFill>
                  <a:schemeClr val="bg1"/>
                </a:solidFill>
                <a:latin typeface="+mn-lt"/>
                <a:ea typeface="ＭＳ Ｐゴシック" panose="020B0600070205080204" pitchFamily="34" charset="-128"/>
              </a:defRPr>
            </a:lvl1pPr>
            <a:lvl2pPr marL="197607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72" dirty="0">
                <a:solidFill>
                  <a:schemeClr val="accent3"/>
                </a:solidFill>
              </a:rPr>
              <a:t>Enable </a:t>
            </a:r>
            <a:r>
              <a:rPr lang="en-US" sz="1372" dirty="0" err="1">
                <a:solidFill>
                  <a:schemeClr val="accent3"/>
                </a:solidFill>
              </a:rPr>
              <a:t>EnergyCo</a:t>
            </a:r>
            <a:r>
              <a:rPr lang="en-US" sz="1372" dirty="0">
                <a:solidFill>
                  <a:schemeClr val="accent3"/>
                </a:solidFill>
              </a:rPr>
              <a:t> as a group to set </a:t>
            </a:r>
            <a:br>
              <a:rPr lang="en-US" sz="1372" dirty="0">
                <a:solidFill>
                  <a:schemeClr val="accent3"/>
                </a:solidFill>
              </a:rPr>
            </a:br>
            <a:r>
              <a:rPr lang="en-US" sz="1372" dirty="0">
                <a:solidFill>
                  <a:schemeClr val="accent3"/>
                </a:solidFill>
              </a:rPr>
              <a:t>the industry standard in </a:t>
            </a:r>
            <a:br>
              <a:rPr lang="en-US" sz="1372" dirty="0">
                <a:solidFill>
                  <a:schemeClr val="accent3"/>
                </a:solidFill>
              </a:rPr>
            </a:br>
            <a:r>
              <a:rPr lang="en-US" sz="1372" b="1" dirty="0">
                <a:solidFill>
                  <a:schemeClr val="accent3"/>
                </a:solidFill>
              </a:rPr>
              <a:t>4 distinctive capabilities</a:t>
            </a:r>
            <a:r>
              <a:rPr lang="en-US" sz="1372" dirty="0">
                <a:solidFill>
                  <a:schemeClr val="accent3"/>
                </a:solidFill>
              </a:rPr>
              <a:t> following </a:t>
            </a:r>
            <a:r>
              <a:rPr lang="en-US" sz="1372" b="1" dirty="0">
                <a:solidFill>
                  <a:schemeClr val="accent3"/>
                </a:solidFill>
              </a:rPr>
              <a:t>current megatrends</a:t>
            </a:r>
            <a:r>
              <a:rPr lang="en-US" sz="1372" dirty="0">
                <a:solidFill>
                  <a:schemeClr val="accent3"/>
                </a:solidFill>
              </a:rPr>
              <a:t> </a:t>
            </a:r>
            <a:br>
              <a:rPr lang="en-US" sz="1372" dirty="0">
                <a:solidFill>
                  <a:schemeClr val="accent3"/>
                </a:solidFill>
              </a:rPr>
            </a:br>
            <a:r>
              <a:rPr lang="en-US" sz="1372" dirty="0">
                <a:solidFill>
                  <a:schemeClr val="accent3"/>
                </a:solidFill>
              </a:rPr>
              <a:t>(e.g., digital downstream, CLM)</a:t>
            </a:r>
          </a:p>
        </p:txBody>
      </p:sp>
      <p:sp>
        <p:nvSpPr>
          <p:cNvPr id="29" name="Rectangle 3"/>
          <p:cNvSpPr txBox="1"/>
          <p:nvPr/>
        </p:nvSpPr>
        <p:spPr>
          <a:xfrm>
            <a:off x="2092060" y="4321366"/>
            <a:ext cx="2019591" cy="76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13526" eaLnBrk="1" hangingPunct="1">
              <a:lnSpc>
                <a:spcPct val="120000"/>
              </a:lnSpc>
              <a:buClr>
                <a:srgbClr val="F21C0A"/>
              </a:buClr>
              <a:defRPr sz="1400" kern="0" baseline="0">
                <a:solidFill>
                  <a:schemeClr val="bg1"/>
                </a:solidFill>
                <a:latin typeface="+mn-lt"/>
                <a:ea typeface="ＭＳ Ｐゴシック" panose="020B0600070205080204" pitchFamily="34" charset="-128"/>
              </a:defRPr>
            </a:lvl1pPr>
            <a:lvl2pPr marL="197607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72" dirty="0">
                <a:solidFill>
                  <a:schemeClr val="accent3"/>
                </a:solidFill>
              </a:rPr>
              <a:t>Deliver </a:t>
            </a:r>
            <a:r>
              <a:rPr lang="en-US" sz="1372" b="1" dirty="0">
                <a:solidFill>
                  <a:schemeClr val="accent3"/>
                </a:solidFill>
              </a:rPr>
              <a:t>EUR 250 </a:t>
            </a:r>
            <a:r>
              <a:rPr lang="en-US" sz="1372" b="1" dirty="0" err="1">
                <a:solidFill>
                  <a:schemeClr val="accent3"/>
                </a:solidFill>
              </a:rPr>
              <a:t>mn</a:t>
            </a:r>
            <a:r>
              <a:rPr lang="en-US" sz="1372" b="1" dirty="0">
                <a:solidFill>
                  <a:schemeClr val="accent3"/>
                </a:solidFill>
              </a:rPr>
              <a:t> </a:t>
            </a:r>
            <a:r>
              <a:rPr lang="en-US" sz="1372" dirty="0">
                <a:solidFill>
                  <a:schemeClr val="accent3"/>
                </a:solidFill>
              </a:rPr>
              <a:t>in 2016 out of a </a:t>
            </a:r>
            <a:r>
              <a:rPr lang="en-US" sz="1372" b="1" dirty="0">
                <a:solidFill>
                  <a:schemeClr val="accent3"/>
                </a:solidFill>
              </a:rPr>
              <a:t>value pool </a:t>
            </a:r>
            <a:r>
              <a:rPr lang="en-US" sz="1372" dirty="0">
                <a:solidFill>
                  <a:schemeClr val="accent3"/>
                </a:solidFill>
              </a:rPr>
              <a:t>of EUR </a:t>
            </a:r>
            <a:r>
              <a:rPr lang="en-US" sz="1372" b="1" dirty="0">
                <a:solidFill>
                  <a:schemeClr val="accent3"/>
                </a:solidFill>
              </a:rPr>
              <a:t>500 mn</a:t>
            </a:r>
            <a:endParaRPr lang="en-US" sz="1372" dirty="0">
              <a:solidFill>
                <a:schemeClr val="accent3"/>
              </a:solidFill>
            </a:endParaRPr>
          </a:p>
        </p:txBody>
      </p:sp>
      <p:sp>
        <p:nvSpPr>
          <p:cNvPr id="118" name="Rectangle 3"/>
          <p:cNvSpPr txBox="1"/>
          <p:nvPr/>
        </p:nvSpPr>
        <p:spPr>
          <a:xfrm>
            <a:off x="7314282" y="4321366"/>
            <a:ext cx="2908181" cy="101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913526" eaLnBrk="1" hangingPunct="1">
              <a:lnSpc>
                <a:spcPct val="120000"/>
              </a:lnSpc>
              <a:buClr>
                <a:srgbClr val="F21C0A"/>
              </a:buClr>
              <a:defRPr sz="1400" kern="0" baseline="0">
                <a:solidFill>
                  <a:schemeClr val="bg1"/>
                </a:solidFill>
                <a:latin typeface="+mn-lt"/>
                <a:ea typeface="ＭＳ Ｐゴシック" panose="020B0600070205080204" pitchFamily="34" charset="-128"/>
              </a:defRPr>
            </a:lvl1pPr>
            <a:lvl2pPr marL="197607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72" dirty="0">
                <a:solidFill>
                  <a:schemeClr val="accent3"/>
                </a:solidFill>
              </a:rPr>
              <a:t>Manage program in </a:t>
            </a:r>
            <a:r>
              <a:rPr lang="en-US" sz="1372" b="1" dirty="0">
                <a:solidFill>
                  <a:schemeClr val="accent3"/>
                </a:solidFill>
              </a:rPr>
              <a:t>agreement </a:t>
            </a:r>
            <a:br>
              <a:rPr lang="en-US" sz="1372" b="1" dirty="0">
                <a:solidFill>
                  <a:schemeClr val="accent3"/>
                </a:solidFill>
              </a:rPr>
            </a:br>
            <a:r>
              <a:rPr lang="en-US" sz="1372" b="1" dirty="0">
                <a:solidFill>
                  <a:schemeClr val="accent3"/>
                </a:solidFill>
              </a:rPr>
              <a:t>with Operational Steering Board</a:t>
            </a:r>
            <a:r>
              <a:rPr lang="en-US" sz="1372" dirty="0">
                <a:solidFill>
                  <a:schemeClr val="accent3"/>
                </a:solidFill>
              </a:rPr>
              <a:t> and with guidance from </a:t>
            </a:r>
            <a:br>
              <a:rPr lang="en-US" sz="1372" dirty="0">
                <a:solidFill>
                  <a:schemeClr val="accent3"/>
                </a:solidFill>
              </a:rPr>
            </a:br>
            <a:r>
              <a:rPr lang="en-US" sz="1372" b="1" dirty="0">
                <a:solidFill>
                  <a:schemeClr val="accent3"/>
                </a:solidFill>
              </a:rPr>
              <a:t>Jour Fixe feedback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2079438" y="4222985"/>
            <a:ext cx="35189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98760" y="4222985"/>
            <a:ext cx="43655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 bwMode="auto">
          <a:xfrm>
            <a:off x="4237315" y="2775432"/>
            <a:ext cx="1361072" cy="136099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89614" tIns="89614" rIns="89614" bIns="896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568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793919" y="2775432"/>
            <a:ext cx="1361072" cy="136099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89614" tIns="89614" rIns="89614" bIns="896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568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237315" y="4321364"/>
            <a:ext cx="1361072" cy="136099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89614" tIns="89614" rIns="89614" bIns="896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568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793919" y="4321364"/>
            <a:ext cx="1361072" cy="136099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89614" tIns="89614" rIns="89614" bIns="896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568" dirty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lum bright="40000" contrast="40000"/>
          </a:blip>
          <a:stretch>
            <a:fillRect/>
          </a:stretch>
        </p:blipFill>
        <p:spPr>
          <a:xfrm>
            <a:off x="4351424" y="2891368"/>
            <a:ext cx="1132857" cy="112912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lum bright="40000" contrast="-40000"/>
          </a:blip>
          <a:stretch>
            <a:fillRect/>
          </a:stretch>
        </p:blipFill>
        <p:spPr>
          <a:xfrm>
            <a:off x="5863023" y="2844533"/>
            <a:ext cx="1222864" cy="12227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lum bright="40000" contrast="-40000"/>
          </a:blip>
          <a:stretch>
            <a:fillRect/>
          </a:stretch>
        </p:blipFill>
        <p:spPr>
          <a:xfrm>
            <a:off x="4350619" y="4435738"/>
            <a:ext cx="1134466" cy="113224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>
            <a:lum bright="40000" contrast="-40000"/>
          </a:blip>
          <a:stretch>
            <a:fillRect/>
          </a:stretch>
        </p:blipFill>
        <p:spPr>
          <a:xfrm>
            <a:off x="5863023" y="4391624"/>
            <a:ext cx="1222864" cy="122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1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Object 13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67751"/>
              </p:ext>
            </p:extLst>
          </p:nvPr>
        </p:nvGraphicFramePr>
        <p:xfrm>
          <a:off x="1496190" y="1955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35" name="Object 13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6190" y="1955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8781" y="230189"/>
            <a:ext cx="10202601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Push all 12 core commercial capabilities above industry standard across all regional units</a:t>
            </a:r>
          </a:p>
        </p:txBody>
      </p:sp>
      <p:sp>
        <p:nvSpPr>
          <p:cNvPr id="89" name="5. Source"/>
          <p:cNvSpPr>
            <a:spLocks noChangeArrowheads="1"/>
          </p:cNvSpPr>
          <p:nvPr/>
        </p:nvSpPr>
        <p:spPr bwMode="auto">
          <a:xfrm>
            <a:off x="158781" y="6411828"/>
            <a:ext cx="6875103" cy="15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60453" indent="-460453" defTabSz="877350">
              <a:tabLst>
                <a:tab pos="469788" algn="l"/>
              </a:tabLst>
            </a:pPr>
            <a:r>
              <a:rPr lang="en-US" sz="980" dirty="0">
                <a:solidFill>
                  <a:srgbClr val="000000"/>
                </a:solidFill>
              </a:rPr>
              <a:t>Source: Customer</a:t>
            </a:r>
            <a:r>
              <a:rPr lang="en-US" sz="980" i="1" dirty="0">
                <a:solidFill>
                  <a:srgbClr val="000000"/>
                </a:solidFill>
              </a:rPr>
              <a:t>First</a:t>
            </a:r>
            <a:r>
              <a:rPr lang="en-US" sz="980" dirty="0">
                <a:solidFill>
                  <a:srgbClr val="000000"/>
                </a:solidFill>
              </a:rPr>
              <a:t>; McKinsey</a:t>
            </a:r>
          </a:p>
        </p:txBody>
      </p:sp>
      <p:grpSp>
        <p:nvGrpSpPr>
          <p:cNvPr id="103" name="Group 102"/>
          <p:cNvGrpSpPr/>
          <p:nvPr/>
        </p:nvGrpSpPr>
        <p:grpSpPr bwMode="gray">
          <a:xfrm>
            <a:off x="1792964" y="908474"/>
            <a:ext cx="4398300" cy="4844660"/>
            <a:chOff x="2866462" y="1606674"/>
            <a:chExt cx="3303719" cy="3639211"/>
          </a:xfrm>
        </p:grpSpPr>
        <p:grpSp>
          <p:nvGrpSpPr>
            <p:cNvPr id="104" name="Group 103"/>
            <p:cNvGrpSpPr/>
            <p:nvPr/>
          </p:nvGrpSpPr>
          <p:grpSpPr bwMode="gray">
            <a:xfrm>
              <a:off x="2866462" y="1606674"/>
              <a:ext cx="3303719" cy="3639211"/>
              <a:chOff x="3701246" y="1927688"/>
              <a:chExt cx="3303719" cy="3639211"/>
            </a:xfrm>
          </p:grpSpPr>
          <p:grpSp>
            <p:nvGrpSpPr>
              <p:cNvPr id="106" name="Group 105"/>
              <p:cNvGrpSpPr/>
              <p:nvPr/>
            </p:nvGrpSpPr>
            <p:grpSpPr bwMode="gray">
              <a:xfrm>
                <a:off x="3856391" y="2569813"/>
                <a:ext cx="2997263" cy="2997086"/>
                <a:chOff x="3867490" y="2560834"/>
                <a:chExt cx="2993142" cy="2992966"/>
              </a:xfrm>
            </p:grpSpPr>
            <p:sp>
              <p:nvSpPr>
                <p:cNvPr id="167" name="Freeform 12"/>
                <p:cNvSpPr>
                  <a:spLocks/>
                </p:cNvSpPr>
                <p:nvPr/>
              </p:nvSpPr>
              <p:spPr bwMode="gray">
                <a:xfrm rot="5400000">
                  <a:off x="4616940" y="3746140"/>
                  <a:ext cx="1497826" cy="2117493"/>
                </a:xfrm>
                <a:custGeom>
                  <a:avLst/>
                  <a:gdLst>
                    <a:gd name="T0" fmla="*/ 852 w 852"/>
                    <a:gd name="T1" fmla="*/ 603 h 1204"/>
                    <a:gd name="T2" fmla="*/ 604 w 852"/>
                    <a:gd name="T3" fmla="*/ 1204 h 1204"/>
                    <a:gd name="T4" fmla="*/ 0 w 852"/>
                    <a:gd name="T5" fmla="*/ 601 h 1204"/>
                    <a:gd name="T6" fmla="*/ 602 w 852"/>
                    <a:gd name="T7" fmla="*/ 0 h 1204"/>
                    <a:gd name="T8" fmla="*/ 852 w 852"/>
                    <a:gd name="T9" fmla="*/ 603 h 1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2" h="1204">
                      <a:moveTo>
                        <a:pt x="852" y="603"/>
                      </a:moveTo>
                      <a:cubicBezTo>
                        <a:pt x="852" y="837"/>
                        <a:pt x="757" y="1050"/>
                        <a:pt x="604" y="1204"/>
                      </a:cubicBezTo>
                      <a:cubicBezTo>
                        <a:pt x="0" y="601"/>
                        <a:pt x="0" y="601"/>
                        <a:pt x="0" y="601"/>
                      </a:cubicBezTo>
                      <a:cubicBezTo>
                        <a:pt x="602" y="0"/>
                        <a:pt x="602" y="0"/>
                        <a:pt x="602" y="0"/>
                      </a:cubicBezTo>
                      <a:cubicBezTo>
                        <a:pt x="757" y="154"/>
                        <a:pt x="852" y="367"/>
                        <a:pt x="852" y="603"/>
                      </a:cubicBezTo>
                      <a:close/>
                    </a:path>
                  </a:pathLst>
                </a:custGeom>
                <a:solidFill>
                  <a:srgbClr val="7DAAC6"/>
                </a:solidFill>
                <a:ln w="190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ffectLst>
                  <a:outerShdw blurRad="25400" sx="101000" sy="101000" algn="ctr" rotWithShape="0">
                    <a:prstClr val="black">
                      <a:alpha val="16000"/>
                    </a:prstClr>
                  </a:outerShdw>
                </a:effectLst>
              </p:spPr>
              <p:txBody>
                <a:bodyPr vert="horz" wrap="square" lIns="89614" tIns="44807" rIns="89614" bIns="44807" numCol="1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84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8" name="Freeform 8"/>
                <p:cNvSpPr>
                  <a:spLocks/>
                </p:cNvSpPr>
                <p:nvPr/>
              </p:nvSpPr>
              <p:spPr bwMode="gray">
                <a:xfrm rot="5400000">
                  <a:off x="3555971" y="3306571"/>
                  <a:ext cx="2122741" cy="1499703"/>
                </a:xfrm>
                <a:custGeom>
                  <a:avLst/>
                  <a:gdLst>
                    <a:gd name="T0" fmla="*/ 1207 w 1207"/>
                    <a:gd name="T1" fmla="*/ 603 h 853"/>
                    <a:gd name="T2" fmla="*/ 604 w 1207"/>
                    <a:gd name="T3" fmla="*/ 853 h 853"/>
                    <a:gd name="T4" fmla="*/ 0 w 1207"/>
                    <a:gd name="T5" fmla="*/ 602 h 853"/>
                    <a:gd name="T6" fmla="*/ 603 w 1207"/>
                    <a:gd name="T7" fmla="*/ 0 h 853"/>
                    <a:gd name="T8" fmla="*/ 1207 w 1207"/>
                    <a:gd name="T9" fmla="*/ 603 h 8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7" h="853">
                      <a:moveTo>
                        <a:pt x="1207" y="603"/>
                      </a:moveTo>
                      <a:cubicBezTo>
                        <a:pt x="1053" y="757"/>
                        <a:pt x="840" y="853"/>
                        <a:pt x="604" y="853"/>
                      </a:cubicBezTo>
                      <a:cubicBezTo>
                        <a:pt x="368" y="853"/>
                        <a:pt x="155" y="757"/>
                        <a:pt x="0" y="602"/>
                      </a:cubicBezTo>
                      <a:cubicBezTo>
                        <a:pt x="603" y="0"/>
                        <a:pt x="603" y="0"/>
                        <a:pt x="603" y="0"/>
                      </a:cubicBezTo>
                      <a:lnTo>
                        <a:pt x="1207" y="603"/>
                      </a:lnTo>
                      <a:close/>
                    </a:path>
                  </a:pathLst>
                </a:custGeom>
                <a:solidFill>
                  <a:srgbClr val="F21C0A"/>
                </a:solidFill>
                <a:ln w="190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ffectLst>
                  <a:outerShdw blurRad="25400" sx="101000" sy="101000" algn="ctr" rotWithShape="0">
                    <a:prstClr val="black">
                      <a:alpha val="16000"/>
                    </a:prstClr>
                  </a:outerShdw>
                </a:effectLst>
              </p:spPr>
              <p:txBody>
                <a:bodyPr vert="horz" wrap="square" lIns="89614" tIns="44807" rIns="89614" bIns="44807" numCol="1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84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9" name="Freeform 11"/>
                <p:cNvSpPr>
                  <a:spLocks/>
                </p:cNvSpPr>
                <p:nvPr/>
              </p:nvSpPr>
              <p:spPr bwMode="gray">
                <a:xfrm rot="5400000">
                  <a:off x="5056124" y="3309704"/>
                  <a:ext cx="2115579" cy="1493437"/>
                </a:xfrm>
                <a:custGeom>
                  <a:avLst/>
                  <a:gdLst>
                    <a:gd name="T0" fmla="*/ 1203 w 1203"/>
                    <a:gd name="T1" fmla="*/ 248 h 849"/>
                    <a:gd name="T2" fmla="*/ 601 w 1203"/>
                    <a:gd name="T3" fmla="*/ 849 h 849"/>
                    <a:gd name="T4" fmla="*/ 0 w 1203"/>
                    <a:gd name="T5" fmla="*/ 249 h 849"/>
                    <a:gd name="T6" fmla="*/ 602 w 1203"/>
                    <a:gd name="T7" fmla="*/ 0 h 849"/>
                    <a:gd name="T8" fmla="*/ 1203 w 1203"/>
                    <a:gd name="T9" fmla="*/ 248 h 8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3" h="849">
                      <a:moveTo>
                        <a:pt x="1203" y="248"/>
                      </a:moveTo>
                      <a:cubicBezTo>
                        <a:pt x="601" y="849"/>
                        <a:pt x="601" y="849"/>
                        <a:pt x="601" y="849"/>
                      </a:cubicBez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154" y="95"/>
                        <a:pt x="367" y="0"/>
                        <a:pt x="602" y="0"/>
                      </a:cubicBezTo>
                      <a:cubicBezTo>
                        <a:pt x="837" y="0"/>
                        <a:pt x="1049" y="95"/>
                        <a:pt x="1203" y="248"/>
                      </a:cubicBezTo>
                      <a:close/>
                    </a:path>
                  </a:pathLst>
                </a:custGeom>
                <a:solidFill>
                  <a:srgbClr val="FF6600"/>
                </a:solidFill>
                <a:ln w="190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ffectLst>
                  <a:outerShdw blurRad="25400" sx="101000" sy="101000" algn="ctr" rotWithShape="0">
                    <a:prstClr val="black">
                      <a:alpha val="16000"/>
                    </a:prstClr>
                  </a:outerShdw>
                </a:effectLst>
              </p:spPr>
              <p:txBody>
                <a:bodyPr vert="horz" wrap="square" lIns="89614" tIns="44807" rIns="89614" bIns="44807" numCol="1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84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70" name="Freeform 10"/>
                <p:cNvSpPr>
                  <a:spLocks/>
                </p:cNvSpPr>
                <p:nvPr/>
              </p:nvSpPr>
              <p:spPr bwMode="gray">
                <a:xfrm rot="5400000">
                  <a:off x="4618282" y="2251448"/>
                  <a:ext cx="1495140" cy="2113911"/>
                </a:xfrm>
                <a:custGeom>
                  <a:avLst/>
                  <a:gdLst>
                    <a:gd name="T0" fmla="*/ 850 w 850"/>
                    <a:gd name="T1" fmla="*/ 600 h 1202"/>
                    <a:gd name="T2" fmla="*/ 247 w 850"/>
                    <a:gd name="T3" fmla="*/ 1202 h 1202"/>
                    <a:gd name="T4" fmla="*/ 0 w 850"/>
                    <a:gd name="T5" fmla="*/ 602 h 1202"/>
                    <a:gd name="T6" fmla="*/ 249 w 850"/>
                    <a:gd name="T7" fmla="*/ 0 h 1202"/>
                    <a:gd name="T8" fmla="*/ 850 w 850"/>
                    <a:gd name="T9" fmla="*/ 600 h 1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0" h="1202">
                      <a:moveTo>
                        <a:pt x="850" y="600"/>
                      </a:moveTo>
                      <a:cubicBezTo>
                        <a:pt x="247" y="1202"/>
                        <a:pt x="247" y="1202"/>
                        <a:pt x="247" y="1202"/>
                      </a:cubicBezTo>
                      <a:cubicBezTo>
                        <a:pt x="94" y="1048"/>
                        <a:pt x="0" y="836"/>
                        <a:pt x="0" y="602"/>
                      </a:cubicBezTo>
                      <a:cubicBezTo>
                        <a:pt x="0" y="367"/>
                        <a:pt x="95" y="154"/>
                        <a:pt x="249" y="0"/>
                      </a:cubicBezTo>
                      <a:lnTo>
                        <a:pt x="850" y="600"/>
                      </a:lnTo>
                      <a:close/>
                    </a:path>
                  </a:pathLst>
                </a:custGeom>
                <a:solidFill>
                  <a:srgbClr val="225087"/>
                </a:solidFill>
                <a:ln w="1905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ffectLst>
                  <a:outerShdw blurRad="25400" sx="101000" sy="101000" algn="ctr" rotWithShape="0">
                    <a:prstClr val="black">
                      <a:alpha val="16000"/>
                    </a:prstClr>
                  </a:outerShdw>
                </a:effectLst>
              </p:spPr>
              <p:txBody>
                <a:bodyPr vert="horz" wrap="square" lIns="89614" tIns="44807" rIns="89614" bIns="44807" numCol="1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fontAlgn="base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784" b="1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 bwMode="gray">
              <a:xfrm>
                <a:off x="4081941" y="2798461"/>
                <a:ext cx="2546165" cy="2539790"/>
                <a:chOff x="3321050" y="2181226"/>
                <a:chExt cx="2536826" cy="2530475"/>
              </a:xfrm>
            </p:grpSpPr>
            <p:sp>
              <p:nvSpPr>
                <p:cNvPr id="143" name="Freeform 6"/>
                <p:cNvSpPr>
                  <a:spLocks/>
                </p:cNvSpPr>
                <p:nvPr/>
              </p:nvSpPr>
              <p:spPr bwMode="gray">
                <a:xfrm>
                  <a:off x="4589463" y="2187576"/>
                  <a:ext cx="630238" cy="1258888"/>
                </a:xfrm>
                <a:custGeom>
                  <a:avLst/>
                  <a:gdLst>
                    <a:gd name="T0" fmla="*/ 0 w 6617"/>
                    <a:gd name="T1" fmla="*/ 13235 h 13235"/>
                    <a:gd name="T2" fmla="*/ 6617 w 6617"/>
                    <a:gd name="T3" fmla="*/ 1773 h 13235"/>
                    <a:gd name="T4" fmla="*/ 0 w 6617"/>
                    <a:gd name="T5" fmla="*/ 0 h 13235"/>
                    <a:gd name="T6" fmla="*/ 0 w 6617"/>
                    <a:gd name="T7" fmla="*/ 13235 h 13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17" h="13235">
                      <a:moveTo>
                        <a:pt x="0" y="13235"/>
                      </a:moveTo>
                      <a:lnTo>
                        <a:pt x="6617" y="1773"/>
                      </a:lnTo>
                      <a:cubicBezTo>
                        <a:pt x="4605" y="611"/>
                        <a:pt x="2323" y="0"/>
                        <a:pt x="0" y="0"/>
                      </a:cubicBezTo>
                      <a:lnTo>
                        <a:pt x="0" y="13235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89614" tIns="44807" rIns="89614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352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4" name="Freeform 7"/>
                <p:cNvSpPr>
                  <a:spLocks noEditPoints="1"/>
                </p:cNvSpPr>
                <p:nvPr/>
              </p:nvSpPr>
              <p:spPr bwMode="gray">
                <a:xfrm>
                  <a:off x="4583113" y="2181226"/>
                  <a:ext cx="642938" cy="1271588"/>
                </a:xfrm>
                <a:custGeom>
                  <a:avLst/>
                  <a:gdLst>
                    <a:gd name="T0" fmla="*/ 128 w 6748"/>
                    <a:gd name="T1" fmla="*/ 13299 h 13369"/>
                    <a:gd name="T2" fmla="*/ 9 w 6748"/>
                    <a:gd name="T3" fmla="*/ 13267 h 13369"/>
                    <a:gd name="T4" fmla="*/ 6626 w 6748"/>
                    <a:gd name="T5" fmla="*/ 1805 h 13369"/>
                    <a:gd name="T6" fmla="*/ 6650 w 6748"/>
                    <a:gd name="T7" fmla="*/ 1893 h 13369"/>
                    <a:gd name="T8" fmla="*/ 6270 w 6748"/>
                    <a:gd name="T9" fmla="*/ 1682 h 13369"/>
                    <a:gd name="T10" fmla="*/ 5885 w 6748"/>
                    <a:gd name="T11" fmla="*/ 1484 h 13369"/>
                    <a:gd name="T12" fmla="*/ 5495 w 6748"/>
                    <a:gd name="T13" fmla="*/ 1300 h 13369"/>
                    <a:gd name="T14" fmla="*/ 5100 w 6748"/>
                    <a:gd name="T15" fmla="*/ 1129 h 13369"/>
                    <a:gd name="T16" fmla="*/ 4700 w 6748"/>
                    <a:gd name="T17" fmla="*/ 971 h 13369"/>
                    <a:gd name="T18" fmla="*/ 4295 w 6748"/>
                    <a:gd name="T19" fmla="*/ 826 h 13369"/>
                    <a:gd name="T20" fmla="*/ 3885 w 6748"/>
                    <a:gd name="T21" fmla="*/ 694 h 13369"/>
                    <a:gd name="T22" fmla="*/ 3472 w 6748"/>
                    <a:gd name="T23" fmla="*/ 577 h 13369"/>
                    <a:gd name="T24" fmla="*/ 3055 w 6748"/>
                    <a:gd name="T25" fmla="*/ 473 h 13369"/>
                    <a:gd name="T26" fmla="*/ 2635 w 6748"/>
                    <a:gd name="T27" fmla="*/ 382 h 13369"/>
                    <a:gd name="T28" fmla="*/ 2212 w 6748"/>
                    <a:gd name="T29" fmla="*/ 304 h 13369"/>
                    <a:gd name="T30" fmla="*/ 1786 w 6748"/>
                    <a:gd name="T31" fmla="*/ 242 h 13369"/>
                    <a:gd name="T32" fmla="*/ 1358 w 6748"/>
                    <a:gd name="T33" fmla="*/ 192 h 13369"/>
                    <a:gd name="T34" fmla="*/ 928 w 6748"/>
                    <a:gd name="T35" fmla="*/ 157 h 13369"/>
                    <a:gd name="T36" fmla="*/ 496 w 6748"/>
                    <a:gd name="T37" fmla="*/ 135 h 13369"/>
                    <a:gd name="T38" fmla="*/ 63 w 6748"/>
                    <a:gd name="T39" fmla="*/ 128 h 13369"/>
                    <a:gd name="T40" fmla="*/ 128 w 6748"/>
                    <a:gd name="T41" fmla="*/ 64 h 13369"/>
                    <a:gd name="T42" fmla="*/ 128 w 6748"/>
                    <a:gd name="T43" fmla="*/ 13299 h 13369"/>
                    <a:gd name="T44" fmla="*/ 0 w 6748"/>
                    <a:gd name="T45" fmla="*/ 64 h 13369"/>
                    <a:gd name="T46" fmla="*/ 20 w 6748"/>
                    <a:gd name="T47" fmla="*/ 19 h 13369"/>
                    <a:gd name="T48" fmla="*/ 65 w 6748"/>
                    <a:gd name="T49" fmla="*/ 0 h 13369"/>
                    <a:gd name="T50" fmla="*/ 503 w 6748"/>
                    <a:gd name="T51" fmla="*/ 8 h 13369"/>
                    <a:gd name="T52" fmla="*/ 939 w 6748"/>
                    <a:gd name="T53" fmla="*/ 30 h 13369"/>
                    <a:gd name="T54" fmla="*/ 1373 w 6748"/>
                    <a:gd name="T55" fmla="*/ 65 h 13369"/>
                    <a:gd name="T56" fmla="*/ 1805 w 6748"/>
                    <a:gd name="T57" fmla="*/ 115 h 13369"/>
                    <a:gd name="T58" fmla="*/ 2235 w 6748"/>
                    <a:gd name="T59" fmla="*/ 179 h 13369"/>
                    <a:gd name="T60" fmla="*/ 2662 w 6748"/>
                    <a:gd name="T61" fmla="*/ 257 h 13369"/>
                    <a:gd name="T62" fmla="*/ 3086 w 6748"/>
                    <a:gd name="T63" fmla="*/ 348 h 13369"/>
                    <a:gd name="T64" fmla="*/ 3507 w 6748"/>
                    <a:gd name="T65" fmla="*/ 454 h 13369"/>
                    <a:gd name="T66" fmla="*/ 3924 w 6748"/>
                    <a:gd name="T67" fmla="*/ 573 h 13369"/>
                    <a:gd name="T68" fmla="*/ 4338 w 6748"/>
                    <a:gd name="T69" fmla="*/ 705 h 13369"/>
                    <a:gd name="T70" fmla="*/ 4747 w 6748"/>
                    <a:gd name="T71" fmla="*/ 852 h 13369"/>
                    <a:gd name="T72" fmla="*/ 5151 w 6748"/>
                    <a:gd name="T73" fmla="*/ 1012 h 13369"/>
                    <a:gd name="T74" fmla="*/ 5550 w 6748"/>
                    <a:gd name="T75" fmla="*/ 1185 h 13369"/>
                    <a:gd name="T76" fmla="*/ 5944 w 6748"/>
                    <a:gd name="T77" fmla="*/ 1371 h 13369"/>
                    <a:gd name="T78" fmla="*/ 6333 w 6748"/>
                    <a:gd name="T79" fmla="*/ 1571 h 13369"/>
                    <a:gd name="T80" fmla="*/ 6713 w 6748"/>
                    <a:gd name="T81" fmla="*/ 1782 h 13369"/>
                    <a:gd name="T82" fmla="*/ 6743 w 6748"/>
                    <a:gd name="T83" fmla="*/ 1820 h 13369"/>
                    <a:gd name="T84" fmla="*/ 6737 w 6748"/>
                    <a:gd name="T85" fmla="*/ 1869 h 13369"/>
                    <a:gd name="T86" fmla="*/ 120 w 6748"/>
                    <a:gd name="T87" fmla="*/ 13331 h 13369"/>
                    <a:gd name="T88" fmla="*/ 48 w 6748"/>
                    <a:gd name="T89" fmla="*/ 13361 h 13369"/>
                    <a:gd name="T90" fmla="*/ 0 w 6748"/>
                    <a:gd name="T91" fmla="*/ 13299 h 13369"/>
                    <a:gd name="T92" fmla="*/ 0 w 6748"/>
                    <a:gd name="T93" fmla="*/ 64 h 13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748" h="13369">
                      <a:moveTo>
                        <a:pt x="128" y="13299"/>
                      </a:moveTo>
                      <a:lnTo>
                        <a:pt x="9" y="13267"/>
                      </a:lnTo>
                      <a:lnTo>
                        <a:pt x="6626" y="1805"/>
                      </a:lnTo>
                      <a:lnTo>
                        <a:pt x="6650" y="1893"/>
                      </a:lnTo>
                      <a:lnTo>
                        <a:pt x="6270" y="1682"/>
                      </a:lnTo>
                      <a:lnTo>
                        <a:pt x="5885" y="1484"/>
                      </a:lnTo>
                      <a:lnTo>
                        <a:pt x="5495" y="1300"/>
                      </a:lnTo>
                      <a:lnTo>
                        <a:pt x="5100" y="1129"/>
                      </a:lnTo>
                      <a:lnTo>
                        <a:pt x="4700" y="971"/>
                      </a:lnTo>
                      <a:lnTo>
                        <a:pt x="4295" y="826"/>
                      </a:lnTo>
                      <a:lnTo>
                        <a:pt x="3885" y="694"/>
                      </a:lnTo>
                      <a:lnTo>
                        <a:pt x="3472" y="577"/>
                      </a:lnTo>
                      <a:lnTo>
                        <a:pt x="3055" y="473"/>
                      </a:lnTo>
                      <a:lnTo>
                        <a:pt x="2635" y="382"/>
                      </a:lnTo>
                      <a:lnTo>
                        <a:pt x="2212" y="304"/>
                      </a:lnTo>
                      <a:lnTo>
                        <a:pt x="1786" y="242"/>
                      </a:lnTo>
                      <a:lnTo>
                        <a:pt x="1358" y="192"/>
                      </a:lnTo>
                      <a:lnTo>
                        <a:pt x="928" y="157"/>
                      </a:lnTo>
                      <a:lnTo>
                        <a:pt x="496" y="135"/>
                      </a:lnTo>
                      <a:lnTo>
                        <a:pt x="63" y="128"/>
                      </a:lnTo>
                      <a:lnTo>
                        <a:pt x="128" y="64"/>
                      </a:lnTo>
                      <a:lnTo>
                        <a:pt x="128" y="13299"/>
                      </a:lnTo>
                      <a:close/>
                      <a:moveTo>
                        <a:pt x="0" y="64"/>
                      </a:moveTo>
                      <a:cubicBezTo>
                        <a:pt x="0" y="47"/>
                        <a:pt x="7" y="31"/>
                        <a:pt x="20" y="19"/>
                      </a:cubicBezTo>
                      <a:cubicBezTo>
                        <a:pt x="32" y="7"/>
                        <a:pt x="48" y="0"/>
                        <a:pt x="65" y="0"/>
                      </a:cubicBezTo>
                      <a:lnTo>
                        <a:pt x="503" y="8"/>
                      </a:lnTo>
                      <a:lnTo>
                        <a:pt x="939" y="30"/>
                      </a:lnTo>
                      <a:lnTo>
                        <a:pt x="1373" y="65"/>
                      </a:lnTo>
                      <a:lnTo>
                        <a:pt x="1805" y="115"/>
                      </a:lnTo>
                      <a:lnTo>
                        <a:pt x="2235" y="179"/>
                      </a:lnTo>
                      <a:lnTo>
                        <a:pt x="2662" y="257"/>
                      </a:lnTo>
                      <a:lnTo>
                        <a:pt x="3086" y="348"/>
                      </a:lnTo>
                      <a:lnTo>
                        <a:pt x="3507" y="454"/>
                      </a:lnTo>
                      <a:lnTo>
                        <a:pt x="3924" y="573"/>
                      </a:lnTo>
                      <a:lnTo>
                        <a:pt x="4338" y="705"/>
                      </a:lnTo>
                      <a:lnTo>
                        <a:pt x="4747" y="852"/>
                      </a:lnTo>
                      <a:lnTo>
                        <a:pt x="5151" y="1012"/>
                      </a:lnTo>
                      <a:lnTo>
                        <a:pt x="5550" y="1185"/>
                      </a:lnTo>
                      <a:lnTo>
                        <a:pt x="5944" y="1371"/>
                      </a:lnTo>
                      <a:lnTo>
                        <a:pt x="6333" y="1571"/>
                      </a:lnTo>
                      <a:lnTo>
                        <a:pt x="6713" y="1782"/>
                      </a:lnTo>
                      <a:cubicBezTo>
                        <a:pt x="6728" y="1790"/>
                        <a:pt x="6739" y="1804"/>
                        <a:pt x="6743" y="1820"/>
                      </a:cubicBezTo>
                      <a:cubicBezTo>
                        <a:pt x="6748" y="1837"/>
                        <a:pt x="6745" y="1855"/>
                        <a:pt x="6737" y="1869"/>
                      </a:cubicBezTo>
                      <a:lnTo>
                        <a:pt x="120" y="13331"/>
                      </a:lnTo>
                      <a:cubicBezTo>
                        <a:pt x="105" y="13357"/>
                        <a:pt x="76" y="13369"/>
                        <a:pt x="48" y="13361"/>
                      </a:cubicBezTo>
                      <a:cubicBezTo>
                        <a:pt x="20" y="13354"/>
                        <a:pt x="0" y="13328"/>
                        <a:pt x="0" y="13299"/>
                      </a:cubicBez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solidFill>
                    <a:srgbClr val="FFFFFF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89614" tIns="44807" rIns="89614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352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5" name="Freeform 8"/>
                <p:cNvSpPr>
                  <a:spLocks/>
                </p:cNvSpPr>
                <p:nvPr/>
              </p:nvSpPr>
              <p:spPr bwMode="gray">
                <a:xfrm>
                  <a:off x="4589463" y="2355851"/>
                  <a:ext cx="1092200" cy="1090613"/>
                </a:xfrm>
                <a:custGeom>
                  <a:avLst/>
                  <a:gdLst>
                    <a:gd name="T0" fmla="*/ 0 w 11461"/>
                    <a:gd name="T1" fmla="*/ 11462 h 11462"/>
                    <a:gd name="T2" fmla="*/ 11461 w 11461"/>
                    <a:gd name="T3" fmla="*/ 4844 h 11462"/>
                    <a:gd name="T4" fmla="*/ 6617 w 11461"/>
                    <a:gd name="T5" fmla="*/ 0 h 11462"/>
                    <a:gd name="T6" fmla="*/ 0 w 11461"/>
                    <a:gd name="T7" fmla="*/ 11462 h 11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61" h="11462">
                      <a:moveTo>
                        <a:pt x="0" y="11462"/>
                      </a:moveTo>
                      <a:lnTo>
                        <a:pt x="11461" y="4844"/>
                      </a:lnTo>
                      <a:cubicBezTo>
                        <a:pt x="10300" y="2832"/>
                        <a:pt x="8629" y="1162"/>
                        <a:pt x="6617" y="0"/>
                      </a:cubicBezTo>
                      <a:lnTo>
                        <a:pt x="0" y="11462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89614" tIns="44807" rIns="89614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352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6" name="Freeform 9"/>
                <p:cNvSpPr>
                  <a:spLocks noEditPoints="1"/>
                </p:cNvSpPr>
                <p:nvPr/>
              </p:nvSpPr>
              <p:spPr bwMode="gray">
                <a:xfrm>
                  <a:off x="4583113" y="2349501"/>
                  <a:ext cx="1106488" cy="1103313"/>
                </a:xfrm>
                <a:custGeom>
                  <a:avLst/>
                  <a:gdLst>
                    <a:gd name="T0" fmla="*/ 125 w 11597"/>
                    <a:gd name="T1" fmla="*/ 11560 h 11598"/>
                    <a:gd name="T2" fmla="*/ 37 w 11597"/>
                    <a:gd name="T3" fmla="*/ 11473 h 11598"/>
                    <a:gd name="T4" fmla="*/ 11498 w 11597"/>
                    <a:gd name="T5" fmla="*/ 4855 h 11598"/>
                    <a:gd name="T6" fmla="*/ 11476 w 11597"/>
                    <a:gd name="T7" fmla="*/ 4943 h 11598"/>
                    <a:gd name="T8" fmla="*/ 11252 w 11597"/>
                    <a:gd name="T9" fmla="*/ 4570 h 11598"/>
                    <a:gd name="T10" fmla="*/ 11018 w 11597"/>
                    <a:gd name="T11" fmla="*/ 4207 h 11598"/>
                    <a:gd name="T12" fmla="*/ 10772 w 11597"/>
                    <a:gd name="T13" fmla="*/ 3852 h 11598"/>
                    <a:gd name="T14" fmla="*/ 10515 w 11597"/>
                    <a:gd name="T15" fmla="*/ 3507 h 11598"/>
                    <a:gd name="T16" fmla="*/ 10247 w 11597"/>
                    <a:gd name="T17" fmla="*/ 3169 h 11598"/>
                    <a:gd name="T18" fmla="*/ 9970 w 11597"/>
                    <a:gd name="T19" fmla="*/ 2842 h 11598"/>
                    <a:gd name="T20" fmla="*/ 9680 w 11597"/>
                    <a:gd name="T21" fmla="*/ 2524 h 11598"/>
                    <a:gd name="T22" fmla="*/ 9381 w 11597"/>
                    <a:gd name="T23" fmla="*/ 2214 h 11598"/>
                    <a:gd name="T24" fmla="*/ 9073 w 11597"/>
                    <a:gd name="T25" fmla="*/ 1915 h 11598"/>
                    <a:gd name="T26" fmla="*/ 8754 w 11597"/>
                    <a:gd name="T27" fmla="*/ 1627 h 11598"/>
                    <a:gd name="T28" fmla="*/ 8426 w 11597"/>
                    <a:gd name="T29" fmla="*/ 1348 h 11598"/>
                    <a:gd name="T30" fmla="*/ 8089 w 11597"/>
                    <a:gd name="T31" fmla="*/ 1081 h 11598"/>
                    <a:gd name="T32" fmla="*/ 7743 w 11597"/>
                    <a:gd name="T33" fmla="*/ 824 h 11598"/>
                    <a:gd name="T34" fmla="*/ 7388 w 11597"/>
                    <a:gd name="T35" fmla="*/ 578 h 11598"/>
                    <a:gd name="T36" fmla="*/ 7025 w 11597"/>
                    <a:gd name="T37" fmla="*/ 344 h 11598"/>
                    <a:gd name="T38" fmla="*/ 6654 w 11597"/>
                    <a:gd name="T39" fmla="*/ 121 h 11598"/>
                    <a:gd name="T40" fmla="*/ 6742 w 11597"/>
                    <a:gd name="T41" fmla="*/ 98 h 11598"/>
                    <a:gd name="T42" fmla="*/ 125 w 11597"/>
                    <a:gd name="T43" fmla="*/ 11560 h 11598"/>
                    <a:gd name="T44" fmla="*/ 6631 w 11597"/>
                    <a:gd name="T45" fmla="*/ 34 h 11598"/>
                    <a:gd name="T46" fmla="*/ 6670 w 11597"/>
                    <a:gd name="T47" fmla="*/ 5 h 11598"/>
                    <a:gd name="T48" fmla="*/ 6719 w 11597"/>
                    <a:gd name="T49" fmla="*/ 12 h 11598"/>
                    <a:gd name="T50" fmla="*/ 7094 w 11597"/>
                    <a:gd name="T51" fmla="*/ 237 h 11598"/>
                    <a:gd name="T52" fmla="*/ 7461 w 11597"/>
                    <a:gd name="T53" fmla="*/ 473 h 11598"/>
                    <a:gd name="T54" fmla="*/ 7820 w 11597"/>
                    <a:gd name="T55" fmla="*/ 721 h 11598"/>
                    <a:gd name="T56" fmla="*/ 8168 w 11597"/>
                    <a:gd name="T57" fmla="*/ 980 h 11598"/>
                    <a:gd name="T58" fmla="*/ 8509 w 11597"/>
                    <a:gd name="T59" fmla="*/ 1251 h 11598"/>
                    <a:gd name="T60" fmla="*/ 8840 w 11597"/>
                    <a:gd name="T61" fmla="*/ 1532 h 11598"/>
                    <a:gd name="T62" fmla="*/ 9162 w 11597"/>
                    <a:gd name="T63" fmla="*/ 1823 h 11598"/>
                    <a:gd name="T64" fmla="*/ 9474 w 11597"/>
                    <a:gd name="T65" fmla="*/ 2125 h 11598"/>
                    <a:gd name="T66" fmla="*/ 9775 w 11597"/>
                    <a:gd name="T67" fmla="*/ 2437 h 11598"/>
                    <a:gd name="T68" fmla="*/ 10067 w 11597"/>
                    <a:gd name="T69" fmla="*/ 2759 h 11598"/>
                    <a:gd name="T70" fmla="*/ 10348 w 11597"/>
                    <a:gd name="T71" fmla="*/ 3090 h 11598"/>
                    <a:gd name="T72" fmla="*/ 10618 w 11597"/>
                    <a:gd name="T73" fmla="*/ 3430 h 11598"/>
                    <a:gd name="T74" fmla="*/ 10877 w 11597"/>
                    <a:gd name="T75" fmla="*/ 3779 h 11598"/>
                    <a:gd name="T76" fmla="*/ 11125 w 11597"/>
                    <a:gd name="T77" fmla="*/ 4138 h 11598"/>
                    <a:gd name="T78" fmla="*/ 11361 w 11597"/>
                    <a:gd name="T79" fmla="*/ 4505 h 11598"/>
                    <a:gd name="T80" fmla="*/ 11585 w 11597"/>
                    <a:gd name="T81" fmla="*/ 4878 h 11598"/>
                    <a:gd name="T82" fmla="*/ 11592 w 11597"/>
                    <a:gd name="T83" fmla="*/ 4926 h 11598"/>
                    <a:gd name="T84" fmla="*/ 11562 w 11597"/>
                    <a:gd name="T85" fmla="*/ 4966 h 11598"/>
                    <a:gd name="T86" fmla="*/ 101 w 11597"/>
                    <a:gd name="T87" fmla="*/ 11584 h 11598"/>
                    <a:gd name="T88" fmla="*/ 24 w 11597"/>
                    <a:gd name="T89" fmla="*/ 11574 h 11598"/>
                    <a:gd name="T90" fmla="*/ 14 w 11597"/>
                    <a:gd name="T91" fmla="*/ 11496 h 11598"/>
                    <a:gd name="T92" fmla="*/ 6631 w 11597"/>
                    <a:gd name="T93" fmla="*/ 34 h 1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1597" h="11598">
                      <a:moveTo>
                        <a:pt x="125" y="11560"/>
                      </a:moveTo>
                      <a:lnTo>
                        <a:pt x="37" y="11473"/>
                      </a:lnTo>
                      <a:lnTo>
                        <a:pt x="11498" y="4855"/>
                      </a:lnTo>
                      <a:lnTo>
                        <a:pt x="11476" y="4943"/>
                      </a:lnTo>
                      <a:lnTo>
                        <a:pt x="11252" y="4570"/>
                      </a:lnTo>
                      <a:lnTo>
                        <a:pt x="11018" y="4207"/>
                      </a:lnTo>
                      <a:lnTo>
                        <a:pt x="10772" y="3852"/>
                      </a:lnTo>
                      <a:lnTo>
                        <a:pt x="10515" y="3507"/>
                      </a:lnTo>
                      <a:lnTo>
                        <a:pt x="10247" y="3169"/>
                      </a:lnTo>
                      <a:lnTo>
                        <a:pt x="9970" y="2842"/>
                      </a:lnTo>
                      <a:lnTo>
                        <a:pt x="9680" y="2524"/>
                      </a:lnTo>
                      <a:lnTo>
                        <a:pt x="9381" y="2214"/>
                      </a:lnTo>
                      <a:lnTo>
                        <a:pt x="9073" y="1915"/>
                      </a:lnTo>
                      <a:lnTo>
                        <a:pt x="8754" y="1627"/>
                      </a:lnTo>
                      <a:lnTo>
                        <a:pt x="8426" y="1348"/>
                      </a:lnTo>
                      <a:lnTo>
                        <a:pt x="8089" y="1081"/>
                      </a:lnTo>
                      <a:lnTo>
                        <a:pt x="7743" y="824"/>
                      </a:lnTo>
                      <a:lnTo>
                        <a:pt x="7388" y="578"/>
                      </a:lnTo>
                      <a:lnTo>
                        <a:pt x="7025" y="344"/>
                      </a:lnTo>
                      <a:lnTo>
                        <a:pt x="6654" y="121"/>
                      </a:lnTo>
                      <a:lnTo>
                        <a:pt x="6742" y="98"/>
                      </a:lnTo>
                      <a:lnTo>
                        <a:pt x="125" y="11560"/>
                      </a:lnTo>
                      <a:close/>
                      <a:moveTo>
                        <a:pt x="6631" y="34"/>
                      </a:moveTo>
                      <a:cubicBezTo>
                        <a:pt x="6640" y="20"/>
                        <a:pt x="6654" y="9"/>
                        <a:pt x="6670" y="5"/>
                      </a:cubicBezTo>
                      <a:cubicBezTo>
                        <a:pt x="6687" y="0"/>
                        <a:pt x="6705" y="3"/>
                        <a:pt x="6719" y="12"/>
                      </a:cubicBezTo>
                      <a:lnTo>
                        <a:pt x="7094" y="237"/>
                      </a:lnTo>
                      <a:lnTo>
                        <a:pt x="7461" y="473"/>
                      </a:lnTo>
                      <a:lnTo>
                        <a:pt x="7820" y="721"/>
                      </a:lnTo>
                      <a:lnTo>
                        <a:pt x="8168" y="980"/>
                      </a:lnTo>
                      <a:lnTo>
                        <a:pt x="8509" y="1251"/>
                      </a:lnTo>
                      <a:lnTo>
                        <a:pt x="8840" y="1532"/>
                      </a:lnTo>
                      <a:lnTo>
                        <a:pt x="9162" y="1823"/>
                      </a:lnTo>
                      <a:lnTo>
                        <a:pt x="9474" y="2125"/>
                      </a:lnTo>
                      <a:lnTo>
                        <a:pt x="9775" y="2437"/>
                      </a:lnTo>
                      <a:lnTo>
                        <a:pt x="10067" y="2759"/>
                      </a:lnTo>
                      <a:lnTo>
                        <a:pt x="10348" y="3090"/>
                      </a:lnTo>
                      <a:lnTo>
                        <a:pt x="10618" y="3430"/>
                      </a:lnTo>
                      <a:lnTo>
                        <a:pt x="10877" y="3779"/>
                      </a:lnTo>
                      <a:lnTo>
                        <a:pt x="11125" y="4138"/>
                      </a:lnTo>
                      <a:lnTo>
                        <a:pt x="11361" y="4505"/>
                      </a:lnTo>
                      <a:lnTo>
                        <a:pt x="11585" y="4878"/>
                      </a:lnTo>
                      <a:cubicBezTo>
                        <a:pt x="11594" y="4892"/>
                        <a:pt x="11597" y="4910"/>
                        <a:pt x="11592" y="4926"/>
                      </a:cubicBezTo>
                      <a:cubicBezTo>
                        <a:pt x="11588" y="4943"/>
                        <a:pt x="11577" y="4957"/>
                        <a:pt x="11562" y="4966"/>
                      </a:cubicBezTo>
                      <a:lnTo>
                        <a:pt x="101" y="11584"/>
                      </a:lnTo>
                      <a:cubicBezTo>
                        <a:pt x="76" y="11598"/>
                        <a:pt x="45" y="11594"/>
                        <a:pt x="24" y="11574"/>
                      </a:cubicBezTo>
                      <a:cubicBezTo>
                        <a:pt x="4" y="11553"/>
                        <a:pt x="0" y="11522"/>
                        <a:pt x="14" y="11496"/>
                      </a:cubicBezTo>
                      <a:lnTo>
                        <a:pt x="6631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solidFill>
                    <a:srgbClr val="FFFFFF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89614" tIns="44807" rIns="89614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352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7" name="Freeform 10"/>
                <p:cNvSpPr>
                  <a:spLocks/>
                </p:cNvSpPr>
                <p:nvPr/>
              </p:nvSpPr>
              <p:spPr bwMode="gray">
                <a:xfrm>
                  <a:off x="4589463" y="2816226"/>
                  <a:ext cx="1262063" cy="630238"/>
                </a:xfrm>
                <a:custGeom>
                  <a:avLst/>
                  <a:gdLst>
                    <a:gd name="T0" fmla="*/ 0 w 13235"/>
                    <a:gd name="T1" fmla="*/ 6618 h 6618"/>
                    <a:gd name="T2" fmla="*/ 13235 w 13235"/>
                    <a:gd name="T3" fmla="*/ 6618 h 6618"/>
                    <a:gd name="T4" fmla="*/ 11461 w 13235"/>
                    <a:gd name="T5" fmla="*/ 0 h 6618"/>
                    <a:gd name="T6" fmla="*/ 0 w 13235"/>
                    <a:gd name="T7" fmla="*/ 6618 h 6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235" h="6618">
                      <a:moveTo>
                        <a:pt x="0" y="6618"/>
                      </a:moveTo>
                      <a:lnTo>
                        <a:pt x="13235" y="6618"/>
                      </a:lnTo>
                      <a:cubicBezTo>
                        <a:pt x="13235" y="4295"/>
                        <a:pt x="12623" y="2012"/>
                        <a:pt x="11461" y="0"/>
                      </a:cubicBezTo>
                      <a:lnTo>
                        <a:pt x="0" y="6618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89614" tIns="44807" rIns="89614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352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8" name="Freeform 11"/>
                <p:cNvSpPr>
                  <a:spLocks noEditPoints="1"/>
                </p:cNvSpPr>
                <p:nvPr/>
              </p:nvSpPr>
              <p:spPr bwMode="gray">
                <a:xfrm>
                  <a:off x="4583113" y="2809876"/>
                  <a:ext cx="1274763" cy="642938"/>
                </a:xfrm>
                <a:custGeom>
                  <a:avLst/>
                  <a:gdLst>
                    <a:gd name="T0" fmla="*/ 101 w 13369"/>
                    <a:gd name="T1" fmla="*/ 6740 h 6748"/>
                    <a:gd name="T2" fmla="*/ 69 w 13369"/>
                    <a:gd name="T3" fmla="*/ 6620 h 6748"/>
                    <a:gd name="T4" fmla="*/ 13304 w 13369"/>
                    <a:gd name="T5" fmla="*/ 6620 h 6748"/>
                    <a:gd name="T6" fmla="*/ 13240 w 13369"/>
                    <a:gd name="T7" fmla="*/ 6685 h 6748"/>
                    <a:gd name="T8" fmla="*/ 13233 w 13369"/>
                    <a:gd name="T9" fmla="*/ 6250 h 6748"/>
                    <a:gd name="T10" fmla="*/ 13212 w 13369"/>
                    <a:gd name="T11" fmla="*/ 5819 h 6748"/>
                    <a:gd name="T12" fmla="*/ 13177 w 13369"/>
                    <a:gd name="T13" fmla="*/ 5389 h 6748"/>
                    <a:gd name="T14" fmla="*/ 13127 w 13369"/>
                    <a:gd name="T15" fmla="*/ 4961 h 6748"/>
                    <a:gd name="T16" fmla="*/ 13064 w 13369"/>
                    <a:gd name="T17" fmla="*/ 4535 h 6748"/>
                    <a:gd name="T18" fmla="*/ 12987 w 13369"/>
                    <a:gd name="T19" fmla="*/ 4112 h 6748"/>
                    <a:gd name="T20" fmla="*/ 12896 w 13369"/>
                    <a:gd name="T21" fmla="*/ 3691 h 6748"/>
                    <a:gd name="T22" fmla="*/ 12791 w 13369"/>
                    <a:gd name="T23" fmla="*/ 3274 h 6748"/>
                    <a:gd name="T24" fmla="*/ 12673 w 13369"/>
                    <a:gd name="T25" fmla="*/ 2861 h 6748"/>
                    <a:gd name="T26" fmla="*/ 12542 w 13369"/>
                    <a:gd name="T27" fmla="*/ 2452 h 6748"/>
                    <a:gd name="T28" fmla="*/ 12396 w 13369"/>
                    <a:gd name="T29" fmla="*/ 2047 h 6748"/>
                    <a:gd name="T30" fmla="*/ 12238 w 13369"/>
                    <a:gd name="T31" fmla="*/ 1646 h 6748"/>
                    <a:gd name="T32" fmla="*/ 12067 w 13369"/>
                    <a:gd name="T33" fmla="*/ 1251 h 6748"/>
                    <a:gd name="T34" fmla="*/ 11883 w 13369"/>
                    <a:gd name="T35" fmla="*/ 861 h 6748"/>
                    <a:gd name="T36" fmla="*/ 11685 w 13369"/>
                    <a:gd name="T37" fmla="*/ 476 h 6748"/>
                    <a:gd name="T38" fmla="*/ 11475 w 13369"/>
                    <a:gd name="T39" fmla="*/ 98 h 6748"/>
                    <a:gd name="T40" fmla="*/ 11562 w 13369"/>
                    <a:gd name="T41" fmla="*/ 122 h 6748"/>
                    <a:gd name="T42" fmla="*/ 101 w 13369"/>
                    <a:gd name="T43" fmla="*/ 6740 h 6748"/>
                    <a:gd name="T44" fmla="*/ 11498 w 13369"/>
                    <a:gd name="T45" fmla="*/ 11 h 6748"/>
                    <a:gd name="T46" fmla="*/ 11548 w 13369"/>
                    <a:gd name="T47" fmla="*/ 5 h 6748"/>
                    <a:gd name="T48" fmla="*/ 11586 w 13369"/>
                    <a:gd name="T49" fmla="*/ 35 h 6748"/>
                    <a:gd name="T50" fmla="*/ 11798 w 13369"/>
                    <a:gd name="T51" fmla="*/ 417 h 6748"/>
                    <a:gd name="T52" fmla="*/ 11998 w 13369"/>
                    <a:gd name="T53" fmla="*/ 806 h 6748"/>
                    <a:gd name="T54" fmla="*/ 12184 w 13369"/>
                    <a:gd name="T55" fmla="*/ 1200 h 6748"/>
                    <a:gd name="T56" fmla="*/ 12357 w 13369"/>
                    <a:gd name="T57" fmla="*/ 1599 h 6748"/>
                    <a:gd name="T58" fmla="*/ 12517 w 13369"/>
                    <a:gd name="T59" fmla="*/ 2004 h 6748"/>
                    <a:gd name="T60" fmla="*/ 12663 w 13369"/>
                    <a:gd name="T61" fmla="*/ 2413 h 6748"/>
                    <a:gd name="T62" fmla="*/ 12796 w 13369"/>
                    <a:gd name="T63" fmla="*/ 2826 h 6748"/>
                    <a:gd name="T64" fmla="*/ 12916 w 13369"/>
                    <a:gd name="T65" fmla="*/ 3243 h 6748"/>
                    <a:gd name="T66" fmla="*/ 13021 w 13369"/>
                    <a:gd name="T67" fmla="*/ 3664 h 6748"/>
                    <a:gd name="T68" fmla="*/ 13112 w 13369"/>
                    <a:gd name="T69" fmla="*/ 4089 h 6748"/>
                    <a:gd name="T70" fmla="*/ 13191 w 13369"/>
                    <a:gd name="T71" fmla="*/ 4516 h 6748"/>
                    <a:gd name="T72" fmla="*/ 13254 w 13369"/>
                    <a:gd name="T73" fmla="*/ 4946 h 6748"/>
                    <a:gd name="T74" fmla="*/ 13304 w 13369"/>
                    <a:gd name="T75" fmla="*/ 5378 h 6748"/>
                    <a:gd name="T76" fmla="*/ 13339 w 13369"/>
                    <a:gd name="T77" fmla="*/ 5812 h 6748"/>
                    <a:gd name="T78" fmla="*/ 13361 w 13369"/>
                    <a:gd name="T79" fmla="*/ 6248 h 6748"/>
                    <a:gd name="T80" fmla="*/ 13368 w 13369"/>
                    <a:gd name="T81" fmla="*/ 6683 h 6748"/>
                    <a:gd name="T82" fmla="*/ 13350 w 13369"/>
                    <a:gd name="T83" fmla="*/ 6729 h 6748"/>
                    <a:gd name="T84" fmla="*/ 13304 w 13369"/>
                    <a:gd name="T85" fmla="*/ 6748 h 6748"/>
                    <a:gd name="T86" fmla="*/ 69 w 13369"/>
                    <a:gd name="T87" fmla="*/ 6748 h 6748"/>
                    <a:gd name="T88" fmla="*/ 8 w 13369"/>
                    <a:gd name="T89" fmla="*/ 6701 h 6748"/>
                    <a:gd name="T90" fmla="*/ 37 w 13369"/>
                    <a:gd name="T91" fmla="*/ 6629 h 6748"/>
                    <a:gd name="T92" fmla="*/ 11498 w 13369"/>
                    <a:gd name="T93" fmla="*/ 11 h 6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3369" h="6748">
                      <a:moveTo>
                        <a:pt x="101" y="6740"/>
                      </a:moveTo>
                      <a:lnTo>
                        <a:pt x="69" y="6620"/>
                      </a:lnTo>
                      <a:lnTo>
                        <a:pt x="13304" y="6620"/>
                      </a:lnTo>
                      <a:lnTo>
                        <a:pt x="13240" y="6685"/>
                      </a:lnTo>
                      <a:lnTo>
                        <a:pt x="13233" y="6250"/>
                      </a:lnTo>
                      <a:lnTo>
                        <a:pt x="13212" y="5819"/>
                      </a:lnTo>
                      <a:lnTo>
                        <a:pt x="13177" y="5389"/>
                      </a:lnTo>
                      <a:lnTo>
                        <a:pt x="13127" y="4961"/>
                      </a:lnTo>
                      <a:lnTo>
                        <a:pt x="13064" y="4535"/>
                      </a:lnTo>
                      <a:lnTo>
                        <a:pt x="12987" y="4112"/>
                      </a:lnTo>
                      <a:lnTo>
                        <a:pt x="12896" y="3691"/>
                      </a:lnTo>
                      <a:lnTo>
                        <a:pt x="12791" y="3274"/>
                      </a:lnTo>
                      <a:lnTo>
                        <a:pt x="12673" y="2861"/>
                      </a:lnTo>
                      <a:lnTo>
                        <a:pt x="12542" y="2452"/>
                      </a:lnTo>
                      <a:lnTo>
                        <a:pt x="12396" y="2047"/>
                      </a:lnTo>
                      <a:lnTo>
                        <a:pt x="12238" y="1646"/>
                      </a:lnTo>
                      <a:lnTo>
                        <a:pt x="12067" y="1251"/>
                      </a:lnTo>
                      <a:lnTo>
                        <a:pt x="11883" y="861"/>
                      </a:lnTo>
                      <a:lnTo>
                        <a:pt x="11685" y="476"/>
                      </a:lnTo>
                      <a:lnTo>
                        <a:pt x="11475" y="98"/>
                      </a:lnTo>
                      <a:lnTo>
                        <a:pt x="11562" y="122"/>
                      </a:lnTo>
                      <a:lnTo>
                        <a:pt x="101" y="6740"/>
                      </a:lnTo>
                      <a:close/>
                      <a:moveTo>
                        <a:pt x="11498" y="11"/>
                      </a:moveTo>
                      <a:cubicBezTo>
                        <a:pt x="11513" y="2"/>
                        <a:pt x="11531" y="0"/>
                        <a:pt x="11548" y="5"/>
                      </a:cubicBezTo>
                      <a:cubicBezTo>
                        <a:pt x="11564" y="9"/>
                        <a:pt x="11578" y="20"/>
                        <a:pt x="11586" y="35"/>
                      </a:cubicBezTo>
                      <a:lnTo>
                        <a:pt x="11798" y="417"/>
                      </a:lnTo>
                      <a:lnTo>
                        <a:pt x="11998" y="806"/>
                      </a:lnTo>
                      <a:lnTo>
                        <a:pt x="12184" y="1200"/>
                      </a:lnTo>
                      <a:lnTo>
                        <a:pt x="12357" y="1599"/>
                      </a:lnTo>
                      <a:lnTo>
                        <a:pt x="12517" y="2004"/>
                      </a:lnTo>
                      <a:lnTo>
                        <a:pt x="12663" y="2413"/>
                      </a:lnTo>
                      <a:lnTo>
                        <a:pt x="12796" y="2826"/>
                      </a:lnTo>
                      <a:lnTo>
                        <a:pt x="12916" y="3243"/>
                      </a:lnTo>
                      <a:lnTo>
                        <a:pt x="13021" y="3664"/>
                      </a:lnTo>
                      <a:lnTo>
                        <a:pt x="13112" y="4089"/>
                      </a:lnTo>
                      <a:lnTo>
                        <a:pt x="13191" y="4516"/>
                      </a:lnTo>
                      <a:lnTo>
                        <a:pt x="13254" y="4946"/>
                      </a:lnTo>
                      <a:lnTo>
                        <a:pt x="13304" y="5378"/>
                      </a:lnTo>
                      <a:lnTo>
                        <a:pt x="13339" y="5812"/>
                      </a:lnTo>
                      <a:lnTo>
                        <a:pt x="13361" y="6248"/>
                      </a:lnTo>
                      <a:lnTo>
                        <a:pt x="13368" y="6683"/>
                      </a:lnTo>
                      <a:cubicBezTo>
                        <a:pt x="13369" y="6701"/>
                        <a:pt x="13362" y="6717"/>
                        <a:pt x="13350" y="6729"/>
                      </a:cubicBezTo>
                      <a:cubicBezTo>
                        <a:pt x="13338" y="6742"/>
                        <a:pt x="13322" y="6748"/>
                        <a:pt x="13304" y="6748"/>
                      </a:cubicBezTo>
                      <a:lnTo>
                        <a:pt x="69" y="6748"/>
                      </a:lnTo>
                      <a:cubicBezTo>
                        <a:pt x="41" y="6748"/>
                        <a:pt x="15" y="6729"/>
                        <a:pt x="8" y="6701"/>
                      </a:cubicBezTo>
                      <a:cubicBezTo>
                        <a:pt x="0" y="6673"/>
                        <a:pt x="12" y="6644"/>
                        <a:pt x="37" y="6629"/>
                      </a:cubicBezTo>
                      <a:lnTo>
                        <a:pt x="11498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solidFill>
                    <a:srgbClr val="FFFFFF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89614" tIns="44807" rIns="89614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352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9" name="Freeform 12"/>
                <p:cNvSpPr>
                  <a:spLocks/>
                </p:cNvSpPr>
                <p:nvPr/>
              </p:nvSpPr>
              <p:spPr bwMode="gray">
                <a:xfrm>
                  <a:off x="4589463" y="3446463"/>
                  <a:ext cx="1262063" cy="628650"/>
                </a:xfrm>
                <a:custGeom>
                  <a:avLst/>
                  <a:gdLst>
                    <a:gd name="T0" fmla="*/ 0 w 13235"/>
                    <a:gd name="T1" fmla="*/ 0 h 6617"/>
                    <a:gd name="T2" fmla="*/ 11461 w 13235"/>
                    <a:gd name="T3" fmla="*/ 6617 h 6617"/>
                    <a:gd name="T4" fmla="*/ 13235 w 13235"/>
                    <a:gd name="T5" fmla="*/ 0 h 6617"/>
                    <a:gd name="T6" fmla="*/ 0 w 13235"/>
                    <a:gd name="T7" fmla="*/ 0 h 6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235" h="6617">
                      <a:moveTo>
                        <a:pt x="0" y="0"/>
                      </a:moveTo>
                      <a:lnTo>
                        <a:pt x="11461" y="6617"/>
                      </a:lnTo>
                      <a:cubicBezTo>
                        <a:pt x="12623" y="4605"/>
                        <a:pt x="13235" y="2323"/>
                        <a:pt x="1323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89614" tIns="44807" rIns="89614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352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0" name="Freeform 13"/>
                <p:cNvSpPr>
                  <a:spLocks noEditPoints="1"/>
                </p:cNvSpPr>
                <p:nvPr/>
              </p:nvSpPr>
              <p:spPr bwMode="gray">
                <a:xfrm>
                  <a:off x="4583113" y="3440113"/>
                  <a:ext cx="1274763" cy="641350"/>
                </a:xfrm>
                <a:custGeom>
                  <a:avLst/>
                  <a:gdLst>
                    <a:gd name="T0" fmla="*/ 69 w 13369"/>
                    <a:gd name="T1" fmla="*/ 128 h 6748"/>
                    <a:gd name="T2" fmla="*/ 101 w 13369"/>
                    <a:gd name="T3" fmla="*/ 9 h 6748"/>
                    <a:gd name="T4" fmla="*/ 11562 w 13369"/>
                    <a:gd name="T5" fmla="*/ 6626 h 6748"/>
                    <a:gd name="T6" fmla="*/ 11475 w 13369"/>
                    <a:gd name="T7" fmla="*/ 6650 h 6748"/>
                    <a:gd name="T8" fmla="*/ 11686 w 13369"/>
                    <a:gd name="T9" fmla="*/ 6270 h 6748"/>
                    <a:gd name="T10" fmla="*/ 11884 w 13369"/>
                    <a:gd name="T11" fmla="*/ 5885 h 6748"/>
                    <a:gd name="T12" fmla="*/ 12068 w 13369"/>
                    <a:gd name="T13" fmla="*/ 5495 h 6748"/>
                    <a:gd name="T14" fmla="*/ 12239 w 13369"/>
                    <a:gd name="T15" fmla="*/ 5100 h 6748"/>
                    <a:gd name="T16" fmla="*/ 12397 w 13369"/>
                    <a:gd name="T17" fmla="*/ 4700 h 6748"/>
                    <a:gd name="T18" fmla="*/ 12542 w 13369"/>
                    <a:gd name="T19" fmla="*/ 4295 h 6748"/>
                    <a:gd name="T20" fmla="*/ 12674 w 13369"/>
                    <a:gd name="T21" fmla="*/ 3885 h 6748"/>
                    <a:gd name="T22" fmla="*/ 12792 w 13369"/>
                    <a:gd name="T23" fmla="*/ 3472 h 6748"/>
                    <a:gd name="T24" fmla="*/ 12896 w 13369"/>
                    <a:gd name="T25" fmla="*/ 3055 h 6748"/>
                    <a:gd name="T26" fmla="*/ 12987 w 13369"/>
                    <a:gd name="T27" fmla="*/ 2635 h 6748"/>
                    <a:gd name="T28" fmla="*/ 13065 w 13369"/>
                    <a:gd name="T29" fmla="*/ 2212 h 6748"/>
                    <a:gd name="T30" fmla="*/ 13127 w 13369"/>
                    <a:gd name="T31" fmla="*/ 1786 h 6748"/>
                    <a:gd name="T32" fmla="*/ 13177 w 13369"/>
                    <a:gd name="T33" fmla="*/ 1358 h 6748"/>
                    <a:gd name="T34" fmla="*/ 13212 w 13369"/>
                    <a:gd name="T35" fmla="*/ 928 h 6748"/>
                    <a:gd name="T36" fmla="*/ 13234 w 13369"/>
                    <a:gd name="T37" fmla="*/ 496 h 6748"/>
                    <a:gd name="T38" fmla="*/ 13240 w 13369"/>
                    <a:gd name="T39" fmla="*/ 63 h 6748"/>
                    <a:gd name="T40" fmla="*/ 13304 w 13369"/>
                    <a:gd name="T41" fmla="*/ 128 h 6748"/>
                    <a:gd name="T42" fmla="*/ 69 w 13369"/>
                    <a:gd name="T43" fmla="*/ 128 h 6748"/>
                    <a:gd name="T44" fmla="*/ 13304 w 13369"/>
                    <a:gd name="T45" fmla="*/ 0 h 6748"/>
                    <a:gd name="T46" fmla="*/ 13350 w 13369"/>
                    <a:gd name="T47" fmla="*/ 20 h 6748"/>
                    <a:gd name="T48" fmla="*/ 13368 w 13369"/>
                    <a:gd name="T49" fmla="*/ 65 h 6748"/>
                    <a:gd name="T50" fmla="*/ 13361 w 13369"/>
                    <a:gd name="T51" fmla="*/ 503 h 6748"/>
                    <a:gd name="T52" fmla="*/ 13339 w 13369"/>
                    <a:gd name="T53" fmla="*/ 939 h 6748"/>
                    <a:gd name="T54" fmla="*/ 13304 w 13369"/>
                    <a:gd name="T55" fmla="*/ 1373 h 6748"/>
                    <a:gd name="T56" fmla="*/ 13254 w 13369"/>
                    <a:gd name="T57" fmla="*/ 1805 h 6748"/>
                    <a:gd name="T58" fmla="*/ 13190 w 13369"/>
                    <a:gd name="T59" fmla="*/ 2235 h 6748"/>
                    <a:gd name="T60" fmla="*/ 13112 w 13369"/>
                    <a:gd name="T61" fmla="*/ 2662 h 6748"/>
                    <a:gd name="T62" fmla="*/ 13021 w 13369"/>
                    <a:gd name="T63" fmla="*/ 3086 h 6748"/>
                    <a:gd name="T64" fmla="*/ 12915 w 13369"/>
                    <a:gd name="T65" fmla="*/ 3507 h 6748"/>
                    <a:gd name="T66" fmla="*/ 12795 w 13369"/>
                    <a:gd name="T67" fmla="*/ 3924 h 6748"/>
                    <a:gd name="T68" fmla="*/ 12663 w 13369"/>
                    <a:gd name="T69" fmla="*/ 4338 h 6748"/>
                    <a:gd name="T70" fmla="*/ 12516 w 13369"/>
                    <a:gd name="T71" fmla="*/ 4747 h 6748"/>
                    <a:gd name="T72" fmla="*/ 12356 w 13369"/>
                    <a:gd name="T73" fmla="*/ 5151 h 6748"/>
                    <a:gd name="T74" fmla="*/ 12183 w 13369"/>
                    <a:gd name="T75" fmla="*/ 5550 h 6748"/>
                    <a:gd name="T76" fmla="*/ 11997 w 13369"/>
                    <a:gd name="T77" fmla="*/ 5944 h 6748"/>
                    <a:gd name="T78" fmla="*/ 11797 w 13369"/>
                    <a:gd name="T79" fmla="*/ 6333 h 6748"/>
                    <a:gd name="T80" fmla="*/ 11586 w 13369"/>
                    <a:gd name="T81" fmla="*/ 6713 h 6748"/>
                    <a:gd name="T82" fmla="*/ 11548 w 13369"/>
                    <a:gd name="T83" fmla="*/ 6743 h 6748"/>
                    <a:gd name="T84" fmla="*/ 11498 w 13369"/>
                    <a:gd name="T85" fmla="*/ 6737 h 6748"/>
                    <a:gd name="T86" fmla="*/ 37 w 13369"/>
                    <a:gd name="T87" fmla="*/ 120 h 6748"/>
                    <a:gd name="T88" fmla="*/ 8 w 13369"/>
                    <a:gd name="T89" fmla="*/ 48 h 6748"/>
                    <a:gd name="T90" fmla="*/ 69 w 13369"/>
                    <a:gd name="T91" fmla="*/ 0 h 6748"/>
                    <a:gd name="T92" fmla="*/ 13304 w 13369"/>
                    <a:gd name="T93" fmla="*/ 0 h 6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3369" h="6748">
                      <a:moveTo>
                        <a:pt x="69" y="128"/>
                      </a:moveTo>
                      <a:lnTo>
                        <a:pt x="101" y="9"/>
                      </a:lnTo>
                      <a:lnTo>
                        <a:pt x="11562" y="6626"/>
                      </a:lnTo>
                      <a:lnTo>
                        <a:pt x="11475" y="6650"/>
                      </a:lnTo>
                      <a:lnTo>
                        <a:pt x="11686" y="6270"/>
                      </a:lnTo>
                      <a:lnTo>
                        <a:pt x="11884" y="5885"/>
                      </a:lnTo>
                      <a:lnTo>
                        <a:pt x="12068" y="5495"/>
                      </a:lnTo>
                      <a:lnTo>
                        <a:pt x="12239" y="5100"/>
                      </a:lnTo>
                      <a:lnTo>
                        <a:pt x="12397" y="4700"/>
                      </a:lnTo>
                      <a:lnTo>
                        <a:pt x="12542" y="4295"/>
                      </a:lnTo>
                      <a:lnTo>
                        <a:pt x="12674" y="3885"/>
                      </a:lnTo>
                      <a:lnTo>
                        <a:pt x="12792" y="3472"/>
                      </a:lnTo>
                      <a:lnTo>
                        <a:pt x="12896" y="3055"/>
                      </a:lnTo>
                      <a:lnTo>
                        <a:pt x="12987" y="2635"/>
                      </a:lnTo>
                      <a:lnTo>
                        <a:pt x="13065" y="2212"/>
                      </a:lnTo>
                      <a:lnTo>
                        <a:pt x="13127" y="1786"/>
                      </a:lnTo>
                      <a:lnTo>
                        <a:pt x="13177" y="1358"/>
                      </a:lnTo>
                      <a:lnTo>
                        <a:pt x="13212" y="928"/>
                      </a:lnTo>
                      <a:lnTo>
                        <a:pt x="13234" y="496"/>
                      </a:lnTo>
                      <a:lnTo>
                        <a:pt x="13240" y="63"/>
                      </a:lnTo>
                      <a:lnTo>
                        <a:pt x="13304" y="128"/>
                      </a:lnTo>
                      <a:lnTo>
                        <a:pt x="69" y="128"/>
                      </a:lnTo>
                      <a:close/>
                      <a:moveTo>
                        <a:pt x="13304" y="0"/>
                      </a:moveTo>
                      <a:cubicBezTo>
                        <a:pt x="13322" y="0"/>
                        <a:pt x="13338" y="7"/>
                        <a:pt x="13350" y="20"/>
                      </a:cubicBezTo>
                      <a:cubicBezTo>
                        <a:pt x="13362" y="32"/>
                        <a:pt x="13369" y="48"/>
                        <a:pt x="13368" y="65"/>
                      </a:cubicBezTo>
                      <a:lnTo>
                        <a:pt x="13361" y="503"/>
                      </a:lnTo>
                      <a:lnTo>
                        <a:pt x="13339" y="939"/>
                      </a:lnTo>
                      <a:lnTo>
                        <a:pt x="13304" y="1373"/>
                      </a:lnTo>
                      <a:lnTo>
                        <a:pt x="13254" y="1805"/>
                      </a:lnTo>
                      <a:lnTo>
                        <a:pt x="13190" y="2235"/>
                      </a:lnTo>
                      <a:lnTo>
                        <a:pt x="13112" y="2662"/>
                      </a:lnTo>
                      <a:lnTo>
                        <a:pt x="13021" y="3086"/>
                      </a:lnTo>
                      <a:lnTo>
                        <a:pt x="12915" y="3507"/>
                      </a:lnTo>
                      <a:lnTo>
                        <a:pt x="12795" y="3924"/>
                      </a:lnTo>
                      <a:lnTo>
                        <a:pt x="12663" y="4338"/>
                      </a:lnTo>
                      <a:lnTo>
                        <a:pt x="12516" y="4747"/>
                      </a:lnTo>
                      <a:lnTo>
                        <a:pt x="12356" y="5151"/>
                      </a:lnTo>
                      <a:lnTo>
                        <a:pt x="12183" y="5550"/>
                      </a:lnTo>
                      <a:lnTo>
                        <a:pt x="11997" y="5944"/>
                      </a:lnTo>
                      <a:lnTo>
                        <a:pt x="11797" y="6333"/>
                      </a:lnTo>
                      <a:lnTo>
                        <a:pt x="11586" y="6713"/>
                      </a:lnTo>
                      <a:cubicBezTo>
                        <a:pt x="11578" y="6728"/>
                        <a:pt x="11564" y="6739"/>
                        <a:pt x="11548" y="6743"/>
                      </a:cubicBezTo>
                      <a:cubicBezTo>
                        <a:pt x="11531" y="6748"/>
                        <a:pt x="11513" y="6745"/>
                        <a:pt x="11498" y="6737"/>
                      </a:cubicBezTo>
                      <a:lnTo>
                        <a:pt x="37" y="120"/>
                      </a:lnTo>
                      <a:cubicBezTo>
                        <a:pt x="12" y="105"/>
                        <a:pt x="0" y="76"/>
                        <a:pt x="8" y="48"/>
                      </a:cubicBezTo>
                      <a:cubicBezTo>
                        <a:pt x="15" y="20"/>
                        <a:pt x="41" y="0"/>
                        <a:pt x="69" y="0"/>
                      </a:cubicBezTo>
                      <a:lnTo>
                        <a:pt x="1330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solidFill>
                    <a:srgbClr val="FFFFFF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89614" tIns="44807" rIns="89614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352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1" name="Freeform 14"/>
                <p:cNvSpPr>
                  <a:spLocks/>
                </p:cNvSpPr>
                <p:nvPr/>
              </p:nvSpPr>
              <p:spPr bwMode="gray">
                <a:xfrm>
                  <a:off x="4589463" y="3446463"/>
                  <a:ext cx="1092200" cy="1090613"/>
                </a:xfrm>
                <a:custGeom>
                  <a:avLst/>
                  <a:gdLst>
                    <a:gd name="T0" fmla="*/ 0 w 11461"/>
                    <a:gd name="T1" fmla="*/ 0 h 11462"/>
                    <a:gd name="T2" fmla="*/ 6617 w 11461"/>
                    <a:gd name="T3" fmla="*/ 11462 h 11462"/>
                    <a:gd name="T4" fmla="*/ 11461 w 11461"/>
                    <a:gd name="T5" fmla="*/ 6617 h 11462"/>
                    <a:gd name="T6" fmla="*/ 0 w 11461"/>
                    <a:gd name="T7" fmla="*/ 0 h 11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61" h="11462">
                      <a:moveTo>
                        <a:pt x="0" y="0"/>
                      </a:moveTo>
                      <a:lnTo>
                        <a:pt x="6617" y="11462"/>
                      </a:lnTo>
                      <a:cubicBezTo>
                        <a:pt x="8629" y="10300"/>
                        <a:pt x="10300" y="8629"/>
                        <a:pt x="11461" y="661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89614" tIns="44807" rIns="89614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352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2" name="Freeform 15"/>
                <p:cNvSpPr>
                  <a:spLocks noEditPoints="1"/>
                </p:cNvSpPr>
                <p:nvPr/>
              </p:nvSpPr>
              <p:spPr bwMode="gray">
                <a:xfrm>
                  <a:off x="4583113" y="3440113"/>
                  <a:ext cx="1106488" cy="1103313"/>
                </a:xfrm>
                <a:custGeom>
                  <a:avLst/>
                  <a:gdLst>
                    <a:gd name="T0" fmla="*/ 37 w 11597"/>
                    <a:gd name="T1" fmla="*/ 125 h 11598"/>
                    <a:gd name="T2" fmla="*/ 125 w 11597"/>
                    <a:gd name="T3" fmla="*/ 37 h 11598"/>
                    <a:gd name="T4" fmla="*/ 6742 w 11597"/>
                    <a:gd name="T5" fmla="*/ 11499 h 11598"/>
                    <a:gd name="T6" fmla="*/ 6654 w 11597"/>
                    <a:gd name="T7" fmla="*/ 11477 h 11598"/>
                    <a:gd name="T8" fmla="*/ 7027 w 11597"/>
                    <a:gd name="T9" fmla="*/ 11253 h 11598"/>
                    <a:gd name="T10" fmla="*/ 7390 w 11597"/>
                    <a:gd name="T11" fmla="*/ 11019 h 11598"/>
                    <a:gd name="T12" fmla="*/ 7745 w 11597"/>
                    <a:gd name="T13" fmla="*/ 10773 h 11598"/>
                    <a:gd name="T14" fmla="*/ 8090 w 11597"/>
                    <a:gd name="T15" fmla="*/ 10516 h 11598"/>
                    <a:gd name="T16" fmla="*/ 8428 w 11597"/>
                    <a:gd name="T17" fmla="*/ 10248 h 11598"/>
                    <a:gd name="T18" fmla="*/ 8756 w 11597"/>
                    <a:gd name="T19" fmla="*/ 9970 h 11598"/>
                    <a:gd name="T20" fmla="*/ 9074 w 11597"/>
                    <a:gd name="T21" fmla="*/ 9681 h 11598"/>
                    <a:gd name="T22" fmla="*/ 9383 w 11597"/>
                    <a:gd name="T23" fmla="*/ 9382 h 11598"/>
                    <a:gd name="T24" fmla="*/ 9681 w 11597"/>
                    <a:gd name="T25" fmla="*/ 9073 h 11598"/>
                    <a:gd name="T26" fmla="*/ 9971 w 11597"/>
                    <a:gd name="T27" fmla="*/ 8754 h 11598"/>
                    <a:gd name="T28" fmla="*/ 10249 w 11597"/>
                    <a:gd name="T29" fmla="*/ 8426 h 11598"/>
                    <a:gd name="T30" fmla="*/ 10516 w 11597"/>
                    <a:gd name="T31" fmla="*/ 8089 h 11598"/>
                    <a:gd name="T32" fmla="*/ 10773 w 11597"/>
                    <a:gd name="T33" fmla="*/ 7743 h 11598"/>
                    <a:gd name="T34" fmla="*/ 11019 w 11597"/>
                    <a:gd name="T35" fmla="*/ 7388 h 11598"/>
                    <a:gd name="T36" fmla="*/ 11253 w 11597"/>
                    <a:gd name="T37" fmla="*/ 7025 h 11598"/>
                    <a:gd name="T38" fmla="*/ 11476 w 11597"/>
                    <a:gd name="T39" fmla="*/ 6654 h 11598"/>
                    <a:gd name="T40" fmla="*/ 11498 w 11597"/>
                    <a:gd name="T41" fmla="*/ 6742 h 11598"/>
                    <a:gd name="T42" fmla="*/ 37 w 11597"/>
                    <a:gd name="T43" fmla="*/ 125 h 11598"/>
                    <a:gd name="T44" fmla="*/ 11562 w 11597"/>
                    <a:gd name="T45" fmla="*/ 6631 h 11598"/>
                    <a:gd name="T46" fmla="*/ 11592 w 11597"/>
                    <a:gd name="T47" fmla="*/ 6670 h 11598"/>
                    <a:gd name="T48" fmla="*/ 11585 w 11597"/>
                    <a:gd name="T49" fmla="*/ 6719 h 11598"/>
                    <a:gd name="T50" fmla="*/ 11360 w 11597"/>
                    <a:gd name="T51" fmla="*/ 7094 h 11598"/>
                    <a:gd name="T52" fmla="*/ 11124 w 11597"/>
                    <a:gd name="T53" fmla="*/ 7461 h 11598"/>
                    <a:gd name="T54" fmla="*/ 10876 w 11597"/>
                    <a:gd name="T55" fmla="*/ 7820 h 11598"/>
                    <a:gd name="T56" fmla="*/ 10617 w 11597"/>
                    <a:gd name="T57" fmla="*/ 8168 h 11598"/>
                    <a:gd name="T58" fmla="*/ 10346 w 11597"/>
                    <a:gd name="T59" fmla="*/ 8509 h 11598"/>
                    <a:gd name="T60" fmla="*/ 10066 w 11597"/>
                    <a:gd name="T61" fmla="*/ 8841 h 11598"/>
                    <a:gd name="T62" fmla="*/ 9773 w 11597"/>
                    <a:gd name="T63" fmla="*/ 9162 h 11598"/>
                    <a:gd name="T64" fmla="*/ 9472 w 11597"/>
                    <a:gd name="T65" fmla="*/ 9473 h 11598"/>
                    <a:gd name="T66" fmla="*/ 9160 w 11597"/>
                    <a:gd name="T67" fmla="*/ 9776 h 11598"/>
                    <a:gd name="T68" fmla="*/ 8839 w 11597"/>
                    <a:gd name="T69" fmla="*/ 10067 h 11598"/>
                    <a:gd name="T70" fmla="*/ 8507 w 11597"/>
                    <a:gd name="T71" fmla="*/ 10349 h 11598"/>
                    <a:gd name="T72" fmla="*/ 8167 w 11597"/>
                    <a:gd name="T73" fmla="*/ 10619 h 11598"/>
                    <a:gd name="T74" fmla="*/ 7818 w 11597"/>
                    <a:gd name="T75" fmla="*/ 10878 h 11598"/>
                    <a:gd name="T76" fmla="*/ 7459 w 11597"/>
                    <a:gd name="T77" fmla="*/ 11126 h 11598"/>
                    <a:gd name="T78" fmla="*/ 7092 w 11597"/>
                    <a:gd name="T79" fmla="*/ 11362 h 11598"/>
                    <a:gd name="T80" fmla="*/ 6719 w 11597"/>
                    <a:gd name="T81" fmla="*/ 11586 h 11598"/>
                    <a:gd name="T82" fmla="*/ 6670 w 11597"/>
                    <a:gd name="T83" fmla="*/ 11593 h 11598"/>
                    <a:gd name="T84" fmla="*/ 6631 w 11597"/>
                    <a:gd name="T85" fmla="*/ 11563 h 11598"/>
                    <a:gd name="T86" fmla="*/ 14 w 11597"/>
                    <a:gd name="T87" fmla="*/ 101 h 11598"/>
                    <a:gd name="T88" fmla="*/ 24 w 11597"/>
                    <a:gd name="T89" fmla="*/ 24 h 11598"/>
                    <a:gd name="T90" fmla="*/ 101 w 11597"/>
                    <a:gd name="T91" fmla="*/ 14 h 11598"/>
                    <a:gd name="T92" fmla="*/ 11562 w 11597"/>
                    <a:gd name="T93" fmla="*/ 6631 h 1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1597" h="11598">
                      <a:moveTo>
                        <a:pt x="37" y="125"/>
                      </a:moveTo>
                      <a:lnTo>
                        <a:pt x="125" y="37"/>
                      </a:lnTo>
                      <a:lnTo>
                        <a:pt x="6742" y="11499"/>
                      </a:lnTo>
                      <a:lnTo>
                        <a:pt x="6654" y="11477"/>
                      </a:lnTo>
                      <a:lnTo>
                        <a:pt x="7027" y="11253"/>
                      </a:lnTo>
                      <a:lnTo>
                        <a:pt x="7390" y="11019"/>
                      </a:lnTo>
                      <a:lnTo>
                        <a:pt x="7745" y="10773"/>
                      </a:lnTo>
                      <a:lnTo>
                        <a:pt x="8090" y="10516"/>
                      </a:lnTo>
                      <a:lnTo>
                        <a:pt x="8428" y="10248"/>
                      </a:lnTo>
                      <a:lnTo>
                        <a:pt x="8756" y="9970"/>
                      </a:lnTo>
                      <a:lnTo>
                        <a:pt x="9074" y="9681"/>
                      </a:lnTo>
                      <a:lnTo>
                        <a:pt x="9383" y="9382"/>
                      </a:lnTo>
                      <a:lnTo>
                        <a:pt x="9681" y="9073"/>
                      </a:lnTo>
                      <a:lnTo>
                        <a:pt x="9971" y="8754"/>
                      </a:lnTo>
                      <a:lnTo>
                        <a:pt x="10249" y="8426"/>
                      </a:lnTo>
                      <a:lnTo>
                        <a:pt x="10516" y="8089"/>
                      </a:lnTo>
                      <a:lnTo>
                        <a:pt x="10773" y="7743"/>
                      </a:lnTo>
                      <a:lnTo>
                        <a:pt x="11019" y="7388"/>
                      </a:lnTo>
                      <a:lnTo>
                        <a:pt x="11253" y="7025"/>
                      </a:lnTo>
                      <a:lnTo>
                        <a:pt x="11476" y="6654"/>
                      </a:lnTo>
                      <a:lnTo>
                        <a:pt x="11498" y="6742"/>
                      </a:lnTo>
                      <a:lnTo>
                        <a:pt x="37" y="125"/>
                      </a:lnTo>
                      <a:close/>
                      <a:moveTo>
                        <a:pt x="11562" y="6631"/>
                      </a:moveTo>
                      <a:cubicBezTo>
                        <a:pt x="11577" y="6640"/>
                        <a:pt x="11588" y="6654"/>
                        <a:pt x="11592" y="6670"/>
                      </a:cubicBezTo>
                      <a:cubicBezTo>
                        <a:pt x="11597" y="6687"/>
                        <a:pt x="11594" y="6705"/>
                        <a:pt x="11585" y="6719"/>
                      </a:cubicBezTo>
                      <a:lnTo>
                        <a:pt x="11360" y="7094"/>
                      </a:lnTo>
                      <a:lnTo>
                        <a:pt x="11124" y="7461"/>
                      </a:lnTo>
                      <a:lnTo>
                        <a:pt x="10876" y="7820"/>
                      </a:lnTo>
                      <a:lnTo>
                        <a:pt x="10617" y="8168"/>
                      </a:lnTo>
                      <a:lnTo>
                        <a:pt x="10346" y="8509"/>
                      </a:lnTo>
                      <a:lnTo>
                        <a:pt x="10066" y="8841"/>
                      </a:lnTo>
                      <a:lnTo>
                        <a:pt x="9773" y="9162"/>
                      </a:lnTo>
                      <a:lnTo>
                        <a:pt x="9472" y="9473"/>
                      </a:lnTo>
                      <a:lnTo>
                        <a:pt x="9160" y="9776"/>
                      </a:lnTo>
                      <a:lnTo>
                        <a:pt x="8839" y="10067"/>
                      </a:lnTo>
                      <a:lnTo>
                        <a:pt x="8507" y="10349"/>
                      </a:lnTo>
                      <a:lnTo>
                        <a:pt x="8167" y="10619"/>
                      </a:lnTo>
                      <a:lnTo>
                        <a:pt x="7818" y="10878"/>
                      </a:lnTo>
                      <a:lnTo>
                        <a:pt x="7459" y="11126"/>
                      </a:lnTo>
                      <a:lnTo>
                        <a:pt x="7092" y="11362"/>
                      </a:lnTo>
                      <a:lnTo>
                        <a:pt x="6719" y="11586"/>
                      </a:lnTo>
                      <a:cubicBezTo>
                        <a:pt x="6705" y="11595"/>
                        <a:pt x="6687" y="11598"/>
                        <a:pt x="6670" y="11593"/>
                      </a:cubicBezTo>
                      <a:cubicBezTo>
                        <a:pt x="6654" y="11589"/>
                        <a:pt x="6640" y="11578"/>
                        <a:pt x="6631" y="11563"/>
                      </a:cubicBezTo>
                      <a:lnTo>
                        <a:pt x="14" y="101"/>
                      </a:lnTo>
                      <a:cubicBezTo>
                        <a:pt x="0" y="76"/>
                        <a:pt x="4" y="45"/>
                        <a:pt x="24" y="24"/>
                      </a:cubicBezTo>
                      <a:cubicBezTo>
                        <a:pt x="45" y="4"/>
                        <a:pt x="76" y="0"/>
                        <a:pt x="101" y="14"/>
                      </a:cubicBezTo>
                      <a:lnTo>
                        <a:pt x="11562" y="66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solidFill>
                    <a:srgbClr val="FFFFFF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89614" tIns="44807" rIns="89614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352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3" name="Freeform 16"/>
                <p:cNvSpPr>
                  <a:spLocks/>
                </p:cNvSpPr>
                <p:nvPr/>
              </p:nvSpPr>
              <p:spPr bwMode="gray">
                <a:xfrm>
                  <a:off x="4589463" y="3446463"/>
                  <a:ext cx="630238" cy="1258888"/>
                </a:xfrm>
                <a:custGeom>
                  <a:avLst/>
                  <a:gdLst>
                    <a:gd name="T0" fmla="*/ 0 w 6617"/>
                    <a:gd name="T1" fmla="*/ 0 h 13235"/>
                    <a:gd name="T2" fmla="*/ 0 w 6617"/>
                    <a:gd name="T3" fmla="*/ 13235 h 13235"/>
                    <a:gd name="T4" fmla="*/ 6617 w 6617"/>
                    <a:gd name="T5" fmla="*/ 11462 h 13235"/>
                    <a:gd name="T6" fmla="*/ 0 w 6617"/>
                    <a:gd name="T7" fmla="*/ 0 h 13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17" h="13235">
                      <a:moveTo>
                        <a:pt x="0" y="0"/>
                      </a:moveTo>
                      <a:lnTo>
                        <a:pt x="0" y="13235"/>
                      </a:lnTo>
                      <a:cubicBezTo>
                        <a:pt x="2323" y="13235"/>
                        <a:pt x="4605" y="12623"/>
                        <a:pt x="6617" y="1146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89614" tIns="44807" rIns="89614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352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4" name="Freeform 17"/>
                <p:cNvSpPr>
                  <a:spLocks noEditPoints="1"/>
                </p:cNvSpPr>
                <p:nvPr/>
              </p:nvSpPr>
              <p:spPr bwMode="gray">
                <a:xfrm>
                  <a:off x="4583113" y="3440113"/>
                  <a:ext cx="642938" cy="1271588"/>
                </a:xfrm>
                <a:custGeom>
                  <a:avLst/>
                  <a:gdLst>
                    <a:gd name="T0" fmla="*/ 9 w 6748"/>
                    <a:gd name="T1" fmla="*/ 101 h 13369"/>
                    <a:gd name="T2" fmla="*/ 128 w 6748"/>
                    <a:gd name="T3" fmla="*/ 69 h 13369"/>
                    <a:gd name="T4" fmla="*/ 128 w 6748"/>
                    <a:gd name="T5" fmla="*/ 13304 h 13369"/>
                    <a:gd name="T6" fmla="*/ 63 w 6748"/>
                    <a:gd name="T7" fmla="*/ 13240 h 13369"/>
                    <a:gd name="T8" fmla="*/ 498 w 6748"/>
                    <a:gd name="T9" fmla="*/ 13233 h 13369"/>
                    <a:gd name="T10" fmla="*/ 930 w 6748"/>
                    <a:gd name="T11" fmla="*/ 13212 h 13369"/>
                    <a:gd name="T12" fmla="*/ 1360 w 6748"/>
                    <a:gd name="T13" fmla="*/ 13177 h 13369"/>
                    <a:gd name="T14" fmla="*/ 1788 w 6748"/>
                    <a:gd name="T15" fmla="*/ 13127 h 13369"/>
                    <a:gd name="T16" fmla="*/ 2214 w 6748"/>
                    <a:gd name="T17" fmla="*/ 13064 h 13369"/>
                    <a:gd name="T18" fmla="*/ 2637 w 6748"/>
                    <a:gd name="T19" fmla="*/ 12987 h 13369"/>
                    <a:gd name="T20" fmla="*/ 3057 w 6748"/>
                    <a:gd name="T21" fmla="*/ 12896 h 13369"/>
                    <a:gd name="T22" fmla="*/ 3474 w 6748"/>
                    <a:gd name="T23" fmla="*/ 12791 h 13369"/>
                    <a:gd name="T24" fmla="*/ 3887 w 6748"/>
                    <a:gd name="T25" fmla="*/ 12673 h 13369"/>
                    <a:gd name="T26" fmla="*/ 4297 w 6748"/>
                    <a:gd name="T27" fmla="*/ 12542 h 13369"/>
                    <a:gd name="T28" fmla="*/ 4702 w 6748"/>
                    <a:gd name="T29" fmla="*/ 12397 h 13369"/>
                    <a:gd name="T30" fmla="*/ 5102 w 6748"/>
                    <a:gd name="T31" fmla="*/ 12239 h 13369"/>
                    <a:gd name="T32" fmla="*/ 5497 w 6748"/>
                    <a:gd name="T33" fmla="*/ 12068 h 13369"/>
                    <a:gd name="T34" fmla="*/ 5887 w 6748"/>
                    <a:gd name="T35" fmla="*/ 11884 h 13369"/>
                    <a:gd name="T36" fmla="*/ 6272 w 6748"/>
                    <a:gd name="T37" fmla="*/ 11686 h 13369"/>
                    <a:gd name="T38" fmla="*/ 6650 w 6748"/>
                    <a:gd name="T39" fmla="*/ 11476 h 13369"/>
                    <a:gd name="T40" fmla="*/ 6626 w 6748"/>
                    <a:gd name="T41" fmla="*/ 11563 h 13369"/>
                    <a:gd name="T42" fmla="*/ 9 w 6748"/>
                    <a:gd name="T43" fmla="*/ 101 h 13369"/>
                    <a:gd name="T44" fmla="*/ 6737 w 6748"/>
                    <a:gd name="T45" fmla="*/ 11499 h 13369"/>
                    <a:gd name="T46" fmla="*/ 6743 w 6748"/>
                    <a:gd name="T47" fmla="*/ 11549 h 13369"/>
                    <a:gd name="T48" fmla="*/ 6713 w 6748"/>
                    <a:gd name="T49" fmla="*/ 11587 h 13369"/>
                    <a:gd name="T50" fmla="*/ 6331 w 6748"/>
                    <a:gd name="T51" fmla="*/ 11799 h 13369"/>
                    <a:gd name="T52" fmla="*/ 5942 w 6748"/>
                    <a:gd name="T53" fmla="*/ 11999 h 13369"/>
                    <a:gd name="T54" fmla="*/ 5548 w 6748"/>
                    <a:gd name="T55" fmla="*/ 12185 h 13369"/>
                    <a:gd name="T56" fmla="*/ 5149 w 6748"/>
                    <a:gd name="T57" fmla="*/ 12358 h 13369"/>
                    <a:gd name="T58" fmla="*/ 4745 w 6748"/>
                    <a:gd name="T59" fmla="*/ 12518 h 13369"/>
                    <a:gd name="T60" fmla="*/ 4336 w 6748"/>
                    <a:gd name="T61" fmla="*/ 12663 h 13369"/>
                    <a:gd name="T62" fmla="*/ 3922 w 6748"/>
                    <a:gd name="T63" fmla="*/ 12796 h 13369"/>
                    <a:gd name="T64" fmla="*/ 3505 w 6748"/>
                    <a:gd name="T65" fmla="*/ 12916 h 13369"/>
                    <a:gd name="T66" fmla="*/ 3084 w 6748"/>
                    <a:gd name="T67" fmla="*/ 13021 h 13369"/>
                    <a:gd name="T68" fmla="*/ 2660 w 6748"/>
                    <a:gd name="T69" fmla="*/ 13112 h 13369"/>
                    <a:gd name="T70" fmla="*/ 2233 w 6748"/>
                    <a:gd name="T71" fmla="*/ 13191 h 13369"/>
                    <a:gd name="T72" fmla="*/ 1803 w 6748"/>
                    <a:gd name="T73" fmla="*/ 13254 h 13369"/>
                    <a:gd name="T74" fmla="*/ 1371 w 6748"/>
                    <a:gd name="T75" fmla="*/ 13304 h 13369"/>
                    <a:gd name="T76" fmla="*/ 937 w 6748"/>
                    <a:gd name="T77" fmla="*/ 13339 h 13369"/>
                    <a:gd name="T78" fmla="*/ 500 w 6748"/>
                    <a:gd name="T79" fmla="*/ 13361 h 13369"/>
                    <a:gd name="T80" fmla="*/ 65 w 6748"/>
                    <a:gd name="T81" fmla="*/ 13368 h 13369"/>
                    <a:gd name="T82" fmla="*/ 20 w 6748"/>
                    <a:gd name="T83" fmla="*/ 13350 h 13369"/>
                    <a:gd name="T84" fmla="*/ 0 w 6748"/>
                    <a:gd name="T85" fmla="*/ 13304 h 13369"/>
                    <a:gd name="T86" fmla="*/ 0 w 6748"/>
                    <a:gd name="T87" fmla="*/ 69 h 13369"/>
                    <a:gd name="T88" fmla="*/ 48 w 6748"/>
                    <a:gd name="T89" fmla="*/ 8 h 13369"/>
                    <a:gd name="T90" fmla="*/ 120 w 6748"/>
                    <a:gd name="T91" fmla="*/ 37 h 13369"/>
                    <a:gd name="T92" fmla="*/ 6737 w 6748"/>
                    <a:gd name="T93" fmla="*/ 11499 h 13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748" h="13369">
                      <a:moveTo>
                        <a:pt x="9" y="101"/>
                      </a:moveTo>
                      <a:lnTo>
                        <a:pt x="128" y="69"/>
                      </a:lnTo>
                      <a:lnTo>
                        <a:pt x="128" y="13304"/>
                      </a:lnTo>
                      <a:lnTo>
                        <a:pt x="63" y="13240"/>
                      </a:lnTo>
                      <a:lnTo>
                        <a:pt x="498" y="13233"/>
                      </a:lnTo>
                      <a:lnTo>
                        <a:pt x="930" y="13212"/>
                      </a:lnTo>
                      <a:lnTo>
                        <a:pt x="1360" y="13177"/>
                      </a:lnTo>
                      <a:lnTo>
                        <a:pt x="1788" y="13127"/>
                      </a:lnTo>
                      <a:lnTo>
                        <a:pt x="2214" y="13064"/>
                      </a:lnTo>
                      <a:lnTo>
                        <a:pt x="2637" y="12987"/>
                      </a:lnTo>
                      <a:lnTo>
                        <a:pt x="3057" y="12896"/>
                      </a:lnTo>
                      <a:lnTo>
                        <a:pt x="3474" y="12791"/>
                      </a:lnTo>
                      <a:lnTo>
                        <a:pt x="3887" y="12673"/>
                      </a:lnTo>
                      <a:lnTo>
                        <a:pt x="4297" y="12542"/>
                      </a:lnTo>
                      <a:lnTo>
                        <a:pt x="4702" y="12397"/>
                      </a:lnTo>
                      <a:lnTo>
                        <a:pt x="5102" y="12239"/>
                      </a:lnTo>
                      <a:lnTo>
                        <a:pt x="5497" y="12068"/>
                      </a:lnTo>
                      <a:lnTo>
                        <a:pt x="5887" y="11884"/>
                      </a:lnTo>
                      <a:lnTo>
                        <a:pt x="6272" y="11686"/>
                      </a:lnTo>
                      <a:lnTo>
                        <a:pt x="6650" y="11476"/>
                      </a:lnTo>
                      <a:lnTo>
                        <a:pt x="6626" y="11563"/>
                      </a:lnTo>
                      <a:lnTo>
                        <a:pt x="9" y="101"/>
                      </a:lnTo>
                      <a:close/>
                      <a:moveTo>
                        <a:pt x="6737" y="11499"/>
                      </a:moveTo>
                      <a:cubicBezTo>
                        <a:pt x="6745" y="11514"/>
                        <a:pt x="6748" y="11532"/>
                        <a:pt x="6743" y="11549"/>
                      </a:cubicBezTo>
                      <a:cubicBezTo>
                        <a:pt x="6739" y="11565"/>
                        <a:pt x="6728" y="11579"/>
                        <a:pt x="6713" y="11587"/>
                      </a:cubicBezTo>
                      <a:lnTo>
                        <a:pt x="6331" y="11799"/>
                      </a:lnTo>
                      <a:lnTo>
                        <a:pt x="5942" y="11999"/>
                      </a:lnTo>
                      <a:lnTo>
                        <a:pt x="5548" y="12185"/>
                      </a:lnTo>
                      <a:lnTo>
                        <a:pt x="5149" y="12358"/>
                      </a:lnTo>
                      <a:lnTo>
                        <a:pt x="4745" y="12518"/>
                      </a:lnTo>
                      <a:lnTo>
                        <a:pt x="4336" y="12663"/>
                      </a:lnTo>
                      <a:lnTo>
                        <a:pt x="3922" y="12796"/>
                      </a:lnTo>
                      <a:lnTo>
                        <a:pt x="3505" y="12916"/>
                      </a:lnTo>
                      <a:lnTo>
                        <a:pt x="3084" y="13021"/>
                      </a:lnTo>
                      <a:lnTo>
                        <a:pt x="2660" y="13112"/>
                      </a:lnTo>
                      <a:lnTo>
                        <a:pt x="2233" y="13191"/>
                      </a:lnTo>
                      <a:lnTo>
                        <a:pt x="1803" y="13254"/>
                      </a:lnTo>
                      <a:lnTo>
                        <a:pt x="1371" y="13304"/>
                      </a:lnTo>
                      <a:lnTo>
                        <a:pt x="937" y="13339"/>
                      </a:lnTo>
                      <a:lnTo>
                        <a:pt x="500" y="13361"/>
                      </a:lnTo>
                      <a:lnTo>
                        <a:pt x="65" y="13368"/>
                      </a:lnTo>
                      <a:cubicBezTo>
                        <a:pt x="48" y="13369"/>
                        <a:pt x="32" y="13362"/>
                        <a:pt x="20" y="13350"/>
                      </a:cubicBezTo>
                      <a:cubicBezTo>
                        <a:pt x="7" y="13338"/>
                        <a:pt x="0" y="13322"/>
                        <a:pt x="0" y="13304"/>
                      </a:cubicBezTo>
                      <a:lnTo>
                        <a:pt x="0" y="69"/>
                      </a:lnTo>
                      <a:cubicBezTo>
                        <a:pt x="0" y="41"/>
                        <a:pt x="20" y="15"/>
                        <a:pt x="48" y="8"/>
                      </a:cubicBezTo>
                      <a:cubicBezTo>
                        <a:pt x="76" y="0"/>
                        <a:pt x="105" y="12"/>
                        <a:pt x="120" y="37"/>
                      </a:cubicBezTo>
                      <a:lnTo>
                        <a:pt x="6737" y="114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solidFill>
                    <a:srgbClr val="FFFFFF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89614" tIns="44807" rIns="89614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352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5" name="Freeform 18"/>
                <p:cNvSpPr>
                  <a:spLocks/>
                </p:cNvSpPr>
                <p:nvPr/>
              </p:nvSpPr>
              <p:spPr bwMode="gray">
                <a:xfrm>
                  <a:off x="3957638" y="3446463"/>
                  <a:ext cx="631825" cy="1258888"/>
                </a:xfrm>
                <a:custGeom>
                  <a:avLst/>
                  <a:gdLst>
                    <a:gd name="T0" fmla="*/ 6618 w 6618"/>
                    <a:gd name="T1" fmla="*/ 0 h 13235"/>
                    <a:gd name="T2" fmla="*/ 0 w 6618"/>
                    <a:gd name="T3" fmla="*/ 11462 h 13235"/>
                    <a:gd name="T4" fmla="*/ 6618 w 6618"/>
                    <a:gd name="T5" fmla="*/ 13235 h 13235"/>
                    <a:gd name="T6" fmla="*/ 6618 w 6618"/>
                    <a:gd name="T7" fmla="*/ 0 h 13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18" h="13235">
                      <a:moveTo>
                        <a:pt x="6618" y="0"/>
                      </a:moveTo>
                      <a:lnTo>
                        <a:pt x="0" y="11462"/>
                      </a:lnTo>
                      <a:cubicBezTo>
                        <a:pt x="2012" y="12623"/>
                        <a:pt x="4294" y="13235"/>
                        <a:pt x="6618" y="13235"/>
                      </a:cubicBezTo>
                      <a:lnTo>
                        <a:pt x="6618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89614" tIns="44807" rIns="89614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352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6" name="Freeform 19"/>
                <p:cNvSpPr>
                  <a:spLocks noEditPoints="1"/>
                </p:cNvSpPr>
                <p:nvPr/>
              </p:nvSpPr>
              <p:spPr bwMode="gray">
                <a:xfrm>
                  <a:off x="3951288" y="3440113"/>
                  <a:ext cx="644525" cy="1271588"/>
                </a:xfrm>
                <a:custGeom>
                  <a:avLst/>
                  <a:gdLst>
                    <a:gd name="T0" fmla="*/ 6620 w 6748"/>
                    <a:gd name="T1" fmla="*/ 69 h 13369"/>
                    <a:gd name="T2" fmla="*/ 6740 w 6748"/>
                    <a:gd name="T3" fmla="*/ 101 h 13369"/>
                    <a:gd name="T4" fmla="*/ 122 w 6748"/>
                    <a:gd name="T5" fmla="*/ 11563 h 13369"/>
                    <a:gd name="T6" fmla="*/ 98 w 6748"/>
                    <a:gd name="T7" fmla="*/ 11476 h 13369"/>
                    <a:gd name="T8" fmla="*/ 478 w 6748"/>
                    <a:gd name="T9" fmla="*/ 11687 h 13369"/>
                    <a:gd name="T10" fmla="*/ 863 w 6748"/>
                    <a:gd name="T11" fmla="*/ 11885 h 13369"/>
                    <a:gd name="T12" fmla="*/ 1253 w 6748"/>
                    <a:gd name="T13" fmla="*/ 12069 h 13369"/>
                    <a:gd name="T14" fmla="*/ 1648 w 6748"/>
                    <a:gd name="T15" fmla="*/ 12240 h 13369"/>
                    <a:gd name="T16" fmla="*/ 2048 w 6748"/>
                    <a:gd name="T17" fmla="*/ 12398 h 13369"/>
                    <a:gd name="T18" fmla="*/ 2453 w 6748"/>
                    <a:gd name="T19" fmla="*/ 12542 h 13369"/>
                    <a:gd name="T20" fmla="*/ 2863 w 6748"/>
                    <a:gd name="T21" fmla="*/ 12674 h 13369"/>
                    <a:gd name="T22" fmla="*/ 3276 w 6748"/>
                    <a:gd name="T23" fmla="*/ 12792 h 13369"/>
                    <a:gd name="T24" fmla="*/ 3693 w 6748"/>
                    <a:gd name="T25" fmla="*/ 12896 h 13369"/>
                    <a:gd name="T26" fmla="*/ 4113 w 6748"/>
                    <a:gd name="T27" fmla="*/ 12987 h 13369"/>
                    <a:gd name="T28" fmla="*/ 4537 w 6748"/>
                    <a:gd name="T29" fmla="*/ 13065 h 13369"/>
                    <a:gd name="T30" fmla="*/ 4962 w 6748"/>
                    <a:gd name="T31" fmla="*/ 13127 h 13369"/>
                    <a:gd name="T32" fmla="*/ 5391 w 6748"/>
                    <a:gd name="T33" fmla="*/ 13177 h 13369"/>
                    <a:gd name="T34" fmla="*/ 5821 w 6748"/>
                    <a:gd name="T35" fmla="*/ 13212 h 13369"/>
                    <a:gd name="T36" fmla="*/ 6253 w 6748"/>
                    <a:gd name="T37" fmla="*/ 13234 h 13369"/>
                    <a:gd name="T38" fmla="*/ 6685 w 6748"/>
                    <a:gd name="T39" fmla="*/ 13240 h 13369"/>
                    <a:gd name="T40" fmla="*/ 6620 w 6748"/>
                    <a:gd name="T41" fmla="*/ 13304 h 13369"/>
                    <a:gd name="T42" fmla="*/ 6620 w 6748"/>
                    <a:gd name="T43" fmla="*/ 69 h 13369"/>
                    <a:gd name="T44" fmla="*/ 6748 w 6748"/>
                    <a:gd name="T45" fmla="*/ 13304 h 13369"/>
                    <a:gd name="T46" fmla="*/ 6729 w 6748"/>
                    <a:gd name="T47" fmla="*/ 13350 h 13369"/>
                    <a:gd name="T48" fmla="*/ 6683 w 6748"/>
                    <a:gd name="T49" fmla="*/ 13368 h 13369"/>
                    <a:gd name="T50" fmla="*/ 6246 w 6748"/>
                    <a:gd name="T51" fmla="*/ 13361 h 13369"/>
                    <a:gd name="T52" fmla="*/ 5810 w 6748"/>
                    <a:gd name="T53" fmla="*/ 13339 h 13369"/>
                    <a:gd name="T54" fmla="*/ 5376 w 6748"/>
                    <a:gd name="T55" fmla="*/ 13304 h 13369"/>
                    <a:gd name="T56" fmla="*/ 4943 w 6748"/>
                    <a:gd name="T57" fmla="*/ 13254 h 13369"/>
                    <a:gd name="T58" fmla="*/ 4514 w 6748"/>
                    <a:gd name="T59" fmla="*/ 13190 h 13369"/>
                    <a:gd name="T60" fmla="*/ 4086 w 6748"/>
                    <a:gd name="T61" fmla="*/ 13112 h 13369"/>
                    <a:gd name="T62" fmla="*/ 3662 w 6748"/>
                    <a:gd name="T63" fmla="*/ 13021 h 13369"/>
                    <a:gd name="T64" fmla="*/ 3241 w 6748"/>
                    <a:gd name="T65" fmla="*/ 12915 h 13369"/>
                    <a:gd name="T66" fmla="*/ 2824 w 6748"/>
                    <a:gd name="T67" fmla="*/ 12795 h 13369"/>
                    <a:gd name="T68" fmla="*/ 2410 w 6748"/>
                    <a:gd name="T69" fmla="*/ 12663 h 13369"/>
                    <a:gd name="T70" fmla="*/ 2001 w 6748"/>
                    <a:gd name="T71" fmla="*/ 12517 h 13369"/>
                    <a:gd name="T72" fmla="*/ 1597 w 6748"/>
                    <a:gd name="T73" fmla="*/ 12357 h 13369"/>
                    <a:gd name="T74" fmla="*/ 1198 w 6748"/>
                    <a:gd name="T75" fmla="*/ 12184 h 13369"/>
                    <a:gd name="T76" fmla="*/ 804 w 6748"/>
                    <a:gd name="T77" fmla="*/ 11998 h 13369"/>
                    <a:gd name="T78" fmla="*/ 415 w 6748"/>
                    <a:gd name="T79" fmla="*/ 11798 h 13369"/>
                    <a:gd name="T80" fmla="*/ 35 w 6748"/>
                    <a:gd name="T81" fmla="*/ 11587 h 13369"/>
                    <a:gd name="T82" fmla="*/ 5 w 6748"/>
                    <a:gd name="T83" fmla="*/ 11549 h 13369"/>
                    <a:gd name="T84" fmla="*/ 11 w 6748"/>
                    <a:gd name="T85" fmla="*/ 11499 h 13369"/>
                    <a:gd name="T86" fmla="*/ 6629 w 6748"/>
                    <a:gd name="T87" fmla="*/ 37 h 13369"/>
                    <a:gd name="T88" fmla="*/ 6701 w 6748"/>
                    <a:gd name="T89" fmla="*/ 8 h 13369"/>
                    <a:gd name="T90" fmla="*/ 6748 w 6748"/>
                    <a:gd name="T91" fmla="*/ 69 h 13369"/>
                    <a:gd name="T92" fmla="*/ 6748 w 6748"/>
                    <a:gd name="T93" fmla="*/ 13304 h 13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748" h="13369">
                      <a:moveTo>
                        <a:pt x="6620" y="69"/>
                      </a:moveTo>
                      <a:lnTo>
                        <a:pt x="6740" y="101"/>
                      </a:lnTo>
                      <a:lnTo>
                        <a:pt x="122" y="11563"/>
                      </a:lnTo>
                      <a:lnTo>
                        <a:pt x="98" y="11476"/>
                      </a:lnTo>
                      <a:lnTo>
                        <a:pt x="478" y="11687"/>
                      </a:lnTo>
                      <a:lnTo>
                        <a:pt x="863" y="11885"/>
                      </a:lnTo>
                      <a:lnTo>
                        <a:pt x="1253" y="12069"/>
                      </a:lnTo>
                      <a:lnTo>
                        <a:pt x="1648" y="12240"/>
                      </a:lnTo>
                      <a:lnTo>
                        <a:pt x="2048" y="12398"/>
                      </a:lnTo>
                      <a:lnTo>
                        <a:pt x="2453" y="12542"/>
                      </a:lnTo>
                      <a:lnTo>
                        <a:pt x="2863" y="12674"/>
                      </a:lnTo>
                      <a:lnTo>
                        <a:pt x="3276" y="12792"/>
                      </a:lnTo>
                      <a:lnTo>
                        <a:pt x="3693" y="12896"/>
                      </a:lnTo>
                      <a:lnTo>
                        <a:pt x="4113" y="12987"/>
                      </a:lnTo>
                      <a:lnTo>
                        <a:pt x="4537" y="13065"/>
                      </a:lnTo>
                      <a:lnTo>
                        <a:pt x="4962" y="13127"/>
                      </a:lnTo>
                      <a:lnTo>
                        <a:pt x="5391" y="13177"/>
                      </a:lnTo>
                      <a:lnTo>
                        <a:pt x="5821" y="13212"/>
                      </a:lnTo>
                      <a:lnTo>
                        <a:pt x="6253" y="13234"/>
                      </a:lnTo>
                      <a:lnTo>
                        <a:pt x="6685" y="13240"/>
                      </a:lnTo>
                      <a:lnTo>
                        <a:pt x="6620" y="13304"/>
                      </a:lnTo>
                      <a:lnTo>
                        <a:pt x="6620" y="69"/>
                      </a:lnTo>
                      <a:close/>
                      <a:moveTo>
                        <a:pt x="6748" y="13304"/>
                      </a:moveTo>
                      <a:cubicBezTo>
                        <a:pt x="6748" y="13322"/>
                        <a:pt x="6742" y="13338"/>
                        <a:pt x="6729" y="13350"/>
                      </a:cubicBezTo>
                      <a:cubicBezTo>
                        <a:pt x="6717" y="13362"/>
                        <a:pt x="6701" y="13369"/>
                        <a:pt x="6683" y="13368"/>
                      </a:cubicBezTo>
                      <a:lnTo>
                        <a:pt x="6246" y="13361"/>
                      </a:lnTo>
                      <a:lnTo>
                        <a:pt x="5810" y="13339"/>
                      </a:lnTo>
                      <a:lnTo>
                        <a:pt x="5376" y="13304"/>
                      </a:lnTo>
                      <a:lnTo>
                        <a:pt x="4943" y="13254"/>
                      </a:lnTo>
                      <a:lnTo>
                        <a:pt x="4514" y="13190"/>
                      </a:lnTo>
                      <a:lnTo>
                        <a:pt x="4086" y="13112"/>
                      </a:lnTo>
                      <a:lnTo>
                        <a:pt x="3662" y="13021"/>
                      </a:lnTo>
                      <a:lnTo>
                        <a:pt x="3241" y="12915"/>
                      </a:lnTo>
                      <a:lnTo>
                        <a:pt x="2824" y="12795"/>
                      </a:lnTo>
                      <a:lnTo>
                        <a:pt x="2410" y="12663"/>
                      </a:lnTo>
                      <a:lnTo>
                        <a:pt x="2001" y="12517"/>
                      </a:lnTo>
                      <a:lnTo>
                        <a:pt x="1597" y="12357"/>
                      </a:lnTo>
                      <a:lnTo>
                        <a:pt x="1198" y="12184"/>
                      </a:lnTo>
                      <a:lnTo>
                        <a:pt x="804" y="11998"/>
                      </a:lnTo>
                      <a:lnTo>
                        <a:pt x="415" y="11798"/>
                      </a:lnTo>
                      <a:lnTo>
                        <a:pt x="35" y="11587"/>
                      </a:lnTo>
                      <a:cubicBezTo>
                        <a:pt x="20" y="11579"/>
                        <a:pt x="9" y="11565"/>
                        <a:pt x="5" y="11549"/>
                      </a:cubicBezTo>
                      <a:cubicBezTo>
                        <a:pt x="0" y="11532"/>
                        <a:pt x="2" y="11514"/>
                        <a:pt x="11" y="11499"/>
                      </a:cubicBezTo>
                      <a:lnTo>
                        <a:pt x="6629" y="37"/>
                      </a:lnTo>
                      <a:cubicBezTo>
                        <a:pt x="6644" y="12"/>
                        <a:pt x="6673" y="0"/>
                        <a:pt x="6701" y="8"/>
                      </a:cubicBezTo>
                      <a:cubicBezTo>
                        <a:pt x="6729" y="15"/>
                        <a:pt x="6748" y="41"/>
                        <a:pt x="6748" y="69"/>
                      </a:cubicBezTo>
                      <a:lnTo>
                        <a:pt x="6748" y="1330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solidFill>
                    <a:srgbClr val="FFFFFF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89614" tIns="44807" rIns="89614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352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7" name="Freeform 20"/>
                <p:cNvSpPr>
                  <a:spLocks/>
                </p:cNvSpPr>
                <p:nvPr/>
              </p:nvSpPr>
              <p:spPr bwMode="gray">
                <a:xfrm>
                  <a:off x="3495675" y="3446464"/>
                  <a:ext cx="1093788" cy="1090613"/>
                </a:xfrm>
                <a:custGeom>
                  <a:avLst/>
                  <a:gdLst>
                    <a:gd name="T0" fmla="*/ 11462 w 11462"/>
                    <a:gd name="T1" fmla="*/ 0 h 11462"/>
                    <a:gd name="T2" fmla="*/ 0 w 11462"/>
                    <a:gd name="T3" fmla="*/ 6617 h 11462"/>
                    <a:gd name="T4" fmla="*/ 4844 w 11462"/>
                    <a:gd name="T5" fmla="*/ 11462 h 11462"/>
                    <a:gd name="T6" fmla="*/ 11462 w 11462"/>
                    <a:gd name="T7" fmla="*/ 0 h 11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62" h="11462">
                      <a:moveTo>
                        <a:pt x="11462" y="0"/>
                      </a:moveTo>
                      <a:lnTo>
                        <a:pt x="0" y="6617"/>
                      </a:lnTo>
                      <a:cubicBezTo>
                        <a:pt x="1161" y="8629"/>
                        <a:pt x="2832" y="10300"/>
                        <a:pt x="4844" y="11462"/>
                      </a:cubicBezTo>
                      <a:lnTo>
                        <a:pt x="11462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89614" tIns="44807" rIns="89614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352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8" name="Freeform 21"/>
                <p:cNvSpPr>
                  <a:spLocks noEditPoints="1"/>
                </p:cNvSpPr>
                <p:nvPr/>
              </p:nvSpPr>
              <p:spPr bwMode="gray">
                <a:xfrm>
                  <a:off x="3489325" y="3440113"/>
                  <a:ext cx="1106488" cy="1103313"/>
                </a:xfrm>
                <a:custGeom>
                  <a:avLst/>
                  <a:gdLst>
                    <a:gd name="T0" fmla="*/ 11473 w 11598"/>
                    <a:gd name="T1" fmla="*/ 37 h 11598"/>
                    <a:gd name="T2" fmla="*/ 11560 w 11598"/>
                    <a:gd name="T3" fmla="*/ 125 h 11598"/>
                    <a:gd name="T4" fmla="*/ 98 w 11598"/>
                    <a:gd name="T5" fmla="*/ 6742 h 11598"/>
                    <a:gd name="T6" fmla="*/ 121 w 11598"/>
                    <a:gd name="T7" fmla="*/ 6654 h 11598"/>
                    <a:gd name="T8" fmla="*/ 345 w 11598"/>
                    <a:gd name="T9" fmla="*/ 7027 h 11598"/>
                    <a:gd name="T10" fmla="*/ 579 w 11598"/>
                    <a:gd name="T11" fmla="*/ 7390 h 11598"/>
                    <a:gd name="T12" fmla="*/ 825 w 11598"/>
                    <a:gd name="T13" fmla="*/ 7745 h 11598"/>
                    <a:gd name="T14" fmla="*/ 1082 w 11598"/>
                    <a:gd name="T15" fmla="*/ 8090 h 11598"/>
                    <a:gd name="T16" fmla="*/ 1350 w 11598"/>
                    <a:gd name="T17" fmla="*/ 8428 h 11598"/>
                    <a:gd name="T18" fmla="*/ 1627 w 11598"/>
                    <a:gd name="T19" fmla="*/ 8756 h 11598"/>
                    <a:gd name="T20" fmla="*/ 1917 w 11598"/>
                    <a:gd name="T21" fmla="*/ 9074 h 11598"/>
                    <a:gd name="T22" fmla="*/ 2215 w 11598"/>
                    <a:gd name="T23" fmla="*/ 9383 h 11598"/>
                    <a:gd name="T24" fmla="*/ 2524 w 11598"/>
                    <a:gd name="T25" fmla="*/ 9683 h 11598"/>
                    <a:gd name="T26" fmla="*/ 2842 w 11598"/>
                    <a:gd name="T27" fmla="*/ 9971 h 11598"/>
                    <a:gd name="T28" fmla="*/ 3171 w 11598"/>
                    <a:gd name="T29" fmla="*/ 10250 h 11598"/>
                    <a:gd name="T30" fmla="*/ 3508 w 11598"/>
                    <a:gd name="T31" fmla="*/ 10517 h 11598"/>
                    <a:gd name="T32" fmla="*/ 3854 w 11598"/>
                    <a:gd name="T33" fmla="*/ 10774 h 11598"/>
                    <a:gd name="T34" fmla="*/ 4209 w 11598"/>
                    <a:gd name="T35" fmla="*/ 11020 h 11598"/>
                    <a:gd name="T36" fmla="*/ 4572 w 11598"/>
                    <a:gd name="T37" fmla="*/ 11254 h 11598"/>
                    <a:gd name="T38" fmla="*/ 4943 w 11598"/>
                    <a:gd name="T39" fmla="*/ 11477 h 11598"/>
                    <a:gd name="T40" fmla="*/ 4855 w 11598"/>
                    <a:gd name="T41" fmla="*/ 11499 h 11598"/>
                    <a:gd name="T42" fmla="*/ 11473 w 11598"/>
                    <a:gd name="T43" fmla="*/ 37 h 11598"/>
                    <a:gd name="T44" fmla="*/ 4966 w 11598"/>
                    <a:gd name="T45" fmla="*/ 11563 h 11598"/>
                    <a:gd name="T46" fmla="*/ 4926 w 11598"/>
                    <a:gd name="T47" fmla="*/ 11593 h 11598"/>
                    <a:gd name="T48" fmla="*/ 4878 w 11598"/>
                    <a:gd name="T49" fmla="*/ 11586 h 11598"/>
                    <a:gd name="T50" fmla="*/ 4503 w 11598"/>
                    <a:gd name="T51" fmla="*/ 11361 h 11598"/>
                    <a:gd name="T52" fmla="*/ 4136 w 11598"/>
                    <a:gd name="T53" fmla="*/ 11125 h 11598"/>
                    <a:gd name="T54" fmla="*/ 3777 w 11598"/>
                    <a:gd name="T55" fmla="*/ 10877 h 11598"/>
                    <a:gd name="T56" fmla="*/ 3429 w 11598"/>
                    <a:gd name="T57" fmla="*/ 10618 h 11598"/>
                    <a:gd name="T58" fmla="*/ 3088 w 11598"/>
                    <a:gd name="T59" fmla="*/ 10347 h 11598"/>
                    <a:gd name="T60" fmla="*/ 2756 w 11598"/>
                    <a:gd name="T61" fmla="*/ 10066 h 11598"/>
                    <a:gd name="T62" fmla="*/ 2435 w 11598"/>
                    <a:gd name="T63" fmla="*/ 9774 h 11598"/>
                    <a:gd name="T64" fmla="*/ 2123 w 11598"/>
                    <a:gd name="T65" fmla="*/ 9472 h 11598"/>
                    <a:gd name="T66" fmla="*/ 1822 w 11598"/>
                    <a:gd name="T67" fmla="*/ 9161 h 11598"/>
                    <a:gd name="T68" fmla="*/ 1530 w 11598"/>
                    <a:gd name="T69" fmla="*/ 8839 h 11598"/>
                    <a:gd name="T70" fmla="*/ 1249 w 11598"/>
                    <a:gd name="T71" fmla="*/ 8507 h 11598"/>
                    <a:gd name="T72" fmla="*/ 979 w 11598"/>
                    <a:gd name="T73" fmla="*/ 8167 h 11598"/>
                    <a:gd name="T74" fmla="*/ 720 w 11598"/>
                    <a:gd name="T75" fmla="*/ 7818 h 11598"/>
                    <a:gd name="T76" fmla="*/ 472 w 11598"/>
                    <a:gd name="T77" fmla="*/ 7459 h 11598"/>
                    <a:gd name="T78" fmla="*/ 236 w 11598"/>
                    <a:gd name="T79" fmla="*/ 7092 h 11598"/>
                    <a:gd name="T80" fmla="*/ 12 w 11598"/>
                    <a:gd name="T81" fmla="*/ 6719 h 11598"/>
                    <a:gd name="T82" fmla="*/ 5 w 11598"/>
                    <a:gd name="T83" fmla="*/ 6670 h 11598"/>
                    <a:gd name="T84" fmla="*/ 34 w 11598"/>
                    <a:gd name="T85" fmla="*/ 6631 h 11598"/>
                    <a:gd name="T86" fmla="*/ 11496 w 11598"/>
                    <a:gd name="T87" fmla="*/ 14 h 11598"/>
                    <a:gd name="T88" fmla="*/ 11574 w 11598"/>
                    <a:gd name="T89" fmla="*/ 24 h 11598"/>
                    <a:gd name="T90" fmla="*/ 11584 w 11598"/>
                    <a:gd name="T91" fmla="*/ 101 h 11598"/>
                    <a:gd name="T92" fmla="*/ 4966 w 11598"/>
                    <a:gd name="T93" fmla="*/ 11563 h 1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1598" h="11598">
                      <a:moveTo>
                        <a:pt x="11473" y="37"/>
                      </a:moveTo>
                      <a:lnTo>
                        <a:pt x="11560" y="125"/>
                      </a:lnTo>
                      <a:lnTo>
                        <a:pt x="98" y="6742"/>
                      </a:lnTo>
                      <a:lnTo>
                        <a:pt x="121" y="6654"/>
                      </a:lnTo>
                      <a:lnTo>
                        <a:pt x="345" y="7027"/>
                      </a:lnTo>
                      <a:lnTo>
                        <a:pt x="579" y="7390"/>
                      </a:lnTo>
                      <a:lnTo>
                        <a:pt x="825" y="7745"/>
                      </a:lnTo>
                      <a:lnTo>
                        <a:pt x="1082" y="8090"/>
                      </a:lnTo>
                      <a:lnTo>
                        <a:pt x="1350" y="8428"/>
                      </a:lnTo>
                      <a:lnTo>
                        <a:pt x="1627" y="8756"/>
                      </a:lnTo>
                      <a:lnTo>
                        <a:pt x="1917" y="9074"/>
                      </a:lnTo>
                      <a:lnTo>
                        <a:pt x="2215" y="9383"/>
                      </a:lnTo>
                      <a:lnTo>
                        <a:pt x="2524" y="9683"/>
                      </a:lnTo>
                      <a:lnTo>
                        <a:pt x="2842" y="9971"/>
                      </a:lnTo>
                      <a:lnTo>
                        <a:pt x="3171" y="10250"/>
                      </a:lnTo>
                      <a:lnTo>
                        <a:pt x="3508" y="10517"/>
                      </a:lnTo>
                      <a:lnTo>
                        <a:pt x="3854" y="10774"/>
                      </a:lnTo>
                      <a:lnTo>
                        <a:pt x="4209" y="11020"/>
                      </a:lnTo>
                      <a:lnTo>
                        <a:pt x="4572" y="11254"/>
                      </a:lnTo>
                      <a:lnTo>
                        <a:pt x="4943" y="11477"/>
                      </a:lnTo>
                      <a:lnTo>
                        <a:pt x="4855" y="11499"/>
                      </a:lnTo>
                      <a:lnTo>
                        <a:pt x="11473" y="37"/>
                      </a:lnTo>
                      <a:close/>
                      <a:moveTo>
                        <a:pt x="4966" y="11563"/>
                      </a:moveTo>
                      <a:cubicBezTo>
                        <a:pt x="4957" y="11578"/>
                        <a:pt x="4943" y="11589"/>
                        <a:pt x="4926" y="11593"/>
                      </a:cubicBezTo>
                      <a:cubicBezTo>
                        <a:pt x="4910" y="11598"/>
                        <a:pt x="4892" y="11595"/>
                        <a:pt x="4878" y="11586"/>
                      </a:cubicBezTo>
                      <a:lnTo>
                        <a:pt x="4503" y="11361"/>
                      </a:lnTo>
                      <a:lnTo>
                        <a:pt x="4136" y="11125"/>
                      </a:lnTo>
                      <a:lnTo>
                        <a:pt x="3777" y="10877"/>
                      </a:lnTo>
                      <a:lnTo>
                        <a:pt x="3429" y="10618"/>
                      </a:lnTo>
                      <a:lnTo>
                        <a:pt x="3088" y="10347"/>
                      </a:lnTo>
                      <a:lnTo>
                        <a:pt x="2756" y="10066"/>
                      </a:lnTo>
                      <a:lnTo>
                        <a:pt x="2435" y="9774"/>
                      </a:lnTo>
                      <a:lnTo>
                        <a:pt x="2123" y="9472"/>
                      </a:lnTo>
                      <a:lnTo>
                        <a:pt x="1822" y="9161"/>
                      </a:lnTo>
                      <a:lnTo>
                        <a:pt x="1530" y="8839"/>
                      </a:lnTo>
                      <a:lnTo>
                        <a:pt x="1249" y="8507"/>
                      </a:lnTo>
                      <a:lnTo>
                        <a:pt x="979" y="8167"/>
                      </a:lnTo>
                      <a:lnTo>
                        <a:pt x="720" y="7818"/>
                      </a:lnTo>
                      <a:lnTo>
                        <a:pt x="472" y="7459"/>
                      </a:lnTo>
                      <a:lnTo>
                        <a:pt x="236" y="7092"/>
                      </a:lnTo>
                      <a:lnTo>
                        <a:pt x="12" y="6719"/>
                      </a:lnTo>
                      <a:cubicBezTo>
                        <a:pt x="3" y="6705"/>
                        <a:pt x="0" y="6687"/>
                        <a:pt x="5" y="6670"/>
                      </a:cubicBezTo>
                      <a:cubicBezTo>
                        <a:pt x="9" y="6654"/>
                        <a:pt x="20" y="6640"/>
                        <a:pt x="34" y="6631"/>
                      </a:cubicBezTo>
                      <a:lnTo>
                        <a:pt x="11496" y="14"/>
                      </a:lnTo>
                      <a:cubicBezTo>
                        <a:pt x="11522" y="0"/>
                        <a:pt x="11553" y="4"/>
                        <a:pt x="11574" y="24"/>
                      </a:cubicBezTo>
                      <a:cubicBezTo>
                        <a:pt x="11594" y="45"/>
                        <a:pt x="11598" y="76"/>
                        <a:pt x="11584" y="101"/>
                      </a:cubicBezTo>
                      <a:lnTo>
                        <a:pt x="4966" y="115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solidFill>
                    <a:srgbClr val="FFFFFF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89614" tIns="44807" rIns="89614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352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9" name="Freeform 22"/>
                <p:cNvSpPr>
                  <a:spLocks/>
                </p:cNvSpPr>
                <p:nvPr/>
              </p:nvSpPr>
              <p:spPr bwMode="gray">
                <a:xfrm>
                  <a:off x="3327400" y="3446463"/>
                  <a:ext cx="1262063" cy="628650"/>
                </a:xfrm>
                <a:custGeom>
                  <a:avLst/>
                  <a:gdLst>
                    <a:gd name="T0" fmla="*/ 13235 w 13235"/>
                    <a:gd name="T1" fmla="*/ 0 h 6617"/>
                    <a:gd name="T2" fmla="*/ 0 w 13235"/>
                    <a:gd name="T3" fmla="*/ 0 h 6617"/>
                    <a:gd name="T4" fmla="*/ 1773 w 13235"/>
                    <a:gd name="T5" fmla="*/ 6617 h 6617"/>
                    <a:gd name="T6" fmla="*/ 13235 w 13235"/>
                    <a:gd name="T7" fmla="*/ 0 h 66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235" h="6617">
                      <a:moveTo>
                        <a:pt x="13235" y="0"/>
                      </a:moveTo>
                      <a:lnTo>
                        <a:pt x="0" y="0"/>
                      </a:lnTo>
                      <a:cubicBezTo>
                        <a:pt x="0" y="2323"/>
                        <a:pt x="611" y="4605"/>
                        <a:pt x="1773" y="6617"/>
                      </a:cubicBezTo>
                      <a:lnTo>
                        <a:pt x="13235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89614" tIns="44807" rIns="89614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352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0" name="Freeform 23"/>
                <p:cNvSpPr>
                  <a:spLocks noEditPoints="1"/>
                </p:cNvSpPr>
                <p:nvPr/>
              </p:nvSpPr>
              <p:spPr bwMode="gray">
                <a:xfrm>
                  <a:off x="3321050" y="3440113"/>
                  <a:ext cx="1274763" cy="641350"/>
                </a:xfrm>
                <a:custGeom>
                  <a:avLst/>
                  <a:gdLst>
                    <a:gd name="T0" fmla="*/ 13267 w 13369"/>
                    <a:gd name="T1" fmla="*/ 9 h 6748"/>
                    <a:gd name="T2" fmla="*/ 13299 w 13369"/>
                    <a:gd name="T3" fmla="*/ 128 h 6748"/>
                    <a:gd name="T4" fmla="*/ 64 w 13369"/>
                    <a:gd name="T5" fmla="*/ 128 h 6748"/>
                    <a:gd name="T6" fmla="*/ 128 w 13369"/>
                    <a:gd name="T7" fmla="*/ 63 h 6748"/>
                    <a:gd name="T8" fmla="*/ 135 w 13369"/>
                    <a:gd name="T9" fmla="*/ 498 h 6748"/>
                    <a:gd name="T10" fmla="*/ 157 w 13369"/>
                    <a:gd name="T11" fmla="*/ 930 h 6748"/>
                    <a:gd name="T12" fmla="*/ 192 w 13369"/>
                    <a:gd name="T13" fmla="*/ 1360 h 6748"/>
                    <a:gd name="T14" fmla="*/ 242 w 13369"/>
                    <a:gd name="T15" fmla="*/ 1788 h 6748"/>
                    <a:gd name="T16" fmla="*/ 305 w 13369"/>
                    <a:gd name="T17" fmla="*/ 2214 h 6748"/>
                    <a:gd name="T18" fmla="*/ 382 w 13369"/>
                    <a:gd name="T19" fmla="*/ 2637 h 6748"/>
                    <a:gd name="T20" fmla="*/ 473 w 13369"/>
                    <a:gd name="T21" fmla="*/ 3057 h 6748"/>
                    <a:gd name="T22" fmla="*/ 578 w 13369"/>
                    <a:gd name="T23" fmla="*/ 3474 h 6748"/>
                    <a:gd name="T24" fmla="*/ 695 w 13369"/>
                    <a:gd name="T25" fmla="*/ 3887 h 6748"/>
                    <a:gd name="T26" fmla="*/ 826 w 13369"/>
                    <a:gd name="T27" fmla="*/ 4297 h 6748"/>
                    <a:gd name="T28" fmla="*/ 972 w 13369"/>
                    <a:gd name="T29" fmla="*/ 4702 h 6748"/>
                    <a:gd name="T30" fmla="*/ 1130 w 13369"/>
                    <a:gd name="T31" fmla="*/ 5102 h 6748"/>
                    <a:gd name="T32" fmla="*/ 1301 w 13369"/>
                    <a:gd name="T33" fmla="*/ 5497 h 6748"/>
                    <a:gd name="T34" fmla="*/ 1485 w 13369"/>
                    <a:gd name="T35" fmla="*/ 5887 h 6748"/>
                    <a:gd name="T36" fmla="*/ 1683 w 13369"/>
                    <a:gd name="T37" fmla="*/ 6272 h 6748"/>
                    <a:gd name="T38" fmla="*/ 1893 w 13369"/>
                    <a:gd name="T39" fmla="*/ 6650 h 6748"/>
                    <a:gd name="T40" fmla="*/ 1805 w 13369"/>
                    <a:gd name="T41" fmla="*/ 6626 h 6748"/>
                    <a:gd name="T42" fmla="*/ 13267 w 13369"/>
                    <a:gd name="T43" fmla="*/ 9 h 6748"/>
                    <a:gd name="T44" fmla="*/ 1869 w 13369"/>
                    <a:gd name="T45" fmla="*/ 6737 h 6748"/>
                    <a:gd name="T46" fmla="*/ 1820 w 13369"/>
                    <a:gd name="T47" fmla="*/ 6743 h 6748"/>
                    <a:gd name="T48" fmla="*/ 1782 w 13369"/>
                    <a:gd name="T49" fmla="*/ 6713 h 6748"/>
                    <a:gd name="T50" fmla="*/ 1570 w 13369"/>
                    <a:gd name="T51" fmla="*/ 6331 h 6748"/>
                    <a:gd name="T52" fmla="*/ 1370 w 13369"/>
                    <a:gd name="T53" fmla="*/ 5942 h 6748"/>
                    <a:gd name="T54" fmla="*/ 1184 w 13369"/>
                    <a:gd name="T55" fmla="*/ 5548 h 6748"/>
                    <a:gd name="T56" fmla="*/ 1011 w 13369"/>
                    <a:gd name="T57" fmla="*/ 5149 h 6748"/>
                    <a:gd name="T58" fmla="*/ 851 w 13369"/>
                    <a:gd name="T59" fmla="*/ 4745 h 6748"/>
                    <a:gd name="T60" fmla="*/ 705 w 13369"/>
                    <a:gd name="T61" fmla="*/ 4336 h 6748"/>
                    <a:gd name="T62" fmla="*/ 572 w 13369"/>
                    <a:gd name="T63" fmla="*/ 3922 h 6748"/>
                    <a:gd name="T64" fmla="*/ 453 w 13369"/>
                    <a:gd name="T65" fmla="*/ 3505 h 6748"/>
                    <a:gd name="T66" fmla="*/ 348 w 13369"/>
                    <a:gd name="T67" fmla="*/ 3084 h 6748"/>
                    <a:gd name="T68" fmla="*/ 257 w 13369"/>
                    <a:gd name="T69" fmla="*/ 2660 h 6748"/>
                    <a:gd name="T70" fmla="*/ 178 w 13369"/>
                    <a:gd name="T71" fmla="*/ 2233 h 6748"/>
                    <a:gd name="T72" fmla="*/ 115 w 13369"/>
                    <a:gd name="T73" fmla="*/ 1803 h 6748"/>
                    <a:gd name="T74" fmla="*/ 65 w 13369"/>
                    <a:gd name="T75" fmla="*/ 1371 h 6748"/>
                    <a:gd name="T76" fmla="*/ 30 w 13369"/>
                    <a:gd name="T77" fmla="*/ 937 h 6748"/>
                    <a:gd name="T78" fmla="*/ 7 w 13369"/>
                    <a:gd name="T79" fmla="*/ 500 h 6748"/>
                    <a:gd name="T80" fmla="*/ 0 w 13369"/>
                    <a:gd name="T81" fmla="*/ 65 h 6748"/>
                    <a:gd name="T82" fmla="*/ 19 w 13369"/>
                    <a:gd name="T83" fmla="*/ 20 h 6748"/>
                    <a:gd name="T84" fmla="*/ 64 w 13369"/>
                    <a:gd name="T85" fmla="*/ 0 h 6748"/>
                    <a:gd name="T86" fmla="*/ 13299 w 13369"/>
                    <a:gd name="T87" fmla="*/ 0 h 6748"/>
                    <a:gd name="T88" fmla="*/ 13361 w 13369"/>
                    <a:gd name="T89" fmla="*/ 48 h 6748"/>
                    <a:gd name="T90" fmla="*/ 13331 w 13369"/>
                    <a:gd name="T91" fmla="*/ 120 h 6748"/>
                    <a:gd name="T92" fmla="*/ 1869 w 13369"/>
                    <a:gd name="T93" fmla="*/ 6737 h 6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3369" h="6748">
                      <a:moveTo>
                        <a:pt x="13267" y="9"/>
                      </a:moveTo>
                      <a:lnTo>
                        <a:pt x="13299" y="128"/>
                      </a:lnTo>
                      <a:lnTo>
                        <a:pt x="64" y="128"/>
                      </a:lnTo>
                      <a:lnTo>
                        <a:pt x="128" y="63"/>
                      </a:lnTo>
                      <a:lnTo>
                        <a:pt x="135" y="498"/>
                      </a:lnTo>
                      <a:lnTo>
                        <a:pt x="157" y="930"/>
                      </a:lnTo>
                      <a:lnTo>
                        <a:pt x="192" y="1360"/>
                      </a:lnTo>
                      <a:lnTo>
                        <a:pt x="242" y="1788"/>
                      </a:lnTo>
                      <a:lnTo>
                        <a:pt x="305" y="2214"/>
                      </a:lnTo>
                      <a:lnTo>
                        <a:pt x="382" y="2637"/>
                      </a:lnTo>
                      <a:lnTo>
                        <a:pt x="473" y="3057"/>
                      </a:lnTo>
                      <a:lnTo>
                        <a:pt x="578" y="3474"/>
                      </a:lnTo>
                      <a:lnTo>
                        <a:pt x="695" y="3887"/>
                      </a:lnTo>
                      <a:lnTo>
                        <a:pt x="826" y="4297"/>
                      </a:lnTo>
                      <a:lnTo>
                        <a:pt x="972" y="4702"/>
                      </a:lnTo>
                      <a:lnTo>
                        <a:pt x="1130" y="5102"/>
                      </a:lnTo>
                      <a:lnTo>
                        <a:pt x="1301" y="5497"/>
                      </a:lnTo>
                      <a:lnTo>
                        <a:pt x="1485" y="5887"/>
                      </a:lnTo>
                      <a:lnTo>
                        <a:pt x="1683" y="6272"/>
                      </a:lnTo>
                      <a:lnTo>
                        <a:pt x="1893" y="6650"/>
                      </a:lnTo>
                      <a:lnTo>
                        <a:pt x="1805" y="6626"/>
                      </a:lnTo>
                      <a:lnTo>
                        <a:pt x="13267" y="9"/>
                      </a:lnTo>
                      <a:close/>
                      <a:moveTo>
                        <a:pt x="1869" y="6737"/>
                      </a:moveTo>
                      <a:cubicBezTo>
                        <a:pt x="1855" y="6745"/>
                        <a:pt x="1837" y="6748"/>
                        <a:pt x="1820" y="6743"/>
                      </a:cubicBezTo>
                      <a:cubicBezTo>
                        <a:pt x="1804" y="6739"/>
                        <a:pt x="1790" y="6728"/>
                        <a:pt x="1782" y="6713"/>
                      </a:cubicBezTo>
                      <a:lnTo>
                        <a:pt x="1570" y="6331"/>
                      </a:lnTo>
                      <a:lnTo>
                        <a:pt x="1370" y="5942"/>
                      </a:lnTo>
                      <a:lnTo>
                        <a:pt x="1184" y="5548"/>
                      </a:lnTo>
                      <a:lnTo>
                        <a:pt x="1011" y="5149"/>
                      </a:lnTo>
                      <a:lnTo>
                        <a:pt x="851" y="4745"/>
                      </a:lnTo>
                      <a:lnTo>
                        <a:pt x="705" y="4336"/>
                      </a:lnTo>
                      <a:lnTo>
                        <a:pt x="572" y="3922"/>
                      </a:lnTo>
                      <a:lnTo>
                        <a:pt x="453" y="3505"/>
                      </a:lnTo>
                      <a:lnTo>
                        <a:pt x="348" y="3084"/>
                      </a:lnTo>
                      <a:lnTo>
                        <a:pt x="257" y="2660"/>
                      </a:lnTo>
                      <a:lnTo>
                        <a:pt x="178" y="2233"/>
                      </a:lnTo>
                      <a:lnTo>
                        <a:pt x="115" y="1803"/>
                      </a:lnTo>
                      <a:lnTo>
                        <a:pt x="65" y="1371"/>
                      </a:lnTo>
                      <a:lnTo>
                        <a:pt x="30" y="937"/>
                      </a:lnTo>
                      <a:lnTo>
                        <a:pt x="7" y="500"/>
                      </a:lnTo>
                      <a:lnTo>
                        <a:pt x="0" y="65"/>
                      </a:lnTo>
                      <a:cubicBezTo>
                        <a:pt x="0" y="48"/>
                        <a:pt x="7" y="32"/>
                        <a:pt x="19" y="20"/>
                      </a:cubicBezTo>
                      <a:cubicBezTo>
                        <a:pt x="31" y="7"/>
                        <a:pt x="47" y="0"/>
                        <a:pt x="64" y="0"/>
                      </a:cubicBezTo>
                      <a:lnTo>
                        <a:pt x="13299" y="0"/>
                      </a:lnTo>
                      <a:cubicBezTo>
                        <a:pt x="13328" y="0"/>
                        <a:pt x="13354" y="20"/>
                        <a:pt x="13361" y="48"/>
                      </a:cubicBezTo>
                      <a:cubicBezTo>
                        <a:pt x="13369" y="76"/>
                        <a:pt x="13357" y="105"/>
                        <a:pt x="13331" y="120"/>
                      </a:cubicBezTo>
                      <a:lnTo>
                        <a:pt x="1869" y="673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solidFill>
                    <a:srgbClr val="FFFFFF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89614" tIns="44807" rIns="89614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352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1" name="Freeform 24"/>
                <p:cNvSpPr>
                  <a:spLocks/>
                </p:cNvSpPr>
                <p:nvPr/>
              </p:nvSpPr>
              <p:spPr bwMode="gray">
                <a:xfrm>
                  <a:off x="3327400" y="2816226"/>
                  <a:ext cx="1262063" cy="630238"/>
                </a:xfrm>
                <a:custGeom>
                  <a:avLst/>
                  <a:gdLst>
                    <a:gd name="T0" fmla="*/ 13235 w 13235"/>
                    <a:gd name="T1" fmla="*/ 6618 h 6618"/>
                    <a:gd name="T2" fmla="*/ 1773 w 13235"/>
                    <a:gd name="T3" fmla="*/ 0 h 6618"/>
                    <a:gd name="T4" fmla="*/ 0 w 13235"/>
                    <a:gd name="T5" fmla="*/ 6618 h 6618"/>
                    <a:gd name="T6" fmla="*/ 13235 w 13235"/>
                    <a:gd name="T7" fmla="*/ 6618 h 6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235" h="6618">
                      <a:moveTo>
                        <a:pt x="13235" y="6618"/>
                      </a:moveTo>
                      <a:lnTo>
                        <a:pt x="1773" y="0"/>
                      </a:lnTo>
                      <a:cubicBezTo>
                        <a:pt x="611" y="2012"/>
                        <a:pt x="0" y="4295"/>
                        <a:pt x="0" y="6618"/>
                      </a:cubicBezTo>
                      <a:lnTo>
                        <a:pt x="13235" y="6618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89614" tIns="44807" rIns="89614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352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2" name="Freeform 25"/>
                <p:cNvSpPr>
                  <a:spLocks noEditPoints="1"/>
                </p:cNvSpPr>
                <p:nvPr/>
              </p:nvSpPr>
              <p:spPr bwMode="gray">
                <a:xfrm>
                  <a:off x="3321050" y="2809876"/>
                  <a:ext cx="1274763" cy="642938"/>
                </a:xfrm>
                <a:custGeom>
                  <a:avLst/>
                  <a:gdLst>
                    <a:gd name="T0" fmla="*/ 13299 w 13369"/>
                    <a:gd name="T1" fmla="*/ 6620 h 6748"/>
                    <a:gd name="T2" fmla="*/ 13267 w 13369"/>
                    <a:gd name="T3" fmla="*/ 6740 h 6748"/>
                    <a:gd name="T4" fmla="*/ 1805 w 13369"/>
                    <a:gd name="T5" fmla="*/ 122 h 6748"/>
                    <a:gd name="T6" fmla="*/ 1893 w 13369"/>
                    <a:gd name="T7" fmla="*/ 98 h 6748"/>
                    <a:gd name="T8" fmla="*/ 1682 w 13369"/>
                    <a:gd name="T9" fmla="*/ 478 h 6748"/>
                    <a:gd name="T10" fmla="*/ 1484 w 13369"/>
                    <a:gd name="T11" fmla="*/ 863 h 6748"/>
                    <a:gd name="T12" fmla="*/ 1300 w 13369"/>
                    <a:gd name="T13" fmla="*/ 1253 h 6748"/>
                    <a:gd name="T14" fmla="*/ 1129 w 13369"/>
                    <a:gd name="T15" fmla="*/ 1648 h 6748"/>
                    <a:gd name="T16" fmla="*/ 971 w 13369"/>
                    <a:gd name="T17" fmla="*/ 2049 h 6748"/>
                    <a:gd name="T18" fmla="*/ 826 w 13369"/>
                    <a:gd name="T19" fmla="*/ 2454 h 6748"/>
                    <a:gd name="T20" fmla="*/ 694 w 13369"/>
                    <a:gd name="T21" fmla="*/ 2863 h 6748"/>
                    <a:gd name="T22" fmla="*/ 577 w 13369"/>
                    <a:gd name="T23" fmla="*/ 3276 h 6748"/>
                    <a:gd name="T24" fmla="*/ 473 w 13369"/>
                    <a:gd name="T25" fmla="*/ 3693 h 6748"/>
                    <a:gd name="T26" fmla="*/ 382 w 13369"/>
                    <a:gd name="T27" fmla="*/ 4114 h 6748"/>
                    <a:gd name="T28" fmla="*/ 304 w 13369"/>
                    <a:gd name="T29" fmla="*/ 4537 h 6748"/>
                    <a:gd name="T30" fmla="*/ 242 w 13369"/>
                    <a:gd name="T31" fmla="*/ 4963 h 6748"/>
                    <a:gd name="T32" fmla="*/ 192 w 13369"/>
                    <a:gd name="T33" fmla="*/ 5391 h 6748"/>
                    <a:gd name="T34" fmla="*/ 157 w 13369"/>
                    <a:gd name="T35" fmla="*/ 5821 h 6748"/>
                    <a:gd name="T36" fmla="*/ 135 w 13369"/>
                    <a:gd name="T37" fmla="*/ 6253 h 6748"/>
                    <a:gd name="T38" fmla="*/ 128 w 13369"/>
                    <a:gd name="T39" fmla="*/ 6685 h 6748"/>
                    <a:gd name="T40" fmla="*/ 64 w 13369"/>
                    <a:gd name="T41" fmla="*/ 6620 h 6748"/>
                    <a:gd name="T42" fmla="*/ 13299 w 13369"/>
                    <a:gd name="T43" fmla="*/ 6620 h 6748"/>
                    <a:gd name="T44" fmla="*/ 64 w 13369"/>
                    <a:gd name="T45" fmla="*/ 6748 h 6748"/>
                    <a:gd name="T46" fmla="*/ 19 w 13369"/>
                    <a:gd name="T47" fmla="*/ 6729 h 6748"/>
                    <a:gd name="T48" fmla="*/ 0 w 13369"/>
                    <a:gd name="T49" fmla="*/ 6683 h 6748"/>
                    <a:gd name="T50" fmla="*/ 8 w 13369"/>
                    <a:gd name="T51" fmla="*/ 6246 h 6748"/>
                    <a:gd name="T52" fmla="*/ 30 w 13369"/>
                    <a:gd name="T53" fmla="*/ 5810 h 6748"/>
                    <a:gd name="T54" fmla="*/ 65 w 13369"/>
                    <a:gd name="T55" fmla="*/ 5376 h 6748"/>
                    <a:gd name="T56" fmla="*/ 115 w 13369"/>
                    <a:gd name="T57" fmla="*/ 4944 h 6748"/>
                    <a:gd name="T58" fmla="*/ 179 w 13369"/>
                    <a:gd name="T59" fmla="*/ 4514 h 6748"/>
                    <a:gd name="T60" fmla="*/ 257 w 13369"/>
                    <a:gd name="T61" fmla="*/ 4087 h 6748"/>
                    <a:gd name="T62" fmla="*/ 348 w 13369"/>
                    <a:gd name="T63" fmla="*/ 3662 h 6748"/>
                    <a:gd name="T64" fmla="*/ 454 w 13369"/>
                    <a:gd name="T65" fmla="*/ 3241 h 6748"/>
                    <a:gd name="T66" fmla="*/ 573 w 13369"/>
                    <a:gd name="T67" fmla="*/ 2824 h 6748"/>
                    <a:gd name="T68" fmla="*/ 705 w 13369"/>
                    <a:gd name="T69" fmla="*/ 2411 h 6748"/>
                    <a:gd name="T70" fmla="*/ 852 w 13369"/>
                    <a:gd name="T71" fmla="*/ 2002 h 6748"/>
                    <a:gd name="T72" fmla="*/ 1012 w 13369"/>
                    <a:gd name="T73" fmla="*/ 1597 h 6748"/>
                    <a:gd name="T74" fmla="*/ 1185 w 13369"/>
                    <a:gd name="T75" fmla="*/ 1198 h 6748"/>
                    <a:gd name="T76" fmla="*/ 1371 w 13369"/>
                    <a:gd name="T77" fmla="*/ 804 h 6748"/>
                    <a:gd name="T78" fmla="*/ 1571 w 13369"/>
                    <a:gd name="T79" fmla="*/ 415 h 6748"/>
                    <a:gd name="T80" fmla="*/ 1782 w 13369"/>
                    <a:gd name="T81" fmla="*/ 35 h 6748"/>
                    <a:gd name="T82" fmla="*/ 1820 w 13369"/>
                    <a:gd name="T83" fmla="*/ 5 h 6748"/>
                    <a:gd name="T84" fmla="*/ 1869 w 13369"/>
                    <a:gd name="T85" fmla="*/ 11 h 6748"/>
                    <a:gd name="T86" fmla="*/ 13331 w 13369"/>
                    <a:gd name="T87" fmla="*/ 6629 h 6748"/>
                    <a:gd name="T88" fmla="*/ 13361 w 13369"/>
                    <a:gd name="T89" fmla="*/ 6701 h 6748"/>
                    <a:gd name="T90" fmla="*/ 13299 w 13369"/>
                    <a:gd name="T91" fmla="*/ 6748 h 6748"/>
                    <a:gd name="T92" fmla="*/ 64 w 13369"/>
                    <a:gd name="T93" fmla="*/ 6748 h 6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3369" h="6748">
                      <a:moveTo>
                        <a:pt x="13299" y="6620"/>
                      </a:moveTo>
                      <a:lnTo>
                        <a:pt x="13267" y="6740"/>
                      </a:lnTo>
                      <a:lnTo>
                        <a:pt x="1805" y="122"/>
                      </a:lnTo>
                      <a:lnTo>
                        <a:pt x="1893" y="98"/>
                      </a:lnTo>
                      <a:lnTo>
                        <a:pt x="1682" y="478"/>
                      </a:lnTo>
                      <a:lnTo>
                        <a:pt x="1484" y="863"/>
                      </a:lnTo>
                      <a:lnTo>
                        <a:pt x="1300" y="1253"/>
                      </a:lnTo>
                      <a:lnTo>
                        <a:pt x="1129" y="1648"/>
                      </a:lnTo>
                      <a:lnTo>
                        <a:pt x="971" y="2049"/>
                      </a:lnTo>
                      <a:lnTo>
                        <a:pt x="826" y="2454"/>
                      </a:lnTo>
                      <a:lnTo>
                        <a:pt x="694" y="2863"/>
                      </a:lnTo>
                      <a:lnTo>
                        <a:pt x="577" y="3276"/>
                      </a:lnTo>
                      <a:lnTo>
                        <a:pt x="473" y="3693"/>
                      </a:lnTo>
                      <a:lnTo>
                        <a:pt x="382" y="4114"/>
                      </a:lnTo>
                      <a:lnTo>
                        <a:pt x="304" y="4537"/>
                      </a:lnTo>
                      <a:lnTo>
                        <a:pt x="242" y="4963"/>
                      </a:lnTo>
                      <a:lnTo>
                        <a:pt x="192" y="5391"/>
                      </a:lnTo>
                      <a:lnTo>
                        <a:pt x="157" y="5821"/>
                      </a:lnTo>
                      <a:lnTo>
                        <a:pt x="135" y="6253"/>
                      </a:lnTo>
                      <a:lnTo>
                        <a:pt x="128" y="6685"/>
                      </a:lnTo>
                      <a:lnTo>
                        <a:pt x="64" y="6620"/>
                      </a:lnTo>
                      <a:lnTo>
                        <a:pt x="13299" y="6620"/>
                      </a:lnTo>
                      <a:close/>
                      <a:moveTo>
                        <a:pt x="64" y="6748"/>
                      </a:moveTo>
                      <a:cubicBezTo>
                        <a:pt x="47" y="6748"/>
                        <a:pt x="31" y="6742"/>
                        <a:pt x="19" y="6729"/>
                      </a:cubicBezTo>
                      <a:cubicBezTo>
                        <a:pt x="7" y="6717"/>
                        <a:pt x="0" y="6701"/>
                        <a:pt x="0" y="6683"/>
                      </a:cubicBezTo>
                      <a:lnTo>
                        <a:pt x="8" y="6246"/>
                      </a:lnTo>
                      <a:lnTo>
                        <a:pt x="30" y="5810"/>
                      </a:lnTo>
                      <a:lnTo>
                        <a:pt x="65" y="5376"/>
                      </a:lnTo>
                      <a:lnTo>
                        <a:pt x="115" y="4944"/>
                      </a:lnTo>
                      <a:lnTo>
                        <a:pt x="179" y="4514"/>
                      </a:lnTo>
                      <a:lnTo>
                        <a:pt x="257" y="4087"/>
                      </a:lnTo>
                      <a:lnTo>
                        <a:pt x="348" y="3662"/>
                      </a:lnTo>
                      <a:lnTo>
                        <a:pt x="454" y="3241"/>
                      </a:lnTo>
                      <a:lnTo>
                        <a:pt x="573" y="2824"/>
                      </a:lnTo>
                      <a:lnTo>
                        <a:pt x="705" y="2411"/>
                      </a:lnTo>
                      <a:lnTo>
                        <a:pt x="852" y="2002"/>
                      </a:lnTo>
                      <a:lnTo>
                        <a:pt x="1012" y="1597"/>
                      </a:lnTo>
                      <a:lnTo>
                        <a:pt x="1185" y="1198"/>
                      </a:lnTo>
                      <a:lnTo>
                        <a:pt x="1371" y="804"/>
                      </a:lnTo>
                      <a:lnTo>
                        <a:pt x="1571" y="415"/>
                      </a:lnTo>
                      <a:lnTo>
                        <a:pt x="1782" y="35"/>
                      </a:lnTo>
                      <a:cubicBezTo>
                        <a:pt x="1790" y="20"/>
                        <a:pt x="1804" y="9"/>
                        <a:pt x="1820" y="5"/>
                      </a:cubicBezTo>
                      <a:cubicBezTo>
                        <a:pt x="1837" y="0"/>
                        <a:pt x="1855" y="2"/>
                        <a:pt x="1869" y="11"/>
                      </a:cubicBezTo>
                      <a:lnTo>
                        <a:pt x="13331" y="6629"/>
                      </a:lnTo>
                      <a:cubicBezTo>
                        <a:pt x="13357" y="6644"/>
                        <a:pt x="13369" y="6673"/>
                        <a:pt x="13361" y="6701"/>
                      </a:cubicBezTo>
                      <a:cubicBezTo>
                        <a:pt x="13354" y="6729"/>
                        <a:pt x="13328" y="6748"/>
                        <a:pt x="13299" y="6748"/>
                      </a:cubicBezTo>
                      <a:lnTo>
                        <a:pt x="64" y="67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solidFill>
                    <a:srgbClr val="FFFFFF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89614" tIns="44807" rIns="89614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352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3" name="Freeform 26"/>
                <p:cNvSpPr>
                  <a:spLocks/>
                </p:cNvSpPr>
                <p:nvPr/>
              </p:nvSpPr>
              <p:spPr bwMode="gray">
                <a:xfrm>
                  <a:off x="3495675" y="2355851"/>
                  <a:ext cx="1093788" cy="1090613"/>
                </a:xfrm>
                <a:custGeom>
                  <a:avLst/>
                  <a:gdLst>
                    <a:gd name="T0" fmla="*/ 11462 w 11462"/>
                    <a:gd name="T1" fmla="*/ 11462 h 11462"/>
                    <a:gd name="T2" fmla="*/ 4844 w 11462"/>
                    <a:gd name="T3" fmla="*/ 0 h 11462"/>
                    <a:gd name="T4" fmla="*/ 0 w 11462"/>
                    <a:gd name="T5" fmla="*/ 4844 h 11462"/>
                    <a:gd name="T6" fmla="*/ 11462 w 11462"/>
                    <a:gd name="T7" fmla="*/ 11462 h 11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62" h="11462">
                      <a:moveTo>
                        <a:pt x="11462" y="11462"/>
                      </a:moveTo>
                      <a:lnTo>
                        <a:pt x="4844" y="0"/>
                      </a:lnTo>
                      <a:cubicBezTo>
                        <a:pt x="2832" y="1162"/>
                        <a:pt x="1161" y="2832"/>
                        <a:pt x="0" y="4844"/>
                      </a:cubicBezTo>
                      <a:lnTo>
                        <a:pt x="11462" y="11462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89614" tIns="44807" rIns="89614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352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" name="Freeform 27"/>
                <p:cNvSpPr>
                  <a:spLocks noEditPoints="1"/>
                </p:cNvSpPr>
                <p:nvPr/>
              </p:nvSpPr>
              <p:spPr bwMode="gray">
                <a:xfrm>
                  <a:off x="3489325" y="2349501"/>
                  <a:ext cx="1106488" cy="1103313"/>
                </a:xfrm>
                <a:custGeom>
                  <a:avLst/>
                  <a:gdLst>
                    <a:gd name="T0" fmla="*/ 11560 w 11598"/>
                    <a:gd name="T1" fmla="*/ 11473 h 11598"/>
                    <a:gd name="T2" fmla="*/ 11473 w 11598"/>
                    <a:gd name="T3" fmla="*/ 11560 h 11598"/>
                    <a:gd name="T4" fmla="*/ 4855 w 11598"/>
                    <a:gd name="T5" fmla="*/ 98 h 11598"/>
                    <a:gd name="T6" fmla="*/ 4943 w 11598"/>
                    <a:gd name="T7" fmla="*/ 121 h 11598"/>
                    <a:gd name="T8" fmla="*/ 4570 w 11598"/>
                    <a:gd name="T9" fmla="*/ 345 h 11598"/>
                    <a:gd name="T10" fmla="*/ 4207 w 11598"/>
                    <a:gd name="T11" fmla="*/ 579 h 11598"/>
                    <a:gd name="T12" fmla="*/ 3852 w 11598"/>
                    <a:gd name="T13" fmla="*/ 825 h 11598"/>
                    <a:gd name="T14" fmla="*/ 3507 w 11598"/>
                    <a:gd name="T15" fmla="*/ 1082 h 11598"/>
                    <a:gd name="T16" fmla="*/ 3169 w 11598"/>
                    <a:gd name="T17" fmla="*/ 1350 h 11598"/>
                    <a:gd name="T18" fmla="*/ 2841 w 11598"/>
                    <a:gd name="T19" fmla="*/ 1628 h 11598"/>
                    <a:gd name="T20" fmla="*/ 2522 w 11598"/>
                    <a:gd name="T21" fmla="*/ 1917 h 11598"/>
                    <a:gd name="T22" fmla="*/ 2214 w 11598"/>
                    <a:gd name="T23" fmla="*/ 2215 h 11598"/>
                    <a:gd name="T24" fmla="*/ 1916 w 11598"/>
                    <a:gd name="T25" fmla="*/ 2525 h 11598"/>
                    <a:gd name="T26" fmla="*/ 1626 w 11598"/>
                    <a:gd name="T27" fmla="*/ 2844 h 11598"/>
                    <a:gd name="T28" fmla="*/ 1348 w 11598"/>
                    <a:gd name="T29" fmla="*/ 3171 h 11598"/>
                    <a:gd name="T30" fmla="*/ 1081 w 11598"/>
                    <a:gd name="T31" fmla="*/ 3508 h 11598"/>
                    <a:gd name="T32" fmla="*/ 824 w 11598"/>
                    <a:gd name="T33" fmla="*/ 3854 h 11598"/>
                    <a:gd name="T34" fmla="*/ 578 w 11598"/>
                    <a:gd name="T35" fmla="*/ 4209 h 11598"/>
                    <a:gd name="T36" fmla="*/ 344 w 11598"/>
                    <a:gd name="T37" fmla="*/ 4572 h 11598"/>
                    <a:gd name="T38" fmla="*/ 121 w 11598"/>
                    <a:gd name="T39" fmla="*/ 4943 h 11598"/>
                    <a:gd name="T40" fmla="*/ 98 w 11598"/>
                    <a:gd name="T41" fmla="*/ 4855 h 11598"/>
                    <a:gd name="T42" fmla="*/ 11560 w 11598"/>
                    <a:gd name="T43" fmla="*/ 11473 h 11598"/>
                    <a:gd name="T44" fmla="*/ 34 w 11598"/>
                    <a:gd name="T45" fmla="*/ 4966 h 11598"/>
                    <a:gd name="T46" fmla="*/ 5 w 11598"/>
                    <a:gd name="T47" fmla="*/ 4926 h 11598"/>
                    <a:gd name="T48" fmla="*/ 12 w 11598"/>
                    <a:gd name="T49" fmla="*/ 4878 h 11598"/>
                    <a:gd name="T50" fmla="*/ 237 w 11598"/>
                    <a:gd name="T51" fmla="*/ 4503 h 11598"/>
                    <a:gd name="T52" fmla="*/ 473 w 11598"/>
                    <a:gd name="T53" fmla="*/ 4136 h 11598"/>
                    <a:gd name="T54" fmla="*/ 721 w 11598"/>
                    <a:gd name="T55" fmla="*/ 3777 h 11598"/>
                    <a:gd name="T56" fmla="*/ 980 w 11598"/>
                    <a:gd name="T57" fmla="*/ 3429 h 11598"/>
                    <a:gd name="T58" fmla="*/ 1251 w 11598"/>
                    <a:gd name="T59" fmla="*/ 3088 h 11598"/>
                    <a:gd name="T60" fmla="*/ 1531 w 11598"/>
                    <a:gd name="T61" fmla="*/ 2757 h 11598"/>
                    <a:gd name="T62" fmla="*/ 1823 w 11598"/>
                    <a:gd name="T63" fmla="*/ 2436 h 11598"/>
                    <a:gd name="T64" fmla="*/ 2125 w 11598"/>
                    <a:gd name="T65" fmla="*/ 2123 h 11598"/>
                    <a:gd name="T66" fmla="*/ 2436 w 11598"/>
                    <a:gd name="T67" fmla="*/ 1822 h 11598"/>
                    <a:gd name="T68" fmla="*/ 2758 w 11598"/>
                    <a:gd name="T69" fmla="*/ 1531 h 11598"/>
                    <a:gd name="T70" fmla="*/ 3090 w 11598"/>
                    <a:gd name="T71" fmla="*/ 1249 h 11598"/>
                    <a:gd name="T72" fmla="*/ 3430 w 11598"/>
                    <a:gd name="T73" fmla="*/ 979 h 11598"/>
                    <a:gd name="T74" fmla="*/ 3779 w 11598"/>
                    <a:gd name="T75" fmla="*/ 720 h 11598"/>
                    <a:gd name="T76" fmla="*/ 4138 w 11598"/>
                    <a:gd name="T77" fmla="*/ 472 h 11598"/>
                    <a:gd name="T78" fmla="*/ 4505 w 11598"/>
                    <a:gd name="T79" fmla="*/ 236 h 11598"/>
                    <a:gd name="T80" fmla="*/ 4878 w 11598"/>
                    <a:gd name="T81" fmla="*/ 12 h 11598"/>
                    <a:gd name="T82" fmla="*/ 4926 w 11598"/>
                    <a:gd name="T83" fmla="*/ 5 h 11598"/>
                    <a:gd name="T84" fmla="*/ 4966 w 11598"/>
                    <a:gd name="T85" fmla="*/ 34 h 11598"/>
                    <a:gd name="T86" fmla="*/ 11584 w 11598"/>
                    <a:gd name="T87" fmla="*/ 11496 h 11598"/>
                    <a:gd name="T88" fmla="*/ 11574 w 11598"/>
                    <a:gd name="T89" fmla="*/ 11574 h 11598"/>
                    <a:gd name="T90" fmla="*/ 11496 w 11598"/>
                    <a:gd name="T91" fmla="*/ 11584 h 11598"/>
                    <a:gd name="T92" fmla="*/ 34 w 11598"/>
                    <a:gd name="T93" fmla="*/ 4966 h 1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1598" h="11598">
                      <a:moveTo>
                        <a:pt x="11560" y="11473"/>
                      </a:moveTo>
                      <a:lnTo>
                        <a:pt x="11473" y="11560"/>
                      </a:lnTo>
                      <a:lnTo>
                        <a:pt x="4855" y="98"/>
                      </a:lnTo>
                      <a:lnTo>
                        <a:pt x="4943" y="121"/>
                      </a:lnTo>
                      <a:lnTo>
                        <a:pt x="4570" y="345"/>
                      </a:lnTo>
                      <a:lnTo>
                        <a:pt x="4207" y="579"/>
                      </a:lnTo>
                      <a:lnTo>
                        <a:pt x="3852" y="825"/>
                      </a:lnTo>
                      <a:lnTo>
                        <a:pt x="3507" y="1082"/>
                      </a:lnTo>
                      <a:lnTo>
                        <a:pt x="3169" y="1350"/>
                      </a:lnTo>
                      <a:lnTo>
                        <a:pt x="2841" y="1628"/>
                      </a:lnTo>
                      <a:lnTo>
                        <a:pt x="2522" y="1917"/>
                      </a:lnTo>
                      <a:lnTo>
                        <a:pt x="2214" y="2215"/>
                      </a:lnTo>
                      <a:lnTo>
                        <a:pt x="1916" y="2525"/>
                      </a:lnTo>
                      <a:lnTo>
                        <a:pt x="1626" y="2844"/>
                      </a:lnTo>
                      <a:lnTo>
                        <a:pt x="1348" y="3171"/>
                      </a:lnTo>
                      <a:lnTo>
                        <a:pt x="1081" y="3508"/>
                      </a:lnTo>
                      <a:lnTo>
                        <a:pt x="824" y="3854"/>
                      </a:lnTo>
                      <a:lnTo>
                        <a:pt x="578" y="4209"/>
                      </a:lnTo>
                      <a:lnTo>
                        <a:pt x="344" y="4572"/>
                      </a:lnTo>
                      <a:lnTo>
                        <a:pt x="121" y="4943"/>
                      </a:lnTo>
                      <a:lnTo>
                        <a:pt x="98" y="4855"/>
                      </a:lnTo>
                      <a:lnTo>
                        <a:pt x="11560" y="11473"/>
                      </a:lnTo>
                      <a:close/>
                      <a:moveTo>
                        <a:pt x="34" y="4966"/>
                      </a:moveTo>
                      <a:cubicBezTo>
                        <a:pt x="20" y="4957"/>
                        <a:pt x="9" y="4943"/>
                        <a:pt x="5" y="4926"/>
                      </a:cubicBezTo>
                      <a:cubicBezTo>
                        <a:pt x="0" y="4910"/>
                        <a:pt x="3" y="4892"/>
                        <a:pt x="12" y="4878"/>
                      </a:cubicBezTo>
                      <a:lnTo>
                        <a:pt x="237" y="4503"/>
                      </a:lnTo>
                      <a:lnTo>
                        <a:pt x="473" y="4136"/>
                      </a:lnTo>
                      <a:lnTo>
                        <a:pt x="721" y="3777"/>
                      </a:lnTo>
                      <a:lnTo>
                        <a:pt x="980" y="3429"/>
                      </a:lnTo>
                      <a:lnTo>
                        <a:pt x="1251" y="3088"/>
                      </a:lnTo>
                      <a:lnTo>
                        <a:pt x="1531" y="2757"/>
                      </a:lnTo>
                      <a:lnTo>
                        <a:pt x="1823" y="2436"/>
                      </a:lnTo>
                      <a:lnTo>
                        <a:pt x="2125" y="2123"/>
                      </a:lnTo>
                      <a:lnTo>
                        <a:pt x="2436" y="1822"/>
                      </a:lnTo>
                      <a:lnTo>
                        <a:pt x="2758" y="1531"/>
                      </a:lnTo>
                      <a:lnTo>
                        <a:pt x="3090" y="1249"/>
                      </a:lnTo>
                      <a:lnTo>
                        <a:pt x="3430" y="979"/>
                      </a:lnTo>
                      <a:lnTo>
                        <a:pt x="3779" y="720"/>
                      </a:lnTo>
                      <a:lnTo>
                        <a:pt x="4138" y="472"/>
                      </a:lnTo>
                      <a:lnTo>
                        <a:pt x="4505" y="236"/>
                      </a:lnTo>
                      <a:lnTo>
                        <a:pt x="4878" y="12"/>
                      </a:lnTo>
                      <a:cubicBezTo>
                        <a:pt x="4892" y="3"/>
                        <a:pt x="4910" y="0"/>
                        <a:pt x="4926" y="5"/>
                      </a:cubicBezTo>
                      <a:cubicBezTo>
                        <a:pt x="4943" y="9"/>
                        <a:pt x="4957" y="20"/>
                        <a:pt x="4966" y="34"/>
                      </a:cubicBezTo>
                      <a:lnTo>
                        <a:pt x="11584" y="11496"/>
                      </a:lnTo>
                      <a:cubicBezTo>
                        <a:pt x="11598" y="11522"/>
                        <a:pt x="11594" y="11553"/>
                        <a:pt x="11574" y="11574"/>
                      </a:cubicBezTo>
                      <a:cubicBezTo>
                        <a:pt x="11553" y="11594"/>
                        <a:pt x="11522" y="11598"/>
                        <a:pt x="11496" y="11584"/>
                      </a:cubicBezTo>
                      <a:lnTo>
                        <a:pt x="34" y="49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solidFill>
                    <a:srgbClr val="FFFFFF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89614" tIns="44807" rIns="89614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352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" name="Freeform 28"/>
                <p:cNvSpPr>
                  <a:spLocks/>
                </p:cNvSpPr>
                <p:nvPr/>
              </p:nvSpPr>
              <p:spPr bwMode="gray">
                <a:xfrm>
                  <a:off x="3957638" y="2187576"/>
                  <a:ext cx="631825" cy="1258888"/>
                </a:xfrm>
                <a:custGeom>
                  <a:avLst/>
                  <a:gdLst>
                    <a:gd name="T0" fmla="*/ 6618 w 6618"/>
                    <a:gd name="T1" fmla="*/ 13235 h 13235"/>
                    <a:gd name="T2" fmla="*/ 6618 w 6618"/>
                    <a:gd name="T3" fmla="*/ 0 h 13235"/>
                    <a:gd name="T4" fmla="*/ 0 w 6618"/>
                    <a:gd name="T5" fmla="*/ 1773 h 13235"/>
                    <a:gd name="T6" fmla="*/ 6618 w 6618"/>
                    <a:gd name="T7" fmla="*/ 13235 h 13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18" h="13235">
                      <a:moveTo>
                        <a:pt x="6618" y="13235"/>
                      </a:moveTo>
                      <a:lnTo>
                        <a:pt x="6618" y="0"/>
                      </a:lnTo>
                      <a:cubicBezTo>
                        <a:pt x="4294" y="0"/>
                        <a:pt x="2012" y="611"/>
                        <a:pt x="0" y="1773"/>
                      </a:cubicBezTo>
                      <a:lnTo>
                        <a:pt x="6618" y="13235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89614" tIns="44807" rIns="89614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352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" name="Freeform 29"/>
                <p:cNvSpPr>
                  <a:spLocks noEditPoints="1"/>
                </p:cNvSpPr>
                <p:nvPr/>
              </p:nvSpPr>
              <p:spPr bwMode="gray">
                <a:xfrm>
                  <a:off x="3951288" y="2181226"/>
                  <a:ext cx="644525" cy="1271588"/>
                </a:xfrm>
                <a:custGeom>
                  <a:avLst/>
                  <a:gdLst>
                    <a:gd name="T0" fmla="*/ 6740 w 6748"/>
                    <a:gd name="T1" fmla="*/ 13267 h 13369"/>
                    <a:gd name="T2" fmla="*/ 6620 w 6748"/>
                    <a:gd name="T3" fmla="*/ 13299 h 13369"/>
                    <a:gd name="T4" fmla="*/ 6620 w 6748"/>
                    <a:gd name="T5" fmla="*/ 64 h 13369"/>
                    <a:gd name="T6" fmla="*/ 6685 w 6748"/>
                    <a:gd name="T7" fmla="*/ 128 h 13369"/>
                    <a:gd name="T8" fmla="*/ 6250 w 6748"/>
                    <a:gd name="T9" fmla="*/ 135 h 13369"/>
                    <a:gd name="T10" fmla="*/ 5819 w 6748"/>
                    <a:gd name="T11" fmla="*/ 157 h 13369"/>
                    <a:gd name="T12" fmla="*/ 5389 w 6748"/>
                    <a:gd name="T13" fmla="*/ 192 h 13369"/>
                    <a:gd name="T14" fmla="*/ 4960 w 6748"/>
                    <a:gd name="T15" fmla="*/ 242 h 13369"/>
                    <a:gd name="T16" fmla="*/ 4535 w 6748"/>
                    <a:gd name="T17" fmla="*/ 305 h 13369"/>
                    <a:gd name="T18" fmla="*/ 4111 w 6748"/>
                    <a:gd name="T19" fmla="*/ 382 h 13369"/>
                    <a:gd name="T20" fmla="*/ 3691 w 6748"/>
                    <a:gd name="T21" fmla="*/ 473 h 13369"/>
                    <a:gd name="T22" fmla="*/ 3274 w 6748"/>
                    <a:gd name="T23" fmla="*/ 578 h 13369"/>
                    <a:gd name="T24" fmla="*/ 2861 w 6748"/>
                    <a:gd name="T25" fmla="*/ 695 h 13369"/>
                    <a:gd name="T26" fmla="*/ 2451 w 6748"/>
                    <a:gd name="T27" fmla="*/ 826 h 13369"/>
                    <a:gd name="T28" fmla="*/ 2046 w 6748"/>
                    <a:gd name="T29" fmla="*/ 972 h 13369"/>
                    <a:gd name="T30" fmla="*/ 1646 w 6748"/>
                    <a:gd name="T31" fmla="*/ 1130 h 13369"/>
                    <a:gd name="T32" fmla="*/ 1251 w 6748"/>
                    <a:gd name="T33" fmla="*/ 1301 h 13369"/>
                    <a:gd name="T34" fmla="*/ 861 w 6748"/>
                    <a:gd name="T35" fmla="*/ 1485 h 13369"/>
                    <a:gd name="T36" fmla="*/ 476 w 6748"/>
                    <a:gd name="T37" fmla="*/ 1683 h 13369"/>
                    <a:gd name="T38" fmla="*/ 98 w 6748"/>
                    <a:gd name="T39" fmla="*/ 1893 h 13369"/>
                    <a:gd name="T40" fmla="*/ 122 w 6748"/>
                    <a:gd name="T41" fmla="*/ 1805 h 13369"/>
                    <a:gd name="T42" fmla="*/ 6740 w 6748"/>
                    <a:gd name="T43" fmla="*/ 13267 h 13369"/>
                    <a:gd name="T44" fmla="*/ 11 w 6748"/>
                    <a:gd name="T45" fmla="*/ 1869 h 13369"/>
                    <a:gd name="T46" fmla="*/ 5 w 6748"/>
                    <a:gd name="T47" fmla="*/ 1820 h 13369"/>
                    <a:gd name="T48" fmla="*/ 35 w 6748"/>
                    <a:gd name="T49" fmla="*/ 1782 h 13369"/>
                    <a:gd name="T50" fmla="*/ 417 w 6748"/>
                    <a:gd name="T51" fmla="*/ 1570 h 13369"/>
                    <a:gd name="T52" fmla="*/ 806 w 6748"/>
                    <a:gd name="T53" fmla="*/ 1370 h 13369"/>
                    <a:gd name="T54" fmla="*/ 1200 w 6748"/>
                    <a:gd name="T55" fmla="*/ 1184 h 13369"/>
                    <a:gd name="T56" fmla="*/ 1599 w 6748"/>
                    <a:gd name="T57" fmla="*/ 1011 h 13369"/>
                    <a:gd name="T58" fmla="*/ 2003 w 6748"/>
                    <a:gd name="T59" fmla="*/ 851 h 13369"/>
                    <a:gd name="T60" fmla="*/ 2412 w 6748"/>
                    <a:gd name="T61" fmla="*/ 705 h 13369"/>
                    <a:gd name="T62" fmla="*/ 2826 w 6748"/>
                    <a:gd name="T63" fmla="*/ 572 h 13369"/>
                    <a:gd name="T64" fmla="*/ 3243 w 6748"/>
                    <a:gd name="T65" fmla="*/ 453 h 13369"/>
                    <a:gd name="T66" fmla="*/ 3664 w 6748"/>
                    <a:gd name="T67" fmla="*/ 348 h 13369"/>
                    <a:gd name="T68" fmla="*/ 4088 w 6748"/>
                    <a:gd name="T69" fmla="*/ 257 h 13369"/>
                    <a:gd name="T70" fmla="*/ 4516 w 6748"/>
                    <a:gd name="T71" fmla="*/ 178 h 13369"/>
                    <a:gd name="T72" fmla="*/ 4945 w 6748"/>
                    <a:gd name="T73" fmla="*/ 115 h 13369"/>
                    <a:gd name="T74" fmla="*/ 5378 w 6748"/>
                    <a:gd name="T75" fmla="*/ 65 h 13369"/>
                    <a:gd name="T76" fmla="*/ 5812 w 6748"/>
                    <a:gd name="T77" fmla="*/ 30 h 13369"/>
                    <a:gd name="T78" fmla="*/ 6248 w 6748"/>
                    <a:gd name="T79" fmla="*/ 7 h 13369"/>
                    <a:gd name="T80" fmla="*/ 6683 w 6748"/>
                    <a:gd name="T81" fmla="*/ 0 h 13369"/>
                    <a:gd name="T82" fmla="*/ 6729 w 6748"/>
                    <a:gd name="T83" fmla="*/ 19 h 13369"/>
                    <a:gd name="T84" fmla="*/ 6748 w 6748"/>
                    <a:gd name="T85" fmla="*/ 64 h 13369"/>
                    <a:gd name="T86" fmla="*/ 6748 w 6748"/>
                    <a:gd name="T87" fmla="*/ 13299 h 13369"/>
                    <a:gd name="T88" fmla="*/ 6701 w 6748"/>
                    <a:gd name="T89" fmla="*/ 13361 h 13369"/>
                    <a:gd name="T90" fmla="*/ 6629 w 6748"/>
                    <a:gd name="T91" fmla="*/ 13331 h 13369"/>
                    <a:gd name="T92" fmla="*/ 11 w 6748"/>
                    <a:gd name="T93" fmla="*/ 1869 h 13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748" h="13369">
                      <a:moveTo>
                        <a:pt x="6740" y="13267"/>
                      </a:moveTo>
                      <a:lnTo>
                        <a:pt x="6620" y="13299"/>
                      </a:lnTo>
                      <a:lnTo>
                        <a:pt x="6620" y="64"/>
                      </a:lnTo>
                      <a:lnTo>
                        <a:pt x="6685" y="128"/>
                      </a:lnTo>
                      <a:lnTo>
                        <a:pt x="6250" y="135"/>
                      </a:lnTo>
                      <a:lnTo>
                        <a:pt x="5819" y="157"/>
                      </a:lnTo>
                      <a:lnTo>
                        <a:pt x="5389" y="192"/>
                      </a:lnTo>
                      <a:lnTo>
                        <a:pt x="4960" y="242"/>
                      </a:lnTo>
                      <a:lnTo>
                        <a:pt x="4535" y="305"/>
                      </a:lnTo>
                      <a:lnTo>
                        <a:pt x="4111" y="382"/>
                      </a:lnTo>
                      <a:lnTo>
                        <a:pt x="3691" y="473"/>
                      </a:lnTo>
                      <a:lnTo>
                        <a:pt x="3274" y="578"/>
                      </a:lnTo>
                      <a:lnTo>
                        <a:pt x="2861" y="695"/>
                      </a:lnTo>
                      <a:lnTo>
                        <a:pt x="2451" y="826"/>
                      </a:lnTo>
                      <a:lnTo>
                        <a:pt x="2046" y="972"/>
                      </a:lnTo>
                      <a:lnTo>
                        <a:pt x="1646" y="1130"/>
                      </a:lnTo>
                      <a:lnTo>
                        <a:pt x="1251" y="1301"/>
                      </a:lnTo>
                      <a:lnTo>
                        <a:pt x="861" y="1485"/>
                      </a:lnTo>
                      <a:lnTo>
                        <a:pt x="476" y="1683"/>
                      </a:lnTo>
                      <a:lnTo>
                        <a:pt x="98" y="1893"/>
                      </a:lnTo>
                      <a:lnTo>
                        <a:pt x="122" y="1805"/>
                      </a:lnTo>
                      <a:lnTo>
                        <a:pt x="6740" y="13267"/>
                      </a:lnTo>
                      <a:close/>
                      <a:moveTo>
                        <a:pt x="11" y="1869"/>
                      </a:moveTo>
                      <a:cubicBezTo>
                        <a:pt x="2" y="1855"/>
                        <a:pt x="0" y="1837"/>
                        <a:pt x="5" y="1820"/>
                      </a:cubicBezTo>
                      <a:cubicBezTo>
                        <a:pt x="9" y="1804"/>
                        <a:pt x="20" y="1790"/>
                        <a:pt x="35" y="1782"/>
                      </a:cubicBezTo>
                      <a:lnTo>
                        <a:pt x="417" y="1570"/>
                      </a:lnTo>
                      <a:lnTo>
                        <a:pt x="806" y="1370"/>
                      </a:lnTo>
                      <a:lnTo>
                        <a:pt x="1200" y="1184"/>
                      </a:lnTo>
                      <a:lnTo>
                        <a:pt x="1599" y="1011"/>
                      </a:lnTo>
                      <a:lnTo>
                        <a:pt x="2003" y="851"/>
                      </a:lnTo>
                      <a:lnTo>
                        <a:pt x="2412" y="705"/>
                      </a:lnTo>
                      <a:lnTo>
                        <a:pt x="2826" y="572"/>
                      </a:lnTo>
                      <a:lnTo>
                        <a:pt x="3243" y="453"/>
                      </a:lnTo>
                      <a:lnTo>
                        <a:pt x="3664" y="348"/>
                      </a:lnTo>
                      <a:lnTo>
                        <a:pt x="4088" y="257"/>
                      </a:lnTo>
                      <a:lnTo>
                        <a:pt x="4516" y="178"/>
                      </a:lnTo>
                      <a:lnTo>
                        <a:pt x="4945" y="115"/>
                      </a:lnTo>
                      <a:lnTo>
                        <a:pt x="5378" y="65"/>
                      </a:lnTo>
                      <a:lnTo>
                        <a:pt x="5812" y="30"/>
                      </a:lnTo>
                      <a:lnTo>
                        <a:pt x="6248" y="7"/>
                      </a:lnTo>
                      <a:lnTo>
                        <a:pt x="6683" y="0"/>
                      </a:lnTo>
                      <a:cubicBezTo>
                        <a:pt x="6701" y="0"/>
                        <a:pt x="6717" y="7"/>
                        <a:pt x="6729" y="19"/>
                      </a:cubicBezTo>
                      <a:cubicBezTo>
                        <a:pt x="6742" y="31"/>
                        <a:pt x="6748" y="47"/>
                        <a:pt x="6748" y="64"/>
                      </a:cubicBezTo>
                      <a:lnTo>
                        <a:pt x="6748" y="13299"/>
                      </a:lnTo>
                      <a:cubicBezTo>
                        <a:pt x="6748" y="13328"/>
                        <a:pt x="6729" y="13354"/>
                        <a:pt x="6701" y="13361"/>
                      </a:cubicBezTo>
                      <a:cubicBezTo>
                        <a:pt x="6673" y="13369"/>
                        <a:pt x="6644" y="13357"/>
                        <a:pt x="6629" y="13331"/>
                      </a:cubicBezTo>
                      <a:lnTo>
                        <a:pt x="11" y="18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solidFill>
                    <a:srgbClr val="FFFFFF"/>
                  </a:solidFill>
                  <a:prstDash val="solid"/>
                  <a:bevel/>
                  <a:headEnd/>
                  <a:tailEnd/>
                </a:ln>
              </p:spPr>
              <p:txBody>
                <a:bodyPr vert="horz" wrap="square" lIns="89614" tIns="44807" rIns="89614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de-DE" sz="2352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08" name="Rectangle 103"/>
              <p:cNvSpPr/>
              <p:nvPr/>
            </p:nvSpPr>
            <p:spPr bwMode="gray">
              <a:xfrm>
                <a:off x="3761981" y="1927688"/>
                <a:ext cx="3238490" cy="3558095"/>
              </a:xfrm>
              <a:prstGeom prst="rect">
                <a:avLst/>
              </a:prstGeom>
              <a:noFill/>
            </p:spPr>
            <p:txBody>
              <a:bodyPr spcFirstLastPara="1" wrap="none" lIns="89614" tIns="44807" rIns="89614" bIns="44807" numCol="1">
                <a:prstTxWarp prst="textArchDown">
                  <a:avLst>
                    <a:gd name="adj" fmla="val 21576098"/>
                  </a:avLst>
                </a:prstTxWarp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176" b="1" kern="0" dirty="0">
                    <a:ln w="12700">
                      <a:noFill/>
                      <a:prstDash val="solid"/>
                    </a:ln>
                    <a:solidFill>
                      <a:srgbClr val="FFFFFF"/>
                    </a:solidFill>
                  </a:rPr>
                  <a:t>Make me a fair offer</a:t>
                </a:r>
              </a:p>
            </p:txBody>
          </p:sp>
          <p:sp>
            <p:nvSpPr>
              <p:cNvPr id="109" name="Rectangle 286"/>
              <p:cNvSpPr>
                <a:spLocks noChangeArrowheads="1"/>
              </p:cNvSpPr>
              <p:nvPr/>
            </p:nvSpPr>
            <p:spPr bwMode="gray">
              <a:xfrm>
                <a:off x="4418950" y="3280453"/>
                <a:ext cx="889009" cy="1835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defTabSz="913333" eaLnBrk="0" hangingPunct="0">
                  <a:lnSpc>
                    <a:spcPct val="90000"/>
                  </a:lnSpc>
                  <a:buClr>
                    <a:srgbClr val="002960"/>
                  </a:buClr>
                  <a:defRPr/>
                </a:pPr>
                <a:r>
                  <a:rPr lang="en-US" sz="882" kern="0" dirty="0">
                    <a:solidFill>
                      <a:srgbClr val="000000"/>
                    </a:solidFill>
                  </a:rPr>
                  <a:t>Need-based </a:t>
                </a:r>
                <a:br>
                  <a:rPr lang="en-US" sz="882" kern="0" dirty="0">
                    <a:solidFill>
                      <a:srgbClr val="000000"/>
                    </a:solidFill>
                  </a:rPr>
                </a:br>
                <a:r>
                  <a:rPr lang="en-US" sz="882" kern="0" dirty="0">
                    <a:solidFill>
                      <a:srgbClr val="000000"/>
                    </a:solidFill>
                  </a:rPr>
                  <a:t>segmentation</a:t>
                </a:r>
              </a:p>
            </p:txBody>
          </p:sp>
          <p:sp>
            <p:nvSpPr>
              <p:cNvPr id="110" name="Rectangle 286"/>
              <p:cNvSpPr>
                <a:spLocks noChangeArrowheads="1"/>
              </p:cNvSpPr>
              <p:nvPr/>
            </p:nvSpPr>
            <p:spPr bwMode="gray">
              <a:xfrm>
                <a:off x="4193883" y="4227615"/>
                <a:ext cx="547507" cy="1835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defTabSz="913333" eaLnBrk="0" hangingPunct="0">
                  <a:lnSpc>
                    <a:spcPct val="90000"/>
                  </a:lnSpc>
                  <a:buClr>
                    <a:srgbClr val="002960"/>
                  </a:buClr>
                  <a:defRPr/>
                </a:pPr>
                <a:r>
                  <a:rPr lang="en-US" sz="882" kern="0" dirty="0">
                    <a:solidFill>
                      <a:srgbClr val="000000"/>
                    </a:solidFill>
                  </a:rPr>
                  <a:t>Sales</a:t>
                </a:r>
                <a:br>
                  <a:rPr lang="en-US" sz="882" kern="0" dirty="0">
                    <a:solidFill>
                      <a:srgbClr val="000000"/>
                    </a:solidFill>
                  </a:rPr>
                </a:br>
                <a:r>
                  <a:rPr lang="en-US" sz="882" kern="0" dirty="0">
                    <a:solidFill>
                      <a:srgbClr val="000000"/>
                    </a:solidFill>
                  </a:rPr>
                  <a:t>excellence</a:t>
                </a:r>
              </a:p>
            </p:txBody>
          </p:sp>
          <p:sp>
            <p:nvSpPr>
              <p:cNvPr id="111" name="Rectangle 286"/>
              <p:cNvSpPr>
                <a:spLocks noChangeArrowheads="1"/>
              </p:cNvSpPr>
              <p:nvPr/>
            </p:nvSpPr>
            <p:spPr bwMode="gray">
              <a:xfrm>
                <a:off x="4216152" y="3761506"/>
                <a:ext cx="574605" cy="1835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defTabSz="913333" eaLnBrk="0" hangingPunct="0">
                  <a:lnSpc>
                    <a:spcPct val="90000"/>
                  </a:lnSpc>
                  <a:buClr>
                    <a:srgbClr val="002960"/>
                  </a:buClr>
                  <a:defRPr/>
                </a:pPr>
                <a:r>
                  <a:rPr lang="en-US" sz="882" kern="0" dirty="0">
                    <a:solidFill>
                      <a:srgbClr val="000000"/>
                    </a:solidFill>
                  </a:rPr>
                  <a:t>Channel management</a:t>
                </a:r>
              </a:p>
            </p:txBody>
          </p:sp>
          <p:sp>
            <p:nvSpPr>
              <p:cNvPr id="112" name="Rectangle 286"/>
              <p:cNvSpPr>
                <a:spLocks noChangeArrowheads="1"/>
              </p:cNvSpPr>
              <p:nvPr/>
            </p:nvSpPr>
            <p:spPr bwMode="gray">
              <a:xfrm>
                <a:off x="5360887" y="3004625"/>
                <a:ext cx="553289" cy="1835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algn="ctr" defTabSz="913333" eaLnBrk="0" hangingPunct="0">
                  <a:lnSpc>
                    <a:spcPct val="90000"/>
                  </a:lnSpc>
                  <a:buClr>
                    <a:srgbClr val="002960"/>
                  </a:buClr>
                  <a:defRPr/>
                </a:pPr>
                <a:r>
                  <a:rPr lang="en-US" sz="882" kern="0" dirty="0">
                    <a:solidFill>
                      <a:srgbClr val="000000"/>
                    </a:solidFill>
                  </a:rPr>
                  <a:t>Operational </a:t>
                </a:r>
                <a:br>
                  <a:rPr lang="en-US" sz="882" kern="0" dirty="0">
                    <a:solidFill>
                      <a:srgbClr val="000000"/>
                    </a:solidFill>
                  </a:rPr>
                </a:br>
                <a:r>
                  <a:rPr lang="en-US" sz="882" kern="0" dirty="0">
                    <a:solidFill>
                      <a:srgbClr val="000000"/>
                    </a:solidFill>
                  </a:rPr>
                  <a:t>excellence</a:t>
                </a:r>
              </a:p>
            </p:txBody>
          </p:sp>
          <p:sp>
            <p:nvSpPr>
              <p:cNvPr id="113" name="Rectangle 286"/>
              <p:cNvSpPr>
                <a:spLocks noChangeArrowheads="1"/>
              </p:cNvSpPr>
              <p:nvPr/>
            </p:nvSpPr>
            <p:spPr bwMode="gray">
              <a:xfrm>
                <a:off x="4504100" y="4565032"/>
                <a:ext cx="604032" cy="3670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defTabSz="913333" eaLnBrk="0" hangingPunct="0">
                  <a:lnSpc>
                    <a:spcPct val="90000"/>
                  </a:lnSpc>
                  <a:buClr>
                    <a:srgbClr val="002960"/>
                  </a:buClr>
                  <a:defRPr/>
                </a:pPr>
                <a:r>
                  <a:rPr lang="en-US" sz="882" kern="0" dirty="0">
                    <a:solidFill>
                      <a:srgbClr val="000000"/>
                    </a:solidFill>
                  </a:rPr>
                  <a:t>Innovation </a:t>
                </a:r>
                <a:br>
                  <a:rPr lang="en-US" sz="882" kern="0" dirty="0">
                    <a:solidFill>
                      <a:srgbClr val="000000"/>
                    </a:solidFill>
                  </a:rPr>
                </a:br>
                <a:r>
                  <a:rPr lang="en-US" sz="882" kern="0" dirty="0">
                    <a:solidFill>
                      <a:srgbClr val="000000"/>
                    </a:solidFill>
                  </a:rPr>
                  <a:t>and product develop-</a:t>
                </a:r>
                <a:br>
                  <a:rPr lang="en-US" sz="882" kern="0" dirty="0">
                    <a:solidFill>
                      <a:srgbClr val="000000"/>
                    </a:solidFill>
                  </a:rPr>
                </a:br>
                <a:r>
                  <a:rPr lang="en-US" sz="882" kern="0" dirty="0" err="1">
                    <a:solidFill>
                      <a:srgbClr val="000000"/>
                    </a:solidFill>
                  </a:rPr>
                  <a:t>ment</a:t>
                </a:r>
                <a:endParaRPr lang="en-US" sz="882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Rectangle 286"/>
              <p:cNvSpPr>
                <a:spLocks noChangeArrowheads="1"/>
              </p:cNvSpPr>
              <p:nvPr/>
            </p:nvSpPr>
            <p:spPr bwMode="gray">
              <a:xfrm>
                <a:off x="5709740" y="3234568"/>
                <a:ext cx="520253" cy="275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algn="r" defTabSz="913333" eaLnBrk="0" hangingPunct="0">
                  <a:lnSpc>
                    <a:spcPct val="90000"/>
                  </a:lnSpc>
                  <a:buClr>
                    <a:srgbClr val="002960"/>
                  </a:buClr>
                  <a:defRPr/>
                </a:pPr>
                <a:r>
                  <a:rPr lang="en-US" sz="882" kern="0" dirty="0">
                    <a:solidFill>
                      <a:srgbClr val="000000"/>
                    </a:solidFill>
                  </a:rPr>
                  <a:t>E2E </a:t>
                </a:r>
                <a:br>
                  <a:rPr lang="en-US" sz="882" kern="0" dirty="0">
                    <a:solidFill>
                      <a:srgbClr val="000000"/>
                    </a:solidFill>
                  </a:rPr>
                </a:br>
                <a:r>
                  <a:rPr lang="en-US" sz="882" kern="0" dirty="0">
                    <a:solidFill>
                      <a:srgbClr val="000000"/>
                    </a:solidFill>
                  </a:rPr>
                  <a:t>customer journeys</a:t>
                </a:r>
              </a:p>
            </p:txBody>
          </p:sp>
          <p:sp>
            <p:nvSpPr>
              <p:cNvPr id="115" name="Rectangle 286"/>
              <p:cNvSpPr>
                <a:spLocks noChangeArrowheads="1"/>
              </p:cNvSpPr>
              <p:nvPr/>
            </p:nvSpPr>
            <p:spPr bwMode="gray">
              <a:xfrm>
                <a:off x="4820276" y="3004625"/>
                <a:ext cx="513967" cy="1835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algn="ctr" defTabSz="913333" eaLnBrk="0" hangingPunct="0">
                  <a:lnSpc>
                    <a:spcPct val="90000"/>
                  </a:lnSpc>
                  <a:buClr>
                    <a:srgbClr val="002960"/>
                  </a:buClr>
                  <a:defRPr/>
                </a:pPr>
                <a:r>
                  <a:rPr lang="en-US" sz="882" kern="0" dirty="0">
                    <a:solidFill>
                      <a:srgbClr val="000000"/>
                    </a:solidFill>
                  </a:rPr>
                  <a:t>Digital down-</a:t>
                </a:r>
                <a:br>
                  <a:rPr lang="en-US" sz="882" kern="0" dirty="0">
                    <a:solidFill>
                      <a:srgbClr val="000000"/>
                    </a:solidFill>
                  </a:rPr>
                </a:br>
                <a:r>
                  <a:rPr lang="en-US" sz="882" kern="0" dirty="0">
                    <a:solidFill>
                      <a:srgbClr val="000000"/>
                    </a:solidFill>
                  </a:rPr>
                  <a:t>stream</a:t>
                </a:r>
              </a:p>
            </p:txBody>
          </p:sp>
          <p:sp>
            <p:nvSpPr>
              <p:cNvPr id="116" name="Rectangle 88"/>
              <p:cNvSpPr>
                <a:spLocks/>
              </p:cNvSpPr>
              <p:nvPr/>
            </p:nvSpPr>
            <p:spPr bwMode="gray">
              <a:xfrm rot="5400000">
                <a:off x="3784820" y="2560481"/>
                <a:ext cx="2862332" cy="3029480"/>
              </a:xfrm>
              <a:prstGeom prst="rect">
                <a:avLst/>
              </a:prstGeom>
              <a:noFill/>
            </p:spPr>
            <p:txBody>
              <a:bodyPr spcFirstLastPara="1" wrap="none" lIns="89614" tIns="44807" rIns="89614" bIns="44807" numCol="1">
                <a:prstTxWarp prst="textArchUp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176" b="1" kern="0" dirty="0">
                    <a:ln w="12700">
                      <a:noFill/>
                      <a:prstDash val="solid"/>
                    </a:ln>
                    <a:solidFill>
                      <a:srgbClr val="FFFFFF"/>
                    </a:solidFill>
                  </a:rPr>
                  <a:t>Make me want to stay</a:t>
                </a:r>
              </a:p>
            </p:txBody>
          </p:sp>
          <p:sp>
            <p:nvSpPr>
              <p:cNvPr id="117" name="Rectangle 89"/>
              <p:cNvSpPr>
                <a:spLocks/>
              </p:cNvSpPr>
              <p:nvPr/>
            </p:nvSpPr>
            <p:spPr bwMode="gray">
              <a:xfrm rot="16200000">
                <a:off x="4059059" y="2552861"/>
                <a:ext cx="2862332" cy="3029480"/>
              </a:xfrm>
              <a:prstGeom prst="rect">
                <a:avLst/>
              </a:prstGeom>
              <a:noFill/>
            </p:spPr>
            <p:txBody>
              <a:bodyPr spcFirstLastPara="1" wrap="none" lIns="89614" tIns="44807" rIns="89614" bIns="44807" numCol="1">
                <a:prstTxWarp prst="textArchUp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176" b="1" kern="0" dirty="0">
                    <a:ln w="12700">
                      <a:noFill/>
                      <a:prstDash val="solid"/>
                    </a:ln>
                    <a:solidFill>
                      <a:srgbClr val="FFFFFF"/>
                    </a:solidFill>
                  </a:rPr>
                  <a:t>Make me want to join</a:t>
                </a:r>
              </a:p>
            </p:txBody>
          </p:sp>
          <p:sp>
            <p:nvSpPr>
              <p:cNvPr id="118" name="Rectangle 90"/>
              <p:cNvSpPr>
                <a:spLocks/>
              </p:cNvSpPr>
              <p:nvPr/>
            </p:nvSpPr>
            <p:spPr bwMode="gray">
              <a:xfrm rot="5400000" flipH="1" flipV="1">
                <a:off x="3977341" y="2763540"/>
                <a:ext cx="2735270" cy="2584661"/>
              </a:xfrm>
              <a:prstGeom prst="rect">
                <a:avLst/>
              </a:prstGeom>
              <a:noFill/>
            </p:spPr>
            <p:txBody>
              <a:bodyPr spcFirstLastPara="1" wrap="none" lIns="89614" tIns="44807" rIns="89614" bIns="44807" numCol="1">
                <a:prstTxWarp prst="textCircle">
                  <a:avLst>
                    <a:gd name="adj" fmla="val 16699038"/>
                  </a:avLst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176" b="1" kern="0" dirty="0">
                    <a:ln w="12700">
                      <a:noFill/>
                      <a:prstDash val="solid"/>
                    </a:ln>
                    <a:solidFill>
                      <a:srgbClr val="FFFFFF"/>
                    </a:solidFill>
                  </a:rPr>
                  <a:t>Make it a great experience</a:t>
                </a:r>
              </a:p>
            </p:txBody>
          </p:sp>
          <p:sp>
            <p:nvSpPr>
              <p:cNvPr id="119" name="Freeform 26"/>
              <p:cNvSpPr>
                <a:spLocks/>
              </p:cNvSpPr>
              <p:nvPr/>
            </p:nvSpPr>
            <p:spPr bwMode="gray">
              <a:xfrm rot="5400000">
                <a:off x="5349977" y="4061213"/>
                <a:ext cx="5715" cy="4762"/>
              </a:xfrm>
              <a:custGeom>
                <a:avLst/>
                <a:gdLst>
                  <a:gd name="T0" fmla="*/ 6 w 6"/>
                  <a:gd name="T1" fmla="*/ 5 h 5"/>
                  <a:gd name="T2" fmla="*/ 0 w 6"/>
                  <a:gd name="T3" fmla="*/ 2 h 5"/>
                  <a:gd name="T4" fmla="*/ 2 w 6"/>
                  <a:gd name="T5" fmla="*/ 0 h 5"/>
                  <a:gd name="T6" fmla="*/ 6 w 6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CDD5E0"/>
              </a:solidFill>
              <a:ln w="4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89614" tIns="44807" rIns="89614" bIns="44807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588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Freeform 326"/>
              <p:cNvSpPr>
                <a:spLocks/>
              </p:cNvSpPr>
              <p:nvPr/>
            </p:nvSpPr>
            <p:spPr bwMode="gray">
              <a:xfrm>
                <a:off x="5274378" y="3775751"/>
                <a:ext cx="148368" cy="566951"/>
              </a:xfrm>
              <a:custGeom>
                <a:avLst/>
                <a:gdLst>
                  <a:gd name="T0" fmla="*/ 48 w 96"/>
                  <a:gd name="T1" fmla="*/ 0 h 367"/>
                  <a:gd name="T2" fmla="*/ 86 w 96"/>
                  <a:gd name="T3" fmla="*/ 146 h 367"/>
                  <a:gd name="T4" fmla="*/ 96 w 96"/>
                  <a:gd name="T5" fmla="*/ 183 h 367"/>
                  <a:gd name="T6" fmla="*/ 86 w 96"/>
                  <a:gd name="T7" fmla="*/ 221 h 367"/>
                  <a:gd name="T8" fmla="*/ 48 w 96"/>
                  <a:gd name="T9" fmla="*/ 367 h 367"/>
                  <a:gd name="T10" fmla="*/ 10 w 96"/>
                  <a:gd name="T11" fmla="*/ 221 h 367"/>
                  <a:gd name="T12" fmla="*/ 0 w 96"/>
                  <a:gd name="T13" fmla="*/ 183 h 367"/>
                  <a:gd name="T14" fmla="*/ 10 w 96"/>
                  <a:gd name="T15" fmla="*/ 146 h 367"/>
                  <a:gd name="T16" fmla="*/ 48 w 96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367">
                    <a:moveTo>
                      <a:pt x="48" y="0"/>
                    </a:moveTo>
                    <a:lnTo>
                      <a:pt x="86" y="146"/>
                    </a:lnTo>
                    <a:lnTo>
                      <a:pt x="96" y="183"/>
                    </a:lnTo>
                    <a:lnTo>
                      <a:pt x="86" y="221"/>
                    </a:lnTo>
                    <a:lnTo>
                      <a:pt x="48" y="367"/>
                    </a:lnTo>
                    <a:lnTo>
                      <a:pt x="10" y="221"/>
                    </a:lnTo>
                    <a:lnTo>
                      <a:pt x="0" y="183"/>
                    </a:lnTo>
                    <a:lnTo>
                      <a:pt x="10" y="146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D4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4" tIns="44807" rIns="89614" bIns="44807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784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Oval 331"/>
              <p:cNvSpPr>
                <a:spLocks noChangeArrowheads="1"/>
              </p:cNvSpPr>
              <p:nvPr/>
            </p:nvSpPr>
            <p:spPr bwMode="gray">
              <a:xfrm>
                <a:off x="5316107" y="4033738"/>
                <a:ext cx="64911" cy="64883"/>
              </a:xfrm>
              <a:prstGeom prst="ellipse">
                <a:avLst/>
              </a:prstGeom>
              <a:solidFill>
                <a:srgbClr val="667F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4" tIns="44807" rIns="89614" bIns="44807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784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Rectangle 286"/>
              <p:cNvSpPr>
                <a:spLocks noChangeArrowheads="1"/>
              </p:cNvSpPr>
              <p:nvPr/>
            </p:nvSpPr>
            <p:spPr bwMode="gray">
              <a:xfrm>
                <a:off x="5854798" y="4643424"/>
                <a:ext cx="690954" cy="275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defTabSz="913333" eaLnBrk="0" hangingPunct="0">
                  <a:lnSpc>
                    <a:spcPct val="90000"/>
                  </a:lnSpc>
                  <a:buClr>
                    <a:srgbClr val="002960"/>
                  </a:buClr>
                  <a:defRPr/>
                </a:pPr>
                <a:r>
                  <a:rPr lang="en-US" sz="882" kern="0" dirty="0">
                    <a:solidFill>
                      <a:srgbClr val="000000"/>
                    </a:solidFill>
                  </a:rPr>
                  <a:t>Value</a:t>
                </a:r>
                <a:br>
                  <a:rPr lang="en-US" sz="882" kern="0" dirty="0">
                    <a:solidFill>
                      <a:srgbClr val="000000"/>
                    </a:solidFill>
                  </a:rPr>
                </a:br>
                <a:r>
                  <a:rPr lang="en-US" sz="882" kern="0" dirty="0">
                    <a:solidFill>
                      <a:srgbClr val="000000"/>
                    </a:solidFill>
                  </a:rPr>
                  <a:t>proposition/</a:t>
                </a:r>
                <a:br>
                  <a:rPr lang="en-US" sz="882" kern="0" dirty="0">
                    <a:solidFill>
                      <a:srgbClr val="000000"/>
                    </a:solidFill>
                  </a:rPr>
                </a:br>
                <a:r>
                  <a:rPr lang="en-US" sz="882" kern="0" dirty="0">
                    <a:solidFill>
                      <a:srgbClr val="000000"/>
                    </a:solidFill>
                  </a:rPr>
                  <a:t>branding</a:t>
                </a:r>
              </a:p>
            </p:txBody>
          </p:sp>
          <p:sp>
            <p:nvSpPr>
              <p:cNvPr id="123" name="Rectangle 286"/>
              <p:cNvSpPr>
                <a:spLocks noChangeArrowheads="1"/>
              </p:cNvSpPr>
              <p:nvPr/>
            </p:nvSpPr>
            <p:spPr bwMode="gray">
              <a:xfrm>
                <a:off x="4897870" y="4947479"/>
                <a:ext cx="397408" cy="1835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algn="ctr" defTabSz="913333" eaLnBrk="0" hangingPunct="0">
                  <a:lnSpc>
                    <a:spcPct val="90000"/>
                  </a:lnSpc>
                  <a:buClr>
                    <a:srgbClr val="002960"/>
                  </a:buClr>
                  <a:defRPr/>
                </a:pPr>
                <a:r>
                  <a:rPr lang="en-US" sz="882" kern="0" dirty="0">
                    <a:solidFill>
                      <a:srgbClr val="000000"/>
                    </a:solidFill>
                  </a:rPr>
                  <a:t>Growth finder</a:t>
                </a:r>
              </a:p>
            </p:txBody>
          </p:sp>
          <p:sp>
            <p:nvSpPr>
              <p:cNvPr id="124" name="Rectangle 286"/>
              <p:cNvSpPr>
                <a:spLocks noChangeArrowheads="1"/>
              </p:cNvSpPr>
              <p:nvPr/>
            </p:nvSpPr>
            <p:spPr bwMode="gray">
              <a:xfrm>
                <a:off x="5429151" y="4920490"/>
                <a:ext cx="416765" cy="275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algn="ctr" defTabSz="913333" eaLnBrk="0" hangingPunct="0">
                  <a:lnSpc>
                    <a:spcPct val="90000"/>
                  </a:lnSpc>
                  <a:buClr>
                    <a:srgbClr val="002960"/>
                  </a:buClr>
                  <a:defRPr/>
                </a:pPr>
                <a:r>
                  <a:rPr lang="en-US" sz="882" kern="0" dirty="0">
                    <a:solidFill>
                      <a:srgbClr val="000000"/>
                    </a:solidFill>
                  </a:rPr>
                  <a:t>Margin </a:t>
                </a:r>
                <a:br>
                  <a:rPr lang="en-US" sz="882" kern="0" dirty="0">
                    <a:solidFill>
                      <a:srgbClr val="000000"/>
                    </a:solidFill>
                  </a:rPr>
                </a:br>
                <a:r>
                  <a:rPr lang="en-US" sz="882" kern="0" dirty="0">
                    <a:solidFill>
                      <a:srgbClr val="000000"/>
                    </a:solidFill>
                  </a:rPr>
                  <a:t>manage-</a:t>
                </a:r>
                <a:br>
                  <a:rPr lang="en-US" sz="882" kern="0" dirty="0">
                    <a:solidFill>
                      <a:srgbClr val="000000"/>
                    </a:solidFill>
                  </a:rPr>
                </a:br>
                <a:r>
                  <a:rPr lang="en-US" sz="882" kern="0" dirty="0" err="1">
                    <a:solidFill>
                      <a:srgbClr val="000000"/>
                    </a:solidFill>
                  </a:rPr>
                  <a:t>ment</a:t>
                </a:r>
                <a:endParaRPr lang="en-US" sz="882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Rectangle 286"/>
              <p:cNvSpPr>
                <a:spLocks noChangeArrowheads="1"/>
              </p:cNvSpPr>
              <p:nvPr/>
            </p:nvSpPr>
            <p:spPr bwMode="gray">
              <a:xfrm>
                <a:off x="5843232" y="3715621"/>
                <a:ext cx="668251" cy="275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algn="r" defTabSz="913333" eaLnBrk="0" hangingPunct="0">
                  <a:lnSpc>
                    <a:spcPct val="90000"/>
                  </a:lnSpc>
                  <a:buClr>
                    <a:srgbClr val="002960"/>
                  </a:buClr>
                  <a:defRPr/>
                </a:pPr>
                <a:r>
                  <a:rPr lang="en-US" sz="882" kern="0" dirty="0">
                    <a:solidFill>
                      <a:srgbClr val="000000"/>
                    </a:solidFill>
                  </a:rPr>
                  <a:t>Customer </a:t>
                </a:r>
                <a:br>
                  <a:rPr lang="en-US" sz="882" kern="0" dirty="0">
                    <a:solidFill>
                      <a:srgbClr val="000000"/>
                    </a:solidFill>
                  </a:rPr>
                </a:br>
                <a:r>
                  <a:rPr lang="en-US" sz="882" kern="0" dirty="0">
                    <a:solidFill>
                      <a:srgbClr val="000000"/>
                    </a:solidFill>
                  </a:rPr>
                  <a:t>lifecycle management</a:t>
                </a:r>
              </a:p>
            </p:txBody>
          </p:sp>
          <p:sp>
            <p:nvSpPr>
              <p:cNvPr id="126" name="Rectangle 286"/>
              <p:cNvSpPr>
                <a:spLocks noChangeArrowheads="1"/>
              </p:cNvSpPr>
              <p:nvPr/>
            </p:nvSpPr>
            <p:spPr bwMode="gray">
              <a:xfrm>
                <a:off x="5699477" y="4227615"/>
                <a:ext cx="812005" cy="1835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spAutoFit/>
              </a:bodyPr>
              <a:lstStyle/>
              <a:p>
                <a:pPr algn="r" defTabSz="913333" eaLnBrk="0" hangingPunct="0">
                  <a:lnSpc>
                    <a:spcPct val="90000"/>
                  </a:lnSpc>
                  <a:buClr>
                    <a:srgbClr val="002960"/>
                  </a:buClr>
                  <a:defRPr/>
                </a:pPr>
                <a:r>
                  <a:rPr lang="en-US" sz="882" kern="0" dirty="0">
                    <a:solidFill>
                      <a:srgbClr val="000000"/>
                    </a:solidFill>
                  </a:rPr>
                  <a:t>Marketing spend </a:t>
                </a:r>
                <a:br>
                  <a:rPr lang="en-US" sz="882" kern="0" dirty="0">
                    <a:solidFill>
                      <a:srgbClr val="000000"/>
                    </a:solidFill>
                  </a:rPr>
                </a:br>
                <a:r>
                  <a:rPr lang="en-US" sz="882" kern="0" dirty="0">
                    <a:solidFill>
                      <a:srgbClr val="000000"/>
                    </a:solidFill>
                  </a:rPr>
                  <a:t>optimization</a:t>
                </a:r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gray">
              <a:xfrm>
                <a:off x="4966471" y="3679976"/>
                <a:ext cx="777104" cy="776762"/>
              </a:xfrm>
              <a:custGeom>
                <a:avLst/>
                <a:gdLst>
                  <a:gd name="T0" fmla="*/ 2966 w 2966"/>
                  <a:gd name="T1" fmla="*/ 1483 h 2966"/>
                  <a:gd name="T2" fmla="*/ 2538 w 2966"/>
                  <a:gd name="T3" fmla="*/ 2525 h 2966"/>
                  <a:gd name="T4" fmla="*/ 1483 w 2966"/>
                  <a:gd name="T5" fmla="*/ 2966 h 2966"/>
                  <a:gd name="T6" fmla="*/ 434 w 2966"/>
                  <a:gd name="T7" fmla="*/ 2531 h 2966"/>
                  <a:gd name="T8" fmla="*/ 0 w 2966"/>
                  <a:gd name="T9" fmla="*/ 1483 h 2966"/>
                  <a:gd name="T10" fmla="*/ 441 w 2966"/>
                  <a:gd name="T11" fmla="*/ 427 h 2966"/>
                  <a:gd name="T12" fmla="*/ 1483 w 2966"/>
                  <a:gd name="T13" fmla="*/ 0 h 2966"/>
                  <a:gd name="T14" fmla="*/ 2532 w 2966"/>
                  <a:gd name="T15" fmla="*/ 434 h 2966"/>
                  <a:gd name="T16" fmla="*/ 2966 w 2966"/>
                  <a:gd name="T17" fmla="*/ 1483 h 2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6" h="2966">
                    <a:moveTo>
                      <a:pt x="2966" y="1483"/>
                    </a:moveTo>
                    <a:cubicBezTo>
                      <a:pt x="2966" y="1889"/>
                      <a:pt x="2803" y="2257"/>
                      <a:pt x="2538" y="2525"/>
                    </a:cubicBezTo>
                    <a:cubicBezTo>
                      <a:pt x="2269" y="2797"/>
                      <a:pt x="1896" y="2966"/>
                      <a:pt x="1483" y="2966"/>
                    </a:cubicBezTo>
                    <a:cubicBezTo>
                      <a:pt x="1074" y="2966"/>
                      <a:pt x="703" y="2800"/>
                      <a:pt x="434" y="2531"/>
                    </a:cubicBezTo>
                    <a:cubicBezTo>
                      <a:pt x="166" y="2263"/>
                      <a:pt x="0" y="1892"/>
                      <a:pt x="0" y="1483"/>
                    </a:cubicBezTo>
                    <a:cubicBezTo>
                      <a:pt x="0" y="1070"/>
                      <a:pt x="169" y="696"/>
                      <a:pt x="441" y="427"/>
                    </a:cubicBezTo>
                    <a:cubicBezTo>
                      <a:pt x="709" y="163"/>
                      <a:pt x="1077" y="0"/>
                      <a:pt x="1483" y="0"/>
                    </a:cubicBezTo>
                    <a:cubicBezTo>
                      <a:pt x="1892" y="0"/>
                      <a:pt x="2263" y="166"/>
                      <a:pt x="2532" y="434"/>
                    </a:cubicBezTo>
                    <a:cubicBezTo>
                      <a:pt x="2800" y="702"/>
                      <a:pt x="2966" y="1073"/>
                      <a:pt x="2966" y="14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14" tIns="44807" rIns="89614" bIns="44807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784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8" name="Rectangle 90"/>
              <p:cNvSpPr>
                <a:spLocks/>
              </p:cNvSpPr>
              <p:nvPr/>
            </p:nvSpPr>
            <p:spPr bwMode="gray">
              <a:xfrm rot="5400000" flipH="1" flipV="1">
                <a:off x="5080650" y="3794102"/>
                <a:ext cx="548748" cy="54850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spcFirstLastPara="1" wrap="none" lIns="89614" tIns="44807" rIns="89614" bIns="44807" numCol="1">
                <a:prstTxWarp prst="textCircle">
                  <a:avLst>
                    <a:gd name="adj" fmla="val 12410425"/>
                  </a:avLst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176" b="1" kern="0" dirty="0">
                    <a:ln w="12700">
                      <a:noFill/>
                      <a:prstDash val="solid"/>
                    </a:ln>
                    <a:solidFill>
                      <a:srgbClr val="FFFFFF"/>
                    </a:solidFill>
                  </a:rPr>
                  <a:t>Customer</a:t>
                </a:r>
                <a:r>
                  <a:rPr lang="en-US" sz="1176" b="1" kern="0" dirty="0">
                    <a:ln w="12700">
                      <a:noFill/>
                      <a:prstDash val="solid"/>
                    </a:ln>
                    <a:solidFill>
                      <a:srgbClr val="808080"/>
                    </a:solidFill>
                  </a:rPr>
                  <a:t> </a:t>
                </a:r>
                <a:r>
                  <a:rPr lang="en-US" sz="1176" b="1" kern="0" dirty="0">
                    <a:ln w="12700">
                      <a:noFill/>
                      <a:prstDash val="solid"/>
                    </a:ln>
                    <a:solidFill>
                      <a:srgbClr val="FFFFFF"/>
                    </a:solidFill>
                  </a:rPr>
                  <a:t>insights</a:t>
                </a:r>
              </a:p>
            </p:txBody>
          </p:sp>
          <p:sp>
            <p:nvSpPr>
              <p:cNvPr id="129" name="Freeform 128"/>
              <p:cNvSpPr>
                <a:spLocks/>
              </p:cNvSpPr>
              <p:nvPr/>
            </p:nvSpPr>
            <p:spPr bwMode="gray">
              <a:xfrm>
                <a:off x="4824343" y="3537676"/>
                <a:ext cx="1061360" cy="1061360"/>
              </a:xfrm>
              <a:custGeom>
                <a:avLst/>
                <a:gdLst>
                  <a:gd name="connsiteX0" fmla="*/ 522423 w 1061360"/>
                  <a:gd name="connsiteY0" fmla="*/ 162524 h 1061360"/>
                  <a:gd name="connsiteX1" fmla="*/ 263633 w 1061360"/>
                  <a:gd name="connsiteY1" fmla="*/ 268527 h 1061360"/>
                  <a:gd name="connsiteX2" fmla="*/ 154106 w 1061360"/>
                  <a:gd name="connsiteY2" fmla="*/ 530680 h 1061360"/>
                  <a:gd name="connsiteX3" fmla="*/ 261894 w 1061360"/>
                  <a:gd name="connsiteY3" fmla="*/ 790846 h 1061360"/>
                  <a:gd name="connsiteX4" fmla="*/ 522423 w 1061360"/>
                  <a:gd name="connsiteY4" fmla="*/ 898835 h 1061360"/>
                  <a:gd name="connsiteX5" fmla="*/ 784442 w 1061360"/>
                  <a:gd name="connsiteY5" fmla="*/ 789357 h 1061360"/>
                  <a:gd name="connsiteX6" fmla="*/ 890740 w 1061360"/>
                  <a:gd name="connsiteY6" fmla="*/ 530680 h 1061360"/>
                  <a:gd name="connsiteX7" fmla="*/ 782952 w 1061360"/>
                  <a:gd name="connsiteY7" fmla="*/ 270265 h 1061360"/>
                  <a:gd name="connsiteX8" fmla="*/ 522423 w 1061360"/>
                  <a:gd name="connsiteY8" fmla="*/ 162524 h 1061360"/>
                  <a:gd name="connsiteX9" fmla="*/ 530680 w 1061360"/>
                  <a:gd name="connsiteY9" fmla="*/ 0 h 1061360"/>
                  <a:gd name="connsiteX10" fmla="*/ 1061360 w 1061360"/>
                  <a:gd name="connsiteY10" fmla="*/ 530680 h 1061360"/>
                  <a:gd name="connsiteX11" fmla="*/ 530680 w 1061360"/>
                  <a:gd name="connsiteY11" fmla="*/ 1061360 h 1061360"/>
                  <a:gd name="connsiteX12" fmla="*/ 0 w 1061360"/>
                  <a:gd name="connsiteY12" fmla="*/ 530680 h 1061360"/>
                  <a:gd name="connsiteX13" fmla="*/ 530680 w 1061360"/>
                  <a:gd name="connsiteY13" fmla="*/ 0 h 106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61360" h="1061360">
                    <a:moveTo>
                      <a:pt x="522423" y="162524"/>
                    </a:moveTo>
                    <a:cubicBezTo>
                      <a:pt x="421589" y="162524"/>
                      <a:pt x="330193" y="202989"/>
                      <a:pt x="263633" y="268527"/>
                    </a:cubicBezTo>
                    <a:cubicBezTo>
                      <a:pt x="196079" y="335306"/>
                      <a:pt x="154106" y="428152"/>
                      <a:pt x="154106" y="530680"/>
                    </a:cubicBezTo>
                    <a:cubicBezTo>
                      <a:pt x="154106" y="632214"/>
                      <a:pt x="195334" y="724315"/>
                      <a:pt x="261894" y="790846"/>
                    </a:cubicBezTo>
                    <a:cubicBezTo>
                      <a:pt x="328703" y="857625"/>
                      <a:pt x="420844" y="898835"/>
                      <a:pt x="522423" y="898835"/>
                    </a:cubicBezTo>
                    <a:cubicBezTo>
                      <a:pt x="624996" y="898835"/>
                      <a:pt x="717634" y="856881"/>
                      <a:pt x="784442" y="789357"/>
                    </a:cubicBezTo>
                    <a:cubicBezTo>
                      <a:pt x="850258" y="722825"/>
                      <a:pt x="890740" y="631469"/>
                      <a:pt x="890740" y="530680"/>
                    </a:cubicBezTo>
                    <a:cubicBezTo>
                      <a:pt x="890740" y="428897"/>
                      <a:pt x="849513" y="336796"/>
                      <a:pt x="782952" y="270265"/>
                    </a:cubicBezTo>
                    <a:cubicBezTo>
                      <a:pt x="716144" y="203734"/>
                      <a:pt x="624002" y="162524"/>
                      <a:pt x="522423" y="162524"/>
                    </a:cubicBezTo>
                    <a:close/>
                    <a:moveTo>
                      <a:pt x="530680" y="0"/>
                    </a:moveTo>
                    <a:cubicBezTo>
                      <a:pt x="823766" y="0"/>
                      <a:pt x="1061360" y="237594"/>
                      <a:pt x="1061360" y="530680"/>
                    </a:cubicBezTo>
                    <a:cubicBezTo>
                      <a:pt x="1061360" y="823766"/>
                      <a:pt x="823766" y="1061360"/>
                      <a:pt x="530680" y="1061360"/>
                    </a:cubicBezTo>
                    <a:cubicBezTo>
                      <a:pt x="237594" y="1061360"/>
                      <a:pt x="0" y="823766"/>
                      <a:pt x="0" y="530680"/>
                    </a:cubicBezTo>
                    <a:cubicBezTo>
                      <a:pt x="0" y="237594"/>
                      <a:pt x="237594" y="0"/>
                      <a:pt x="53068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14" tIns="44807" rIns="89614" bIns="44807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784" kern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 bwMode="gray">
              <a:xfrm flipH="1" flipV="1">
                <a:off x="5225680" y="3562578"/>
                <a:ext cx="43532" cy="146921"/>
              </a:xfrm>
              <a:prstGeom prst="straightConnector1">
                <a:avLst/>
              </a:prstGeom>
              <a:ln w="9525">
                <a:solidFill>
                  <a:schemeClr val="accent1"/>
                </a:solidFill>
                <a:headEnd type="stealth"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 bwMode="gray">
              <a:xfrm flipH="1" flipV="1">
                <a:off x="5437962" y="4427044"/>
                <a:ext cx="43532" cy="146921"/>
              </a:xfrm>
              <a:prstGeom prst="straightConnector1">
                <a:avLst/>
              </a:prstGeom>
              <a:ln w="9525">
                <a:solidFill>
                  <a:schemeClr val="accent1"/>
                </a:solidFill>
                <a:headEnd type="stealth"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 bwMode="gray">
              <a:xfrm flipV="1">
                <a:off x="5441771" y="3555577"/>
                <a:ext cx="43532" cy="146921"/>
              </a:xfrm>
              <a:prstGeom prst="straightConnector1">
                <a:avLst/>
              </a:prstGeom>
              <a:ln w="9525">
                <a:solidFill>
                  <a:schemeClr val="accent1"/>
                </a:solidFill>
                <a:headEnd type="stealth"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 bwMode="gray">
              <a:xfrm flipV="1">
                <a:off x="5229487" y="4423933"/>
                <a:ext cx="43532" cy="146921"/>
              </a:xfrm>
              <a:prstGeom prst="straightConnector1">
                <a:avLst/>
              </a:prstGeom>
              <a:ln w="9525">
                <a:solidFill>
                  <a:schemeClr val="accent1"/>
                </a:solidFill>
                <a:headEnd type="stealth"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 bwMode="gray">
              <a:xfrm rot="16200000" flipH="1" flipV="1">
                <a:off x="4891721" y="4108684"/>
                <a:ext cx="43532" cy="146921"/>
              </a:xfrm>
              <a:prstGeom prst="straightConnector1">
                <a:avLst/>
              </a:prstGeom>
              <a:ln w="9525">
                <a:solidFill>
                  <a:schemeClr val="accent1"/>
                </a:solidFill>
                <a:headEnd type="stealth"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 bwMode="gray">
              <a:xfrm rot="16200000" flipH="1" flipV="1">
                <a:off x="5755792" y="3871934"/>
                <a:ext cx="43532" cy="146921"/>
              </a:xfrm>
              <a:prstGeom prst="straightConnector1">
                <a:avLst/>
              </a:prstGeom>
              <a:ln w="9525">
                <a:solidFill>
                  <a:schemeClr val="accent1"/>
                </a:solidFill>
                <a:headEnd type="stealth"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 bwMode="gray">
              <a:xfrm rot="16200000" flipV="1">
                <a:off x="4894730" y="3870438"/>
                <a:ext cx="43532" cy="146921"/>
              </a:xfrm>
              <a:prstGeom prst="straightConnector1">
                <a:avLst/>
              </a:prstGeom>
              <a:ln w="9525">
                <a:solidFill>
                  <a:schemeClr val="accent1"/>
                </a:solidFill>
                <a:headEnd type="stealth"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 bwMode="gray">
              <a:xfrm rot="5400000" flipH="1">
                <a:off x="5757954" y="4108598"/>
                <a:ext cx="43532" cy="146921"/>
              </a:xfrm>
              <a:prstGeom prst="straightConnector1">
                <a:avLst/>
              </a:prstGeom>
              <a:ln w="9525">
                <a:solidFill>
                  <a:schemeClr val="accent1"/>
                </a:solidFill>
                <a:headEnd type="stealth"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 bwMode="gray">
              <a:xfrm flipH="1" flipV="1">
                <a:off x="5617663" y="4319376"/>
                <a:ext cx="105628" cy="104900"/>
              </a:xfrm>
              <a:prstGeom prst="straightConnector1">
                <a:avLst/>
              </a:prstGeom>
              <a:ln w="9525">
                <a:solidFill>
                  <a:schemeClr val="accent1"/>
                </a:solidFill>
                <a:headEnd type="stealth"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 bwMode="gray">
              <a:xfrm flipV="1">
                <a:off x="4992099" y="4333887"/>
                <a:ext cx="105628" cy="104900"/>
              </a:xfrm>
              <a:prstGeom prst="straightConnector1">
                <a:avLst/>
              </a:prstGeom>
              <a:ln w="9525">
                <a:solidFill>
                  <a:schemeClr val="accent1"/>
                </a:solidFill>
                <a:headEnd type="stealth"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 bwMode="gray">
              <a:xfrm flipV="1">
                <a:off x="5602930" y="3675912"/>
                <a:ext cx="105628" cy="104900"/>
              </a:xfrm>
              <a:prstGeom prst="straightConnector1">
                <a:avLst/>
              </a:prstGeom>
              <a:ln w="9525">
                <a:solidFill>
                  <a:schemeClr val="accent1"/>
                </a:solidFill>
                <a:headEnd type="stealth"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 bwMode="gray">
              <a:xfrm flipH="1" flipV="1">
                <a:off x="4981420" y="3692579"/>
                <a:ext cx="105628" cy="104900"/>
              </a:xfrm>
              <a:prstGeom prst="straightConnector1">
                <a:avLst/>
              </a:prstGeom>
              <a:ln w="9525">
                <a:solidFill>
                  <a:schemeClr val="accent1"/>
                </a:solidFill>
                <a:headEnd type="stealth"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Oval 331"/>
            <p:cNvSpPr>
              <a:spLocks noChangeArrowheads="1"/>
            </p:cNvSpPr>
            <p:nvPr/>
          </p:nvSpPr>
          <p:spPr bwMode="gray">
            <a:xfrm>
              <a:off x="4467747" y="370400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89614" tIns="44807" rIns="89614" bIns="44807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80" kern="0">
                <a:solidFill>
                  <a:srgbClr val="000000"/>
                </a:solidFill>
              </a:endParaRPr>
            </a:p>
          </p:txBody>
        </p:sp>
      </p:grpSp>
      <p:sp>
        <p:nvSpPr>
          <p:cNvPr id="98" name="Content Placeholder 2"/>
          <p:cNvSpPr txBox="1">
            <a:spLocks/>
          </p:cNvSpPr>
          <p:nvPr/>
        </p:nvSpPr>
        <p:spPr bwMode="auto">
          <a:xfrm>
            <a:off x="6835616" y="1862129"/>
            <a:ext cx="3322122" cy="1346442"/>
          </a:xfrm>
          <a:prstGeom prst="rect">
            <a:avLst/>
          </a:prstGeom>
          <a:noFill/>
          <a:ln w="19050">
            <a:noFill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anchor="t" anchorCtr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3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marL="1587" lvl="1" defTabSz="895255">
              <a:spcBef>
                <a:spcPts val="900"/>
              </a:spcBef>
              <a:buClr>
                <a:srgbClr val="F21C0A"/>
              </a:buClr>
              <a:buSzPct val="125000"/>
            </a:pPr>
            <a:r>
              <a:rPr lang="en-GB" sz="1568" b="1" dirty="0">
                <a:solidFill>
                  <a:schemeClr val="accent3"/>
                </a:solidFill>
              </a:rPr>
              <a:t>Outer circle</a:t>
            </a:r>
          </a:p>
          <a:p>
            <a:pPr marL="1587" lvl="1" defTabSz="895255">
              <a:spcBef>
                <a:spcPts val="900"/>
              </a:spcBef>
              <a:buClr>
                <a:srgbClr val="F21C0A"/>
              </a:buClr>
              <a:buSzPct val="125000"/>
            </a:pPr>
            <a:r>
              <a:rPr lang="en-GB" sz="1568" dirty="0" err="1">
                <a:solidFill>
                  <a:schemeClr val="accent3"/>
                </a:solidFill>
              </a:rPr>
              <a:t>Customer</a:t>
            </a:r>
            <a:r>
              <a:rPr lang="en-GB" sz="1568" i="1" dirty="0" err="1">
                <a:solidFill>
                  <a:schemeClr val="accent3"/>
                </a:solidFill>
              </a:rPr>
              <a:t>First</a:t>
            </a:r>
            <a:r>
              <a:rPr lang="en-GB" sz="1568" dirty="0">
                <a:solidFill>
                  <a:schemeClr val="accent3"/>
                </a:solidFill>
              </a:rPr>
              <a:t> aims to </a:t>
            </a:r>
            <a:r>
              <a:rPr lang="en-US" sz="1568" dirty="0">
                <a:solidFill>
                  <a:schemeClr val="accent3"/>
                </a:solidFill>
              </a:rPr>
              <a:t>support </a:t>
            </a:r>
            <a:r>
              <a:rPr lang="en-US" sz="1568" dirty="0" err="1">
                <a:solidFill>
                  <a:schemeClr val="accent3"/>
                </a:solidFill>
              </a:rPr>
              <a:t>EnergyCo's</a:t>
            </a:r>
            <a:r>
              <a:rPr lang="en-US" sz="1568" dirty="0">
                <a:solidFill>
                  <a:schemeClr val="accent3"/>
                </a:solidFill>
              </a:rPr>
              <a:t> </a:t>
            </a:r>
            <a:r>
              <a:rPr lang="en-US" sz="1568" b="1" dirty="0">
                <a:solidFill>
                  <a:schemeClr val="accent3"/>
                </a:solidFill>
              </a:rPr>
              <a:t>transformation</a:t>
            </a:r>
            <a:r>
              <a:rPr lang="en-US" sz="1568" dirty="0">
                <a:solidFill>
                  <a:schemeClr val="accent3"/>
                </a:solidFill>
              </a:rPr>
              <a:t> to a more </a:t>
            </a:r>
            <a:r>
              <a:rPr lang="en-US" sz="1568" b="1" dirty="0">
                <a:solidFill>
                  <a:schemeClr val="accent3"/>
                </a:solidFill>
              </a:rPr>
              <a:t>customer-centric</a:t>
            </a:r>
            <a:r>
              <a:rPr lang="en-US" sz="1568" dirty="0">
                <a:solidFill>
                  <a:schemeClr val="accent3"/>
                </a:solidFill>
              </a:rPr>
              <a:t> organization along 4 dimensions…</a:t>
            </a:r>
            <a:endParaRPr lang="en-GB" sz="1568" dirty="0">
              <a:solidFill>
                <a:schemeClr val="accent3"/>
              </a:solidFill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>
          <a:xfrm>
            <a:off x="6600724" y="1862129"/>
            <a:ext cx="134873" cy="1340488"/>
            <a:chOff x="4656452" y="1413900"/>
            <a:chExt cx="134873" cy="1592744"/>
          </a:xfrm>
        </p:grpSpPr>
        <p:sp>
          <p:nvSpPr>
            <p:cNvPr id="173" name="Rectangle 15"/>
            <p:cNvSpPr txBox="1">
              <a:spLocks/>
            </p:cNvSpPr>
            <p:nvPr/>
          </p:nvSpPr>
          <p:spPr bwMode="gray">
            <a:xfrm rot="10800000">
              <a:off x="4656452" y="1797530"/>
              <a:ext cx="134873" cy="406052"/>
            </a:xfrm>
            <a:prstGeom prst="rect">
              <a:avLst/>
            </a:prstGeom>
            <a:solidFill>
              <a:srgbClr val="FF6600"/>
            </a:solidFill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14" tIns="44807" rIns="89614" bIns="44807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 kumimoji="0" sz="70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72" dirty="0">
                <a:solidFill>
                  <a:schemeClr val="accent3"/>
                </a:solidFill>
              </a:endParaRPr>
            </a:p>
          </p:txBody>
        </p:sp>
        <p:sp>
          <p:nvSpPr>
            <p:cNvPr id="174" name="Rectangle 15"/>
            <p:cNvSpPr txBox="1">
              <a:spLocks/>
            </p:cNvSpPr>
            <p:nvPr/>
          </p:nvSpPr>
          <p:spPr bwMode="gray">
            <a:xfrm rot="10800000">
              <a:off x="4656452" y="2203582"/>
              <a:ext cx="134873" cy="406052"/>
            </a:xfrm>
            <a:prstGeom prst="rect">
              <a:avLst/>
            </a:prstGeom>
            <a:solidFill>
              <a:srgbClr val="7DAAC6"/>
            </a:solidFill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14" tIns="44807" rIns="89614" bIns="44807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 kumimoji="0" sz="70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72" dirty="0">
                <a:solidFill>
                  <a:schemeClr val="accent3"/>
                </a:solidFill>
              </a:endParaRPr>
            </a:p>
          </p:txBody>
        </p:sp>
        <p:sp>
          <p:nvSpPr>
            <p:cNvPr id="175" name="Rectangle 15"/>
            <p:cNvSpPr txBox="1">
              <a:spLocks/>
            </p:cNvSpPr>
            <p:nvPr/>
          </p:nvSpPr>
          <p:spPr bwMode="gray">
            <a:xfrm rot="10800000">
              <a:off x="4656452" y="2600592"/>
              <a:ext cx="134873" cy="406052"/>
            </a:xfrm>
            <a:prstGeom prst="rect">
              <a:avLst/>
            </a:prstGeom>
            <a:solidFill>
              <a:srgbClr val="F21C0A"/>
            </a:solidFill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14" tIns="44807" rIns="89614" bIns="44807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 kumimoji="0" sz="70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72" dirty="0">
                <a:solidFill>
                  <a:schemeClr val="accent3"/>
                </a:solidFill>
              </a:endParaRPr>
            </a:p>
          </p:txBody>
        </p:sp>
        <p:sp>
          <p:nvSpPr>
            <p:cNvPr id="177" name="Rectangle 15"/>
            <p:cNvSpPr txBox="1">
              <a:spLocks/>
            </p:cNvSpPr>
            <p:nvPr/>
          </p:nvSpPr>
          <p:spPr bwMode="gray">
            <a:xfrm rot="10800000">
              <a:off x="4656452" y="1413900"/>
              <a:ext cx="134873" cy="406052"/>
            </a:xfrm>
            <a:prstGeom prst="rect">
              <a:avLst/>
            </a:prstGeom>
            <a:solidFill>
              <a:srgbClr val="225087"/>
            </a:solidFill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14" tIns="44807" rIns="89614" bIns="44807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marR="0" lvl="0" indent="0" defTabSz="914400" eaLnBrk="1" latinLnBrk="0" hangingPunct="1">
                <a:lnSpc>
                  <a:spcPct val="95000"/>
                </a:lnSpc>
                <a:buClrTx/>
                <a:buSzTx/>
                <a:buFontTx/>
                <a:buNone/>
                <a:tabLst/>
                <a:defRPr kumimoji="0" sz="70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defRPr>
              </a:lvl1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72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00" name="Content Placeholder 2"/>
          <p:cNvSpPr txBox="1">
            <a:spLocks/>
          </p:cNvSpPr>
          <p:nvPr/>
        </p:nvSpPr>
        <p:spPr bwMode="auto">
          <a:xfrm>
            <a:off x="6794959" y="4436914"/>
            <a:ext cx="3322121" cy="1346442"/>
          </a:xfrm>
          <a:prstGeom prst="rect">
            <a:avLst/>
          </a:prstGeom>
          <a:noFill/>
          <a:ln w="19050">
            <a:noFill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anchor="t" anchorCtr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3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marL="1587" lvl="1" defTabSz="895255">
              <a:spcBef>
                <a:spcPts val="900"/>
              </a:spcBef>
              <a:buClr>
                <a:srgbClr val="F21C0A"/>
              </a:buClr>
              <a:buSzPct val="125000"/>
            </a:pPr>
            <a:r>
              <a:rPr lang="en-US" sz="1568" b="1" dirty="0">
                <a:solidFill>
                  <a:schemeClr val="accent3"/>
                </a:solidFill>
              </a:rPr>
              <a:t>Inner circle</a:t>
            </a:r>
          </a:p>
          <a:p>
            <a:pPr marL="1587" lvl="1" defTabSz="895255">
              <a:spcBef>
                <a:spcPts val="900"/>
              </a:spcBef>
              <a:buClr>
                <a:srgbClr val="F21C0A"/>
              </a:buClr>
              <a:buSzPct val="125000"/>
            </a:pPr>
            <a:r>
              <a:rPr lang="en-US" sz="1568" dirty="0">
                <a:solidFill>
                  <a:schemeClr val="accent3"/>
                </a:solidFill>
              </a:rPr>
              <a:t>… </a:t>
            </a:r>
            <a:r>
              <a:rPr lang="en-US" sz="1568" b="1" dirty="0">
                <a:solidFill>
                  <a:schemeClr val="accent3"/>
                </a:solidFill>
              </a:rPr>
              <a:t>based on customer insights </a:t>
            </a:r>
            <a:r>
              <a:rPr lang="en-US" sz="1568" dirty="0">
                <a:solidFill>
                  <a:schemeClr val="accent3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providing </a:t>
            </a:r>
            <a:r>
              <a:rPr lang="en-US" sz="1568" b="1" dirty="0">
                <a:solidFill>
                  <a:schemeClr val="accent3"/>
                </a:solidFill>
              </a:rPr>
              <a:t>additional value </a:t>
            </a:r>
            <a:r>
              <a:rPr lang="en-US" sz="1568" dirty="0">
                <a:solidFill>
                  <a:schemeClr val="accent3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throughout the development of all commercial capabilities</a:t>
            </a:r>
            <a:endParaRPr lang="en-GB" sz="1568" dirty="0">
              <a:solidFill>
                <a:schemeClr val="accent3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8" name="Rectangle 15"/>
          <p:cNvSpPr txBox="1">
            <a:spLocks/>
          </p:cNvSpPr>
          <p:nvPr/>
        </p:nvSpPr>
        <p:spPr bwMode="gray">
          <a:xfrm rot="10800000">
            <a:off x="6600722" y="4436913"/>
            <a:ext cx="134874" cy="13464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89614" tIns="44807" rIns="89614" bIns="44807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800" kern="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784" dirty="0">
              <a:solidFill>
                <a:schemeClr val="accent3"/>
              </a:solidFill>
            </a:endParaRPr>
          </a:p>
        </p:txBody>
      </p:sp>
      <p:sp>
        <p:nvSpPr>
          <p:cNvPr id="99" name="Content Placeholder 2"/>
          <p:cNvSpPr txBox="1">
            <a:spLocks/>
          </p:cNvSpPr>
          <p:nvPr/>
        </p:nvSpPr>
        <p:spPr bwMode="auto">
          <a:xfrm>
            <a:off x="6821948" y="3369198"/>
            <a:ext cx="3322121" cy="850253"/>
          </a:xfrm>
          <a:prstGeom prst="rect">
            <a:avLst/>
          </a:prstGeom>
          <a:noFill/>
          <a:ln w="19050">
            <a:noFill/>
            <a:headEnd/>
            <a:tailEnd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anchor="t" anchorCtr="0">
            <a:noAutofit/>
          </a:bodyPr>
          <a:lstStyle>
            <a:defPPr>
              <a:defRPr lang="en-US"/>
            </a:defPPr>
            <a:lvl1pPr>
              <a:defRPr sz="1200" b="1">
                <a:solidFill>
                  <a:schemeClr val="accent3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marL="1587" lvl="1" defTabSz="895255">
              <a:spcBef>
                <a:spcPts val="900"/>
              </a:spcBef>
              <a:buClr>
                <a:srgbClr val="F21C0A"/>
              </a:buClr>
              <a:buSzPct val="125000"/>
            </a:pPr>
            <a:r>
              <a:rPr lang="en-US" sz="1568" b="1" dirty="0">
                <a:solidFill>
                  <a:schemeClr val="accent3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Middle circle</a:t>
            </a:r>
          </a:p>
          <a:p>
            <a:pPr marL="1587" lvl="1" defTabSz="895255">
              <a:spcBef>
                <a:spcPts val="900"/>
              </a:spcBef>
              <a:buClr>
                <a:srgbClr val="F21C0A"/>
              </a:buClr>
              <a:buSzPct val="125000"/>
            </a:pPr>
            <a:r>
              <a:rPr lang="en-US" sz="1568" dirty="0">
                <a:solidFill>
                  <a:schemeClr val="accent3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… by working on </a:t>
            </a:r>
            <a:r>
              <a:rPr lang="en-US" sz="1568" b="1" dirty="0">
                <a:solidFill>
                  <a:schemeClr val="accent3"/>
                </a:solidFill>
              </a:rPr>
              <a:t>12 relevant commercial capabilities </a:t>
            </a:r>
            <a:r>
              <a:rPr lang="en-US" sz="1568" dirty="0">
                <a:solidFill>
                  <a:schemeClr val="accent3"/>
                </a:solidFill>
              </a:rPr>
              <a:t>…</a:t>
            </a:r>
            <a:endParaRPr lang="en-GB" sz="1568" dirty="0">
              <a:solidFill>
                <a:schemeClr val="accent3"/>
              </a:solidFill>
            </a:endParaRPr>
          </a:p>
        </p:txBody>
      </p:sp>
      <p:sp>
        <p:nvSpPr>
          <p:cNvPr id="179" name="Rectangle 15"/>
          <p:cNvSpPr txBox="1">
            <a:spLocks/>
          </p:cNvSpPr>
          <p:nvPr/>
        </p:nvSpPr>
        <p:spPr bwMode="gray">
          <a:xfrm rot="10800000">
            <a:off x="6600723" y="3369198"/>
            <a:ext cx="134873" cy="907090"/>
          </a:xfrm>
          <a:prstGeom prst="rect">
            <a:avLst/>
          </a:prstGeom>
          <a:solidFill>
            <a:srgbClr val="E6E6E6"/>
          </a:solidFill>
          <a:ln w="3175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9614" tIns="44807" rIns="89614" bIns="44807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352" dirty="0">
              <a:solidFill>
                <a:schemeClr val="accent3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089456" y="1988738"/>
            <a:ext cx="1509111" cy="82310"/>
          </a:xfrm>
          <a:custGeom>
            <a:avLst/>
            <a:gdLst>
              <a:gd name="connsiteX0" fmla="*/ 0 w 1837944"/>
              <a:gd name="connsiteY0" fmla="*/ 530352 h 530352"/>
              <a:gd name="connsiteX1" fmla="*/ 0 w 1837944"/>
              <a:gd name="connsiteY1" fmla="*/ 0 h 530352"/>
              <a:gd name="connsiteX2" fmla="*/ 1837944 w 1837944"/>
              <a:gd name="connsiteY2" fmla="*/ 0 h 53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7944" h="530352">
                <a:moveTo>
                  <a:pt x="0" y="530352"/>
                </a:moveTo>
                <a:lnTo>
                  <a:pt x="0" y="0"/>
                </a:lnTo>
                <a:lnTo>
                  <a:pt x="1837944" y="0"/>
                </a:lnTo>
              </a:path>
            </a:pathLst>
          </a:custGeom>
          <a:noFill/>
          <a:ln w="19050">
            <a:solidFill>
              <a:schemeClr val="accent6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68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406135" y="3881255"/>
            <a:ext cx="1192430" cy="0"/>
          </a:xfrm>
          <a:prstGeom prst="line">
            <a:avLst/>
          </a:prstGeom>
          <a:noFill/>
          <a:ln w="19050">
            <a:solidFill>
              <a:schemeClr val="accent6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Freeform 15"/>
          <p:cNvSpPr/>
          <p:nvPr/>
        </p:nvSpPr>
        <p:spPr>
          <a:xfrm>
            <a:off x="3882799" y="4293819"/>
            <a:ext cx="2724912" cy="1156424"/>
          </a:xfrm>
          <a:custGeom>
            <a:avLst/>
            <a:gdLst>
              <a:gd name="connsiteX0" fmla="*/ 0 w 2724912"/>
              <a:gd name="connsiteY0" fmla="*/ 0 h 1252728"/>
              <a:gd name="connsiteX1" fmla="*/ 0 w 2724912"/>
              <a:gd name="connsiteY1" fmla="*/ 1252728 h 1252728"/>
              <a:gd name="connsiteX2" fmla="*/ 2724912 w 2724912"/>
              <a:gd name="connsiteY2" fmla="*/ 1252728 h 125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912" h="1252728">
                <a:moveTo>
                  <a:pt x="0" y="0"/>
                </a:moveTo>
                <a:lnTo>
                  <a:pt x="0" y="1252728"/>
                </a:lnTo>
                <a:lnTo>
                  <a:pt x="2724912" y="1252728"/>
                </a:lnTo>
              </a:path>
            </a:pathLst>
          </a:custGeom>
          <a:noFill/>
          <a:ln w="19050">
            <a:solidFill>
              <a:schemeClr val="accent6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68">
              <a:solidFill>
                <a:srgbClr val="FFFF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338607" y="1007708"/>
            <a:ext cx="586488" cy="555423"/>
            <a:chOff x="8366970" y="61912"/>
            <a:chExt cx="598436" cy="566738"/>
          </a:xfrm>
        </p:grpSpPr>
        <p:sp>
          <p:nvSpPr>
            <p:cNvPr id="171" name="Rectangle 170"/>
            <p:cNvSpPr/>
            <p:nvPr/>
          </p:nvSpPr>
          <p:spPr bwMode="auto">
            <a:xfrm>
              <a:off x="8366970" y="61912"/>
              <a:ext cx="279166" cy="2653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89614" tIns="89614" rIns="89614" bIns="896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1568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8686240" y="61912"/>
              <a:ext cx="279166" cy="2653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89614" tIns="89614" rIns="89614" bIns="896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1568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8366970" y="363309"/>
              <a:ext cx="279166" cy="2653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89614" tIns="89614" rIns="89614" bIns="896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1568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8686240" y="363309"/>
              <a:ext cx="279166" cy="2653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89614" tIns="89614" rIns="89614" bIns="896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1568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7">
              <a:lum bright="40000" contrast="-40000"/>
            </a:blip>
            <a:stretch>
              <a:fillRect/>
            </a:stretch>
          </p:blipFill>
          <p:spPr>
            <a:xfrm>
              <a:off x="8390375" y="84515"/>
              <a:ext cx="232357" cy="220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8">
              <a:lum bright="40000" contrast="-40000"/>
            </a:blip>
            <a:stretch>
              <a:fillRect/>
            </a:stretch>
          </p:blipFill>
          <p:spPr>
            <a:xfrm>
              <a:off x="8700414" y="75384"/>
              <a:ext cx="250818" cy="238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9">
              <a:lum bright="40000" contrast="40000"/>
            </a:blip>
            <a:stretch>
              <a:fillRect/>
            </a:stretch>
          </p:blipFill>
          <p:spPr>
            <a:xfrm>
              <a:off x="8390209" y="385607"/>
              <a:ext cx="232687" cy="220745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184" name="Picture 183"/>
            <p:cNvPicPr>
              <a:picLocks noChangeAspect="1"/>
            </p:cNvPicPr>
            <p:nvPr/>
          </p:nvPicPr>
          <p:blipFill>
            <a:blip r:embed="rId10">
              <a:lum bright="40000" contrast="-40000"/>
            </a:blip>
            <a:stretch>
              <a:fillRect/>
            </a:stretch>
          </p:blipFill>
          <p:spPr>
            <a:xfrm>
              <a:off x="8700414" y="377007"/>
              <a:ext cx="250818" cy="237945"/>
            </a:xfrm>
            <a:prstGeom prst="rect">
              <a:avLst/>
            </a:prstGeom>
            <a:solidFill>
              <a:schemeClr val="accent1"/>
            </a:solidFill>
          </p:spPr>
        </p:pic>
      </p:grpSp>
    </p:spTree>
    <p:extLst>
      <p:ext uri="{BB962C8B-B14F-4D97-AF65-F5344CB8AC3E}">
        <p14:creationId xmlns:p14="http://schemas.microsoft.com/office/powerpoint/2010/main" val="164097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1121842"/>
              </p:ext>
            </p:extLst>
          </p:nvPr>
        </p:nvGraphicFramePr>
        <p:xfrm>
          <a:off x="1496222" y="17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16" name="Object 1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6222" y="17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>
            <p:custDataLst>
              <p:tags r:id="rId3"/>
            </p:custDataLst>
          </p:nvPr>
        </p:nvSpPr>
        <p:spPr bwMode="auto">
          <a:xfrm>
            <a:off x="1494631" y="198"/>
            <a:ext cx="158750" cy="1587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372" dirty="0" err="1">
              <a:solidFill>
                <a:srgbClr val="000000"/>
              </a:solidFill>
              <a:ea typeface="Arial Unicode MS" panose="020B060402020202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1" y="230189"/>
            <a:ext cx="10298017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Enable </a:t>
            </a:r>
            <a:r>
              <a:rPr lang="en-US" dirty="0" err="1"/>
              <a:t>EnergyCo</a:t>
            </a:r>
            <a:r>
              <a:rPr lang="en-US" dirty="0"/>
              <a:t> as a group to set the industry standard in 4 distinctive capabilities following current megatrends</a:t>
            </a:r>
          </a:p>
        </p:txBody>
      </p:sp>
      <p:sp>
        <p:nvSpPr>
          <p:cNvPr id="152" name="Rectangle 6"/>
          <p:cNvSpPr txBox="1"/>
          <p:nvPr/>
        </p:nvSpPr>
        <p:spPr>
          <a:xfrm>
            <a:off x="2085766" y="5439961"/>
            <a:ext cx="4948264" cy="28251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>
            <a:defPPr>
              <a:defRPr lang="en-US"/>
            </a:defPPr>
            <a:lvl1pPr algn="ctr">
              <a:defRPr sz="1050">
                <a:solidFill>
                  <a:srgbClr val="000000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1372" b="1" dirty="0">
                <a:solidFill>
                  <a:schemeClr val="accent3"/>
                </a:solidFill>
              </a:rPr>
              <a:t>Program management, communication &amp; change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14801" y="5026920"/>
            <a:ext cx="3015011" cy="633427"/>
            <a:chOff x="5836699" y="5140181"/>
            <a:chExt cx="3076433" cy="646331"/>
          </a:xfrm>
        </p:grpSpPr>
        <p:sp>
          <p:nvSpPr>
            <p:cNvPr id="149" name="Rectangle 123"/>
            <p:cNvSpPr txBox="1">
              <a:spLocks/>
            </p:cNvSpPr>
            <p:nvPr/>
          </p:nvSpPr>
          <p:spPr>
            <a:xfrm>
              <a:off x="5899572" y="5140181"/>
              <a:ext cx="3013560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buClrTx/>
                <a:buNone/>
              </a:pPr>
              <a:r>
                <a:rPr lang="en-US" sz="1372" b="1" dirty="0">
                  <a:solidFill>
                    <a:schemeClr val="accent3"/>
                  </a:solidFill>
                </a:rPr>
                <a:t>E2E</a:t>
              </a:r>
              <a:r>
                <a:rPr lang="en-US" sz="1372" dirty="0">
                  <a:solidFill>
                    <a:schemeClr val="accent3"/>
                  </a:solidFill>
                </a:rPr>
                <a:t> to understand processes and operations from a </a:t>
              </a:r>
              <a:r>
                <a:rPr lang="en-US" sz="1372" b="1" dirty="0">
                  <a:solidFill>
                    <a:schemeClr val="accent3"/>
                  </a:solidFill>
                </a:rPr>
                <a:t>customer lens </a:t>
              </a:r>
              <a:r>
                <a:rPr lang="en-US" sz="1372" dirty="0">
                  <a:solidFill>
                    <a:schemeClr val="accent3"/>
                  </a:solidFill>
                </a:rPr>
                <a:t>and to optimize all </a:t>
              </a:r>
              <a:r>
                <a:rPr lang="en-US" sz="1372" b="1" dirty="0">
                  <a:solidFill>
                    <a:schemeClr val="accent3"/>
                  </a:solidFill>
                </a:rPr>
                <a:t>customer </a:t>
              </a:r>
              <a:r>
                <a:rPr lang="en-US" sz="1372" b="1" dirty="0" err="1">
                  <a:solidFill>
                    <a:schemeClr val="accent3"/>
                  </a:solidFill>
                </a:rPr>
                <a:t>touchpoints</a:t>
              </a:r>
              <a:r>
                <a:rPr lang="en-US" sz="1372" b="1" dirty="0">
                  <a:solidFill>
                    <a:schemeClr val="accent3"/>
                  </a:solidFill>
                </a:rPr>
                <a:t> </a:t>
              </a:r>
            </a:p>
          </p:txBody>
        </p:sp>
        <p:cxnSp>
          <p:nvCxnSpPr>
            <p:cNvPr id="253" name="Straight Connector 252"/>
            <p:cNvCxnSpPr>
              <a:cxnSpLocks/>
            </p:cNvCxnSpPr>
            <p:nvPr/>
          </p:nvCxnSpPr>
          <p:spPr>
            <a:xfrm>
              <a:off x="5836699" y="5140181"/>
              <a:ext cx="0" cy="646331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/>
          <p:cNvSpPr>
            <a:spLocks/>
          </p:cNvSpPr>
          <p:nvPr/>
        </p:nvSpPr>
        <p:spPr>
          <a:xfrm>
            <a:off x="2236526" y="2629833"/>
            <a:ext cx="2293776" cy="26975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372" dirty="0" err="1">
              <a:solidFill>
                <a:schemeClr val="accent3"/>
              </a:solidFill>
            </a:endParaRPr>
          </a:p>
        </p:txBody>
      </p:sp>
      <p:sp>
        <p:nvSpPr>
          <p:cNvPr id="230" name="Rectangle 229"/>
          <p:cNvSpPr>
            <a:spLocks/>
          </p:cNvSpPr>
          <p:nvPr/>
        </p:nvSpPr>
        <p:spPr>
          <a:xfrm>
            <a:off x="4593148" y="2630888"/>
            <a:ext cx="2293776" cy="26975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372" dirty="0" err="1">
              <a:solidFill>
                <a:schemeClr val="accent3"/>
              </a:solidFill>
            </a:endParaRPr>
          </a:p>
        </p:txBody>
      </p:sp>
      <p:sp>
        <p:nvSpPr>
          <p:cNvPr id="238" name="Rectangle 237"/>
          <p:cNvSpPr>
            <a:spLocks/>
          </p:cNvSpPr>
          <p:nvPr/>
        </p:nvSpPr>
        <p:spPr>
          <a:xfrm>
            <a:off x="4677014" y="2630887"/>
            <a:ext cx="2104307" cy="42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894875">
              <a:buClr>
                <a:srgbClr val="F21C0A"/>
              </a:buClr>
            </a:pPr>
            <a:r>
              <a:rPr lang="en-US" sz="1372" b="1" spc="-20" dirty="0">
                <a:solidFill>
                  <a:schemeClr val="accent3"/>
                </a:solidFill>
                <a:ea typeface="Arial Unicode MS" pitchFamily="34" charset="-128"/>
                <a:cs typeface="MV Boli" pitchFamily="2" charset="0"/>
              </a:rPr>
              <a:t>Excellence/</a:t>
            </a:r>
            <a:br>
              <a:rPr lang="en-US" sz="1372" b="1" spc="-20" dirty="0">
                <a:solidFill>
                  <a:schemeClr val="accent3"/>
                </a:solidFill>
                <a:ea typeface="Arial Unicode MS" pitchFamily="34" charset="-128"/>
                <a:cs typeface="MV Boli" pitchFamily="2" charset="0"/>
              </a:rPr>
            </a:br>
            <a:r>
              <a:rPr lang="en-US" sz="1372" b="1" spc="-20" dirty="0">
                <a:solidFill>
                  <a:schemeClr val="accent3"/>
                </a:solidFill>
                <a:ea typeface="Arial Unicode MS" pitchFamily="34" charset="-128"/>
                <a:cs typeface="MV Boli" pitchFamily="2" charset="0"/>
              </a:rPr>
              <a:t>group-wide initiatives</a:t>
            </a:r>
          </a:p>
        </p:txBody>
      </p:sp>
      <p:cxnSp>
        <p:nvCxnSpPr>
          <p:cNvPr id="239" name="Straight Connector 238"/>
          <p:cNvCxnSpPr>
            <a:cxnSpLocks/>
          </p:cNvCxnSpPr>
          <p:nvPr/>
        </p:nvCxnSpPr>
        <p:spPr>
          <a:xfrm>
            <a:off x="4677014" y="3067552"/>
            <a:ext cx="210430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Isosceles Triangle 239"/>
          <p:cNvSpPr/>
          <p:nvPr/>
        </p:nvSpPr>
        <p:spPr>
          <a:xfrm>
            <a:off x="2092060" y="1762793"/>
            <a:ext cx="4941970" cy="778316"/>
          </a:xfrm>
          <a:prstGeom prst="triangle">
            <a:avLst>
              <a:gd name="adj" fmla="val 49789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78" dirty="0" err="1">
              <a:solidFill>
                <a:schemeClr val="accent3"/>
              </a:solidFill>
            </a:endParaRPr>
          </a:p>
        </p:txBody>
      </p:sp>
      <p:sp>
        <p:nvSpPr>
          <p:cNvPr id="241" name="Rectangle 6"/>
          <p:cNvSpPr txBox="1"/>
          <p:nvPr/>
        </p:nvSpPr>
        <p:spPr>
          <a:xfrm>
            <a:off x="3794646" y="1836881"/>
            <a:ext cx="1536798" cy="66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895350">
              <a:lnSpc>
                <a:spcPct val="80000"/>
              </a:lnSpc>
              <a:buClr>
                <a:schemeClr val="tx2"/>
              </a:buClr>
              <a:defRPr spc="-20">
                <a:solidFill>
                  <a:schemeClr val="accent4"/>
                </a:solidFill>
                <a:latin typeface="MV Boli" pitchFamily="2" charset="0"/>
                <a:ea typeface="Arial Unicode MS" pitchFamily="34" charset="-128"/>
                <a:cs typeface="MV Boli" pitchFamily="2" charset="0"/>
              </a:defRPr>
            </a:lvl1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21C0A"/>
              </a:buClr>
            </a:pPr>
            <a:r>
              <a:rPr lang="en-US" sz="1568" b="1" dirty="0">
                <a:solidFill>
                  <a:schemeClr val="accent3"/>
                </a:solidFill>
                <a:latin typeface="Arial"/>
              </a:rPr>
              <a:t>Vision: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21C0A"/>
              </a:buClr>
            </a:pPr>
            <a:r>
              <a:rPr lang="en-US" sz="1372" dirty="0">
                <a:solidFill>
                  <a:schemeClr val="accent3"/>
                </a:solidFill>
                <a:latin typeface="Arial"/>
              </a:rPr>
              <a:t>"Putting our </a:t>
            </a:r>
            <a:r>
              <a:rPr lang="en-US" sz="1372" b="1" dirty="0" err="1">
                <a:solidFill>
                  <a:schemeClr val="accent3"/>
                </a:solidFill>
                <a:latin typeface="Arial"/>
              </a:rPr>
              <a:t>Customer</a:t>
            </a:r>
            <a:r>
              <a:rPr lang="en-US" sz="1372" b="1" i="1" dirty="0" err="1">
                <a:solidFill>
                  <a:schemeClr val="accent3"/>
                </a:solidFill>
                <a:latin typeface="Arial"/>
              </a:rPr>
              <a:t>First</a:t>
            </a:r>
            <a:r>
              <a:rPr lang="en-US" sz="1372" i="1" dirty="0">
                <a:solidFill>
                  <a:schemeClr val="accent3"/>
                </a:solidFill>
                <a:latin typeface="Arial"/>
              </a:rPr>
              <a:t>"</a:t>
            </a:r>
          </a:p>
        </p:txBody>
      </p:sp>
      <p:sp>
        <p:nvSpPr>
          <p:cNvPr id="156" name="Rectangle 155"/>
          <p:cNvSpPr>
            <a:spLocks/>
          </p:cNvSpPr>
          <p:nvPr/>
        </p:nvSpPr>
        <p:spPr>
          <a:xfrm>
            <a:off x="2282478" y="2630887"/>
            <a:ext cx="2183081" cy="42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894875">
              <a:buClr>
                <a:srgbClr val="F21C0A"/>
              </a:buClr>
            </a:pPr>
            <a:r>
              <a:rPr lang="en-US" sz="1372" b="1" spc="-20" dirty="0">
                <a:solidFill>
                  <a:schemeClr val="accent3"/>
                </a:solidFill>
                <a:ea typeface="Arial Unicode MS" pitchFamily="34" charset="-128"/>
                <a:cs typeface="MV Boli" pitchFamily="2" charset="0"/>
              </a:rPr>
              <a:t>Minimum standards and local roadmaps</a:t>
            </a:r>
          </a:p>
        </p:txBody>
      </p:sp>
      <p:sp>
        <p:nvSpPr>
          <p:cNvPr id="138" name="Rectangle 137"/>
          <p:cNvSpPr>
            <a:spLocks/>
          </p:cNvSpPr>
          <p:nvPr/>
        </p:nvSpPr>
        <p:spPr>
          <a:xfrm>
            <a:off x="4677014" y="3144091"/>
            <a:ext cx="2104307" cy="42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894875">
              <a:buClr>
                <a:srgbClr val="FFFFFF"/>
              </a:buClr>
            </a:pPr>
            <a:r>
              <a:rPr lang="en-US" sz="1372" dirty="0">
                <a:solidFill>
                  <a:schemeClr val="accent3"/>
                </a:solidFill>
                <a:ea typeface="Arial Unicode MS" pitchFamily="34" charset="-128"/>
                <a:cs typeface="MV Boli" pitchFamily="2" charset="0"/>
              </a:rPr>
              <a:t>Customer lifecycle management</a:t>
            </a:r>
          </a:p>
        </p:txBody>
      </p:sp>
      <p:sp>
        <p:nvSpPr>
          <p:cNvPr id="140" name="Rectangle 139"/>
          <p:cNvSpPr>
            <a:spLocks/>
          </p:cNvSpPr>
          <p:nvPr/>
        </p:nvSpPr>
        <p:spPr>
          <a:xfrm>
            <a:off x="4677014" y="3760054"/>
            <a:ext cx="2104307" cy="42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894875">
              <a:buClr>
                <a:srgbClr val="FFFFFF"/>
              </a:buClr>
            </a:pPr>
            <a:r>
              <a:rPr lang="en-US" sz="1372" dirty="0">
                <a:solidFill>
                  <a:schemeClr val="accent3"/>
                </a:solidFill>
                <a:ea typeface="Arial Unicode MS" pitchFamily="34" charset="-128"/>
                <a:cs typeface="MV Boli" pitchFamily="2" charset="0"/>
              </a:rPr>
              <a:t>Digital </a:t>
            </a:r>
            <a:br>
              <a:rPr lang="en-US" sz="1372" dirty="0">
                <a:solidFill>
                  <a:schemeClr val="accent3"/>
                </a:solidFill>
                <a:ea typeface="Arial Unicode MS" pitchFamily="34" charset="-128"/>
                <a:cs typeface="MV Boli" pitchFamily="2" charset="0"/>
              </a:rPr>
            </a:br>
            <a:r>
              <a:rPr lang="en-US" sz="1372" dirty="0">
                <a:solidFill>
                  <a:schemeClr val="accent3"/>
                </a:solidFill>
                <a:ea typeface="Arial Unicode MS" pitchFamily="34" charset="-128"/>
                <a:cs typeface="MV Boli" pitchFamily="2" charset="0"/>
              </a:rPr>
              <a:t>downstream</a:t>
            </a:r>
          </a:p>
        </p:txBody>
      </p:sp>
      <p:cxnSp>
        <p:nvCxnSpPr>
          <p:cNvPr id="145" name="Straight Connector 144"/>
          <p:cNvCxnSpPr>
            <a:cxnSpLocks/>
          </p:cNvCxnSpPr>
          <p:nvPr/>
        </p:nvCxnSpPr>
        <p:spPr>
          <a:xfrm>
            <a:off x="4677014" y="4279176"/>
            <a:ext cx="2104307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cxnSpLocks/>
          </p:cNvCxnSpPr>
          <p:nvPr/>
        </p:nvCxnSpPr>
        <p:spPr>
          <a:xfrm>
            <a:off x="4677014" y="3663213"/>
            <a:ext cx="2104307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cxnSpLocks/>
          </p:cNvCxnSpPr>
          <p:nvPr/>
        </p:nvCxnSpPr>
        <p:spPr>
          <a:xfrm>
            <a:off x="2282480" y="3067556"/>
            <a:ext cx="218308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7216964" y="4078742"/>
            <a:ext cx="3012846" cy="844568"/>
            <a:chOff x="5838908" y="4130936"/>
            <a:chExt cx="3074224" cy="861774"/>
          </a:xfrm>
        </p:grpSpPr>
        <p:sp>
          <p:nvSpPr>
            <p:cNvPr id="148" name="Rectangle 123"/>
            <p:cNvSpPr txBox="1">
              <a:spLocks/>
            </p:cNvSpPr>
            <p:nvPr/>
          </p:nvSpPr>
          <p:spPr>
            <a:xfrm>
              <a:off x="5899572" y="4130936"/>
              <a:ext cx="3013560" cy="8617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buClrTx/>
                <a:buNone/>
              </a:pPr>
              <a:r>
                <a:rPr lang="en-US" sz="1372" b="1" dirty="0">
                  <a:solidFill>
                    <a:schemeClr val="accent3"/>
                  </a:solidFill>
                </a:rPr>
                <a:t>Innovation</a:t>
              </a:r>
              <a:r>
                <a:rPr lang="en-US" sz="1372" dirty="0">
                  <a:solidFill>
                    <a:schemeClr val="accent3"/>
                  </a:solidFill>
                </a:rPr>
                <a:t> to provide a platform beyond traditional business – a </a:t>
              </a:r>
              <a:r>
                <a:rPr lang="en-US" sz="1372" b="1" dirty="0">
                  <a:solidFill>
                    <a:schemeClr val="accent3"/>
                  </a:solidFill>
                </a:rPr>
                <a:t>way</a:t>
              </a:r>
              <a:r>
                <a:rPr lang="en-US" sz="1372" dirty="0">
                  <a:solidFill>
                    <a:schemeClr val="accent3"/>
                  </a:solidFill>
                </a:rPr>
                <a:t> </a:t>
              </a:r>
              <a:r>
                <a:rPr lang="en-US" sz="1372" b="1" dirty="0">
                  <a:solidFill>
                    <a:schemeClr val="accent3"/>
                  </a:solidFill>
                </a:rPr>
                <a:t>out of the commodity trap </a:t>
              </a:r>
              <a:br>
                <a:rPr lang="en-US" sz="1372" b="1" dirty="0">
                  <a:solidFill>
                    <a:schemeClr val="accent3"/>
                  </a:solidFill>
                </a:rPr>
              </a:br>
              <a:r>
                <a:rPr lang="en-US" sz="1372" dirty="0">
                  <a:solidFill>
                    <a:schemeClr val="accent3"/>
                  </a:solidFill>
                </a:rPr>
                <a:t>(currently on hold)</a:t>
              </a:r>
            </a:p>
          </p:txBody>
        </p:sp>
        <p:cxnSp>
          <p:nvCxnSpPr>
            <p:cNvPr id="252" name="Straight Connector 251"/>
            <p:cNvCxnSpPr>
              <a:cxnSpLocks/>
            </p:cNvCxnSpPr>
            <p:nvPr/>
          </p:nvCxnSpPr>
          <p:spPr>
            <a:xfrm>
              <a:off x="5838908" y="4130936"/>
              <a:ext cx="0" cy="86177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ectangle 123"/>
          <p:cNvSpPr txBox="1">
            <a:spLocks/>
          </p:cNvSpPr>
          <p:nvPr/>
        </p:nvSpPr>
        <p:spPr>
          <a:xfrm>
            <a:off x="7276418" y="2401071"/>
            <a:ext cx="2953393" cy="84456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1" indent="0">
              <a:buClrTx/>
              <a:buNone/>
            </a:pPr>
            <a:r>
              <a:rPr lang="en-US" sz="1372" b="1" dirty="0" err="1">
                <a:solidFill>
                  <a:schemeClr val="accent3"/>
                </a:solidFill>
              </a:rPr>
              <a:t>CLM</a:t>
            </a:r>
            <a:r>
              <a:rPr lang="en-US" sz="1372" dirty="0">
                <a:solidFill>
                  <a:schemeClr val="accent3"/>
                </a:solidFill>
              </a:rPr>
              <a:t> to leverage big data for </a:t>
            </a:r>
            <a:r>
              <a:rPr lang="en-US" sz="1372" b="1" dirty="0">
                <a:solidFill>
                  <a:schemeClr val="accent3"/>
                </a:solidFill>
              </a:rPr>
              <a:t>smarter growth investments </a:t>
            </a:r>
            <a:r>
              <a:rPr lang="en-US" sz="1372" dirty="0">
                <a:solidFill>
                  <a:schemeClr val="accent3"/>
                </a:solidFill>
              </a:rPr>
              <a:t>– this can be a </a:t>
            </a:r>
            <a:r>
              <a:rPr lang="en-US" sz="1372" b="1" dirty="0">
                <a:solidFill>
                  <a:schemeClr val="accent3"/>
                </a:solidFill>
              </a:rPr>
              <a:t>real differentiator </a:t>
            </a:r>
            <a:r>
              <a:rPr lang="en-US" sz="1372" dirty="0">
                <a:solidFill>
                  <a:schemeClr val="accent3"/>
                </a:solidFill>
              </a:rPr>
              <a:t>in the commodity business </a:t>
            </a:r>
          </a:p>
        </p:txBody>
      </p:sp>
      <p:cxnSp>
        <p:nvCxnSpPr>
          <p:cNvPr id="251" name="Straight Connector 250"/>
          <p:cNvCxnSpPr>
            <a:cxnSpLocks/>
          </p:cNvCxnSpPr>
          <p:nvPr/>
        </p:nvCxnSpPr>
        <p:spPr>
          <a:xfrm>
            <a:off x="7216391" y="2408611"/>
            <a:ext cx="0" cy="8294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214801" y="3341708"/>
            <a:ext cx="3015011" cy="633427"/>
            <a:chOff x="5836699" y="3339853"/>
            <a:chExt cx="3076433" cy="646331"/>
          </a:xfrm>
        </p:grpSpPr>
        <p:sp>
          <p:nvSpPr>
            <p:cNvPr id="52" name="Rectangle 123"/>
            <p:cNvSpPr txBox="1">
              <a:spLocks/>
            </p:cNvSpPr>
            <p:nvPr/>
          </p:nvSpPr>
          <p:spPr>
            <a:xfrm>
              <a:off x="5899572" y="3339853"/>
              <a:ext cx="3013560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0" lvl="1" indent="0">
                <a:buClrTx/>
                <a:buNone/>
              </a:pPr>
              <a:r>
                <a:rPr lang="en-US" sz="1372" b="1" dirty="0">
                  <a:solidFill>
                    <a:schemeClr val="accent3"/>
                  </a:solidFill>
                </a:rPr>
                <a:t>Digital</a:t>
              </a:r>
              <a:r>
                <a:rPr lang="en-US" sz="1372" dirty="0">
                  <a:solidFill>
                    <a:schemeClr val="accent3"/>
                  </a:solidFill>
                </a:rPr>
                <a:t> to excel in the most important channel of the next years in </a:t>
              </a:r>
              <a:r>
                <a:rPr lang="en-US" sz="1372" b="1" dirty="0">
                  <a:solidFill>
                    <a:schemeClr val="accent3"/>
                  </a:solidFill>
                </a:rPr>
                <a:t>acquisition</a:t>
              </a:r>
              <a:r>
                <a:rPr lang="en-US" sz="1372" dirty="0">
                  <a:solidFill>
                    <a:schemeClr val="accent3"/>
                  </a:solidFill>
                </a:rPr>
                <a:t> as well as </a:t>
              </a:r>
              <a:r>
                <a:rPr lang="en-US" sz="1372" b="1" dirty="0">
                  <a:solidFill>
                    <a:schemeClr val="accent3"/>
                  </a:solidFill>
                </a:rPr>
                <a:t>service</a:t>
              </a:r>
              <a:r>
                <a:rPr lang="en-US" sz="1372" dirty="0">
                  <a:solidFill>
                    <a:schemeClr val="accent3"/>
                  </a:solidFill>
                </a:rPr>
                <a:t> </a:t>
              </a:r>
            </a:p>
          </p:txBody>
        </p:sp>
        <p:cxnSp>
          <p:nvCxnSpPr>
            <p:cNvPr id="54" name="Straight Connector 53"/>
            <p:cNvCxnSpPr>
              <a:cxnSpLocks/>
            </p:cNvCxnSpPr>
            <p:nvPr/>
          </p:nvCxnSpPr>
          <p:spPr>
            <a:xfrm>
              <a:off x="5836699" y="3339853"/>
              <a:ext cx="0" cy="646331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>
            <a:spLocks/>
          </p:cNvSpPr>
          <p:nvPr/>
        </p:nvSpPr>
        <p:spPr>
          <a:xfrm>
            <a:off x="4677014" y="4376016"/>
            <a:ext cx="2104307" cy="42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894875">
              <a:buClr>
                <a:srgbClr val="FFFFFF"/>
              </a:buClr>
            </a:pPr>
            <a:r>
              <a:rPr lang="en-US" sz="1372" dirty="0">
                <a:solidFill>
                  <a:schemeClr val="accent3"/>
                </a:solidFill>
                <a:ea typeface="Arial Unicode MS" pitchFamily="34" charset="-128"/>
                <a:cs typeface="MV Boli" pitchFamily="2" charset="0"/>
              </a:rPr>
              <a:t>Innovation and product development</a:t>
            </a:r>
          </a:p>
        </p:txBody>
      </p:sp>
      <p:pic>
        <p:nvPicPr>
          <p:cNvPr id="59" name="Picture 25" descr="P:\TVM-Specialist-Group\Flags 3D buttons\flag_uk.png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352" y="3462682"/>
            <a:ext cx="216641" cy="20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7" descr="P:\TVM-Specialist-Group\8. Kichu\Flags\Hari's latest - July 5_9 PM\Final O2013 Flags\Buttons\sweden_round_button.png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713" y="4610262"/>
            <a:ext cx="216641" cy="20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1" descr="P:\TVM-Specialist-Group\8. Kichu\Flags\Hari's latest-July 4\Final O2013 Flags\Buttons\france_round_icon_256.png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76" y="4695088"/>
            <a:ext cx="216641" cy="20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3" descr="\\TVM-FS01\Production\TVM-CCCA-Group\VA\Team members\Sibin O Sasidharan\Pictures\Button flags\Romania.png"/>
          <p:cNvPicPr>
            <a:picLocks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25" y="4352025"/>
            <a:ext cx="216641" cy="20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2" descr="P:\TVM-Specialist-Group\8. Kichu\Flags\Hari's latest - July 22\Updated Buttons\netherlands_round_button.png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6" y="4509162"/>
            <a:ext cx="216641" cy="20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2" descr="\\TVM-FS01\Production\TVM-CCCA-Group\VA\Team members\Sibin O Sasidharan\Pictures\Button flags\Slovakia.png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79" y="3991020"/>
            <a:ext cx="216641" cy="20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33" descr="P:\TVM-Specialist-Group\8. Kichu\Flags\Hari's latest - July 5_9 PM\Final O2013 Flags\Buttons\hungary_round_button.png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599" y="3631567"/>
            <a:ext cx="216641" cy="20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4" descr="\\TVM-FS01\Production\TVM-CCCA-Group\VA\Team members\Sibin O Sasidharan\Pictures\Button flags\Czech Republic.png"/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136" y="3382636"/>
            <a:ext cx="216641" cy="20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Freeform 13"/>
          <p:cNvSpPr>
            <a:spLocks/>
          </p:cNvSpPr>
          <p:nvPr/>
        </p:nvSpPr>
        <p:spPr bwMode="auto">
          <a:xfrm rot="5400000">
            <a:off x="3360025" y="4128797"/>
            <a:ext cx="1599" cy="1634"/>
          </a:xfrm>
          <a:custGeom>
            <a:avLst/>
            <a:gdLst>
              <a:gd name="T0" fmla="*/ 1 w 1"/>
              <a:gd name="T1" fmla="*/ 1 h 1"/>
              <a:gd name="T2" fmla="*/ 0 w 1"/>
              <a:gd name="T3" fmla="*/ 0 h 1"/>
              <a:gd name="T4" fmla="*/ 1 w 1"/>
              <a:gd name="T5" fmla="*/ 0 h 1"/>
              <a:gd name="T6" fmla="*/ 1 w 1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1"/>
                </a:moveTo>
                <a:lnTo>
                  <a:pt x="0" y="0"/>
                </a:lnTo>
                <a:lnTo>
                  <a:pt x="1" y="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07" name="Freeform 14"/>
          <p:cNvSpPr>
            <a:spLocks/>
          </p:cNvSpPr>
          <p:nvPr/>
        </p:nvSpPr>
        <p:spPr bwMode="auto">
          <a:xfrm rot="5400000">
            <a:off x="3219339" y="3316651"/>
            <a:ext cx="284604" cy="760921"/>
          </a:xfrm>
          <a:custGeom>
            <a:avLst/>
            <a:gdLst>
              <a:gd name="T0" fmla="*/ 309 w 403"/>
              <a:gd name="T1" fmla="*/ 819 h 1052"/>
              <a:gd name="T2" fmla="*/ 402 w 403"/>
              <a:gd name="T3" fmla="*/ 940 h 1052"/>
              <a:gd name="T4" fmla="*/ 290 w 403"/>
              <a:gd name="T5" fmla="*/ 1052 h 1052"/>
              <a:gd name="T6" fmla="*/ 290 w 403"/>
              <a:gd name="T7" fmla="*/ 0 h 1052"/>
              <a:gd name="T8" fmla="*/ 403 w 403"/>
              <a:gd name="T9" fmla="*/ 113 h 1052"/>
              <a:gd name="T10" fmla="*/ 309 w 403"/>
              <a:gd name="T11" fmla="*/ 235 h 1052"/>
              <a:gd name="T12" fmla="*/ 231 w 403"/>
              <a:gd name="T13" fmla="*/ 526 h 1052"/>
              <a:gd name="T14" fmla="*/ 231 w 403"/>
              <a:gd name="T15" fmla="*/ 527 h 1052"/>
              <a:gd name="T16" fmla="*/ 309 w 403"/>
              <a:gd name="T17" fmla="*/ 819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052">
                <a:moveTo>
                  <a:pt x="309" y="819"/>
                </a:moveTo>
                <a:cubicBezTo>
                  <a:pt x="335" y="863"/>
                  <a:pt x="366" y="904"/>
                  <a:pt x="402" y="940"/>
                </a:cubicBezTo>
                <a:cubicBezTo>
                  <a:pt x="290" y="1052"/>
                  <a:pt x="290" y="1052"/>
                  <a:pt x="290" y="1052"/>
                </a:cubicBezTo>
                <a:cubicBezTo>
                  <a:pt x="0" y="761"/>
                  <a:pt x="0" y="290"/>
                  <a:pt x="290" y="0"/>
                </a:cubicBezTo>
                <a:cubicBezTo>
                  <a:pt x="403" y="113"/>
                  <a:pt x="403" y="113"/>
                  <a:pt x="403" y="113"/>
                </a:cubicBezTo>
                <a:cubicBezTo>
                  <a:pt x="367" y="149"/>
                  <a:pt x="335" y="190"/>
                  <a:pt x="309" y="235"/>
                </a:cubicBezTo>
                <a:cubicBezTo>
                  <a:pt x="260" y="320"/>
                  <a:pt x="231" y="420"/>
                  <a:pt x="231" y="526"/>
                </a:cubicBezTo>
                <a:cubicBezTo>
                  <a:pt x="231" y="527"/>
                  <a:pt x="231" y="527"/>
                  <a:pt x="231" y="527"/>
                </a:cubicBezTo>
                <a:cubicBezTo>
                  <a:pt x="231" y="633"/>
                  <a:pt x="260" y="733"/>
                  <a:pt x="309" y="81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08" name="Freeform 15"/>
          <p:cNvSpPr>
            <a:spLocks/>
          </p:cNvSpPr>
          <p:nvPr/>
        </p:nvSpPr>
        <p:spPr bwMode="auto">
          <a:xfrm rot="5400000">
            <a:off x="3219339" y="3316651"/>
            <a:ext cx="284604" cy="760921"/>
          </a:xfrm>
          <a:custGeom>
            <a:avLst/>
            <a:gdLst>
              <a:gd name="T0" fmla="*/ 309 w 403"/>
              <a:gd name="T1" fmla="*/ 819 h 1052"/>
              <a:gd name="T2" fmla="*/ 402 w 403"/>
              <a:gd name="T3" fmla="*/ 940 h 1052"/>
              <a:gd name="T4" fmla="*/ 290 w 403"/>
              <a:gd name="T5" fmla="*/ 1052 h 1052"/>
              <a:gd name="T6" fmla="*/ 290 w 403"/>
              <a:gd name="T7" fmla="*/ 0 h 1052"/>
              <a:gd name="T8" fmla="*/ 403 w 403"/>
              <a:gd name="T9" fmla="*/ 113 h 1052"/>
              <a:gd name="T10" fmla="*/ 309 w 403"/>
              <a:gd name="T11" fmla="*/ 235 h 1052"/>
              <a:gd name="T12" fmla="*/ 231 w 403"/>
              <a:gd name="T13" fmla="*/ 526 h 1052"/>
              <a:gd name="T14" fmla="*/ 231 w 403"/>
              <a:gd name="T15" fmla="*/ 527 h 1052"/>
              <a:gd name="T16" fmla="*/ 309 w 403"/>
              <a:gd name="T17" fmla="*/ 819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052">
                <a:moveTo>
                  <a:pt x="309" y="819"/>
                </a:moveTo>
                <a:cubicBezTo>
                  <a:pt x="335" y="863"/>
                  <a:pt x="366" y="904"/>
                  <a:pt x="402" y="940"/>
                </a:cubicBezTo>
                <a:cubicBezTo>
                  <a:pt x="290" y="1052"/>
                  <a:pt x="290" y="1052"/>
                  <a:pt x="290" y="1052"/>
                </a:cubicBezTo>
                <a:cubicBezTo>
                  <a:pt x="0" y="761"/>
                  <a:pt x="0" y="290"/>
                  <a:pt x="290" y="0"/>
                </a:cubicBezTo>
                <a:cubicBezTo>
                  <a:pt x="403" y="113"/>
                  <a:pt x="403" y="113"/>
                  <a:pt x="403" y="113"/>
                </a:cubicBezTo>
                <a:cubicBezTo>
                  <a:pt x="367" y="149"/>
                  <a:pt x="335" y="190"/>
                  <a:pt x="309" y="235"/>
                </a:cubicBezTo>
                <a:cubicBezTo>
                  <a:pt x="260" y="320"/>
                  <a:pt x="231" y="420"/>
                  <a:pt x="231" y="526"/>
                </a:cubicBezTo>
                <a:cubicBezTo>
                  <a:pt x="231" y="527"/>
                  <a:pt x="231" y="527"/>
                  <a:pt x="231" y="527"/>
                </a:cubicBezTo>
                <a:cubicBezTo>
                  <a:pt x="231" y="633"/>
                  <a:pt x="260" y="733"/>
                  <a:pt x="309" y="819"/>
                </a:cubicBezTo>
                <a:close/>
              </a:path>
            </a:pathLst>
          </a:custGeom>
          <a:solidFill>
            <a:schemeClr val="accent4"/>
          </a:solidFill>
          <a:ln w="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 b="1">
              <a:solidFill>
                <a:schemeClr val="accent3"/>
              </a:solidFill>
            </a:endParaRPr>
          </a:p>
        </p:txBody>
      </p:sp>
      <p:sp>
        <p:nvSpPr>
          <p:cNvPr id="109" name="Freeform 16"/>
          <p:cNvSpPr>
            <a:spLocks/>
          </p:cNvSpPr>
          <p:nvPr/>
        </p:nvSpPr>
        <p:spPr bwMode="auto">
          <a:xfrm rot="5400000">
            <a:off x="3432426" y="3985867"/>
            <a:ext cx="745087" cy="292286"/>
          </a:xfrm>
          <a:custGeom>
            <a:avLst/>
            <a:gdLst>
              <a:gd name="T0" fmla="*/ 1051 w 1051"/>
              <a:gd name="T1" fmla="*/ 291 h 405"/>
              <a:gd name="T2" fmla="*/ 937 w 1051"/>
              <a:gd name="T3" fmla="*/ 405 h 405"/>
              <a:gd name="T4" fmla="*/ 816 w 1051"/>
              <a:gd name="T5" fmla="*/ 312 h 405"/>
              <a:gd name="T6" fmla="*/ 524 w 1051"/>
              <a:gd name="T7" fmla="*/ 234 h 405"/>
              <a:gd name="T8" fmla="*/ 232 w 1051"/>
              <a:gd name="T9" fmla="*/ 312 h 405"/>
              <a:gd name="T10" fmla="*/ 113 w 1051"/>
              <a:gd name="T11" fmla="*/ 404 h 405"/>
              <a:gd name="T12" fmla="*/ 0 w 1051"/>
              <a:gd name="T13" fmla="*/ 291 h 405"/>
              <a:gd name="T14" fmla="*/ 1051 w 1051"/>
              <a:gd name="T15" fmla="*/ 291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1" h="405">
                <a:moveTo>
                  <a:pt x="1051" y="291"/>
                </a:moveTo>
                <a:cubicBezTo>
                  <a:pt x="937" y="405"/>
                  <a:pt x="937" y="405"/>
                  <a:pt x="937" y="405"/>
                </a:cubicBezTo>
                <a:cubicBezTo>
                  <a:pt x="901" y="369"/>
                  <a:pt x="861" y="338"/>
                  <a:pt x="816" y="312"/>
                </a:cubicBezTo>
                <a:cubicBezTo>
                  <a:pt x="730" y="262"/>
                  <a:pt x="631" y="234"/>
                  <a:pt x="524" y="234"/>
                </a:cubicBezTo>
                <a:cubicBezTo>
                  <a:pt x="418" y="234"/>
                  <a:pt x="318" y="262"/>
                  <a:pt x="232" y="312"/>
                </a:cubicBezTo>
                <a:cubicBezTo>
                  <a:pt x="188" y="337"/>
                  <a:pt x="148" y="368"/>
                  <a:pt x="113" y="404"/>
                </a:cubicBezTo>
                <a:cubicBezTo>
                  <a:pt x="0" y="291"/>
                  <a:pt x="0" y="291"/>
                  <a:pt x="0" y="291"/>
                </a:cubicBezTo>
                <a:cubicBezTo>
                  <a:pt x="290" y="0"/>
                  <a:pt x="761" y="0"/>
                  <a:pt x="1051" y="291"/>
                </a:cubicBezTo>
                <a:close/>
              </a:path>
            </a:pathLst>
          </a:custGeom>
          <a:solidFill>
            <a:srgbClr val="FF6600"/>
          </a:solidFill>
          <a:ln w="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 b="1">
              <a:solidFill>
                <a:schemeClr val="accent3"/>
              </a:solidFill>
            </a:endParaRPr>
          </a:p>
        </p:txBody>
      </p:sp>
      <p:sp>
        <p:nvSpPr>
          <p:cNvPr id="110" name="Freeform 17"/>
          <p:cNvSpPr>
            <a:spLocks/>
          </p:cNvSpPr>
          <p:nvPr/>
        </p:nvSpPr>
        <p:spPr bwMode="auto">
          <a:xfrm rot="5400000">
            <a:off x="3217741" y="4186452"/>
            <a:ext cx="287802" cy="760921"/>
          </a:xfrm>
          <a:custGeom>
            <a:avLst/>
            <a:gdLst>
              <a:gd name="T0" fmla="*/ 114 w 405"/>
              <a:gd name="T1" fmla="*/ 1052 h 1052"/>
              <a:gd name="T2" fmla="*/ 1 w 405"/>
              <a:gd name="T3" fmla="*/ 939 h 1052"/>
              <a:gd name="T4" fmla="*/ 93 w 405"/>
              <a:gd name="T5" fmla="*/ 819 h 1052"/>
              <a:gd name="T6" fmla="*/ 171 w 405"/>
              <a:gd name="T7" fmla="*/ 527 h 1052"/>
              <a:gd name="T8" fmla="*/ 171 w 405"/>
              <a:gd name="T9" fmla="*/ 526 h 1052"/>
              <a:gd name="T10" fmla="*/ 93 w 405"/>
              <a:gd name="T11" fmla="*/ 235 h 1052"/>
              <a:gd name="T12" fmla="*/ 0 w 405"/>
              <a:gd name="T13" fmla="*/ 114 h 1052"/>
              <a:gd name="T14" fmla="*/ 114 w 405"/>
              <a:gd name="T15" fmla="*/ 0 h 1052"/>
              <a:gd name="T16" fmla="*/ 114 w 405"/>
              <a:gd name="T17" fmla="*/ 1052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" h="1052">
                <a:moveTo>
                  <a:pt x="114" y="1052"/>
                </a:moveTo>
                <a:cubicBezTo>
                  <a:pt x="1" y="939"/>
                  <a:pt x="1" y="939"/>
                  <a:pt x="1" y="939"/>
                </a:cubicBezTo>
                <a:cubicBezTo>
                  <a:pt x="37" y="903"/>
                  <a:pt x="68" y="863"/>
                  <a:pt x="93" y="819"/>
                </a:cubicBezTo>
                <a:cubicBezTo>
                  <a:pt x="143" y="733"/>
                  <a:pt x="171" y="633"/>
                  <a:pt x="171" y="527"/>
                </a:cubicBezTo>
                <a:cubicBezTo>
                  <a:pt x="171" y="526"/>
                  <a:pt x="171" y="526"/>
                  <a:pt x="171" y="526"/>
                </a:cubicBezTo>
                <a:cubicBezTo>
                  <a:pt x="171" y="420"/>
                  <a:pt x="142" y="320"/>
                  <a:pt x="93" y="235"/>
                </a:cubicBezTo>
                <a:cubicBezTo>
                  <a:pt x="67" y="190"/>
                  <a:pt x="36" y="150"/>
                  <a:pt x="0" y="114"/>
                </a:cubicBezTo>
                <a:cubicBezTo>
                  <a:pt x="114" y="0"/>
                  <a:pt x="114" y="0"/>
                  <a:pt x="114" y="0"/>
                </a:cubicBezTo>
                <a:cubicBezTo>
                  <a:pt x="405" y="290"/>
                  <a:pt x="405" y="761"/>
                  <a:pt x="114" y="105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11" name="Freeform 18"/>
          <p:cNvSpPr>
            <a:spLocks/>
          </p:cNvSpPr>
          <p:nvPr/>
        </p:nvSpPr>
        <p:spPr bwMode="auto">
          <a:xfrm rot="5400000">
            <a:off x="3217741" y="4186452"/>
            <a:ext cx="287802" cy="760921"/>
          </a:xfrm>
          <a:custGeom>
            <a:avLst/>
            <a:gdLst>
              <a:gd name="T0" fmla="*/ 114 w 405"/>
              <a:gd name="T1" fmla="*/ 1052 h 1052"/>
              <a:gd name="T2" fmla="*/ 1 w 405"/>
              <a:gd name="T3" fmla="*/ 939 h 1052"/>
              <a:gd name="T4" fmla="*/ 93 w 405"/>
              <a:gd name="T5" fmla="*/ 819 h 1052"/>
              <a:gd name="T6" fmla="*/ 171 w 405"/>
              <a:gd name="T7" fmla="*/ 527 h 1052"/>
              <a:gd name="T8" fmla="*/ 171 w 405"/>
              <a:gd name="T9" fmla="*/ 526 h 1052"/>
              <a:gd name="T10" fmla="*/ 93 w 405"/>
              <a:gd name="T11" fmla="*/ 235 h 1052"/>
              <a:gd name="T12" fmla="*/ 0 w 405"/>
              <a:gd name="T13" fmla="*/ 114 h 1052"/>
              <a:gd name="T14" fmla="*/ 114 w 405"/>
              <a:gd name="T15" fmla="*/ 0 h 1052"/>
              <a:gd name="T16" fmla="*/ 114 w 405"/>
              <a:gd name="T17" fmla="*/ 1052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" h="1052">
                <a:moveTo>
                  <a:pt x="114" y="1052"/>
                </a:moveTo>
                <a:cubicBezTo>
                  <a:pt x="1" y="939"/>
                  <a:pt x="1" y="939"/>
                  <a:pt x="1" y="939"/>
                </a:cubicBezTo>
                <a:cubicBezTo>
                  <a:pt x="37" y="903"/>
                  <a:pt x="68" y="863"/>
                  <a:pt x="93" y="819"/>
                </a:cubicBezTo>
                <a:cubicBezTo>
                  <a:pt x="143" y="733"/>
                  <a:pt x="171" y="633"/>
                  <a:pt x="171" y="527"/>
                </a:cubicBezTo>
                <a:cubicBezTo>
                  <a:pt x="171" y="526"/>
                  <a:pt x="171" y="526"/>
                  <a:pt x="171" y="526"/>
                </a:cubicBezTo>
                <a:cubicBezTo>
                  <a:pt x="171" y="420"/>
                  <a:pt x="142" y="320"/>
                  <a:pt x="93" y="235"/>
                </a:cubicBezTo>
                <a:cubicBezTo>
                  <a:pt x="67" y="190"/>
                  <a:pt x="36" y="150"/>
                  <a:pt x="0" y="114"/>
                </a:cubicBezTo>
                <a:cubicBezTo>
                  <a:pt x="114" y="0"/>
                  <a:pt x="114" y="0"/>
                  <a:pt x="114" y="0"/>
                </a:cubicBezTo>
                <a:cubicBezTo>
                  <a:pt x="405" y="290"/>
                  <a:pt x="405" y="761"/>
                  <a:pt x="114" y="1052"/>
                </a:cubicBezTo>
                <a:close/>
              </a:path>
            </a:pathLst>
          </a:custGeom>
          <a:solidFill>
            <a:srgbClr val="677FA0"/>
          </a:solidFill>
          <a:ln w="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 b="1">
              <a:solidFill>
                <a:schemeClr val="accent3"/>
              </a:solidFill>
            </a:endParaRPr>
          </a:p>
        </p:txBody>
      </p:sp>
      <p:sp>
        <p:nvSpPr>
          <p:cNvPr id="112" name="Freeform 19"/>
          <p:cNvSpPr>
            <a:spLocks/>
          </p:cNvSpPr>
          <p:nvPr/>
        </p:nvSpPr>
        <p:spPr bwMode="auto">
          <a:xfrm rot="5400000">
            <a:off x="2544956" y="3986684"/>
            <a:ext cx="745087" cy="290652"/>
          </a:xfrm>
          <a:custGeom>
            <a:avLst/>
            <a:gdLst>
              <a:gd name="T0" fmla="*/ 1051 w 1051"/>
              <a:gd name="T1" fmla="*/ 113 h 404"/>
              <a:gd name="T2" fmla="*/ 0 w 1051"/>
              <a:gd name="T3" fmla="*/ 113 h 404"/>
              <a:gd name="T4" fmla="*/ 111 w 1051"/>
              <a:gd name="T5" fmla="*/ 1 h 404"/>
              <a:gd name="T6" fmla="*/ 232 w 1051"/>
              <a:gd name="T7" fmla="*/ 94 h 404"/>
              <a:gd name="T8" fmla="*/ 524 w 1051"/>
              <a:gd name="T9" fmla="*/ 173 h 404"/>
              <a:gd name="T10" fmla="*/ 816 w 1051"/>
              <a:gd name="T11" fmla="*/ 94 h 404"/>
              <a:gd name="T12" fmla="*/ 938 w 1051"/>
              <a:gd name="T13" fmla="*/ 0 h 404"/>
              <a:gd name="T14" fmla="*/ 1051 w 1051"/>
              <a:gd name="T15" fmla="*/ 113 h 404"/>
              <a:gd name="T16" fmla="*/ 1051 w 1051"/>
              <a:gd name="T17" fmla="*/ 11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1" h="404">
                <a:moveTo>
                  <a:pt x="1051" y="113"/>
                </a:moveTo>
                <a:cubicBezTo>
                  <a:pt x="761" y="404"/>
                  <a:pt x="290" y="404"/>
                  <a:pt x="0" y="113"/>
                </a:cubicBezTo>
                <a:cubicBezTo>
                  <a:pt x="111" y="1"/>
                  <a:pt x="111" y="1"/>
                  <a:pt x="111" y="1"/>
                </a:cubicBezTo>
                <a:cubicBezTo>
                  <a:pt x="147" y="37"/>
                  <a:pt x="188" y="69"/>
                  <a:pt x="232" y="94"/>
                </a:cubicBezTo>
                <a:cubicBezTo>
                  <a:pt x="318" y="144"/>
                  <a:pt x="418" y="173"/>
                  <a:pt x="524" y="173"/>
                </a:cubicBezTo>
                <a:cubicBezTo>
                  <a:pt x="631" y="173"/>
                  <a:pt x="730" y="144"/>
                  <a:pt x="816" y="94"/>
                </a:cubicBezTo>
                <a:cubicBezTo>
                  <a:pt x="861" y="68"/>
                  <a:pt x="902" y="37"/>
                  <a:pt x="938" y="0"/>
                </a:cubicBezTo>
                <a:cubicBezTo>
                  <a:pt x="1051" y="113"/>
                  <a:pt x="1051" y="113"/>
                  <a:pt x="1051" y="113"/>
                </a:cubicBezTo>
                <a:cubicBezTo>
                  <a:pt x="1051" y="113"/>
                  <a:pt x="1051" y="113"/>
                  <a:pt x="1051" y="11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13" name="Freeform 20"/>
          <p:cNvSpPr>
            <a:spLocks/>
          </p:cNvSpPr>
          <p:nvPr/>
        </p:nvSpPr>
        <p:spPr bwMode="auto">
          <a:xfrm rot="5400000">
            <a:off x="2544956" y="3986684"/>
            <a:ext cx="745087" cy="290652"/>
          </a:xfrm>
          <a:custGeom>
            <a:avLst/>
            <a:gdLst>
              <a:gd name="T0" fmla="*/ 1051 w 1051"/>
              <a:gd name="T1" fmla="*/ 113 h 404"/>
              <a:gd name="T2" fmla="*/ 0 w 1051"/>
              <a:gd name="T3" fmla="*/ 113 h 404"/>
              <a:gd name="T4" fmla="*/ 111 w 1051"/>
              <a:gd name="T5" fmla="*/ 1 h 404"/>
              <a:gd name="T6" fmla="*/ 232 w 1051"/>
              <a:gd name="T7" fmla="*/ 94 h 404"/>
              <a:gd name="T8" fmla="*/ 524 w 1051"/>
              <a:gd name="T9" fmla="*/ 173 h 404"/>
              <a:gd name="T10" fmla="*/ 816 w 1051"/>
              <a:gd name="T11" fmla="*/ 94 h 404"/>
              <a:gd name="T12" fmla="*/ 938 w 1051"/>
              <a:gd name="T13" fmla="*/ 0 h 404"/>
              <a:gd name="T14" fmla="*/ 1051 w 1051"/>
              <a:gd name="T15" fmla="*/ 113 h 404"/>
              <a:gd name="T16" fmla="*/ 1051 w 1051"/>
              <a:gd name="T17" fmla="*/ 11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1" h="404">
                <a:moveTo>
                  <a:pt x="1051" y="113"/>
                </a:moveTo>
                <a:cubicBezTo>
                  <a:pt x="761" y="404"/>
                  <a:pt x="290" y="404"/>
                  <a:pt x="0" y="113"/>
                </a:cubicBezTo>
                <a:cubicBezTo>
                  <a:pt x="111" y="1"/>
                  <a:pt x="111" y="1"/>
                  <a:pt x="111" y="1"/>
                </a:cubicBezTo>
                <a:cubicBezTo>
                  <a:pt x="147" y="37"/>
                  <a:pt x="188" y="69"/>
                  <a:pt x="232" y="94"/>
                </a:cubicBezTo>
                <a:cubicBezTo>
                  <a:pt x="318" y="144"/>
                  <a:pt x="418" y="173"/>
                  <a:pt x="524" y="173"/>
                </a:cubicBezTo>
                <a:cubicBezTo>
                  <a:pt x="631" y="173"/>
                  <a:pt x="730" y="144"/>
                  <a:pt x="816" y="94"/>
                </a:cubicBezTo>
                <a:cubicBezTo>
                  <a:pt x="861" y="68"/>
                  <a:pt x="902" y="37"/>
                  <a:pt x="938" y="0"/>
                </a:cubicBezTo>
                <a:cubicBezTo>
                  <a:pt x="1051" y="113"/>
                  <a:pt x="1051" y="113"/>
                  <a:pt x="1051" y="113"/>
                </a:cubicBezTo>
                <a:cubicBezTo>
                  <a:pt x="1051" y="113"/>
                  <a:pt x="1051" y="113"/>
                  <a:pt x="1051" y="113"/>
                </a:cubicBezTo>
                <a:close/>
              </a:path>
            </a:pathLst>
          </a:custGeom>
          <a:solidFill>
            <a:srgbClr val="E82C2A"/>
          </a:solidFill>
          <a:ln w="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 b="1">
              <a:solidFill>
                <a:schemeClr val="accent3"/>
              </a:solidFill>
            </a:endParaRPr>
          </a:p>
        </p:txBody>
      </p:sp>
      <p:sp>
        <p:nvSpPr>
          <p:cNvPr id="114" name="Freeform 21"/>
          <p:cNvSpPr>
            <a:spLocks/>
          </p:cNvSpPr>
          <p:nvPr/>
        </p:nvSpPr>
        <p:spPr bwMode="auto">
          <a:xfrm rot="5400000">
            <a:off x="3260705" y="3818834"/>
            <a:ext cx="412516" cy="210642"/>
          </a:xfrm>
          <a:custGeom>
            <a:avLst/>
            <a:gdLst>
              <a:gd name="T0" fmla="*/ 583 w 583"/>
              <a:gd name="T1" fmla="*/ 292 h 292"/>
              <a:gd name="T2" fmla="*/ 0 w 583"/>
              <a:gd name="T3" fmla="*/ 292 h 292"/>
              <a:gd name="T4" fmla="*/ 78 w 583"/>
              <a:gd name="T5" fmla="*/ 0 h 292"/>
              <a:gd name="T6" fmla="*/ 404 w 583"/>
              <a:gd name="T7" fmla="*/ 189 h 292"/>
              <a:gd name="T8" fmla="*/ 530 w 583"/>
              <a:gd name="T9" fmla="*/ 261 h 292"/>
              <a:gd name="T10" fmla="*/ 583 w 583"/>
              <a:gd name="T11" fmla="*/ 292 h 292"/>
              <a:gd name="T12" fmla="*/ 583 w 583"/>
              <a:gd name="T13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3" h="292">
                <a:moveTo>
                  <a:pt x="583" y="292"/>
                </a:moveTo>
                <a:cubicBezTo>
                  <a:pt x="0" y="292"/>
                  <a:pt x="0" y="292"/>
                  <a:pt x="0" y="292"/>
                </a:cubicBezTo>
                <a:cubicBezTo>
                  <a:pt x="0" y="186"/>
                  <a:pt x="29" y="86"/>
                  <a:pt x="78" y="0"/>
                </a:cubicBezTo>
                <a:cubicBezTo>
                  <a:pt x="404" y="189"/>
                  <a:pt x="404" y="189"/>
                  <a:pt x="404" y="189"/>
                </a:cubicBezTo>
                <a:cubicBezTo>
                  <a:pt x="530" y="261"/>
                  <a:pt x="530" y="261"/>
                  <a:pt x="530" y="261"/>
                </a:cubicBezTo>
                <a:cubicBezTo>
                  <a:pt x="583" y="292"/>
                  <a:pt x="583" y="292"/>
                  <a:pt x="583" y="292"/>
                </a:cubicBezTo>
                <a:cubicBezTo>
                  <a:pt x="583" y="292"/>
                  <a:pt x="583" y="292"/>
                  <a:pt x="583" y="29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15" name="Freeform 22"/>
          <p:cNvSpPr>
            <a:spLocks/>
          </p:cNvSpPr>
          <p:nvPr/>
        </p:nvSpPr>
        <p:spPr bwMode="auto">
          <a:xfrm rot="5400000">
            <a:off x="3260705" y="3818834"/>
            <a:ext cx="412516" cy="210642"/>
          </a:xfrm>
          <a:custGeom>
            <a:avLst/>
            <a:gdLst>
              <a:gd name="T0" fmla="*/ 583 w 583"/>
              <a:gd name="T1" fmla="*/ 292 h 292"/>
              <a:gd name="T2" fmla="*/ 0 w 583"/>
              <a:gd name="T3" fmla="*/ 292 h 292"/>
              <a:gd name="T4" fmla="*/ 78 w 583"/>
              <a:gd name="T5" fmla="*/ 0 h 292"/>
              <a:gd name="T6" fmla="*/ 404 w 583"/>
              <a:gd name="T7" fmla="*/ 189 h 292"/>
              <a:gd name="T8" fmla="*/ 530 w 583"/>
              <a:gd name="T9" fmla="*/ 261 h 292"/>
              <a:gd name="T10" fmla="*/ 583 w 583"/>
              <a:gd name="T11" fmla="*/ 292 h 292"/>
              <a:gd name="T12" fmla="*/ 583 w 583"/>
              <a:gd name="T13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3" h="292">
                <a:moveTo>
                  <a:pt x="583" y="292"/>
                </a:moveTo>
                <a:cubicBezTo>
                  <a:pt x="0" y="292"/>
                  <a:pt x="0" y="292"/>
                  <a:pt x="0" y="292"/>
                </a:cubicBezTo>
                <a:cubicBezTo>
                  <a:pt x="0" y="186"/>
                  <a:pt x="29" y="86"/>
                  <a:pt x="78" y="0"/>
                </a:cubicBezTo>
                <a:cubicBezTo>
                  <a:pt x="404" y="189"/>
                  <a:pt x="404" y="189"/>
                  <a:pt x="404" y="189"/>
                </a:cubicBezTo>
                <a:cubicBezTo>
                  <a:pt x="530" y="261"/>
                  <a:pt x="530" y="261"/>
                  <a:pt x="530" y="261"/>
                </a:cubicBezTo>
                <a:cubicBezTo>
                  <a:pt x="583" y="292"/>
                  <a:pt x="583" y="292"/>
                  <a:pt x="583" y="292"/>
                </a:cubicBezTo>
                <a:cubicBezTo>
                  <a:pt x="583" y="292"/>
                  <a:pt x="583" y="292"/>
                  <a:pt x="583" y="29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16" name="Freeform 23"/>
          <p:cNvSpPr>
            <a:spLocks/>
          </p:cNvSpPr>
          <p:nvPr/>
        </p:nvSpPr>
        <p:spPr bwMode="auto">
          <a:xfrm rot="5400000">
            <a:off x="3049246" y="3818017"/>
            <a:ext cx="412516" cy="212274"/>
          </a:xfrm>
          <a:custGeom>
            <a:avLst/>
            <a:gdLst>
              <a:gd name="T0" fmla="*/ 584 w 584"/>
              <a:gd name="T1" fmla="*/ 1 h 293"/>
              <a:gd name="T2" fmla="*/ 532 w 584"/>
              <a:gd name="T3" fmla="*/ 31 h 293"/>
              <a:gd name="T4" fmla="*/ 404 w 584"/>
              <a:gd name="T5" fmla="*/ 105 h 293"/>
              <a:gd name="T6" fmla="*/ 78 w 584"/>
              <a:gd name="T7" fmla="*/ 293 h 293"/>
              <a:gd name="T8" fmla="*/ 0 w 584"/>
              <a:gd name="T9" fmla="*/ 1 h 293"/>
              <a:gd name="T10" fmla="*/ 0 w 584"/>
              <a:gd name="T11" fmla="*/ 0 h 293"/>
              <a:gd name="T12" fmla="*/ 583 w 584"/>
              <a:gd name="T13" fmla="*/ 0 h 293"/>
              <a:gd name="T14" fmla="*/ 584 w 584"/>
              <a:gd name="T15" fmla="*/ 1 h 293"/>
              <a:gd name="T16" fmla="*/ 584 w 584"/>
              <a:gd name="T17" fmla="*/ 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4" h="293">
                <a:moveTo>
                  <a:pt x="584" y="1"/>
                </a:moveTo>
                <a:cubicBezTo>
                  <a:pt x="532" y="31"/>
                  <a:pt x="532" y="31"/>
                  <a:pt x="532" y="31"/>
                </a:cubicBezTo>
                <a:cubicBezTo>
                  <a:pt x="404" y="105"/>
                  <a:pt x="404" y="105"/>
                  <a:pt x="404" y="105"/>
                </a:cubicBezTo>
                <a:cubicBezTo>
                  <a:pt x="78" y="293"/>
                  <a:pt x="78" y="293"/>
                  <a:pt x="78" y="293"/>
                </a:cubicBezTo>
                <a:cubicBezTo>
                  <a:pt x="29" y="207"/>
                  <a:pt x="0" y="107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584" y="1"/>
                  <a:pt x="584" y="1"/>
                  <a:pt x="584" y="1"/>
                </a:cubicBezTo>
                <a:cubicBezTo>
                  <a:pt x="584" y="1"/>
                  <a:pt x="584" y="1"/>
                  <a:pt x="584" y="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17" name="Freeform 24"/>
          <p:cNvSpPr>
            <a:spLocks/>
          </p:cNvSpPr>
          <p:nvPr/>
        </p:nvSpPr>
        <p:spPr bwMode="auto">
          <a:xfrm rot="5400000">
            <a:off x="3049246" y="3818017"/>
            <a:ext cx="412516" cy="212274"/>
          </a:xfrm>
          <a:custGeom>
            <a:avLst/>
            <a:gdLst>
              <a:gd name="T0" fmla="*/ 584 w 584"/>
              <a:gd name="T1" fmla="*/ 1 h 293"/>
              <a:gd name="T2" fmla="*/ 532 w 584"/>
              <a:gd name="T3" fmla="*/ 31 h 293"/>
              <a:gd name="T4" fmla="*/ 404 w 584"/>
              <a:gd name="T5" fmla="*/ 105 h 293"/>
              <a:gd name="T6" fmla="*/ 78 w 584"/>
              <a:gd name="T7" fmla="*/ 293 h 293"/>
              <a:gd name="T8" fmla="*/ 0 w 584"/>
              <a:gd name="T9" fmla="*/ 1 h 293"/>
              <a:gd name="T10" fmla="*/ 0 w 584"/>
              <a:gd name="T11" fmla="*/ 0 h 293"/>
              <a:gd name="T12" fmla="*/ 583 w 584"/>
              <a:gd name="T13" fmla="*/ 0 h 293"/>
              <a:gd name="T14" fmla="*/ 584 w 584"/>
              <a:gd name="T15" fmla="*/ 1 h 293"/>
              <a:gd name="T16" fmla="*/ 584 w 584"/>
              <a:gd name="T17" fmla="*/ 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4" h="293">
                <a:moveTo>
                  <a:pt x="584" y="1"/>
                </a:moveTo>
                <a:cubicBezTo>
                  <a:pt x="532" y="31"/>
                  <a:pt x="532" y="31"/>
                  <a:pt x="532" y="31"/>
                </a:cubicBezTo>
                <a:cubicBezTo>
                  <a:pt x="404" y="105"/>
                  <a:pt x="404" y="105"/>
                  <a:pt x="404" y="105"/>
                </a:cubicBezTo>
                <a:cubicBezTo>
                  <a:pt x="78" y="293"/>
                  <a:pt x="78" y="293"/>
                  <a:pt x="78" y="293"/>
                </a:cubicBezTo>
                <a:cubicBezTo>
                  <a:pt x="29" y="207"/>
                  <a:pt x="0" y="107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584" y="1"/>
                  <a:pt x="584" y="1"/>
                  <a:pt x="584" y="1"/>
                </a:cubicBezTo>
                <a:cubicBezTo>
                  <a:pt x="584" y="1"/>
                  <a:pt x="584" y="1"/>
                  <a:pt x="584" y="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19" name="Freeform 25"/>
          <p:cNvSpPr>
            <a:spLocks/>
          </p:cNvSpPr>
          <p:nvPr/>
        </p:nvSpPr>
        <p:spPr bwMode="auto">
          <a:xfrm rot="5400000">
            <a:off x="3364629" y="3769268"/>
            <a:ext cx="358154" cy="364132"/>
          </a:xfrm>
          <a:custGeom>
            <a:avLst/>
            <a:gdLst>
              <a:gd name="T0" fmla="*/ 506 w 506"/>
              <a:gd name="T1" fmla="*/ 505 h 505"/>
              <a:gd name="T2" fmla="*/ 505 w 506"/>
              <a:gd name="T3" fmla="*/ 505 h 505"/>
              <a:gd name="T4" fmla="*/ 452 w 506"/>
              <a:gd name="T5" fmla="*/ 474 h 505"/>
              <a:gd name="T6" fmla="*/ 326 w 506"/>
              <a:gd name="T7" fmla="*/ 402 h 505"/>
              <a:gd name="T8" fmla="*/ 0 w 506"/>
              <a:gd name="T9" fmla="*/ 214 h 505"/>
              <a:gd name="T10" fmla="*/ 94 w 506"/>
              <a:gd name="T11" fmla="*/ 92 h 505"/>
              <a:gd name="T12" fmla="*/ 214 w 506"/>
              <a:gd name="T13" fmla="*/ 0 h 505"/>
              <a:gd name="T14" fmla="*/ 402 w 506"/>
              <a:gd name="T15" fmla="*/ 326 h 505"/>
              <a:gd name="T16" fmla="*/ 483 w 506"/>
              <a:gd name="T17" fmla="*/ 466 h 505"/>
              <a:gd name="T18" fmla="*/ 503 w 506"/>
              <a:gd name="T19" fmla="*/ 501 h 505"/>
              <a:gd name="T20" fmla="*/ 506 w 506"/>
              <a:gd name="T21" fmla="*/ 505 h 505"/>
              <a:gd name="T22" fmla="*/ 506 w 506"/>
              <a:gd name="T23" fmla="*/ 5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6" h="505">
                <a:moveTo>
                  <a:pt x="506" y="505"/>
                </a:moveTo>
                <a:cubicBezTo>
                  <a:pt x="505" y="505"/>
                  <a:pt x="505" y="505"/>
                  <a:pt x="505" y="505"/>
                </a:cubicBezTo>
                <a:cubicBezTo>
                  <a:pt x="452" y="474"/>
                  <a:pt x="452" y="474"/>
                  <a:pt x="452" y="474"/>
                </a:cubicBezTo>
                <a:cubicBezTo>
                  <a:pt x="326" y="402"/>
                  <a:pt x="326" y="402"/>
                  <a:pt x="326" y="402"/>
                </a:cubicBezTo>
                <a:cubicBezTo>
                  <a:pt x="0" y="214"/>
                  <a:pt x="0" y="214"/>
                  <a:pt x="0" y="214"/>
                </a:cubicBezTo>
                <a:cubicBezTo>
                  <a:pt x="26" y="169"/>
                  <a:pt x="57" y="128"/>
                  <a:pt x="94" y="92"/>
                </a:cubicBezTo>
                <a:cubicBezTo>
                  <a:pt x="130" y="56"/>
                  <a:pt x="170" y="25"/>
                  <a:pt x="214" y="0"/>
                </a:cubicBezTo>
                <a:cubicBezTo>
                  <a:pt x="402" y="326"/>
                  <a:pt x="402" y="326"/>
                  <a:pt x="402" y="326"/>
                </a:cubicBezTo>
                <a:cubicBezTo>
                  <a:pt x="483" y="466"/>
                  <a:pt x="483" y="466"/>
                  <a:pt x="483" y="466"/>
                </a:cubicBezTo>
                <a:cubicBezTo>
                  <a:pt x="503" y="501"/>
                  <a:pt x="503" y="501"/>
                  <a:pt x="503" y="501"/>
                </a:cubicBezTo>
                <a:cubicBezTo>
                  <a:pt x="506" y="505"/>
                  <a:pt x="506" y="505"/>
                  <a:pt x="506" y="505"/>
                </a:cubicBezTo>
                <a:cubicBezTo>
                  <a:pt x="506" y="505"/>
                  <a:pt x="506" y="505"/>
                  <a:pt x="506" y="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20" name="Freeform 26"/>
          <p:cNvSpPr>
            <a:spLocks/>
          </p:cNvSpPr>
          <p:nvPr/>
        </p:nvSpPr>
        <p:spPr bwMode="auto">
          <a:xfrm rot="5400000">
            <a:off x="3364629" y="3769268"/>
            <a:ext cx="358154" cy="364132"/>
          </a:xfrm>
          <a:custGeom>
            <a:avLst/>
            <a:gdLst>
              <a:gd name="T0" fmla="*/ 506 w 506"/>
              <a:gd name="T1" fmla="*/ 505 h 505"/>
              <a:gd name="T2" fmla="*/ 505 w 506"/>
              <a:gd name="T3" fmla="*/ 505 h 505"/>
              <a:gd name="T4" fmla="*/ 452 w 506"/>
              <a:gd name="T5" fmla="*/ 474 h 505"/>
              <a:gd name="T6" fmla="*/ 326 w 506"/>
              <a:gd name="T7" fmla="*/ 402 h 505"/>
              <a:gd name="T8" fmla="*/ 0 w 506"/>
              <a:gd name="T9" fmla="*/ 214 h 505"/>
              <a:gd name="T10" fmla="*/ 94 w 506"/>
              <a:gd name="T11" fmla="*/ 92 h 505"/>
              <a:gd name="T12" fmla="*/ 214 w 506"/>
              <a:gd name="T13" fmla="*/ 0 h 505"/>
              <a:gd name="T14" fmla="*/ 402 w 506"/>
              <a:gd name="T15" fmla="*/ 326 h 505"/>
              <a:gd name="T16" fmla="*/ 483 w 506"/>
              <a:gd name="T17" fmla="*/ 466 h 505"/>
              <a:gd name="T18" fmla="*/ 503 w 506"/>
              <a:gd name="T19" fmla="*/ 501 h 505"/>
              <a:gd name="T20" fmla="*/ 506 w 506"/>
              <a:gd name="T21" fmla="*/ 505 h 505"/>
              <a:gd name="T22" fmla="*/ 506 w 506"/>
              <a:gd name="T23" fmla="*/ 5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6" h="505">
                <a:moveTo>
                  <a:pt x="506" y="505"/>
                </a:moveTo>
                <a:cubicBezTo>
                  <a:pt x="505" y="505"/>
                  <a:pt x="505" y="505"/>
                  <a:pt x="505" y="505"/>
                </a:cubicBezTo>
                <a:cubicBezTo>
                  <a:pt x="452" y="474"/>
                  <a:pt x="452" y="474"/>
                  <a:pt x="452" y="474"/>
                </a:cubicBezTo>
                <a:cubicBezTo>
                  <a:pt x="326" y="402"/>
                  <a:pt x="326" y="402"/>
                  <a:pt x="326" y="402"/>
                </a:cubicBezTo>
                <a:cubicBezTo>
                  <a:pt x="0" y="214"/>
                  <a:pt x="0" y="214"/>
                  <a:pt x="0" y="214"/>
                </a:cubicBezTo>
                <a:cubicBezTo>
                  <a:pt x="26" y="169"/>
                  <a:pt x="57" y="128"/>
                  <a:pt x="94" y="92"/>
                </a:cubicBezTo>
                <a:cubicBezTo>
                  <a:pt x="130" y="56"/>
                  <a:pt x="170" y="25"/>
                  <a:pt x="214" y="0"/>
                </a:cubicBezTo>
                <a:cubicBezTo>
                  <a:pt x="402" y="326"/>
                  <a:pt x="402" y="326"/>
                  <a:pt x="402" y="326"/>
                </a:cubicBezTo>
                <a:cubicBezTo>
                  <a:pt x="483" y="466"/>
                  <a:pt x="483" y="466"/>
                  <a:pt x="483" y="466"/>
                </a:cubicBezTo>
                <a:cubicBezTo>
                  <a:pt x="503" y="501"/>
                  <a:pt x="503" y="501"/>
                  <a:pt x="503" y="501"/>
                </a:cubicBezTo>
                <a:cubicBezTo>
                  <a:pt x="506" y="505"/>
                  <a:pt x="506" y="505"/>
                  <a:pt x="506" y="505"/>
                </a:cubicBezTo>
                <a:cubicBezTo>
                  <a:pt x="506" y="505"/>
                  <a:pt x="506" y="505"/>
                  <a:pt x="506" y="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21" name="Freeform 27"/>
          <p:cNvSpPr>
            <a:spLocks/>
          </p:cNvSpPr>
          <p:nvPr/>
        </p:nvSpPr>
        <p:spPr bwMode="auto">
          <a:xfrm rot="5400000">
            <a:off x="3468352" y="4023699"/>
            <a:ext cx="207858" cy="421282"/>
          </a:xfrm>
          <a:custGeom>
            <a:avLst/>
            <a:gdLst>
              <a:gd name="T0" fmla="*/ 292 w 292"/>
              <a:gd name="T1" fmla="*/ 78 h 582"/>
              <a:gd name="T2" fmla="*/ 104 w 292"/>
              <a:gd name="T3" fmla="*/ 404 h 582"/>
              <a:gd name="T4" fmla="*/ 23 w 292"/>
              <a:gd name="T5" fmla="*/ 543 h 582"/>
              <a:gd name="T6" fmla="*/ 1 w 292"/>
              <a:gd name="T7" fmla="*/ 582 h 582"/>
              <a:gd name="T8" fmla="*/ 0 w 292"/>
              <a:gd name="T9" fmla="*/ 581 h 582"/>
              <a:gd name="T10" fmla="*/ 0 w 292"/>
              <a:gd name="T11" fmla="*/ 0 h 582"/>
              <a:gd name="T12" fmla="*/ 292 w 292"/>
              <a:gd name="T13" fmla="*/ 78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2" h="582">
                <a:moveTo>
                  <a:pt x="292" y="78"/>
                </a:moveTo>
                <a:cubicBezTo>
                  <a:pt x="104" y="404"/>
                  <a:pt x="104" y="404"/>
                  <a:pt x="104" y="404"/>
                </a:cubicBezTo>
                <a:cubicBezTo>
                  <a:pt x="23" y="543"/>
                  <a:pt x="23" y="543"/>
                  <a:pt x="23" y="543"/>
                </a:cubicBezTo>
                <a:cubicBezTo>
                  <a:pt x="1" y="582"/>
                  <a:pt x="1" y="582"/>
                  <a:pt x="1" y="582"/>
                </a:cubicBezTo>
                <a:cubicBezTo>
                  <a:pt x="0" y="581"/>
                  <a:pt x="0" y="581"/>
                  <a:pt x="0" y="581"/>
                </a:cubicBezTo>
                <a:cubicBezTo>
                  <a:pt x="0" y="0"/>
                  <a:pt x="0" y="0"/>
                  <a:pt x="0" y="0"/>
                </a:cubicBezTo>
                <a:cubicBezTo>
                  <a:pt x="107" y="0"/>
                  <a:pt x="206" y="28"/>
                  <a:pt x="292" y="7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22" name="Freeform 28"/>
          <p:cNvSpPr>
            <a:spLocks/>
          </p:cNvSpPr>
          <p:nvPr/>
        </p:nvSpPr>
        <p:spPr bwMode="auto">
          <a:xfrm rot="5400000">
            <a:off x="3468352" y="4023699"/>
            <a:ext cx="207858" cy="421282"/>
          </a:xfrm>
          <a:custGeom>
            <a:avLst/>
            <a:gdLst>
              <a:gd name="T0" fmla="*/ 292 w 292"/>
              <a:gd name="T1" fmla="*/ 78 h 582"/>
              <a:gd name="T2" fmla="*/ 104 w 292"/>
              <a:gd name="T3" fmla="*/ 404 h 582"/>
              <a:gd name="T4" fmla="*/ 23 w 292"/>
              <a:gd name="T5" fmla="*/ 543 h 582"/>
              <a:gd name="T6" fmla="*/ 1 w 292"/>
              <a:gd name="T7" fmla="*/ 582 h 582"/>
              <a:gd name="T8" fmla="*/ 0 w 292"/>
              <a:gd name="T9" fmla="*/ 581 h 582"/>
              <a:gd name="T10" fmla="*/ 0 w 292"/>
              <a:gd name="T11" fmla="*/ 0 h 582"/>
              <a:gd name="T12" fmla="*/ 292 w 292"/>
              <a:gd name="T13" fmla="*/ 78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2" h="582">
                <a:moveTo>
                  <a:pt x="292" y="78"/>
                </a:moveTo>
                <a:cubicBezTo>
                  <a:pt x="104" y="404"/>
                  <a:pt x="104" y="404"/>
                  <a:pt x="104" y="404"/>
                </a:cubicBezTo>
                <a:cubicBezTo>
                  <a:pt x="23" y="543"/>
                  <a:pt x="23" y="543"/>
                  <a:pt x="23" y="543"/>
                </a:cubicBezTo>
                <a:cubicBezTo>
                  <a:pt x="1" y="582"/>
                  <a:pt x="1" y="582"/>
                  <a:pt x="1" y="582"/>
                </a:cubicBezTo>
                <a:cubicBezTo>
                  <a:pt x="0" y="581"/>
                  <a:pt x="0" y="581"/>
                  <a:pt x="0" y="581"/>
                </a:cubicBezTo>
                <a:cubicBezTo>
                  <a:pt x="0" y="0"/>
                  <a:pt x="0" y="0"/>
                  <a:pt x="0" y="0"/>
                </a:cubicBezTo>
                <a:cubicBezTo>
                  <a:pt x="107" y="0"/>
                  <a:pt x="206" y="28"/>
                  <a:pt x="292" y="7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23" name="Freeform 29"/>
          <p:cNvSpPr>
            <a:spLocks/>
          </p:cNvSpPr>
          <p:nvPr/>
        </p:nvSpPr>
        <p:spPr bwMode="auto">
          <a:xfrm rot="5400000">
            <a:off x="3469970" y="3817458"/>
            <a:ext cx="206259" cy="419650"/>
          </a:xfrm>
          <a:custGeom>
            <a:avLst/>
            <a:gdLst>
              <a:gd name="T0" fmla="*/ 292 w 292"/>
              <a:gd name="T1" fmla="*/ 0 h 581"/>
              <a:gd name="T2" fmla="*/ 292 w 292"/>
              <a:gd name="T3" fmla="*/ 581 h 581"/>
              <a:gd name="T4" fmla="*/ 289 w 292"/>
              <a:gd name="T5" fmla="*/ 578 h 581"/>
              <a:gd name="T6" fmla="*/ 269 w 292"/>
              <a:gd name="T7" fmla="*/ 544 h 581"/>
              <a:gd name="T8" fmla="*/ 188 w 292"/>
              <a:gd name="T9" fmla="*/ 403 h 581"/>
              <a:gd name="T10" fmla="*/ 0 w 292"/>
              <a:gd name="T11" fmla="*/ 78 h 581"/>
              <a:gd name="T12" fmla="*/ 292 w 292"/>
              <a:gd name="T13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2" h="581">
                <a:moveTo>
                  <a:pt x="292" y="0"/>
                </a:moveTo>
                <a:cubicBezTo>
                  <a:pt x="292" y="581"/>
                  <a:pt x="292" y="581"/>
                  <a:pt x="292" y="581"/>
                </a:cubicBezTo>
                <a:cubicBezTo>
                  <a:pt x="289" y="578"/>
                  <a:pt x="289" y="578"/>
                  <a:pt x="289" y="578"/>
                </a:cubicBezTo>
                <a:cubicBezTo>
                  <a:pt x="269" y="544"/>
                  <a:pt x="269" y="544"/>
                  <a:pt x="269" y="544"/>
                </a:cubicBezTo>
                <a:cubicBezTo>
                  <a:pt x="188" y="403"/>
                  <a:pt x="188" y="403"/>
                  <a:pt x="188" y="403"/>
                </a:cubicBezTo>
                <a:cubicBezTo>
                  <a:pt x="0" y="78"/>
                  <a:pt x="0" y="78"/>
                  <a:pt x="0" y="78"/>
                </a:cubicBezTo>
                <a:cubicBezTo>
                  <a:pt x="86" y="28"/>
                  <a:pt x="186" y="0"/>
                  <a:pt x="292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24" name="Freeform 30"/>
          <p:cNvSpPr>
            <a:spLocks/>
          </p:cNvSpPr>
          <p:nvPr/>
        </p:nvSpPr>
        <p:spPr bwMode="auto">
          <a:xfrm rot="5400000">
            <a:off x="3469970" y="3817458"/>
            <a:ext cx="206259" cy="419650"/>
          </a:xfrm>
          <a:custGeom>
            <a:avLst/>
            <a:gdLst>
              <a:gd name="T0" fmla="*/ 292 w 292"/>
              <a:gd name="T1" fmla="*/ 0 h 581"/>
              <a:gd name="T2" fmla="*/ 292 w 292"/>
              <a:gd name="T3" fmla="*/ 581 h 581"/>
              <a:gd name="T4" fmla="*/ 289 w 292"/>
              <a:gd name="T5" fmla="*/ 578 h 581"/>
              <a:gd name="T6" fmla="*/ 269 w 292"/>
              <a:gd name="T7" fmla="*/ 544 h 581"/>
              <a:gd name="T8" fmla="*/ 188 w 292"/>
              <a:gd name="T9" fmla="*/ 403 h 581"/>
              <a:gd name="T10" fmla="*/ 0 w 292"/>
              <a:gd name="T11" fmla="*/ 78 h 581"/>
              <a:gd name="T12" fmla="*/ 292 w 292"/>
              <a:gd name="T13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2" h="581">
                <a:moveTo>
                  <a:pt x="292" y="0"/>
                </a:moveTo>
                <a:cubicBezTo>
                  <a:pt x="292" y="581"/>
                  <a:pt x="292" y="581"/>
                  <a:pt x="292" y="581"/>
                </a:cubicBezTo>
                <a:cubicBezTo>
                  <a:pt x="289" y="578"/>
                  <a:pt x="289" y="578"/>
                  <a:pt x="289" y="578"/>
                </a:cubicBezTo>
                <a:cubicBezTo>
                  <a:pt x="269" y="544"/>
                  <a:pt x="269" y="544"/>
                  <a:pt x="269" y="544"/>
                </a:cubicBezTo>
                <a:cubicBezTo>
                  <a:pt x="188" y="403"/>
                  <a:pt x="188" y="403"/>
                  <a:pt x="188" y="403"/>
                </a:cubicBezTo>
                <a:cubicBezTo>
                  <a:pt x="0" y="78"/>
                  <a:pt x="0" y="78"/>
                  <a:pt x="0" y="78"/>
                </a:cubicBezTo>
                <a:cubicBezTo>
                  <a:pt x="86" y="28"/>
                  <a:pt x="186" y="0"/>
                  <a:pt x="292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25" name="Freeform 31"/>
          <p:cNvSpPr>
            <a:spLocks/>
          </p:cNvSpPr>
          <p:nvPr/>
        </p:nvSpPr>
        <p:spPr bwMode="auto">
          <a:xfrm rot="5400000">
            <a:off x="2998048" y="3768452"/>
            <a:ext cx="358154" cy="365764"/>
          </a:xfrm>
          <a:custGeom>
            <a:avLst/>
            <a:gdLst>
              <a:gd name="T0" fmla="*/ 506 w 506"/>
              <a:gd name="T1" fmla="*/ 0 h 506"/>
              <a:gd name="T2" fmla="*/ 484 w 506"/>
              <a:gd name="T3" fmla="*/ 38 h 506"/>
              <a:gd name="T4" fmla="*/ 402 w 506"/>
              <a:gd name="T5" fmla="*/ 180 h 506"/>
              <a:gd name="T6" fmla="*/ 214 w 506"/>
              <a:gd name="T7" fmla="*/ 506 h 506"/>
              <a:gd name="T8" fmla="*/ 93 w 506"/>
              <a:gd name="T9" fmla="*/ 413 h 506"/>
              <a:gd name="T10" fmla="*/ 0 w 506"/>
              <a:gd name="T11" fmla="*/ 292 h 506"/>
              <a:gd name="T12" fmla="*/ 326 w 506"/>
              <a:gd name="T13" fmla="*/ 104 h 506"/>
              <a:gd name="T14" fmla="*/ 454 w 506"/>
              <a:gd name="T15" fmla="*/ 30 h 506"/>
              <a:gd name="T16" fmla="*/ 506 w 506"/>
              <a:gd name="T17" fmla="*/ 0 h 506"/>
              <a:gd name="T18" fmla="*/ 506 w 506"/>
              <a:gd name="T19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6" h="506">
                <a:moveTo>
                  <a:pt x="506" y="0"/>
                </a:moveTo>
                <a:cubicBezTo>
                  <a:pt x="484" y="38"/>
                  <a:pt x="484" y="38"/>
                  <a:pt x="484" y="38"/>
                </a:cubicBezTo>
                <a:cubicBezTo>
                  <a:pt x="402" y="180"/>
                  <a:pt x="402" y="180"/>
                  <a:pt x="402" y="180"/>
                </a:cubicBezTo>
                <a:cubicBezTo>
                  <a:pt x="214" y="506"/>
                  <a:pt x="214" y="506"/>
                  <a:pt x="214" y="506"/>
                </a:cubicBezTo>
                <a:cubicBezTo>
                  <a:pt x="169" y="480"/>
                  <a:pt x="129" y="449"/>
                  <a:pt x="93" y="413"/>
                </a:cubicBezTo>
                <a:cubicBezTo>
                  <a:pt x="57" y="377"/>
                  <a:pt x="25" y="336"/>
                  <a:pt x="0" y="292"/>
                </a:cubicBezTo>
                <a:cubicBezTo>
                  <a:pt x="326" y="104"/>
                  <a:pt x="326" y="104"/>
                  <a:pt x="326" y="104"/>
                </a:cubicBezTo>
                <a:cubicBezTo>
                  <a:pt x="454" y="30"/>
                  <a:pt x="454" y="30"/>
                  <a:pt x="454" y="30"/>
                </a:cubicBezTo>
                <a:cubicBezTo>
                  <a:pt x="506" y="0"/>
                  <a:pt x="506" y="0"/>
                  <a:pt x="506" y="0"/>
                </a:cubicBezTo>
                <a:cubicBezTo>
                  <a:pt x="506" y="0"/>
                  <a:pt x="506" y="0"/>
                  <a:pt x="50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26" name="Freeform 32"/>
          <p:cNvSpPr>
            <a:spLocks/>
          </p:cNvSpPr>
          <p:nvPr/>
        </p:nvSpPr>
        <p:spPr bwMode="auto">
          <a:xfrm rot="5400000">
            <a:off x="2998048" y="3768452"/>
            <a:ext cx="358154" cy="365764"/>
          </a:xfrm>
          <a:custGeom>
            <a:avLst/>
            <a:gdLst>
              <a:gd name="T0" fmla="*/ 506 w 506"/>
              <a:gd name="T1" fmla="*/ 0 h 506"/>
              <a:gd name="T2" fmla="*/ 484 w 506"/>
              <a:gd name="T3" fmla="*/ 38 h 506"/>
              <a:gd name="T4" fmla="*/ 402 w 506"/>
              <a:gd name="T5" fmla="*/ 180 h 506"/>
              <a:gd name="T6" fmla="*/ 214 w 506"/>
              <a:gd name="T7" fmla="*/ 506 h 506"/>
              <a:gd name="T8" fmla="*/ 93 w 506"/>
              <a:gd name="T9" fmla="*/ 413 h 506"/>
              <a:gd name="T10" fmla="*/ 0 w 506"/>
              <a:gd name="T11" fmla="*/ 292 h 506"/>
              <a:gd name="T12" fmla="*/ 326 w 506"/>
              <a:gd name="T13" fmla="*/ 104 h 506"/>
              <a:gd name="T14" fmla="*/ 454 w 506"/>
              <a:gd name="T15" fmla="*/ 30 h 506"/>
              <a:gd name="T16" fmla="*/ 506 w 506"/>
              <a:gd name="T17" fmla="*/ 0 h 506"/>
              <a:gd name="T18" fmla="*/ 506 w 506"/>
              <a:gd name="T19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6" h="506">
                <a:moveTo>
                  <a:pt x="506" y="0"/>
                </a:moveTo>
                <a:cubicBezTo>
                  <a:pt x="484" y="38"/>
                  <a:pt x="484" y="38"/>
                  <a:pt x="484" y="38"/>
                </a:cubicBezTo>
                <a:cubicBezTo>
                  <a:pt x="402" y="180"/>
                  <a:pt x="402" y="180"/>
                  <a:pt x="402" y="180"/>
                </a:cubicBezTo>
                <a:cubicBezTo>
                  <a:pt x="214" y="506"/>
                  <a:pt x="214" y="506"/>
                  <a:pt x="214" y="506"/>
                </a:cubicBezTo>
                <a:cubicBezTo>
                  <a:pt x="169" y="480"/>
                  <a:pt x="129" y="449"/>
                  <a:pt x="93" y="413"/>
                </a:cubicBezTo>
                <a:cubicBezTo>
                  <a:pt x="57" y="377"/>
                  <a:pt x="25" y="336"/>
                  <a:pt x="0" y="292"/>
                </a:cubicBezTo>
                <a:cubicBezTo>
                  <a:pt x="326" y="104"/>
                  <a:pt x="326" y="104"/>
                  <a:pt x="326" y="104"/>
                </a:cubicBezTo>
                <a:cubicBezTo>
                  <a:pt x="454" y="30"/>
                  <a:pt x="454" y="30"/>
                  <a:pt x="454" y="30"/>
                </a:cubicBezTo>
                <a:cubicBezTo>
                  <a:pt x="506" y="0"/>
                  <a:pt x="506" y="0"/>
                  <a:pt x="506" y="0"/>
                </a:cubicBezTo>
                <a:cubicBezTo>
                  <a:pt x="506" y="0"/>
                  <a:pt x="506" y="0"/>
                  <a:pt x="50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28" name="Freeform 33"/>
          <p:cNvSpPr>
            <a:spLocks/>
          </p:cNvSpPr>
          <p:nvPr/>
        </p:nvSpPr>
        <p:spPr bwMode="auto">
          <a:xfrm rot="5400000">
            <a:off x="3365430" y="4128222"/>
            <a:ext cx="356555" cy="364132"/>
          </a:xfrm>
          <a:custGeom>
            <a:avLst/>
            <a:gdLst>
              <a:gd name="T0" fmla="*/ 505 w 505"/>
              <a:gd name="T1" fmla="*/ 214 h 505"/>
              <a:gd name="T2" fmla="*/ 179 w 505"/>
              <a:gd name="T3" fmla="*/ 402 h 505"/>
              <a:gd name="T4" fmla="*/ 55 w 505"/>
              <a:gd name="T5" fmla="*/ 474 h 505"/>
              <a:gd name="T6" fmla="*/ 1 w 505"/>
              <a:gd name="T7" fmla="*/ 505 h 505"/>
              <a:gd name="T8" fmla="*/ 0 w 505"/>
              <a:gd name="T9" fmla="*/ 505 h 505"/>
              <a:gd name="T10" fmla="*/ 0 w 505"/>
              <a:gd name="T11" fmla="*/ 504 h 505"/>
              <a:gd name="T12" fmla="*/ 23 w 505"/>
              <a:gd name="T13" fmla="*/ 466 h 505"/>
              <a:gd name="T14" fmla="*/ 103 w 505"/>
              <a:gd name="T15" fmla="*/ 326 h 505"/>
              <a:gd name="T16" fmla="*/ 291 w 505"/>
              <a:gd name="T17" fmla="*/ 0 h 505"/>
              <a:gd name="T18" fmla="*/ 412 w 505"/>
              <a:gd name="T19" fmla="*/ 93 h 505"/>
              <a:gd name="T20" fmla="*/ 505 w 505"/>
              <a:gd name="T21" fmla="*/ 21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5" h="505">
                <a:moveTo>
                  <a:pt x="505" y="214"/>
                </a:moveTo>
                <a:cubicBezTo>
                  <a:pt x="179" y="402"/>
                  <a:pt x="179" y="402"/>
                  <a:pt x="179" y="402"/>
                </a:cubicBezTo>
                <a:cubicBezTo>
                  <a:pt x="55" y="474"/>
                  <a:pt x="55" y="474"/>
                  <a:pt x="55" y="474"/>
                </a:cubicBezTo>
                <a:cubicBezTo>
                  <a:pt x="1" y="505"/>
                  <a:pt x="1" y="505"/>
                  <a:pt x="1" y="505"/>
                </a:cubicBezTo>
                <a:cubicBezTo>
                  <a:pt x="0" y="505"/>
                  <a:pt x="0" y="505"/>
                  <a:pt x="0" y="505"/>
                </a:cubicBezTo>
                <a:cubicBezTo>
                  <a:pt x="0" y="504"/>
                  <a:pt x="0" y="504"/>
                  <a:pt x="0" y="504"/>
                </a:cubicBezTo>
                <a:cubicBezTo>
                  <a:pt x="23" y="466"/>
                  <a:pt x="23" y="466"/>
                  <a:pt x="23" y="466"/>
                </a:cubicBezTo>
                <a:cubicBezTo>
                  <a:pt x="103" y="326"/>
                  <a:pt x="103" y="326"/>
                  <a:pt x="103" y="326"/>
                </a:cubicBezTo>
                <a:cubicBezTo>
                  <a:pt x="291" y="0"/>
                  <a:pt x="291" y="0"/>
                  <a:pt x="291" y="0"/>
                </a:cubicBezTo>
                <a:cubicBezTo>
                  <a:pt x="336" y="25"/>
                  <a:pt x="376" y="57"/>
                  <a:pt x="412" y="93"/>
                </a:cubicBezTo>
                <a:cubicBezTo>
                  <a:pt x="448" y="129"/>
                  <a:pt x="479" y="169"/>
                  <a:pt x="505" y="214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29" name="Freeform 34"/>
          <p:cNvSpPr>
            <a:spLocks/>
          </p:cNvSpPr>
          <p:nvPr/>
        </p:nvSpPr>
        <p:spPr bwMode="auto">
          <a:xfrm rot="5400000">
            <a:off x="3365430" y="4128222"/>
            <a:ext cx="356555" cy="364132"/>
          </a:xfrm>
          <a:custGeom>
            <a:avLst/>
            <a:gdLst>
              <a:gd name="T0" fmla="*/ 505 w 505"/>
              <a:gd name="T1" fmla="*/ 214 h 505"/>
              <a:gd name="T2" fmla="*/ 179 w 505"/>
              <a:gd name="T3" fmla="*/ 402 h 505"/>
              <a:gd name="T4" fmla="*/ 55 w 505"/>
              <a:gd name="T5" fmla="*/ 474 h 505"/>
              <a:gd name="T6" fmla="*/ 1 w 505"/>
              <a:gd name="T7" fmla="*/ 505 h 505"/>
              <a:gd name="T8" fmla="*/ 0 w 505"/>
              <a:gd name="T9" fmla="*/ 505 h 505"/>
              <a:gd name="T10" fmla="*/ 0 w 505"/>
              <a:gd name="T11" fmla="*/ 504 h 505"/>
              <a:gd name="T12" fmla="*/ 23 w 505"/>
              <a:gd name="T13" fmla="*/ 466 h 505"/>
              <a:gd name="T14" fmla="*/ 103 w 505"/>
              <a:gd name="T15" fmla="*/ 326 h 505"/>
              <a:gd name="T16" fmla="*/ 291 w 505"/>
              <a:gd name="T17" fmla="*/ 0 h 505"/>
              <a:gd name="T18" fmla="*/ 412 w 505"/>
              <a:gd name="T19" fmla="*/ 93 h 505"/>
              <a:gd name="T20" fmla="*/ 505 w 505"/>
              <a:gd name="T21" fmla="*/ 21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5" h="505">
                <a:moveTo>
                  <a:pt x="505" y="214"/>
                </a:moveTo>
                <a:cubicBezTo>
                  <a:pt x="179" y="402"/>
                  <a:pt x="179" y="402"/>
                  <a:pt x="179" y="402"/>
                </a:cubicBezTo>
                <a:cubicBezTo>
                  <a:pt x="55" y="474"/>
                  <a:pt x="55" y="474"/>
                  <a:pt x="55" y="474"/>
                </a:cubicBezTo>
                <a:cubicBezTo>
                  <a:pt x="1" y="505"/>
                  <a:pt x="1" y="505"/>
                  <a:pt x="1" y="505"/>
                </a:cubicBezTo>
                <a:cubicBezTo>
                  <a:pt x="0" y="505"/>
                  <a:pt x="0" y="505"/>
                  <a:pt x="0" y="505"/>
                </a:cubicBezTo>
                <a:cubicBezTo>
                  <a:pt x="0" y="504"/>
                  <a:pt x="0" y="504"/>
                  <a:pt x="0" y="504"/>
                </a:cubicBezTo>
                <a:cubicBezTo>
                  <a:pt x="23" y="466"/>
                  <a:pt x="23" y="466"/>
                  <a:pt x="23" y="466"/>
                </a:cubicBezTo>
                <a:cubicBezTo>
                  <a:pt x="103" y="326"/>
                  <a:pt x="103" y="326"/>
                  <a:pt x="103" y="326"/>
                </a:cubicBezTo>
                <a:cubicBezTo>
                  <a:pt x="291" y="0"/>
                  <a:pt x="291" y="0"/>
                  <a:pt x="291" y="0"/>
                </a:cubicBezTo>
                <a:cubicBezTo>
                  <a:pt x="336" y="25"/>
                  <a:pt x="376" y="57"/>
                  <a:pt x="412" y="93"/>
                </a:cubicBezTo>
                <a:cubicBezTo>
                  <a:pt x="448" y="129"/>
                  <a:pt x="479" y="169"/>
                  <a:pt x="505" y="214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31" name="Freeform 35"/>
          <p:cNvSpPr>
            <a:spLocks/>
          </p:cNvSpPr>
          <p:nvPr/>
        </p:nvSpPr>
        <p:spPr bwMode="auto">
          <a:xfrm rot="5400000">
            <a:off x="2998048" y="4126606"/>
            <a:ext cx="358154" cy="365764"/>
          </a:xfrm>
          <a:custGeom>
            <a:avLst/>
            <a:gdLst>
              <a:gd name="T0" fmla="*/ 506 w 506"/>
              <a:gd name="T1" fmla="*/ 292 h 506"/>
              <a:gd name="T2" fmla="*/ 414 w 506"/>
              <a:gd name="T3" fmla="*/ 412 h 506"/>
              <a:gd name="T4" fmla="*/ 292 w 506"/>
              <a:gd name="T5" fmla="*/ 506 h 506"/>
              <a:gd name="T6" fmla="*/ 104 w 506"/>
              <a:gd name="T7" fmla="*/ 180 h 506"/>
              <a:gd name="T8" fmla="*/ 22 w 506"/>
              <a:gd name="T9" fmla="*/ 38 h 506"/>
              <a:gd name="T10" fmla="*/ 22 w 506"/>
              <a:gd name="T11" fmla="*/ 38 h 506"/>
              <a:gd name="T12" fmla="*/ 0 w 506"/>
              <a:gd name="T13" fmla="*/ 0 h 506"/>
              <a:gd name="T14" fmla="*/ 5 w 506"/>
              <a:gd name="T15" fmla="*/ 3 h 506"/>
              <a:gd name="T16" fmla="*/ 53 w 506"/>
              <a:gd name="T17" fmla="*/ 30 h 506"/>
              <a:gd name="T18" fmla="*/ 180 w 506"/>
              <a:gd name="T19" fmla="*/ 104 h 506"/>
              <a:gd name="T20" fmla="*/ 506 w 506"/>
              <a:gd name="T21" fmla="*/ 292 h 506"/>
              <a:gd name="T22" fmla="*/ 506 w 506"/>
              <a:gd name="T23" fmla="*/ 29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6" h="506">
                <a:moveTo>
                  <a:pt x="506" y="292"/>
                </a:moveTo>
                <a:cubicBezTo>
                  <a:pt x="481" y="336"/>
                  <a:pt x="450" y="376"/>
                  <a:pt x="414" y="412"/>
                </a:cubicBezTo>
                <a:cubicBezTo>
                  <a:pt x="378" y="448"/>
                  <a:pt x="337" y="480"/>
                  <a:pt x="292" y="506"/>
                </a:cubicBezTo>
                <a:cubicBezTo>
                  <a:pt x="104" y="180"/>
                  <a:pt x="104" y="180"/>
                  <a:pt x="104" y="180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0" y="0"/>
                  <a:pt x="0" y="0"/>
                  <a:pt x="0" y="0"/>
                </a:cubicBezTo>
                <a:cubicBezTo>
                  <a:pt x="5" y="3"/>
                  <a:pt x="5" y="3"/>
                  <a:pt x="5" y="3"/>
                </a:cubicBezTo>
                <a:cubicBezTo>
                  <a:pt x="53" y="30"/>
                  <a:pt x="53" y="30"/>
                  <a:pt x="53" y="30"/>
                </a:cubicBezTo>
                <a:cubicBezTo>
                  <a:pt x="180" y="104"/>
                  <a:pt x="180" y="104"/>
                  <a:pt x="180" y="104"/>
                </a:cubicBezTo>
                <a:cubicBezTo>
                  <a:pt x="506" y="292"/>
                  <a:pt x="506" y="292"/>
                  <a:pt x="506" y="292"/>
                </a:cubicBezTo>
                <a:cubicBezTo>
                  <a:pt x="506" y="292"/>
                  <a:pt x="506" y="292"/>
                  <a:pt x="506" y="29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32" name="Freeform 37"/>
          <p:cNvSpPr>
            <a:spLocks/>
          </p:cNvSpPr>
          <p:nvPr/>
        </p:nvSpPr>
        <p:spPr bwMode="auto">
          <a:xfrm rot="5400000">
            <a:off x="3260705" y="4232949"/>
            <a:ext cx="412516" cy="210642"/>
          </a:xfrm>
          <a:custGeom>
            <a:avLst/>
            <a:gdLst>
              <a:gd name="T0" fmla="*/ 583 w 583"/>
              <a:gd name="T1" fmla="*/ 292 h 292"/>
              <a:gd name="T2" fmla="*/ 0 w 583"/>
              <a:gd name="T3" fmla="*/ 292 h 292"/>
              <a:gd name="T4" fmla="*/ 53 w 583"/>
              <a:gd name="T5" fmla="*/ 261 h 292"/>
              <a:gd name="T6" fmla="*/ 178 w 583"/>
              <a:gd name="T7" fmla="*/ 189 h 292"/>
              <a:gd name="T8" fmla="*/ 504 w 583"/>
              <a:gd name="T9" fmla="*/ 0 h 292"/>
              <a:gd name="T10" fmla="*/ 583 w 583"/>
              <a:gd name="T11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3" h="292">
                <a:moveTo>
                  <a:pt x="583" y="292"/>
                </a:moveTo>
                <a:cubicBezTo>
                  <a:pt x="0" y="292"/>
                  <a:pt x="0" y="292"/>
                  <a:pt x="0" y="292"/>
                </a:cubicBezTo>
                <a:cubicBezTo>
                  <a:pt x="53" y="261"/>
                  <a:pt x="53" y="261"/>
                  <a:pt x="53" y="261"/>
                </a:cubicBezTo>
                <a:cubicBezTo>
                  <a:pt x="178" y="189"/>
                  <a:pt x="178" y="189"/>
                  <a:pt x="178" y="189"/>
                </a:cubicBezTo>
                <a:cubicBezTo>
                  <a:pt x="504" y="0"/>
                  <a:pt x="504" y="0"/>
                  <a:pt x="504" y="0"/>
                </a:cubicBezTo>
                <a:cubicBezTo>
                  <a:pt x="554" y="86"/>
                  <a:pt x="583" y="186"/>
                  <a:pt x="583" y="29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34" name="Freeform 38"/>
          <p:cNvSpPr>
            <a:spLocks/>
          </p:cNvSpPr>
          <p:nvPr/>
        </p:nvSpPr>
        <p:spPr bwMode="auto">
          <a:xfrm rot="5400000">
            <a:off x="3260705" y="4232951"/>
            <a:ext cx="412516" cy="210642"/>
          </a:xfrm>
          <a:custGeom>
            <a:avLst/>
            <a:gdLst>
              <a:gd name="T0" fmla="*/ 583 w 583"/>
              <a:gd name="T1" fmla="*/ 292 h 292"/>
              <a:gd name="T2" fmla="*/ 0 w 583"/>
              <a:gd name="T3" fmla="*/ 292 h 292"/>
              <a:gd name="T4" fmla="*/ 53 w 583"/>
              <a:gd name="T5" fmla="*/ 261 h 292"/>
              <a:gd name="T6" fmla="*/ 178 w 583"/>
              <a:gd name="T7" fmla="*/ 189 h 292"/>
              <a:gd name="T8" fmla="*/ 504 w 583"/>
              <a:gd name="T9" fmla="*/ 0 h 292"/>
              <a:gd name="T10" fmla="*/ 583 w 583"/>
              <a:gd name="T11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3" h="292">
                <a:moveTo>
                  <a:pt x="583" y="292"/>
                </a:moveTo>
                <a:cubicBezTo>
                  <a:pt x="0" y="292"/>
                  <a:pt x="0" y="292"/>
                  <a:pt x="0" y="292"/>
                </a:cubicBezTo>
                <a:cubicBezTo>
                  <a:pt x="53" y="261"/>
                  <a:pt x="53" y="261"/>
                  <a:pt x="53" y="261"/>
                </a:cubicBezTo>
                <a:cubicBezTo>
                  <a:pt x="178" y="189"/>
                  <a:pt x="178" y="189"/>
                  <a:pt x="178" y="189"/>
                </a:cubicBezTo>
                <a:cubicBezTo>
                  <a:pt x="504" y="0"/>
                  <a:pt x="504" y="0"/>
                  <a:pt x="504" y="0"/>
                </a:cubicBezTo>
                <a:cubicBezTo>
                  <a:pt x="554" y="86"/>
                  <a:pt x="583" y="186"/>
                  <a:pt x="583" y="29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36" name="Freeform 39"/>
          <p:cNvSpPr>
            <a:spLocks/>
          </p:cNvSpPr>
          <p:nvPr/>
        </p:nvSpPr>
        <p:spPr bwMode="auto">
          <a:xfrm rot="5400000">
            <a:off x="3049246" y="4232131"/>
            <a:ext cx="412516" cy="212274"/>
          </a:xfrm>
          <a:custGeom>
            <a:avLst/>
            <a:gdLst>
              <a:gd name="T0" fmla="*/ 583 w 583"/>
              <a:gd name="T1" fmla="*/ 0 h 293"/>
              <a:gd name="T2" fmla="*/ 583 w 583"/>
              <a:gd name="T3" fmla="*/ 1 h 293"/>
              <a:gd name="T4" fmla="*/ 505 w 583"/>
              <a:gd name="T5" fmla="*/ 293 h 293"/>
              <a:gd name="T6" fmla="*/ 178 w 583"/>
              <a:gd name="T7" fmla="*/ 105 h 293"/>
              <a:gd name="T8" fmla="*/ 51 w 583"/>
              <a:gd name="T9" fmla="*/ 31 h 293"/>
              <a:gd name="T10" fmla="*/ 3 w 583"/>
              <a:gd name="T11" fmla="*/ 4 h 293"/>
              <a:gd name="T12" fmla="*/ 0 w 583"/>
              <a:gd name="T13" fmla="*/ 0 h 293"/>
              <a:gd name="T14" fmla="*/ 0 w 583"/>
              <a:gd name="T15" fmla="*/ 0 h 293"/>
              <a:gd name="T16" fmla="*/ 0 w 583"/>
              <a:gd name="T17" fmla="*/ 0 h 293"/>
              <a:gd name="T18" fmla="*/ 583 w 583"/>
              <a:gd name="T19" fmla="*/ 0 h 293"/>
              <a:gd name="T20" fmla="*/ 583 w 583"/>
              <a:gd name="T21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3" h="293">
                <a:moveTo>
                  <a:pt x="583" y="0"/>
                </a:moveTo>
                <a:cubicBezTo>
                  <a:pt x="583" y="1"/>
                  <a:pt x="583" y="1"/>
                  <a:pt x="583" y="1"/>
                </a:cubicBezTo>
                <a:cubicBezTo>
                  <a:pt x="583" y="107"/>
                  <a:pt x="554" y="207"/>
                  <a:pt x="505" y="293"/>
                </a:cubicBezTo>
                <a:cubicBezTo>
                  <a:pt x="178" y="105"/>
                  <a:pt x="178" y="105"/>
                  <a:pt x="178" y="105"/>
                </a:cubicBezTo>
                <a:cubicBezTo>
                  <a:pt x="51" y="31"/>
                  <a:pt x="51" y="31"/>
                  <a:pt x="51" y="31"/>
                </a:cubicBezTo>
                <a:cubicBezTo>
                  <a:pt x="3" y="4"/>
                  <a:pt x="3" y="4"/>
                  <a:pt x="3" y="4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583" y="0"/>
                  <a:pt x="583" y="0"/>
                  <a:pt x="583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37" name="Freeform 40"/>
          <p:cNvSpPr>
            <a:spLocks/>
          </p:cNvSpPr>
          <p:nvPr/>
        </p:nvSpPr>
        <p:spPr bwMode="auto">
          <a:xfrm rot="5400000">
            <a:off x="3049246" y="4232131"/>
            <a:ext cx="412516" cy="212274"/>
          </a:xfrm>
          <a:custGeom>
            <a:avLst/>
            <a:gdLst>
              <a:gd name="T0" fmla="*/ 583 w 583"/>
              <a:gd name="T1" fmla="*/ 0 h 293"/>
              <a:gd name="T2" fmla="*/ 583 w 583"/>
              <a:gd name="T3" fmla="*/ 1 h 293"/>
              <a:gd name="T4" fmla="*/ 505 w 583"/>
              <a:gd name="T5" fmla="*/ 293 h 293"/>
              <a:gd name="T6" fmla="*/ 178 w 583"/>
              <a:gd name="T7" fmla="*/ 105 h 293"/>
              <a:gd name="T8" fmla="*/ 51 w 583"/>
              <a:gd name="T9" fmla="*/ 31 h 293"/>
              <a:gd name="T10" fmla="*/ 3 w 583"/>
              <a:gd name="T11" fmla="*/ 4 h 293"/>
              <a:gd name="T12" fmla="*/ 0 w 583"/>
              <a:gd name="T13" fmla="*/ 0 h 293"/>
              <a:gd name="T14" fmla="*/ 0 w 583"/>
              <a:gd name="T15" fmla="*/ 0 h 293"/>
              <a:gd name="T16" fmla="*/ 0 w 583"/>
              <a:gd name="T17" fmla="*/ 0 h 293"/>
              <a:gd name="T18" fmla="*/ 583 w 583"/>
              <a:gd name="T19" fmla="*/ 0 h 293"/>
              <a:gd name="T20" fmla="*/ 583 w 583"/>
              <a:gd name="T21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3" h="293">
                <a:moveTo>
                  <a:pt x="583" y="0"/>
                </a:moveTo>
                <a:cubicBezTo>
                  <a:pt x="583" y="1"/>
                  <a:pt x="583" y="1"/>
                  <a:pt x="583" y="1"/>
                </a:cubicBezTo>
                <a:cubicBezTo>
                  <a:pt x="583" y="107"/>
                  <a:pt x="554" y="207"/>
                  <a:pt x="505" y="293"/>
                </a:cubicBezTo>
                <a:cubicBezTo>
                  <a:pt x="178" y="105"/>
                  <a:pt x="178" y="105"/>
                  <a:pt x="178" y="105"/>
                </a:cubicBezTo>
                <a:cubicBezTo>
                  <a:pt x="51" y="31"/>
                  <a:pt x="51" y="31"/>
                  <a:pt x="51" y="31"/>
                </a:cubicBezTo>
                <a:cubicBezTo>
                  <a:pt x="3" y="4"/>
                  <a:pt x="3" y="4"/>
                  <a:pt x="3" y="4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583" y="0"/>
                  <a:pt x="583" y="0"/>
                  <a:pt x="583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39" name="Freeform 41"/>
          <p:cNvSpPr>
            <a:spLocks/>
          </p:cNvSpPr>
          <p:nvPr/>
        </p:nvSpPr>
        <p:spPr bwMode="auto">
          <a:xfrm rot="5400000">
            <a:off x="3046240" y="3816643"/>
            <a:ext cx="206259" cy="421282"/>
          </a:xfrm>
          <a:custGeom>
            <a:avLst/>
            <a:gdLst>
              <a:gd name="T0" fmla="*/ 292 w 292"/>
              <a:gd name="T1" fmla="*/ 0 h 584"/>
              <a:gd name="T2" fmla="*/ 292 w 292"/>
              <a:gd name="T3" fmla="*/ 584 h 584"/>
              <a:gd name="T4" fmla="*/ 0 w 292"/>
              <a:gd name="T5" fmla="*/ 506 h 584"/>
              <a:gd name="T6" fmla="*/ 188 w 292"/>
              <a:gd name="T7" fmla="*/ 180 h 584"/>
              <a:gd name="T8" fmla="*/ 270 w 292"/>
              <a:gd name="T9" fmla="*/ 38 h 584"/>
              <a:gd name="T10" fmla="*/ 292 w 292"/>
              <a:gd name="T11" fmla="*/ 0 h 584"/>
              <a:gd name="T12" fmla="*/ 292 w 292"/>
              <a:gd name="T13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2" h="584">
                <a:moveTo>
                  <a:pt x="292" y="0"/>
                </a:moveTo>
                <a:cubicBezTo>
                  <a:pt x="292" y="584"/>
                  <a:pt x="292" y="584"/>
                  <a:pt x="292" y="584"/>
                </a:cubicBezTo>
                <a:cubicBezTo>
                  <a:pt x="186" y="584"/>
                  <a:pt x="86" y="555"/>
                  <a:pt x="0" y="506"/>
                </a:cubicBezTo>
                <a:cubicBezTo>
                  <a:pt x="188" y="180"/>
                  <a:pt x="188" y="180"/>
                  <a:pt x="188" y="180"/>
                </a:cubicBezTo>
                <a:cubicBezTo>
                  <a:pt x="270" y="38"/>
                  <a:pt x="270" y="38"/>
                  <a:pt x="270" y="38"/>
                </a:cubicBezTo>
                <a:cubicBezTo>
                  <a:pt x="292" y="0"/>
                  <a:pt x="292" y="0"/>
                  <a:pt x="292" y="0"/>
                </a:cubicBezTo>
                <a:cubicBezTo>
                  <a:pt x="292" y="0"/>
                  <a:pt x="292" y="0"/>
                  <a:pt x="292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44" name="Freeform 42"/>
          <p:cNvSpPr>
            <a:spLocks/>
          </p:cNvSpPr>
          <p:nvPr/>
        </p:nvSpPr>
        <p:spPr bwMode="auto">
          <a:xfrm rot="5400000">
            <a:off x="3046240" y="3816643"/>
            <a:ext cx="206259" cy="421282"/>
          </a:xfrm>
          <a:custGeom>
            <a:avLst/>
            <a:gdLst>
              <a:gd name="T0" fmla="*/ 292 w 292"/>
              <a:gd name="T1" fmla="*/ 0 h 584"/>
              <a:gd name="T2" fmla="*/ 292 w 292"/>
              <a:gd name="T3" fmla="*/ 584 h 584"/>
              <a:gd name="T4" fmla="*/ 0 w 292"/>
              <a:gd name="T5" fmla="*/ 506 h 584"/>
              <a:gd name="T6" fmla="*/ 188 w 292"/>
              <a:gd name="T7" fmla="*/ 180 h 584"/>
              <a:gd name="T8" fmla="*/ 270 w 292"/>
              <a:gd name="T9" fmla="*/ 38 h 584"/>
              <a:gd name="T10" fmla="*/ 292 w 292"/>
              <a:gd name="T11" fmla="*/ 0 h 584"/>
              <a:gd name="T12" fmla="*/ 292 w 292"/>
              <a:gd name="T13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2" h="584">
                <a:moveTo>
                  <a:pt x="292" y="0"/>
                </a:moveTo>
                <a:cubicBezTo>
                  <a:pt x="292" y="584"/>
                  <a:pt x="292" y="584"/>
                  <a:pt x="292" y="584"/>
                </a:cubicBezTo>
                <a:cubicBezTo>
                  <a:pt x="186" y="584"/>
                  <a:pt x="86" y="555"/>
                  <a:pt x="0" y="506"/>
                </a:cubicBezTo>
                <a:cubicBezTo>
                  <a:pt x="188" y="180"/>
                  <a:pt x="188" y="180"/>
                  <a:pt x="188" y="180"/>
                </a:cubicBezTo>
                <a:cubicBezTo>
                  <a:pt x="270" y="38"/>
                  <a:pt x="270" y="38"/>
                  <a:pt x="270" y="38"/>
                </a:cubicBezTo>
                <a:cubicBezTo>
                  <a:pt x="292" y="0"/>
                  <a:pt x="292" y="0"/>
                  <a:pt x="292" y="0"/>
                </a:cubicBezTo>
                <a:cubicBezTo>
                  <a:pt x="292" y="0"/>
                  <a:pt x="292" y="0"/>
                  <a:pt x="292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46" name="Freeform 43"/>
          <p:cNvSpPr>
            <a:spLocks/>
          </p:cNvSpPr>
          <p:nvPr/>
        </p:nvSpPr>
        <p:spPr bwMode="auto">
          <a:xfrm rot="5400000">
            <a:off x="3045438" y="4023699"/>
            <a:ext cx="207858" cy="421282"/>
          </a:xfrm>
          <a:custGeom>
            <a:avLst/>
            <a:gdLst>
              <a:gd name="T0" fmla="*/ 292 w 292"/>
              <a:gd name="T1" fmla="*/ 506 h 584"/>
              <a:gd name="T2" fmla="*/ 0 w 292"/>
              <a:gd name="T3" fmla="*/ 584 h 584"/>
              <a:gd name="T4" fmla="*/ 0 w 292"/>
              <a:gd name="T5" fmla="*/ 0 h 584"/>
              <a:gd name="T6" fmla="*/ 22 w 292"/>
              <a:gd name="T7" fmla="*/ 38 h 584"/>
              <a:gd name="T8" fmla="*/ 22 w 292"/>
              <a:gd name="T9" fmla="*/ 38 h 584"/>
              <a:gd name="T10" fmla="*/ 104 w 292"/>
              <a:gd name="T11" fmla="*/ 180 h 584"/>
              <a:gd name="T12" fmla="*/ 292 w 292"/>
              <a:gd name="T13" fmla="*/ 506 h 584"/>
              <a:gd name="T14" fmla="*/ 292 w 292"/>
              <a:gd name="T15" fmla="*/ 506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" h="584">
                <a:moveTo>
                  <a:pt x="292" y="506"/>
                </a:moveTo>
                <a:cubicBezTo>
                  <a:pt x="206" y="555"/>
                  <a:pt x="107" y="584"/>
                  <a:pt x="0" y="584"/>
                </a:cubicBezTo>
                <a:cubicBezTo>
                  <a:pt x="0" y="0"/>
                  <a:pt x="0" y="0"/>
                  <a:pt x="0" y="0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104" y="180"/>
                  <a:pt x="104" y="180"/>
                  <a:pt x="104" y="180"/>
                </a:cubicBezTo>
                <a:cubicBezTo>
                  <a:pt x="292" y="506"/>
                  <a:pt x="292" y="506"/>
                  <a:pt x="292" y="506"/>
                </a:cubicBezTo>
                <a:cubicBezTo>
                  <a:pt x="292" y="506"/>
                  <a:pt x="292" y="506"/>
                  <a:pt x="292" y="50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50" name="Freeform 44"/>
          <p:cNvSpPr>
            <a:spLocks/>
          </p:cNvSpPr>
          <p:nvPr/>
        </p:nvSpPr>
        <p:spPr bwMode="auto">
          <a:xfrm rot="5400000">
            <a:off x="3045438" y="4023699"/>
            <a:ext cx="207858" cy="421282"/>
          </a:xfrm>
          <a:custGeom>
            <a:avLst/>
            <a:gdLst>
              <a:gd name="T0" fmla="*/ 292 w 292"/>
              <a:gd name="T1" fmla="*/ 506 h 584"/>
              <a:gd name="T2" fmla="*/ 0 w 292"/>
              <a:gd name="T3" fmla="*/ 584 h 584"/>
              <a:gd name="T4" fmla="*/ 0 w 292"/>
              <a:gd name="T5" fmla="*/ 0 h 584"/>
              <a:gd name="T6" fmla="*/ 22 w 292"/>
              <a:gd name="T7" fmla="*/ 38 h 584"/>
              <a:gd name="T8" fmla="*/ 22 w 292"/>
              <a:gd name="T9" fmla="*/ 38 h 584"/>
              <a:gd name="T10" fmla="*/ 104 w 292"/>
              <a:gd name="T11" fmla="*/ 180 h 584"/>
              <a:gd name="T12" fmla="*/ 292 w 292"/>
              <a:gd name="T13" fmla="*/ 506 h 584"/>
              <a:gd name="T14" fmla="*/ 292 w 292"/>
              <a:gd name="T15" fmla="*/ 506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" h="584">
                <a:moveTo>
                  <a:pt x="292" y="506"/>
                </a:moveTo>
                <a:cubicBezTo>
                  <a:pt x="206" y="555"/>
                  <a:pt x="107" y="584"/>
                  <a:pt x="0" y="584"/>
                </a:cubicBezTo>
                <a:cubicBezTo>
                  <a:pt x="0" y="0"/>
                  <a:pt x="0" y="0"/>
                  <a:pt x="0" y="0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104" y="180"/>
                  <a:pt x="104" y="180"/>
                  <a:pt x="104" y="180"/>
                </a:cubicBezTo>
                <a:cubicBezTo>
                  <a:pt x="292" y="506"/>
                  <a:pt x="292" y="506"/>
                  <a:pt x="292" y="506"/>
                </a:cubicBezTo>
                <a:cubicBezTo>
                  <a:pt x="292" y="506"/>
                  <a:pt x="292" y="506"/>
                  <a:pt x="292" y="50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51" name="Freeform 45"/>
          <p:cNvSpPr>
            <a:spLocks/>
          </p:cNvSpPr>
          <p:nvPr/>
        </p:nvSpPr>
        <p:spPr bwMode="auto">
          <a:xfrm rot="5400000">
            <a:off x="3214543" y="3980188"/>
            <a:ext cx="294197" cy="300449"/>
          </a:xfrm>
          <a:custGeom>
            <a:avLst/>
            <a:gdLst>
              <a:gd name="T0" fmla="*/ 416 w 416"/>
              <a:gd name="T1" fmla="*/ 208 h 416"/>
              <a:gd name="T2" fmla="*/ 356 w 416"/>
              <a:gd name="T3" fmla="*/ 354 h 416"/>
              <a:gd name="T4" fmla="*/ 208 w 416"/>
              <a:gd name="T5" fmla="*/ 416 h 416"/>
              <a:gd name="T6" fmla="*/ 61 w 416"/>
              <a:gd name="T7" fmla="*/ 355 h 416"/>
              <a:gd name="T8" fmla="*/ 0 w 416"/>
              <a:gd name="T9" fmla="*/ 208 h 416"/>
              <a:gd name="T10" fmla="*/ 62 w 416"/>
              <a:gd name="T11" fmla="*/ 60 h 416"/>
              <a:gd name="T12" fmla="*/ 208 w 416"/>
              <a:gd name="T13" fmla="*/ 0 h 416"/>
              <a:gd name="T14" fmla="*/ 355 w 416"/>
              <a:gd name="T15" fmla="*/ 61 h 416"/>
              <a:gd name="T16" fmla="*/ 416 w 416"/>
              <a:gd name="T17" fmla="*/ 208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6" h="416">
                <a:moveTo>
                  <a:pt x="416" y="208"/>
                </a:moveTo>
                <a:cubicBezTo>
                  <a:pt x="416" y="265"/>
                  <a:pt x="393" y="317"/>
                  <a:pt x="356" y="354"/>
                </a:cubicBezTo>
                <a:cubicBezTo>
                  <a:pt x="318" y="393"/>
                  <a:pt x="266" y="416"/>
                  <a:pt x="208" y="416"/>
                </a:cubicBezTo>
                <a:cubicBezTo>
                  <a:pt x="150" y="416"/>
                  <a:pt x="98" y="393"/>
                  <a:pt x="61" y="355"/>
                </a:cubicBezTo>
                <a:cubicBezTo>
                  <a:pt x="23" y="318"/>
                  <a:pt x="0" y="266"/>
                  <a:pt x="0" y="208"/>
                </a:cubicBezTo>
                <a:cubicBezTo>
                  <a:pt x="0" y="150"/>
                  <a:pt x="23" y="98"/>
                  <a:pt x="62" y="60"/>
                </a:cubicBezTo>
                <a:cubicBezTo>
                  <a:pt x="99" y="23"/>
                  <a:pt x="151" y="0"/>
                  <a:pt x="208" y="0"/>
                </a:cubicBezTo>
                <a:cubicBezTo>
                  <a:pt x="265" y="0"/>
                  <a:pt x="318" y="23"/>
                  <a:pt x="355" y="61"/>
                </a:cubicBezTo>
                <a:cubicBezTo>
                  <a:pt x="393" y="99"/>
                  <a:pt x="416" y="151"/>
                  <a:pt x="416" y="208"/>
                </a:cubicBezTo>
                <a:close/>
              </a:path>
            </a:pathLst>
          </a:custGeom>
          <a:solidFill>
            <a:schemeClr val="bg2"/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54" name="Rectangle 153"/>
          <p:cNvSpPr>
            <a:spLocks/>
          </p:cNvSpPr>
          <p:nvPr/>
        </p:nvSpPr>
        <p:spPr>
          <a:xfrm>
            <a:off x="2799092" y="3959903"/>
            <a:ext cx="1132953" cy="33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894875">
              <a:lnSpc>
                <a:spcPct val="80000"/>
              </a:lnSpc>
              <a:buClr>
                <a:srgbClr val="F21C0A"/>
              </a:buClr>
            </a:pPr>
            <a:r>
              <a:rPr lang="en-US" sz="1372" spc="-20" dirty="0">
                <a:solidFill>
                  <a:schemeClr val="accent3"/>
                </a:solidFill>
                <a:ea typeface="Arial Unicode MS" pitchFamily="34" charset="-128"/>
                <a:cs typeface="MV Boli" pitchFamily="2" charset="0"/>
              </a:rPr>
              <a:t>&gt;35 local</a:t>
            </a:r>
            <a:br>
              <a:rPr lang="en-US" sz="1372" spc="-20" dirty="0">
                <a:solidFill>
                  <a:schemeClr val="accent3"/>
                </a:solidFill>
                <a:ea typeface="Arial Unicode MS" pitchFamily="34" charset="-128"/>
                <a:cs typeface="MV Boli" pitchFamily="2" charset="0"/>
              </a:rPr>
            </a:br>
            <a:r>
              <a:rPr lang="en-US" sz="1372" spc="-20" dirty="0">
                <a:solidFill>
                  <a:schemeClr val="accent3"/>
                </a:solidFill>
                <a:ea typeface="Arial Unicode MS" pitchFamily="34" charset="-128"/>
                <a:cs typeface="MV Boli" pitchFamily="2" charset="0"/>
              </a:rPr>
              <a:t>projects</a:t>
            </a:r>
          </a:p>
        </p:txBody>
      </p:sp>
      <p:pic>
        <p:nvPicPr>
          <p:cNvPr id="70" name="Picture 26" descr="P:\TVM-Specialist-Group\Flags 3D buttons\flag_germany.png"/>
          <p:cNvPicPr>
            <a:picLocks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907" y="3771510"/>
            <a:ext cx="216641" cy="20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13"/>
          <p:cNvSpPr>
            <a:spLocks/>
          </p:cNvSpPr>
          <p:nvPr/>
        </p:nvSpPr>
        <p:spPr bwMode="auto">
          <a:xfrm rot="5400000">
            <a:off x="3360025" y="4128797"/>
            <a:ext cx="1599" cy="1634"/>
          </a:xfrm>
          <a:custGeom>
            <a:avLst/>
            <a:gdLst>
              <a:gd name="T0" fmla="*/ 1 w 1"/>
              <a:gd name="T1" fmla="*/ 1 h 1"/>
              <a:gd name="T2" fmla="*/ 0 w 1"/>
              <a:gd name="T3" fmla="*/ 0 h 1"/>
              <a:gd name="T4" fmla="*/ 1 w 1"/>
              <a:gd name="T5" fmla="*/ 0 h 1"/>
              <a:gd name="T6" fmla="*/ 1 w 1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1"/>
                </a:moveTo>
                <a:lnTo>
                  <a:pt x="0" y="0"/>
                </a:lnTo>
                <a:lnTo>
                  <a:pt x="1" y="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74" name="Freeform 14"/>
          <p:cNvSpPr>
            <a:spLocks/>
          </p:cNvSpPr>
          <p:nvPr/>
        </p:nvSpPr>
        <p:spPr bwMode="auto">
          <a:xfrm rot="5400000">
            <a:off x="3219339" y="3316651"/>
            <a:ext cx="284604" cy="760921"/>
          </a:xfrm>
          <a:custGeom>
            <a:avLst/>
            <a:gdLst>
              <a:gd name="T0" fmla="*/ 309 w 403"/>
              <a:gd name="T1" fmla="*/ 819 h 1052"/>
              <a:gd name="T2" fmla="*/ 402 w 403"/>
              <a:gd name="T3" fmla="*/ 940 h 1052"/>
              <a:gd name="T4" fmla="*/ 290 w 403"/>
              <a:gd name="T5" fmla="*/ 1052 h 1052"/>
              <a:gd name="T6" fmla="*/ 290 w 403"/>
              <a:gd name="T7" fmla="*/ 0 h 1052"/>
              <a:gd name="T8" fmla="*/ 403 w 403"/>
              <a:gd name="T9" fmla="*/ 113 h 1052"/>
              <a:gd name="T10" fmla="*/ 309 w 403"/>
              <a:gd name="T11" fmla="*/ 235 h 1052"/>
              <a:gd name="T12" fmla="*/ 231 w 403"/>
              <a:gd name="T13" fmla="*/ 526 h 1052"/>
              <a:gd name="T14" fmla="*/ 231 w 403"/>
              <a:gd name="T15" fmla="*/ 527 h 1052"/>
              <a:gd name="T16" fmla="*/ 309 w 403"/>
              <a:gd name="T17" fmla="*/ 819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052">
                <a:moveTo>
                  <a:pt x="309" y="819"/>
                </a:moveTo>
                <a:cubicBezTo>
                  <a:pt x="335" y="863"/>
                  <a:pt x="366" y="904"/>
                  <a:pt x="402" y="940"/>
                </a:cubicBezTo>
                <a:cubicBezTo>
                  <a:pt x="290" y="1052"/>
                  <a:pt x="290" y="1052"/>
                  <a:pt x="290" y="1052"/>
                </a:cubicBezTo>
                <a:cubicBezTo>
                  <a:pt x="0" y="761"/>
                  <a:pt x="0" y="290"/>
                  <a:pt x="290" y="0"/>
                </a:cubicBezTo>
                <a:cubicBezTo>
                  <a:pt x="403" y="113"/>
                  <a:pt x="403" y="113"/>
                  <a:pt x="403" y="113"/>
                </a:cubicBezTo>
                <a:cubicBezTo>
                  <a:pt x="367" y="149"/>
                  <a:pt x="335" y="190"/>
                  <a:pt x="309" y="235"/>
                </a:cubicBezTo>
                <a:cubicBezTo>
                  <a:pt x="260" y="320"/>
                  <a:pt x="231" y="420"/>
                  <a:pt x="231" y="526"/>
                </a:cubicBezTo>
                <a:cubicBezTo>
                  <a:pt x="231" y="527"/>
                  <a:pt x="231" y="527"/>
                  <a:pt x="231" y="527"/>
                </a:cubicBezTo>
                <a:cubicBezTo>
                  <a:pt x="231" y="633"/>
                  <a:pt x="260" y="733"/>
                  <a:pt x="309" y="81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75" name="Freeform 15"/>
          <p:cNvSpPr>
            <a:spLocks/>
          </p:cNvSpPr>
          <p:nvPr/>
        </p:nvSpPr>
        <p:spPr bwMode="auto">
          <a:xfrm rot="5400000">
            <a:off x="3219339" y="3316651"/>
            <a:ext cx="284604" cy="760921"/>
          </a:xfrm>
          <a:custGeom>
            <a:avLst/>
            <a:gdLst>
              <a:gd name="T0" fmla="*/ 309 w 403"/>
              <a:gd name="T1" fmla="*/ 819 h 1052"/>
              <a:gd name="T2" fmla="*/ 402 w 403"/>
              <a:gd name="T3" fmla="*/ 940 h 1052"/>
              <a:gd name="T4" fmla="*/ 290 w 403"/>
              <a:gd name="T5" fmla="*/ 1052 h 1052"/>
              <a:gd name="T6" fmla="*/ 290 w 403"/>
              <a:gd name="T7" fmla="*/ 0 h 1052"/>
              <a:gd name="T8" fmla="*/ 403 w 403"/>
              <a:gd name="T9" fmla="*/ 113 h 1052"/>
              <a:gd name="T10" fmla="*/ 309 w 403"/>
              <a:gd name="T11" fmla="*/ 235 h 1052"/>
              <a:gd name="T12" fmla="*/ 231 w 403"/>
              <a:gd name="T13" fmla="*/ 526 h 1052"/>
              <a:gd name="T14" fmla="*/ 231 w 403"/>
              <a:gd name="T15" fmla="*/ 527 h 1052"/>
              <a:gd name="T16" fmla="*/ 309 w 403"/>
              <a:gd name="T17" fmla="*/ 819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052">
                <a:moveTo>
                  <a:pt x="309" y="819"/>
                </a:moveTo>
                <a:cubicBezTo>
                  <a:pt x="335" y="863"/>
                  <a:pt x="366" y="904"/>
                  <a:pt x="402" y="940"/>
                </a:cubicBezTo>
                <a:cubicBezTo>
                  <a:pt x="290" y="1052"/>
                  <a:pt x="290" y="1052"/>
                  <a:pt x="290" y="1052"/>
                </a:cubicBezTo>
                <a:cubicBezTo>
                  <a:pt x="0" y="761"/>
                  <a:pt x="0" y="290"/>
                  <a:pt x="290" y="0"/>
                </a:cubicBezTo>
                <a:cubicBezTo>
                  <a:pt x="403" y="113"/>
                  <a:pt x="403" y="113"/>
                  <a:pt x="403" y="113"/>
                </a:cubicBezTo>
                <a:cubicBezTo>
                  <a:pt x="367" y="149"/>
                  <a:pt x="335" y="190"/>
                  <a:pt x="309" y="235"/>
                </a:cubicBezTo>
                <a:cubicBezTo>
                  <a:pt x="260" y="320"/>
                  <a:pt x="231" y="420"/>
                  <a:pt x="231" y="526"/>
                </a:cubicBezTo>
                <a:cubicBezTo>
                  <a:pt x="231" y="527"/>
                  <a:pt x="231" y="527"/>
                  <a:pt x="231" y="527"/>
                </a:cubicBezTo>
                <a:cubicBezTo>
                  <a:pt x="231" y="633"/>
                  <a:pt x="260" y="733"/>
                  <a:pt x="309" y="819"/>
                </a:cubicBezTo>
                <a:close/>
              </a:path>
            </a:pathLst>
          </a:custGeom>
          <a:solidFill>
            <a:schemeClr val="accent4"/>
          </a:solidFill>
          <a:ln w="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 b="1">
              <a:solidFill>
                <a:schemeClr val="accent3"/>
              </a:solidFill>
            </a:endParaRPr>
          </a:p>
        </p:txBody>
      </p:sp>
      <p:sp>
        <p:nvSpPr>
          <p:cNvPr id="76" name="Freeform 16"/>
          <p:cNvSpPr>
            <a:spLocks/>
          </p:cNvSpPr>
          <p:nvPr/>
        </p:nvSpPr>
        <p:spPr bwMode="auto">
          <a:xfrm rot="5400000">
            <a:off x="3432426" y="3985867"/>
            <a:ext cx="745087" cy="292286"/>
          </a:xfrm>
          <a:custGeom>
            <a:avLst/>
            <a:gdLst>
              <a:gd name="T0" fmla="*/ 1051 w 1051"/>
              <a:gd name="T1" fmla="*/ 291 h 405"/>
              <a:gd name="T2" fmla="*/ 937 w 1051"/>
              <a:gd name="T3" fmla="*/ 405 h 405"/>
              <a:gd name="T4" fmla="*/ 816 w 1051"/>
              <a:gd name="T5" fmla="*/ 312 h 405"/>
              <a:gd name="T6" fmla="*/ 524 w 1051"/>
              <a:gd name="T7" fmla="*/ 234 h 405"/>
              <a:gd name="T8" fmla="*/ 232 w 1051"/>
              <a:gd name="T9" fmla="*/ 312 h 405"/>
              <a:gd name="T10" fmla="*/ 113 w 1051"/>
              <a:gd name="T11" fmla="*/ 404 h 405"/>
              <a:gd name="T12" fmla="*/ 0 w 1051"/>
              <a:gd name="T13" fmla="*/ 291 h 405"/>
              <a:gd name="T14" fmla="*/ 1051 w 1051"/>
              <a:gd name="T15" fmla="*/ 291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1" h="405">
                <a:moveTo>
                  <a:pt x="1051" y="291"/>
                </a:moveTo>
                <a:cubicBezTo>
                  <a:pt x="937" y="405"/>
                  <a:pt x="937" y="405"/>
                  <a:pt x="937" y="405"/>
                </a:cubicBezTo>
                <a:cubicBezTo>
                  <a:pt x="901" y="369"/>
                  <a:pt x="861" y="338"/>
                  <a:pt x="816" y="312"/>
                </a:cubicBezTo>
                <a:cubicBezTo>
                  <a:pt x="730" y="262"/>
                  <a:pt x="631" y="234"/>
                  <a:pt x="524" y="234"/>
                </a:cubicBezTo>
                <a:cubicBezTo>
                  <a:pt x="418" y="234"/>
                  <a:pt x="318" y="262"/>
                  <a:pt x="232" y="312"/>
                </a:cubicBezTo>
                <a:cubicBezTo>
                  <a:pt x="188" y="337"/>
                  <a:pt x="148" y="368"/>
                  <a:pt x="113" y="404"/>
                </a:cubicBezTo>
                <a:cubicBezTo>
                  <a:pt x="0" y="291"/>
                  <a:pt x="0" y="291"/>
                  <a:pt x="0" y="291"/>
                </a:cubicBezTo>
                <a:cubicBezTo>
                  <a:pt x="290" y="0"/>
                  <a:pt x="761" y="0"/>
                  <a:pt x="1051" y="291"/>
                </a:cubicBezTo>
                <a:close/>
              </a:path>
            </a:pathLst>
          </a:custGeom>
          <a:solidFill>
            <a:srgbClr val="FF6600"/>
          </a:solidFill>
          <a:ln w="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 b="1">
              <a:solidFill>
                <a:schemeClr val="accent3"/>
              </a:solidFill>
            </a:endParaRPr>
          </a:p>
        </p:txBody>
      </p:sp>
      <p:sp>
        <p:nvSpPr>
          <p:cNvPr id="77" name="Freeform 17"/>
          <p:cNvSpPr>
            <a:spLocks/>
          </p:cNvSpPr>
          <p:nvPr/>
        </p:nvSpPr>
        <p:spPr bwMode="auto">
          <a:xfrm rot="5400000">
            <a:off x="3217741" y="4186452"/>
            <a:ext cx="287802" cy="760921"/>
          </a:xfrm>
          <a:custGeom>
            <a:avLst/>
            <a:gdLst>
              <a:gd name="T0" fmla="*/ 114 w 405"/>
              <a:gd name="T1" fmla="*/ 1052 h 1052"/>
              <a:gd name="T2" fmla="*/ 1 w 405"/>
              <a:gd name="T3" fmla="*/ 939 h 1052"/>
              <a:gd name="T4" fmla="*/ 93 w 405"/>
              <a:gd name="T5" fmla="*/ 819 h 1052"/>
              <a:gd name="T6" fmla="*/ 171 w 405"/>
              <a:gd name="T7" fmla="*/ 527 h 1052"/>
              <a:gd name="T8" fmla="*/ 171 w 405"/>
              <a:gd name="T9" fmla="*/ 526 h 1052"/>
              <a:gd name="T10" fmla="*/ 93 w 405"/>
              <a:gd name="T11" fmla="*/ 235 h 1052"/>
              <a:gd name="T12" fmla="*/ 0 w 405"/>
              <a:gd name="T13" fmla="*/ 114 h 1052"/>
              <a:gd name="T14" fmla="*/ 114 w 405"/>
              <a:gd name="T15" fmla="*/ 0 h 1052"/>
              <a:gd name="T16" fmla="*/ 114 w 405"/>
              <a:gd name="T17" fmla="*/ 1052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" h="1052">
                <a:moveTo>
                  <a:pt x="114" y="1052"/>
                </a:moveTo>
                <a:cubicBezTo>
                  <a:pt x="1" y="939"/>
                  <a:pt x="1" y="939"/>
                  <a:pt x="1" y="939"/>
                </a:cubicBezTo>
                <a:cubicBezTo>
                  <a:pt x="37" y="903"/>
                  <a:pt x="68" y="863"/>
                  <a:pt x="93" y="819"/>
                </a:cubicBezTo>
                <a:cubicBezTo>
                  <a:pt x="143" y="733"/>
                  <a:pt x="171" y="633"/>
                  <a:pt x="171" y="527"/>
                </a:cubicBezTo>
                <a:cubicBezTo>
                  <a:pt x="171" y="526"/>
                  <a:pt x="171" y="526"/>
                  <a:pt x="171" y="526"/>
                </a:cubicBezTo>
                <a:cubicBezTo>
                  <a:pt x="171" y="420"/>
                  <a:pt x="142" y="320"/>
                  <a:pt x="93" y="235"/>
                </a:cubicBezTo>
                <a:cubicBezTo>
                  <a:pt x="67" y="190"/>
                  <a:pt x="36" y="150"/>
                  <a:pt x="0" y="114"/>
                </a:cubicBezTo>
                <a:cubicBezTo>
                  <a:pt x="114" y="0"/>
                  <a:pt x="114" y="0"/>
                  <a:pt x="114" y="0"/>
                </a:cubicBezTo>
                <a:cubicBezTo>
                  <a:pt x="405" y="290"/>
                  <a:pt x="405" y="761"/>
                  <a:pt x="114" y="105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78" name="Freeform 18"/>
          <p:cNvSpPr>
            <a:spLocks/>
          </p:cNvSpPr>
          <p:nvPr/>
        </p:nvSpPr>
        <p:spPr bwMode="auto">
          <a:xfrm rot="5400000">
            <a:off x="3217741" y="4186452"/>
            <a:ext cx="287802" cy="760921"/>
          </a:xfrm>
          <a:custGeom>
            <a:avLst/>
            <a:gdLst>
              <a:gd name="T0" fmla="*/ 114 w 405"/>
              <a:gd name="T1" fmla="*/ 1052 h 1052"/>
              <a:gd name="T2" fmla="*/ 1 w 405"/>
              <a:gd name="T3" fmla="*/ 939 h 1052"/>
              <a:gd name="T4" fmla="*/ 93 w 405"/>
              <a:gd name="T5" fmla="*/ 819 h 1052"/>
              <a:gd name="T6" fmla="*/ 171 w 405"/>
              <a:gd name="T7" fmla="*/ 527 h 1052"/>
              <a:gd name="T8" fmla="*/ 171 w 405"/>
              <a:gd name="T9" fmla="*/ 526 h 1052"/>
              <a:gd name="T10" fmla="*/ 93 w 405"/>
              <a:gd name="T11" fmla="*/ 235 h 1052"/>
              <a:gd name="T12" fmla="*/ 0 w 405"/>
              <a:gd name="T13" fmla="*/ 114 h 1052"/>
              <a:gd name="T14" fmla="*/ 114 w 405"/>
              <a:gd name="T15" fmla="*/ 0 h 1052"/>
              <a:gd name="T16" fmla="*/ 114 w 405"/>
              <a:gd name="T17" fmla="*/ 1052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" h="1052">
                <a:moveTo>
                  <a:pt x="114" y="1052"/>
                </a:moveTo>
                <a:cubicBezTo>
                  <a:pt x="1" y="939"/>
                  <a:pt x="1" y="939"/>
                  <a:pt x="1" y="939"/>
                </a:cubicBezTo>
                <a:cubicBezTo>
                  <a:pt x="37" y="903"/>
                  <a:pt x="68" y="863"/>
                  <a:pt x="93" y="819"/>
                </a:cubicBezTo>
                <a:cubicBezTo>
                  <a:pt x="143" y="733"/>
                  <a:pt x="171" y="633"/>
                  <a:pt x="171" y="527"/>
                </a:cubicBezTo>
                <a:cubicBezTo>
                  <a:pt x="171" y="526"/>
                  <a:pt x="171" y="526"/>
                  <a:pt x="171" y="526"/>
                </a:cubicBezTo>
                <a:cubicBezTo>
                  <a:pt x="171" y="420"/>
                  <a:pt x="142" y="320"/>
                  <a:pt x="93" y="235"/>
                </a:cubicBezTo>
                <a:cubicBezTo>
                  <a:pt x="67" y="190"/>
                  <a:pt x="36" y="150"/>
                  <a:pt x="0" y="114"/>
                </a:cubicBezTo>
                <a:cubicBezTo>
                  <a:pt x="114" y="0"/>
                  <a:pt x="114" y="0"/>
                  <a:pt x="114" y="0"/>
                </a:cubicBezTo>
                <a:cubicBezTo>
                  <a:pt x="405" y="290"/>
                  <a:pt x="405" y="761"/>
                  <a:pt x="114" y="1052"/>
                </a:cubicBezTo>
                <a:close/>
              </a:path>
            </a:pathLst>
          </a:custGeom>
          <a:solidFill>
            <a:srgbClr val="677FA0"/>
          </a:solidFill>
          <a:ln w="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 b="1">
              <a:solidFill>
                <a:schemeClr val="accent3"/>
              </a:solidFill>
            </a:endParaRPr>
          </a:p>
        </p:txBody>
      </p:sp>
      <p:sp>
        <p:nvSpPr>
          <p:cNvPr id="79" name="Freeform 19"/>
          <p:cNvSpPr>
            <a:spLocks/>
          </p:cNvSpPr>
          <p:nvPr/>
        </p:nvSpPr>
        <p:spPr bwMode="auto">
          <a:xfrm rot="5400000">
            <a:off x="2544956" y="3986684"/>
            <a:ext cx="745087" cy="290652"/>
          </a:xfrm>
          <a:custGeom>
            <a:avLst/>
            <a:gdLst>
              <a:gd name="T0" fmla="*/ 1051 w 1051"/>
              <a:gd name="T1" fmla="*/ 113 h 404"/>
              <a:gd name="T2" fmla="*/ 0 w 1051"/>
              <a:gd name="T3" fmla="*/ 113 h 404"/>
              <a:gd name="T4" fmla="*/ 111 w 1051"/>
              <a:gd name="T5" fmla="*/ 1 h 404"/>
              <a:gd name="T6" fmla="*/ 232 w 1051"/>
              <a:gd name="T7" fmla="*/ 94 h 404"/>
              <a:gd name="T8" fmla="*/ 524 w 1051"/>
              <a:gd name="T9" fmla="*/ 173 h 404"/>
              <a:gd name="T10" fmla="*/ 816 w 1051"/>
              <a:gd name="T11" fmla="*/ 94 h 404"/>
              <a:gd name="T12" fmla="*/ 938 w 1051"/>
              <a:gd name="T13" fmla="*/ 0 h 404"/>
              <a:gd name="T14" fmla="*/ 1051 w 1051"/>
              <a:gd name="T15" fmla="*/ 113 h 404"/>
              <a:gd name="T16" fmla="*/ 1051 w 1051"/>
              <a:gd name="T17" fmla="*/ 11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1" h="404">
                <a:moveTo>
                  <a:pt x="1051" y="113"/>
                </a:moveTo>
                <a:cubicBezTo>
                  <a:pt x="761" y="404"/>
                  <a:pt x="290" y="404"/>
                  <a:pt x="0" y="113"/>
                </a:cubicBezTo>
                <a:cubicBezTo>
                  <a:pt x="111" y="1"/>
                  <a:pt x="111" y="1"/>
                  <a:pt x="111" y="1"/>
                </a:cubicBezTo>
                <a:cubicBezTo>
                  <a:pt x="147" y="37"/>
                  <a:pt x="188" y="69"/>
                  <a:pt x="232" y="94"/>
                </a:cubicBezTo>
                <a:cubicBezTo>
                  <a:pt x="318" y="144"/>
                  <a:pt x="418" y="173"/>
                  <a:pt x="524" y="173"/>
                </a:cubicBezTo>
                <a:cubicBezTo>
                  <a:pt x="631" y="173"/>
                  <a:pt x="730" y="144"/>
                  <a:pt x="816" y="94"/>
                </a:cubicBezTo>
                <a:cubicBezTo>
                  <a:pt x="861" y="68"/>
                  <a:pt x="902" y="37"/>
                  <a:pt x="938" y="0"/>
                </a:cubicBezTo>
                <a:cubicBezTo>
                  <a:pt x="1051" y="113"/>
                  <a:pt x="1051" y="113"/>
                  <a:pt x="1051" y="113"/>
                </a:cubicBezTo>
                <a:cubicBezTo>
                  <a:pt x="1051" y="113"/>
                  <a:pt x="1051" y="113"/>
                  <a:pt x="1051" y="11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80" name="Freeform 20"/>
          <p:cNvSpPr>
            <a:spLocks/>
          </p:cNvSpPr>
          <p:nvPr/>
        </p:nvSpPr>
        <p:spPr bwMode="auto">
          <a:xfrm rot="5400000">
            <a:off x="2544956" y="3986684"/>
            <a:ext cx="745087" cy="290652"/>
          </a:xfrm>
          <a:custGeom>
            <a:avLst/>
            <a:gdLst>
              <a:gd name="T0" fmla="*/ 1051 w 1051"/>
              <a:gd name="T1" fmla="*/ 113 h 404"/>
              <a:gd name="T2" fmla="*/ 0 w 1051"/>
              <a:gd name="T3" fmla="*/ 113 h 404"/>
              <a:gd name="T4" fmla="*/ 111 w 1051"/>
              <a:gd name="T5" fmla="*/ 1 h 404"/>
              <a:gd name="T6" fmla="*/ 232 w 1051"/>
              <a:gd name="T7" fmla="*/ 94 h 404"/>
              <a:gd name="T8" fmla="*/ 524 w 1051"/>
              <a:gd name="T9" fmla="*/ 173 h 404"/>
              <a:gd name="T10" fmla="*/ 816 w 1051"/>
              <a:gd name="T11" fmla="*/ 94 h 404"/>
              <a:gd name="T12" fmla="*/ 938 w 1051"/>
              <a:gd name="T13" fmla="*/ 0 h 404"/>
              <a:gd name="T14" fmla="*/ 1051 w 1051"/>
              <a:gd name="T15" fmla="*/ 113 h 404"/>
              <a:gd name="T16" fmla="*/ 1051 w 1051"/>
              <a:gd name="T17" fmla="*/ 11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1" h="404">
                <a:moveTo>
                  <a:pt x="1051" y="113"/>
                </a:moveTo>
                <a:cubicBezTo>
                  <a:pt x="761" y="404"/>
                  <a:pt x="290" y="404"/>
                  <a:pt x="0" y="113"/>
                </a:cubicBezTo>
                <a:cubicBezTo>
                  <a:pt x="111" y="1"/>
                  <a:pt x="111" y="1"/>
                  <a:pt x="111" y="1"/>
                </a:cubicBezTo>
                <a:cubicBezTo>
                  <a:pt x="147" y="37"/>
                  <a:pt x="188" y="69"/>
                  <a:pt x="232" y="94"/>
                </a:cubicBezTo>
                <a:cubicBezTo>
                  <a:pt x="318" y="144"/>
                  <a:pt x="418" y="173"/>
                  <a:pt x="524" y="173"/>
                </a:cubicBezTo>
                <a:cubicBezTo>
                  <a:pt x="631" y="173"/>
                  <a:pt x="730" y="144"/>
                  <a:pt x="816" y="94"/>
                </a:cubicBezTo>
                <a:cubicBezTo>
                  <a:pt x="861" y="68"/>
                  <a:pt x="902" y="37"/>
                  <a:pt x="938" y="0"/>
                </a:cubicBezTo>
                <a:cubicBezTo>
                  <a:pt x="1051" y="113"/>
                  <a:pt x="1051" y="113"/>
                  <a:pt x="1051" y="113"/>
                </a:cubicBezTo>
                <a:cubicBezTo>
                  <a:pt x="1051" y="113"/>
                  <a:pt x="1051" y="113"/>
                  <a:pt x="1051" y="113"/>
                </a:cubicBezTo>
                <a:close/>
              </a:path>
            </a:pathLst>
          </a:custGeom>
          <a:solidFill>
            <a:srgbClr val="E82C2A"/>
          </a:solidFill>
          <a:ln w="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 b="1">
              <a:solidFill>
                <a:schemeClr val="accent3"/>
              </a:solidFill>
            </a:endParaRPr>
          </a:p>
        </p:txBody>
      </p:sp>
      <p:sp>
        <p:nvSpPr>
          <p:cNvPr id="81" name="Freeform 21"/>
          <p:cNvSpPr>
            <a:spLocks/>
          </p:cNvSpPr>
          <p:nvPr/>
        </p:nvSpPr>
        <p:spPr bwMode="auto">
          <a:xfrm rot="5400000">
            <a:off x="3260705" y="3818834"/>
            <a:ext cx="412516" cy="210642"/>
          </a:xfrm>
          <a:custGeom>
            <a:avLst/>
            <a:gdLst>
              <a:gd name="T0" fmla="*/ 583 w 583"/>
              <a:gd name="T1" fmla="*/ 292 h 292"/>
              <a:gd name="T2" fmla="*/ 0 w 583"/>
              <a:gd name="T3" fmla="*/ 292 h 292"/>
              <a:gd name="T4" fmla="*/ 78 w 583"/>
              <a:gd name="T5" fmla="*/ 0 h 292"/>
              <a:gd name="T6" fmla="*/ 404 w 583"/>
              <a:gd name="T7" fmla="*/ 189 h 292"/>
              <a:gd name="T8" fmla="*/ 530 w 583"/>
              <a:gd name="T9" fmla="*/ 261 h 292"/>
              <a:gd name="T10" fmla="*/ 583 w 583"/>
              <a:gd name="T11" fmla="*/ 292 h 292"/>
              <a:gd name="T12" fmla="*/ 583 w 583"/>
              <a:gd name="T13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3" h="292">
                <a:moveTo>
                  <a:pt x="583" y="292"/>
                </a:moveTo>
                <a:cubicBezTo>
                  <a:pt x="0" y="292"/>
                  <a:pt x="0" y="292"/>
                  <a:pt x="0" y="292"/>
                </a:cubicBezTo>
                <a:cubicBezTo>
                  <a:pt x="0" y="186"/>
                  <a:pt x="29" y="86"/>
                  <a:pt x="78" y="0"/>
                </a:cubicBezTo>
                <a:cubicBezTo>
                  <a:pt x="404" y="189"/>
                  <a:pt x="404" y="189"/>
                  <a:pt x="404" y="189"/>
                </a:cubicBezTo>
                <a:cubicBezTo>
                  <a:pt x="530" y="261"/>
                  <a:pt x="530" y="261"/>
                  <a:pt x="530" y="261"/>
                </a:cubicBezTo>
                <a:cubicBezTo>
                  <a:pt x="583" y="292"/>
                  <a:pt x="583" y="292"/>
                  <a:pt x="583" y="292"/>
                </a:cubicBezTo>
                <a:cubicBezTo>
                  <a:pt x="583" y="292"/>
                  <a:pt x="583" y="292"/>
                  <a:pt x="583" y="29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82" name="Freeform 22"/>
          <p:cNvSpPr>
            <a:spLocks/>
          </p:cNvSpPr>
          <p:nvPr/>
        </p:nvSpPr>
        <p:spPr bwMode="auto">
          <a:xfrm rot="5400000">
            <a:off x="3260705" y="3818834"/>
            <a:ext cx="412516" cy="210642"/>
          </a:xfrm>
          <a:custGeom>
            <a:avLst/>
            <a:gdLst>
              <a:gd name="T0" fmla="*/ 583 w 583"/>
              <a:gd name="T1" fmla="*/ 292 h 292"/>
              <a:gd name="T2" fmla="*/ 0 w 583"/>
              <a:gd name="T3" fmla="*/ 292 h 292"/>
              <a:gd name="T4" fmla="*/ 78 w 583"/>
              <a:gd name="T5" fmla="*/ 0 h 292"/>
              <a:gd name="T6" fmla="*/ 404 w 583"/>
              <a:gd name="T7" fmla="*/ 189 h 292"/>
              <a:gd name="T8" fmla="*/ 530 w 583"/>
              <a:gd name="T9" fmla="*/ 261 h 292"/>
              <a:gd name="T10" fmla="*/ 583 w 583"/>
              <a:gd name="T11" fmla="*/ 292 h 292"/>
              <a:gd name="T12" fmla="*/ 583 w 583"/>
              <a:gd name="T13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3" h="292">
                <a:moveTo>
                  <a:pt x="583" y="292"/>
                </a:moveTo>
                <a:cubicBezTo>
                  <a:pt x="0" y="292"/>
                  <a:pt x="0" y="292"/>
                  <a:pt x="0" y="292"/>
                </a:cubicBezTo>
                <a:cubicBezTo>
                  <a:pt x="0" y="186"/>
                  <a:pt x="29" y="86"/>
                  <a:pt x="78" y="0"/>
                </a:cubicBezTo>
                <a:cubicBezTo>
                  <a:pt x="404" y="189"/>
                  <a:pt x="404" y="189"/>
                  <a:pt x="404" y="189"/>
                </a:cubicBezTo>
                <a:cubicBezTo>
                  <a:pt x="530" y="261"/>
                  <a:pt x="530" y="261"/>
                  <a:pt x="530" y="261"/>
                </a:cubicBezTo>
                <a:cubicBezTo>
                  <a:pt x="583" y="292"/>
                  <a:pt x="583" y="292"/>
                  <a:pt x="583" y="292"/>
                </a:cubicBezTo>
                <a:cubicBezTo>
                  <a:pt x="583" y="292"/>
                  <a:pt x="583" y="292"/>
                  <a:pt x="583" y="29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83" name="Freeform 23"/>
          <p:cNvSpPr>
            <a:spLocks/>
          </p:cNvSpPr>
          <p:nvPr/>
        </p:nvSpPr>
        <p:spPr bwMode="auto">
          <a:xfrm rot="5400000">
            <a:off x="3049246" y="3818017"/>
            <a:ext cx="412516" cy="212274"/>
          </a:xfrm>
          <a:custGeom>
            <a:avLst/>
            <a:gdLst>
              <a:gd name="T0" fmla="*/ 584 w 584"/>
              <a:gd name="T1" fmla="*/ 1 h 293"/>
              <a:gd name="T2" fmla="*/ 532 w 584"/>
              <a:gd name="T3" fmla="*/ 31 h 293"/>
              <a:gd name="T4" fmla="*/ 404 w 584"/>
              <a:gd name="T5" fmla="*/ 105 h 293"/>
              <a:gd name="T6" fmla="*/ 78 w 584"/>
              <a:gd name="T7" fmla="*/ 293 h 293"/>
              <a:gd name="T8" fmla="*/ 0 w 584"/>
              <a:gd name="T9" fmla="*/ 1 h 293"/>
              <a:gd name="T10" fmla="*/ 0 w 584"/>
              <a:gd name="T11" fmla="*/ 0 h 293"/>
              <a:gd name="T12" fmla="*/ 583 w 584"/>
              <a:gd name="T13" fmla="*/ 0 h 293"/>
              <a:gd name="T14" fmla="*/ 584 w 584"/>
              <a:gd name="T15" fmla="*/ 1 h 293"/>
              <a:gd name="T16" fmla="*/ 584 w 584"/>
              <a:gd name="T17" fmla="*/ 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4" h="293">
                <a:moveTo>
                  <a:pt x="584" y="1"/>
                </a:moveTo>
                <a:cubicBezTo>
                  <a:pt x="532" y="31"/>
                  <a:pt x="532" y="31"/>
                  <a:pt x="532" y="31"/>
                </a:cubicBezTo>
                <a:cubicBezTo>
                  <a:pt x="404" y="105"/>
                  <a:pt x="404" y="105"/>
                  <a:pt x="404" y="105"/>
                </a:cubicBezTo>
                <a:cubicBezTo>
                  <a:pt x="78" y="293"/>
                  <a:pt x="78" y="293"/>
                  <a:pt x="78" y="293"/>
                </a:cubicBezTo>
                <a:cubicBezTo>
                  <a:pt x="29" y="207"/>
                  <a:pt x="0" y="107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584" y="1"/>
                  <a:pt x="584" y="1"/>
                  <a:pt x="584" y="1"/>
                </a:cubicBezTo>
                <a:cubicBezTo>
                  <a:pt x="584" y="1"/>
                  <a:pt x="584" y="1"/>
                  <a:pt x="584" y="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84" name="Freeform 24"/>
          <p:cNvSpPr>
            <a:spLocks/>
          </p:cNvSpPr>
          <p:nvPr/>
        </p:nvSpPr>
        <p:spPr bwMode="auto">
          <a:xfrm rot="5400000">
            <a:off x="3049246" y="3818017"/>
            <a:ext cx="412516" cy="212274"/>
          </a:xfrm>
          <a:custGeom>
            <a:avLst/>
            <a:gdLst>
              <a:gd name="T0" fmla="*/ 584 w 584"/>
              <a:gd name="T1" fmla="*/ 1 h 293"/>
              <a:gd name="T2" fmla="*/ 532 w 584"/>
              <a:gd name="T3" fmla="*/ 31 h 293"/>
              <a:gd name="T4" fmla="*/ 404 w 584"/>
              <a:gd name="T5" fmla="*/ 105 h 293"/>
              <a:gd name="T6" fmla="*/ 78 w 584"/>
              <a:gd name="T7" fmla="*/ 293 h 293"/>
              <a:gd name="T8" fmla="*/ 0 w 584"/>
              <a:gd name="T9" fmla="*/ 1 h 293"/>
              <a:gd name="T10" fmla="*/ 0 w 584"/>
              <a:gd name="T11" fmla="*/ 0 h 293"/>
              <a:gd name="T12" fmla="*/ 583 w 584"/>
              <a:gd name="T13" fmla="*/ 0 h 293"/>
              <a:gd name="T14" fmla="*/ 584 w 584"/>
              <a:gd name="T15" fmla="*/ 1 h 293"/>
              <a:gd name="T16" fmla="*/ 584 w 584"/>
              <a:gd name="T17" fmla="*/ 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4" h="293">
                <a:moveTo>
                  <a:pt x="584" y="1"/>
                </a:moveTo>
                <a:cubicBezTo>
                  <a:pt x="532" y="31"/>
                  <a:pt x="532" y="31"/>
                  <a:pt x="532" y="31"/>
                </a:cubicBezTo>
                <a:cubicBezTo>
                  <a:pt x="404" y="105"/>
                  <a:pt x="404" y="105"/>
                  <a:pt x="404" y="105"/>
                </a:cubicBezTo>
                <a:cubicBezTo>
                  <a:pt x="78" y="293"/>
                  <a:pt x="78" y="293"/>
                  <a:pt x="78" y="293"/>
                </a:cubicBezTo>
                <a:cubicBezTo>
                  <a:pt x="29" y="207"/>
                  <a:pt x="0" y="107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584" y="1"/>
                  <a:pt x="584" y="1"/>
                  <a:pt x="584" y="1"/>
                </a:cubicBezTo>
                <a:cubicBezTo>
                  <a:pt x="584" y="1"/>
                  <a:pt x="584" y="1"/>
                  <a:pt x="584" y="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85" name="Freeform 25"/>
          <p:cNvSpPr>
            <a:spLocks/>
          </p:cNvSpPr>
          <p:nvPr/>
        </p:nvSpPr>
        <p:spPr bwMode="auto">
          <a:xfrm rot="5400000">
            <a:off x="3364629" y="3769268"/>
            <a:ext cx="358154" cy="364132"/>
          </a:xfrm>
          <a:custGeom>
            <a:avLst/>
            <a:gdLst>
              <a:gd name="T0" fmla="*/ 506 w 506"/>
              <a:gd name="T1" fmla="*/ 505 h 505"/>
              <a:gd name="T2" fmla="*/ 505 w 506"/>
              <a:gd name="T3" fmla="*/ 505 h 505"/>
              <a:gd name="T4" fmla="*/ 452 w 506"/>
              <a:gd name="T5" fmla="*/ 474 h 505"/>
              <a:gd name="T6" fmla="*/ 326 w 506"/>
              <a:gd name="T7" fmla="*/ 402 h 505"/>
              <a:gd name="T8" fmla="*/ 0 w 506"/>
              <a:gd name="T9" fmla="*/ 214 h 505"/>
              <a:gd name="T10" fmla="*/ 94 w 506"/>
              <a:gd name="T11" fmla="*/ 92 h 505"/>
              <a:gd name="T12" fmla="*/ 214 w 506"/>
              <a:gd name="T13" fmla="*/ 0 h 505"/>
              <a:gd name="T14" fmla="*/ 402 w 506"/>
              <a:gd name="T15" fmla="*/ 326 h 505"/>
              <a:gd name="T16" fmla="*/ 483 w 506"/>
              <a:gd name="T17" fmla="*/ 466 h 505"/>
              <a:gd name="T18" fmla="*/ 503 w 506"/>
              <a:gd name="T19" fmla="*/ 501 h 505"/>
              <a:gd name="T20" fmla="*/ 506 w 506"/>
              <a:gd name="T21" fmla="*/ 505 h 505"/>
              <a:gd name="T22" fmla="*/ 506 w 506"/>
              <a:gd name="T23" fmla="*/ 5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6" h="505">
                <a:moveTo>
                  <a:pt x="506" y="505"/>
                </a:moveTo>
                <a:cubicBezTo>
                  <a:pt x="505" y="505"/>
                  <a:pt x="505" y="505"/>
                  <a:pt x="505" y="505"/>
                </a:cubicBezTo>
                <a:cubicBezTo>
                  <a:pt x="452" y="474"/>
                  <a:pt x="452" y="474"/>
                  <a:pt x="452" y="474"/>
                </a:cubicBezTo>
                <a:cubicBezTo>
                  <a:pt x="326" y="402"/>
                  <a:pt x="326" y="402"/>
                  <a:pt x="326" y="402"/>
                </a:cubicBezTo>
                <a:cubicBezTo>
                  <a:pt x="0" y="214"/>
                  <a:pt x="0" y="214"/>
                  <a:pt x="0" y="214"/>
                </a:cubicBezTo>
                <a:cubicBezTo>
                  <a:pt x="26" y="169"/>
                  <a:pt x="57" y="128"/>
                  <a:pt x="94" y="92"/>
                </a:cubicBezTo>
                <a:cubicBezTo>
                  <a:pt x="130" y="56"/>
                  <a:pt x="170" y="25"/>
                  <a:pt x="214" y="0"/>
                </a:cubicBezTo>
                <a:cubicBezTo>
                  <a:pt x="402" y="326"/>
                  <a:pt x="402" y="326"/>
                  <a:pt x="402" y="326"/>
                </a:cubicBezTo>
                <a:cubicBezTo>
                  <a:pt x="483" y="466"/>
                  <a:pt x="483" y="466"/>
                  <a:pt x="483" y="466"/>
                </a:cubicBezTo>
                <a:cubicBezTo>
                  <a:pt x="503" y="501"/>
                  <a:pt x="503" y="501"/>
                  <a:pt x="503" y="501"/>
                </a:cubicBezTo>
                <a:cubicBezTo>
                  <a:pt x="506" y="505"/>
                  <a:pt x="506" y="505"/>
                  <a:pt x="506" y="505"/>
                </a:cubicBezTo>
                <a:cubicBezTo>
                  <a:pt x="506" y="505"/>
                  <a:pt x="506" y="505"/>
                  <a:pt x="506" y="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86" name="Freeform 26"/>
          <p:cNvSpPr>
            <a:spLocks/>
          </p:cNvSpPr>
          <p:nvPr/>
        </p:nvSpPr>
        <p:spPr bwMode="auto">
          <a:xfrm rot="5400000">
            <a:off x="3364629" y="3769268"/>
            <a:ext cx="358154" cy="364132"/>
          </a:xfrm>
          <a:custGeom>
            <a:avLst/>
            <a:gdLst>
              <a:gd name="T0" fmla="*/ 506 w 506"/>
              <a:gd name="T1" fmla="*/ 505 h 505"/>
              <a:gd name="T2" fmla="*/ 505 w 506"/>
              <a:gd name="T3" fmla="*/ 505 h 505"/>
              <a:gd name="T4" fmla="*/ 452 w 506"/>
              <a:gd name="T5" fmla="*/ 474 h 505"/>
              <a:gd name="T6" fmla="*/ 326 w 506"/>
              <a:gd name="T7" fmla="*/ 402 h 505"/>
              <a:gd name="T8" fmla="*/ 0 w 506"/>
              <a:gd name="T9" fmla="*/ 214 h 505"/>
              <a:gd name="T10" fmla="*/ 94 w 506"/>
              <a:gd name="T11" fmla="*/ 92 h 505"/>
              <a:gd name="T12" fmla="*/ 214 w 506"/>
              <a:gd name="T13" fmla="*/ 0 h 505"/>
              <a:gd name="T14" fmla="*/ 402 w 506"/>
              <a:gd name="T15" fmla="*/ 326 h 505"/>
              <a:gd name="T16" fmla="*/ 483 w 506"/>
              <a:gd name="T17" fmla="*/ 466 h 505"/>
              <a:gd name="T18" fmla="*/ 503 w 506"/>
              <a:gd name="T19" fmla="*/ 501 h 505"/>
              <a:gd name="T20" fmla="*/ 506 w 506"/>
              <a:gd name="T21" fmla="*/ 505 h 505"/>
              <a:gd name="T22" fmla="*/ 506 w 506"/>
              <a:gd name="T23" fmla="*/ 5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6" h="505">
                <a:moveTo>
                  <a:pt x="506" y="505"/>
                </a:moveTo>
                <a:cubicBezTo>
                  <a:pt x="505" y="505"/>
                  <a:pt x="505" y="505"/>
                  <a:pt x="505" y="505"/>
                </a:cubicBezTo>
                <a:cubicBezTo>
                  <a:pt x="452" y="474"/>
                  <a:pt x="452" y="474"/>
                  <a:pt x="452" y="474"/>
                </a:cubicBezTo>
                <a:cubicBezTo>
                  <a:pt x="326" y="402"/>
                  <a:pt x="326" y="402"/>
                  <a:pt x="326" y="402"/>
                </a:cubicBezTo>
                <a:cubicBezTo>
                  <a:pt x="0" y="214"/>
                  <a:pt x="0" y="214"/>
                  <a:pt x="0" y="214"/>
                </a:cubicBezTo>
                <a:cubicBezTo>
                  <a:pt x="26" y="169"/>
                  <a:pt x="57" y="128"/>
                  <a:pt x="94" y="92"/>
                </a:cubicBezTo>
                <a:cubicBezTo>
                  <a:pt x="130" y="56"/>
                  <a:pt x="170" y="25"/>
                  <a:pt x="214" y="0"/>
                </a:cubicBezTo>
                <a:cubicBezTo>
                  <a:pt x="402" y="326"/>
                  <a:pt x="402" y="326"/>
                  <a:pt x="402" y="326"/>
                </a:cubicBezTo>
                <a:cubicBezTo>
                  <a:pt x="483" y="466"/>
                  <a:pt x="483" y="466"/>
                  <a:pt x="483" y="466"/>
                </a:cubicBezTo>
                <a:cubicBezTo>
                  <a:pt x="503" y="501"/>
                  <a:pt x="503" y="501"/>
                  <a:pt x="503" y="501"/>
                </a:cubicBezTo>
                <a:cubicBezTo>
                  <a:pt x="506" y="505"/>
                  <a:pt x="506" y="505"/>
                  <a:pt x="506" y="505"/>
                </a:cubicBezTo>
                <a:cubicBezTo>
                  <a:pt x="506" y="505"/>
                  <a:pt x="506" y="505"/>
                  <a:pt x="506" y="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87" name="Freeform 27"/>
          <p:cNvSpPr>
            <a:spLocks/>
          </p:cNvSpPr>
          <p:nvPr/>
        </p:nvSpPr>
        <p:spPr bwMode="auto">
          <a:xfrm rot="5400000">
            <a:off x="3468352" y="4023699"/>
            <a:ext cx="207858" cy="421282"/>
          </a:xfrm>
          <a:custGeom>
            <a:avLst/>
            <a:gdLst>
              <a:gd name="T0" fmla="*/ 292 w 292"/>
              <a:gd name="T1" fmla="*/ 78 h 582"/>
              <a:gd name="T2" fmla="*/ 104 w 292"/>
              <a:gd name="T3" fmla="*/ 404 h 582"/>
              <a:gd name="T4" fmla="*/ 23 w 292"/>
              <a:gd name="T5" fmla="*/ 543 h 582"/>
              <a:gd name="T6" fmla="*/ 1 w 292"/>
              <a:gd name="T7" fmla="*/ 582 h 582"/>
              <a:gd name="T8" fmla="*/ 0 w 292"/>
              <a:gd name="T9" fmla="*/ 581 h 582"/>
              <a:gd name="T10" fmla="*/ 0 w 292"/>
              <a:gd name="T11" fmla="*/ 0 h 582"/>
              <a:gd name="T12" fmla="*/ 292 w 292"/>
              <a:gd name="T13" fmla="*/ 78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2" h="582">
                <a:moveTo>
                  <a:pt x="292" y="78"/>
                </a:moveTo>
                <a:cubicBezTo>
                  <a:pt x="104" y="404"/>
                  <a:pt x="104" y="404"/>
                  <a:pt x="104" y="404"/>
                </a:cubicBezTo>
                <a:cubicBezTo>
                  <a:pt x="23" y="543"/>
                  <a:pt x="23" y="543"/>
                  <a:pt x="23" y="543"/>
                </a:cubicBezTo>
                <a:cubicBezTo>
                  <a:pt x="1" y="582"/>
                  <a:pt x="1" y="582"/>
                  <a:pt x="1" y="582"/>
                </a:cubicBezTo>
                <a:cubicBezTo>
                  <a:pt x="0" y="581"/>
                  <a:pt x="0" y="581"/>
                  <a:pt x="0" y="581"/>
                </a:cubicBezTo>
                <a:cubicBezTo>
                  <a:pt x="0" y="0"/>
                  <a:pt x="0" y="0"/>
                  <a:pt x="0" y="0"/>
                </a:cubicBezTo>
                <a:cubicBezTo>
                  <a:pt x="107" y="0"/>
                  <a:pt x="206" y="28"/>
                  <a:pt x="292" y="7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88" name="Freeform 28"/>
          <p:cNvSpPr>
            <a:spLocks/>
          </p:cNvSpPr>
          <p:nvPr/>
        </p:nvSpPr>
        <p:spPr bwMode="auto">
          <a:xfrm rot="5400000">
            <a:off x="3468352" y="4023699"/>
            <a:ext cx="207858" cy="421282"/>
          </a:xfrm>
          <a:custGeom>
            <a:avLst/>
            <a:gdLst>
              <a:gd name="T0" fmla="*/ 292 w 292"/>
              <a:gd name="T1" fmla="*/ 78 h 582"/>
              <a:gd name="T2" fmla="*/ 104 w 292"/>
              <a:gd name="T3" fmla="*/ 404 h 582"/>
              <a:gd name="T4" fmla="*/ 23 w 292"/>
              <a:gd name="T5" fmla="*/ 543 h 582"/>
              <a:gd name="T6" fmla="*/ 1 w 292"/>
              <a:gd name="T7" fmla="*/ 582 h 582"/>
              <a:gd name="T8" fmla="*/ 0 w 292"/>
              <a:gd name="T9" fmla="*/ 581 h 582"/>
              <a:gd name="T10" fmla="*/ 0 w 292"/>
              <a:gd name="T11" fmla="*/ 0 h 582"/>
              <a:gd name="T12" fmla="*/ 292 w 292"/>
              <a:gd name="T13" fmla="*/ 78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2" h="582">
                <a:moveTo>
                  <a:pt x="292" y="78"/>
                </a:moveTo>
                <a:cubicBezTo>
                  <a:pt x="104" y="404"/>
                  <a:pt x="104" y="404"/>
                  <a:pt x="104" y="404"/>
                </a:cubicBezTo>
                <a:cubicBezTo>
                  <a:pt x="23" y="543"/>
                  <a:pt x="23" y="543"/>
                  <a:pt x="23" y="543"/>
                </a:cubicBezTo>
                <a:cubicBezTo>
                  <a:pt x="1" y="582"/>
                  <a:pt x="1" y="582"/>
                  <a:pt x="1" y="582"/>
                </a:cubicBezTo>
                <a:cubicBezTo>
                  <a:pt x="0" y="581"/>
                  <a:pt x="0" y="581"/>
                  <a:pt x="0" y="581"/>
                </a:cubicBezTo>
                <a:cubicBezTo>
                  <a:pt x="0" y="0"/>
                  <a:pt x="0" y="0"/>
                  <a:pt x="0" y="0"/>
                </a:cubicBezTo>
                <a:cubicBezTo>
                  <a:pt x="107" y="0"/>
                  <a:pt x="206" y="28"/>
                  <a:pt x="292" y="7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89" name="Freeform 29"/>
          <p:cNvSpPr>
            <a:spLocks/>
          </p:cNvSpPr>
          <p:nvPr/>
        </p:nvSpPr>
        <p:spPr bwMode="auto">
          <a:xfrm rot="5400000">
            <a:off x="3469970" y="3817458"/>
            <a:ext cx="206259" cy="419650"/>
          </a:xfrm>
          <a:custGeom>
            <a:avLst/>
            <a:gdLst>
              <a:gd name="T0" fmla="*/ 292 w 292"/>
              <a:gd name="T1" fmla="*/ 0 h 581"/>
              <a:gd name="T2" fmla="*/ 292 w 292"/>
              <a:gd name="T3" fmla="*/ 581 h 581"/>
              <a:gd name="T4" fmla="*/ 289 w 292"/>
              <a:gd name="T5" fmla="*/ 578 h 581"/>
              <a:gd name="T6" fmla="*/ 269 w 292"/>
              <a:gd name="T7" fmla="*/ 544 h 581"/>
              <a:gd name="T8" fmla="*/ 188 w 292"/>
              <a:gd name="T9" fmla="*/ 403 h 581"/>
              <a:gd name="T10" fmla="*/ 0 w 292"/>
              <a:gd name="T11" fmla="*/ 78 h 581"/>
              <a:gd name="T12" fmla="*/ 292 w 292"/>
              <a:gd name="T13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2" h="581">
                <a:moveTo>
                  <a:pt x="292" y="0"/>
                </a:moveTo>
                <a:cubicBezTo>
                  <a:pt x="292" y="581"/>
                  <a:pt x="292" y="581"/>
                  <a:pt x="292" y="581"/>
                </a:cubicBezTo>
                <a:cubicBezTo>
                  <a:pt x="289" y="578"/>
                  <a:pt x="289" y="578"/>
                  <a:pt x="289" y="578"/>
                </a:cubicBezTo>
                <a:cubicBezTo>
                  <a:pt x="269" y="544"/>
                  <a:pt x="269" y="544"/>
                  <a:pt x="269" y="544"/>
                </a:cubicBezTo>
                <a:cubicBezTo>
                  <a:pt x="188" y="403"/>
                  <a:pt x="188" y="403"/>
                  <a:pt x="188" y="403"/>
                </a:cubicBezTo>
                <a:cubicBezTo>
                  <a:pt x="0" y="78"/>
                  <a:pt x="0" y="78"/>
                  <a:pt x="0" y="78"/>
                </a:cubicBezTo>
                <a:cubicBezTo>
                  <a:pt x="86" y="28"/>
                  <a:pt x="186" y="0"/>
                  <a:pt x="292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90" name="Freeform 30"/>
          <p:cNvSpPr>
            <a:spLocks/>
          </p:cNvSpPr>
          <p:nvPr/>
        </p:nvSpPr>
        <p:spPr bwMode="auto">
          <a:xfrm rot="5400000">
            <a:off x="3469970" y="3817458"/>
            <a:ext cx="206259" cy="419650"/>
          </a:xfrm>
          <a:custGeom>
            <a:avLst/>
            <a:gdLst>
              <a:gd name="T0" fmla="*/ 292 w 292"/>
              <a:gd name="T1" fmla="*/ 0 h 581"/>
              <a:gd name="T2" fmla="*/ 292 w 292"/>
              <a:gd name="T3" fmla="*/ 581 h 581"/>
              <a:gd name="T4" fmla="*/ 289 w 292"/>
              <a:gd name="T5" fmla="*/ 578 h 581"/>
              <a:gd name="T6" fmla="*/ 269 w 292"/>
              <a:gd name="T7" fmla="*/ 544 h 581"/>
              <a:gd name="T8" fmla="*/ 188 w 292"/>
              <a:gd name="T9" fmla="*/ 403 h 581"/>
              <a:gd name="T10" fmla="*/ 0 w 292"/>
              <a:gd name="T11" fmla="*/ 78 h 581"/>
              <a:gd name="T12" fmla="*/ 292 w 292"/>
              <a:gd name="T13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2" h="581">
                <a:moveTo>
                  <a:pt x="292" y="0"/>
                </a:moveTo>
                <a:cubicBezTo>
                  <a:pt x="292" y="581"/>
                  <a:pt x="292" y="581"/>
                  <a:pt x="292" y="581"/>
                </a:cubicBezTo>
                <a:cubicBezTo>
                  <a:pt x="289" y="578"/>
                  <a:pt x="289" y="578"/>
                  <a:pt x="289" y="578"/>
                </a:cubicBezTo>
                <a:cubicBezTo>
                  <a:pt x="269" y="544"/>
                  <a:pt x="269" y="544"/>
                  <a:pt x="269" y="544"/>
                </a:cubicBezTo>
                <a:cubicBezTo>
                  <a:pt x="188" y="403"/>
                  <a:pt x="188" y="403"/>
                  <a:pt x="188" y="403"/>
                </a:cubicBezTo>
                <a:cubicBezTo>
                  <a:pt x="0" y="78"/>
                  <a:pt x="0" y="78"/>
                  <a:pt x="0" y="78"/>
                </a:cubicBezTo>
                <a:cubicBezTo>
                  <a:pt x="86" y="28"/>
                  <a:pt x="186" y="0"/>
                  <a:pt x="292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91" name="Freeform 31"/>
          <p:cNvSpPr>
            <a:spLocks/>
          </p:cNvSpPr>
          <p:nvPr/>
        </p:nvSpPr>
        <p:spPr bwMode="auto">
          <a:xfrm rot="5400000">
            <a:off x="2998048" y="3768452"/>
            <a:ext cx="358154" cy="365764"/>
          </a:xfrm>
          <a:custGeom>
            <a:avLst/>
            <a:gdLst>
              <a:gd name="T0" fmla="*/ 506 w 506"/>
              <a:gd name="T1" fmla="*/ 0 h 506"/>
              <a:gd name="T2" fmla="*/ 484 w 506"/>
              <a:gd name="T3" fmla="*/ 38 h 506"/>
              <a:gd name="T4" fmla="*/ 402 w 506"/>
              <a:gd name="T5" fmla="*/ 180 h 506"/>
              <a:gd name="T6" fmla="*/ 214 w 506"/>
              <a:gd name="T7" fmla="*/ 506 h 506"/>
              <a:gd name="T8" fmla="*/ 93 w 506"/>
              <a:gd name="T9" fmla="*/ 413 h 506"/>
              <a:gd name="T10" fmla="*/ 0 w 506"/>
              <a:gd name="T11" fmla="*/ 292 h 506"/>
              <a:gd name="T12" fmla="*/ 326 w 506"/>
              <a:gd name="T13" fmla="*/ 104 h 506"/>
              <a:gd name="T14" fmla="*/ 454 w 506"/>
              <a:gd name="T15" fmla="*/ 30 h 506"/>
              <a:gd name="T16" fmla="*/ 506 w 506"/>
              <a:gd name="T17" fmla="*/ 0 h 506"/>
              <a:gd name="T18" fmla="*/ 506 w 506"/>
              <a:gd name="T19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6" h="506">
                <a:moveTo>
                  <a:pt x="506" y="0"/>
                </a:moveTo>
                <a:cubicBezTo>
                  <a:pt x="484" y="38"/>
                  <a:pt x="484" y="38"/>
                  <a:pt x="484" y="38"/>
                </a:cubicBezTo>
                <a:cubicBezTo>
                  <a:pt x="402" y="180"/>
                  <a:pt x="402" y="180"/>
                  <a:pt x="402" y="180"/>
                </a:cubicBezTo>
                <a:cubicBezTo>
                  <a:pt x="214" y="506"/>
                  <a:pt x="214" y="506"/>
                  <a:pt x="214" y="506"/>
                </a:cubicBezTo>
                <a:cubicBezTo>
                  <a:pt x="169" y="480"/>
                  <a:pt x="129" y="449"/>
                  <a:pt x="93" y="413"/>
                </a:cubicBezTo>
                <a:cubicBezTo>
                  <a:pt x="57" y="377"/>
                  <a:pt x="25" y="336"/>
                  <a:pt x="0" y="292"/>
                </a:cubicBezTo>
                <a:cubicBezTo>
                  <a:pt x="326" y="104"/>
                  <a:pt x="326" y="104"/>
                  <a:pt x="326" y="104"/>
                </a:cubicBezTo>
                <a:cubicBezTo>
                  <a:pt x="454" y="30"/>
                  <a:pt x="454" y="30"/>
                  <a:pt x="454" y="30"/>
                </a:cubicBezTo>
                <a:cubicBezTo>
                  <a:pt x="506" y="0"/>
                  <a:pt x="506" y="0"/>
                  <a:pt x="506" y="0"/>
                </a:cubicBezTo>
                <a:cubicBezTo>
                  <a:pt x="506" y="0"/>
                  <a:pt x="506" y="0"/>
                  <a:pt x="50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92" name="Freeform 32"/>
          <p:cNvSpPr>
            <a:spLocks/>
          </p:cNvSpPr>
          <p:nvPr/>
        </p:nvSpPr>
        <p:spPr bwMode="auto">
          <a:xfrm rot="5400000">
            <a:off x="2998048" y="3768452"/>
            <a:ext cx="358154" cy="365764"/>
          </a:xfrm>
          <a:custGeom>
            <a:avLst/>
            <a:gdLst>
              <a:gd name="T0" fmla="*/ 506 w 506"/>
              <a:gd name="T1" fmla="*/ 0 h 506"/>
              <a:gd name="T2" fmla="*/ 484 w 506"/>
              <a:gd name="T3" fmla="*/ 38 h 506"/>
              <a:gd name="T4" fmla="*/ 402 w 506"/>
              <a:gd name="T5" fmla="*/ 180 h 506"/>
              <a:gd name="T6" fmla="*/ 214 w 506"/>
              <a:gd name="T7" fmla="*/ 506 h 506"/>
              <a:gd name="T8" fmla="*/ 93 w 506"/>
              <a:gd name="T9" fmla="*/ 413 h 506"/>
              <a:gd name="T10" fmla="*/ 0 w 506"/>
              <a:gd name="T11" fmla="*/ 292 h 506"/>
              <a:gd name="T12" fmla="*/ 326 w 506"/>
              <a:gd name="T13" fmla="*/ 104 h 506"/>
              <a:gd name="T14" fmla="*/ 454 w 506"/>
              <a:gd name="T15" fmla="*/ 30 h 506"/>
              <a:gd name="T16" fmla="*/ 506 w 506"/>
              <a:gd name="T17" fmla="*/ 0 h 506"/>
              <a:gd name="T18" fmla="*/ 506 w 506"/>
              <a:gd name="T19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6" h="506">
                <a:moveTo>
                  <a:pt x="506" y="0"/>
                </a:moveTo>
                <a:cubicBezTo>
                  <a:pt x="484" y="38"/>
                  <a:pt x="484" y="38"/>
                  <a:pt x="484" y="38"/>
                </a:cubicBezTo>
                <a:cubicBezTo>
                  <a:pt x="402" y="180"/>
                  <a:pt x="402" y="180"/>
                  <a:pt x="402" y="180"/>
                </a:cubicBezTo>
                <a:cubicBezTo>
                  <a:pt x="214" y="506"/>
                  <a:pt x="214" y="506"/>
                  <a:pt x="214" y="506"/>
                </a:cubicBezTo>
                <a:cubicBezTo>
                  <a:pt x="169" y="480"/>
                  <a:pt x="129" y="449"/>
                  <a:pt x="93" y="413"/>
                </a:cubicBezTo>
                <a:cubicBezTo>
                  <a:pt x="57" y="377"/>
                  <a:pt x="25" y="336"/>
                  <a:pt x="0" y="292"/>
                </a:cubicBezTo>
                <a:cubicBezTo>
                  <a:pt x="326" y="104"/>
                  <a:pt x="326" y="104"/>
                  <a:pt x="326" y="104"/>
                </a:cubicBezTo>
                <a:cubicBezTo>
                  <a:pt x="454" y="30"/>
                  <a:pt x="454" y="30"/>
                  <a:pt x="454" y="30"/>
                </a:cubicBezTo>
                <a:cubicBezTo>
                  <a:pt x="506" y="0"/>
                  <a:pt x="506" y="0"/>
                  <a:pt x="506" y="0"/>
                </a:cubicBezTo>
                <a:cubicBezTo>
                  <a:pt x="506" y="0"/>
                  <a:pt x="506" y="0"/>
                  <a:pt x="50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93" name="Freeform 33"/>
          <p:cNvSpPr>
            <a:spLocks/>
          </p:cNvSpPr>
          <p:nvPr/>
        </p:nvSpPr>
        <p:spPr bwMode="auto">
          <a:xfrm rot="5400000">
            <a:off x="3365430" y="4128222"/>
            <a:ext cx="356555" cy="364132"/>
          </a:xfrm>
          <a:custGeom>
            <a:avLst/>
            <a:gdLst>
              <a:gd name="T0" fmla="*/ 505 w 505"/>
              <a:gd name="T1" fmla="*/ 214 h 505"/>
              <a:gd name="T2" fmla="*/ 179 w 505"/>
              <a:gd name="T3" fmla="*/ 402 h 505"/>
              <a:gd name="T4" fmla="*/ 55 w 505"/>
              <a:gd name="T5" fmla="*/ 474 h 505"/>
              <a:gd name="T6" fmla="*/ 1 w 505"/>
              <a:gd name="T7" fmla="*/ 505 h 505"/>
              <a:gd name="T8" fmla="*/ 0 w 505"/>
              <a:gd name="T9" fmla="*/ 505 h 505"/>
              <a:gd name="T10" fmla="*/ 0 w 505"/>
              <a:gd name="T11" fmla="*/ 504 h 505"/>
              <a:gd name="T12" fmla="*/ 23 w 505"/>
              <a:gd name="T13" fmla="*/ 466 h 505"/>
              <a:gd name="T14" fmla="*/ 103 w 505"/>
              <a:gd name="T15" fmla="*/ 326 h 505"/>
              <a:gd name="T16" fmla="*/ 291 w 505"/>
              <a:gd name="T17" fmla="*/ 0 h 505"/>
              <a:gd name="T18" fmla="*/ 412 w 505"/>
              <a:gd name="T19" fmla="*/ 93 h 505"/>
              <a:gd name="T20" fmla="*/ 505 w 505"/>
              <a:gd name="T21" fmla="*/ 21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5" h="505">
                <a:moveTo>
                  <a:pt x="505" y="214"/>
                </a:moveTo>
                <a:cubicBezTo>
                  <a:pt x="179" y="402"/>
                  <a:pt x="179" y="402"/>
                  <a:pt x="179" y="402"/>
                </a:cubicBezTo>
                <a:cubicBezTo>
                  <a:pt x="55" y="474"/>
                  <a:pt x="55" y="474"/>
                  <a:pt x="55" y="474"/>
                </a:cubicBezTo>
                <a:cubicBezTo>
                  <a:pt x="1" y="505"/>
                  <a:pt x="1" y="505"/>
                  <a:pt x="1" y="505"/>
                </a:cubicBezTo>
                <a:cubicBezTo>
                  <a:pt x="0" y="505"/>
                  <a:pt x="0" y="505"/>
                  <a:pt x="0" y="505"/>
                </a:cubicBezTo>
                <a:cubicBezTo>
                  <a:pt x="0" y="504"/>
                  <a:pt x="0" y="504"/>
                  <a:pt x="0" y="504"/>
                </a:cubicBezTo>
                <a:cubicBezTo>
                  <a:pt x="23" y="466"/>
                  <a:pt x="23" y="466"/>
                  <a:pt x="23" y="466"/>
                </a:cubicBezTo>
                <a:cubicBezTo>
                  <a:pt x="103" y="326"/>
                  <a:pt x="103" y="326"/>
                  <a:pt x="103" y="326"/>
                </a:cubicBezTo>
                <a:cubicBezTo>
                  <a:pt x="291" y="0"/>
                  <a:pt x="291" y="0"/>
                  <a:pt x="291" y="0"/>
                </a:cubicBezTo>
                <a:cubicBezTo>
                  <a:pt x="336" y="25"/>
                  <a:pt x="376" y="57"/>
                  <a:pt x="412" y="93"/>
                </a:cubicBezTo>
                <a:cubicBezTo>
                  <a:pt x="448" y="129"/>
                  <a:pt x="479" y="169"/>
                  <a:pt x="505" y="214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94" name="Freeform 34"/>
          <p:cNvSpPr>
            <a:spLocks/>
          </p:cNvSpPr>
          <p:nvPr/>
        </p:nvSpPr>
        <p:spPr bwMode="auto">
          <a:xfrm rot="5400000">
            <a:off x="3365430" y="4128222"/>
            <a:ext cx="356555" cy="364132"/>
          </a:xfrm>
          <a:custGeom>
            <a:avLst/>
            <a:gdLst>
              <a:gd name="T0" fmla="*/ 505 w 505"/>
              <a:gd name="T1" fmla="*/ 214 h 505"/>
              <a:gd name="T2" fmla="*/ 179 w 505"/>
              <a:gd name="T3" fmla="*/ 402 h 505"/>
              <a:gd name="T4" fmla="*/ 55 w 505"/>
              <a:gd name="T5" fmla="*/ 474 h 505"/>
              <a:gd name="T6" fmla="*/ 1 w 505"/>
              <a:gd name="T7" fmla="*/ 505 h 505"/>
              <a:gd name="T8" fmla="*/ 0 w 505"/>
              <a:gd name="T9" fmla="*/ 505 h 505"/>
              <a:gd name="T10" fmla="*/ 0 w 505"/>
              <a:gd name="T11" fmla="*/ 504 h 505"/>
              <a:gd name="T12" fmla="*/ 23 w 505"/>
              <a:gd name="T13" fmla="*/ 466 h 505"/>
              <a:gd name="T14" fmla="*/ 103 w 505"/>
              <a:gd name="T15" fmla="*/ 326 h 505"/>
              <a:gd name="T16" fmla="*/ 291 w 505"/>
              <a:gd name="T17" fmla="*/ 0 h 505"/>
              <a:gd name="T18" fmla="*/ 412 w 505"/>
              <a:gd name="T19" fmla="*/ 93 h 505"/>
              <a:gd name="T20" fmla="*/ 505 w 505"/>
              <a:gd name="T21" fmla="*/ 214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5" h="505">
                <a:moveTo>
                  <a:pt x="505" y="214"/>
                </a:moveTo>
                <a:cubicBezTo>
                  <a:pt x="179" y="402"/>
                  <a:pt x="179" y="402"/>
                  <a:pt x="179" y="402"/>
                </a:cubicBezTo>
                <a:cubicBezTo>
                  <a:pt x="55" y="474"/>
                  <a:pt x="55" y="474"/>
                  <a:pt x="55" y="474"/>
                </a:cubicBezTo>
                <a:cubicBezTo>
                  <a:pt x="1" y="505"/>
                  <a:pt x="1" y="505"/>
                  <a:pt x="1" y="505"/>
                </a:cubicBezTo>
                <a:cubicBezTo>
                  <a:pt x="0" y="505"/>
                  <a:pt x="0" y="505"/>
                  <a:pt x="0" y="505"/>
                </a:cubicBezTo>
                <a:cubicBezTo>
                  <a:pt x="0" y="504"/>
                  <a:pt x="0" y="504"/>
                  <a:pt x="0" y="504"/>
                </a:cubicBezTo>
                <a:cubicBezTo>
                  <a:pt x="23" y="466"/>
                  <a:pt x="23" y="466"/>
                  <a:pt x="23" y="466"/>
                </a:cubicBezTo>
                <a:cubicBezTo>
                  <a:pt x="103" y="326"/>
                  <a:pt x="103" y="326"/>
                  <a:pt x="103" y="326"/>
                </a:cubicBezTo>
                <a:cubicBezTo>
                  <a:pt x="291" y="0"/>
                  <a:pt x="291" y="0"/>
                  <a:pt x="291" y="0"/>
                </a:cubicBezTo>
                <a:cubicBezTo>
                  <a:pt x="336" y="25"/>
                  <a:pt x="376" y="57"/>
                  <a:pt x="412" y="93"/>
                </a:cubicBezTo>
                <a:cubicBezTo>
                  <a:pt x="448" y="129"/>
                  <a:pt x="479" y="169"/>
                  <a:pt x="505" y="214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95" name="Freeform 35"/>
          <p:cNvSpPr>
            <a:spLocks/>
          </p:cNvSpPr>
          <p:nvPr/>
        </p:nvSpPr>
        <p:spPr bwMode="auto">
          <a:xfrm rot="5400000">
            <a:off x="2998048" y="4126606"/>
            <a:ext cx="358154" cy="365764"/>
          </a:xfrm>
          <a:custGeom>
            <a:avLst/>
            <a:gdLst>
              <a:gd name="T0" fmla="*/ 506 w 506"/>
              <a:gd name="T1" fmla="*/ 292 h 506"/>
              <a:gd name="T2" fmla="*/ 414 w 506"/>
              <a:gd name="T3" fmla="*/ 412 h 506"/>
              <a:gd name="T4" fmla="*/ 292 w 506"/>
              <a:gd name="T5" fmla="*/ 506 h 506"/>
              <a:gd name="T6" fmla="*/ 104 w 506"/>
              <a:gd name="T7" fmla="*/ 180 h 506"/>
              <a:gd name="T8" fmla="*/ 22 w 506"/>
              <a:gd name="T9" fmla="*/ 38 h 506"/>
              <a:gd name="T10" fmla="*/ 22 w 506"/>
              <a:gd name="T11" fmla="*/ 38 h 506"/>
              <a:gd name="T12" fmla="*/ 0 w 506"/>
              <a:gd name="T13" fmla="*/ 0 h 506"/>
              <a:gd name="T14" fmla="*/ 5 w 506"/>
              <a:gd name="T15" fmla="*/ 3 h 506"/>
              <a:gd name="T16" fmla="*/ 53 w 506"/>
              <a:gd name="T17" fmla="*/ 30 h 506"/>
              <a:gd name="T18" fmla="*/ 180 w 506"/>
              <a:gd name="T19" fmla="*/ 104 h 506"/>
              <a:gd name="T20" fmla="*/ 506 w 506"/>
              <a:gd name="T21" fmla="*/ 292 h 506"/>
              <a:gd name="T22" fmla="*/ 506 w 506"/>
              <a:gd name="T23" fmla="*/ 29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6" h="506">
                <a:moveTo>
                  <a:pt x="506" y="292"/>
                </a:moveTo>
                <a:cubicBezTo>
                  <a:pt x="481" y="336"/>
                  <a:pt x="450" y="376"/>
                  <a:pt x="414" y="412"/>
                </a:cubicBezTo>
                <a:cubicBezTo>
                  <a:pt x="378" y="448"/>
                  <a:pt x="337" y="480"/>
                  <a:pt x="292" y="506"/>
                </a:cubicBezTo>
                <a:cubicBezTo>
                  <a:pt x="104" y="180"/>
                  <a:pt x="104" y="180"/>
                  <a:pt x="104" y="180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0" y="0"/>
                  <a:pt x="0" y="0"/>
                  <a:pt x="0" y="0"/>
                </a:cubicBezTo>
                <a:cubicBezTo>
                  <a:pt x="5" y="3"/>
                  <a:pt x="5" y="3"/>
                  <a:pt x="5" y="3"/>
                </a:cubicBezTo>
                <a:cubicBezTo>
                  <a:pt x="53" y="30"/>
                  <a:pt x="53" y="30"/>
                  <a:pt x="53" y="30"/>
                </a:cubicBezTo>
                <a:cubicBezTo>
                  <a:pt x="180" y="104"/>
                  <a:pt x="180" y="104"/>
                  <a:pt x="180" y="104"/>
                </a:cubicBezTo>
                <a:cubicBezTo>
                  <a:pt x="506" y="292"/>
                  <a:pt x="506" y="292"/>
                  <a:pt x="506" y="292"/>
                </a:cubicBezTo>
                <a:cubicBezTo>
                  <a:pt x="506" y="292"/>
                  <a:pt x="506" y="292"/>
                  <a:pt x="506" y="29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96" name="Freeform 37"/>
          <p:cNvSpPr>
            <a:spLocks/>
          </p:cNvSpPr>
          <p:nvPr/>
        </p:nvSpPr>
        <p:spPr bwMode="auto">
          <a:xfrm rot="5400000">
            <a:off x="3260705" y="4232949"/>
            <a:ext cx="412516" cy="210642"/>
          </a:xfrm>
          <a:custGeom>
            <a:avLst/>
            <a:gdLst>
              <a:gd name="T0" fmla="*/ 583 w 583"/>
              <a:gd name="T1" fmla="*/ 292 h 292"/>
              <a:gd name="T2" fmla="*/ 0 w 583"/>
              <a:gd name="T3" fmla="*/ 292 h 292"/>
              <a:gd name="T4" fmla="*/ 53 w 583"/>
              <a:gd name="T5" fmla="*/ 261 h 292"/>
              <a:gd name="T6" fmla="*/ 178 w 583"/>
              <a:gd name="T7" fmla="*/ 189 h 292"/>
              <a:gd name="T8" fmla="*/ 504 w 583"/>
              <a:gd name="T9" fmla="*/ 0 h 292"/>
              <a:gd name="T10" fmla="*/ 583 w 583"/>
              <a:gd name="T11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3" h="292">
                <a:moveTo>
                  <a:pt x="583" y="292"/>
                </a:moveTo>
                <a:cubicBezTo>
                  <a:pt x="0" y="292"/>
                  <a:pt x="0" y="292"/>
                  <a:pt x="0" y="292"/>
                </a:cubicBezTo>
                <a:cubicBezTo>
                  <a:pt x="53" y="261"/>
                  <a:pt x="53" y="261"/>
                  <a:pt x="53" y="261"/>
                </a:cubicBezTo>
                <a:cubicBezTo>
                  <a:pt x="178" y="189"/>
                  <a:pt x="178" y="189"/>
                  <a:pt x="178" y="189"/>
                </a:cubicBezTo>
                <a:cubicBezTo>
                  <a:pt x="504" y="0"/>
                  <a:pt x="504" y="0"/>
                  <a:pt x="504" y="0"/>
                </a:cubicBezTo>
                <a:cubicBezTo>
                  <a:pt x="554" y="86"/>
                  <a:pt x="583" y="186"/>
                  <a:pt x="583" y="29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97" name="Freeform 38"/>
          <p:cNvSpPr>
            <a:spLocks/>
          </p:cNvSpPr>
          <p:nvPr/>
        </p:nvSpPr>
        <p:spPr bwMode="auto">
          <a:xfrm rot="5400000">
            <a:off x="3260705" y="4232951"/>
            <a:ext cx="412516" cy="210642"/>
          </a:xfrm>
          <a:custGeom>
            <a:avLst/>
            <a:gdLst>
              <a:gd name="T0" fmla="*/ 583 w 583"/>
              <a:gd name="T1" fmla="*/ 292 h 292"/>
              <a:gd name="T2" fmla="*/ 0 w 583"/>
              <a:gd name="T3" fmla="*/ 292 h 292"/>
              <a:gd name="T4" fmla="*/ 53 w 583"/>
              <a:gd name="T5" fmla="*/ 261 h 292"/>
              <a:gd name="T6" fmla="*/ 178 w 583"/>
              <a:gd name="T7" fmla="*/ 189 h 292"/>
              <a:gd name="T8" fmla="*/ 504 w 583"/>
              <a:gd name="T9" fmla="*/ 0 h 292"/>
              <a:gd name="T10" fmla="*/ 583 w 583"/>
              <a:gd name="T11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3" h="292">
                <a:moveTo>
                  <a:pt x="583" y="292"/>
                </a:moveTo>
                <a:cubicBezTo>
                  <a:pt x="0" y="292"/>
                  <a:pt x="0" y="292"/>
                  <a:pt x="0" y="292"/>
                </a:cubicBezTo>
                <a:cubicBezTo>
                  <a:pt x="53" y="261"/>
                  <a:pt x="53" y="261"/>
                  <a:pt x="53" y="261"/>
                </a:cubicBezTo>
                <a:cubicBezTo>
                  <a:pt x="178" y="189"/>
                  <a:pt x="178" y="189"/>
                  <a:pt x="178" y="189"/>
                </a:cubicBezTo>
                <a:cubicBezTo>
                  <a:pt x="504" y="0"/>
                  <a:pt x="504" y="0"/>
                  <a:pt x="504" y="0"/>
                </a:cubicBezTo>
                <a:cubicBezTo>
                  <a:pt x="554" y="86"/>
                  <a:pt x="583" y="186"/>
                  <a:pt x="583" y="29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98" name="Freeform 39"/>
          <p:cNvSpPr>
            <a:spLocks/>
          </p:cNvSpPr>
          <p:nvPr/>
        </p:nvSpPr>
        <p:spPr bwMode="auto">
          <a:xfrm rot="5400000">
            <a:off x="3049246" y="4232131"/>
            <a:ext cx="412516" cy="212274"/>
          </a:xfrm>
          <a:custGeom>
            <a:avLst/>
            <a:gdLst>
              <a:gd name="T0" fmla="*/ 583 w 583"/>
              <a:gd name="T1" fmla="*/ 0 h 293"/>
              <a:gd name="T2" fmla="*/ 583 w 583"/>
              <a:gd name="T3" fmla="*/ 1 h 293"/>
              <a:gd name="T4" fmla="*/ 505 w 583"/>
              <a:gd name="T5" fmla="*/ 293 h 293"/>
              <a:gd name="T6" fmla="*/ 178 w 583"/>
              <a:gd name="T7" fmla="*/ 105 h 293"/>
              <a:gd name="T8" fmla="*/ 51 w 583"/>
              <a:gd name="T9" fmla="*/ 31 h 293"/>
              <a:gd name="T10" fmla="*/ 3 w 583"/>
              <a:gd name="T11" fmla="*/ 4 h 293"/>
              <a:gd name="T12" fmla="*/ 0 w 583"/>
              <a:gd name="T13" fmla="*/ 0 h 293"/>
              <a:gd name="T14" fmla="*/ 0 w 583"/>
              <a:gd name="T15" fmla="*/ 0 h 293"/>
              <a:gd name="T16" fmla="*/ 0 w 583"/>
              <a:gd name="T17" fmla="*/ 0 h 293"/>
              <a:gd name="T18" fmla="*/ 583 w 583"/>
              <a:gd name="T19" fmla="*/ 0 h 293"/>
              <a:gd name="T20" fmla="*/ 583 w 583"/>
              <a:gd name="T21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3" h="293">
                <a:moveTo>
                  <a:pt x="583" y="0"/>
                </a:moveTo>
                <a:cubicBezTo>
                  <a:pt x="583" y="1"/>
                  <a:pt x="583" y="1"/>
                  <a:pt x="583" y="1"/>
                </a:cubicBezTo>
                <a:cubicBezTo>
                  <a:pt x="583" y="107"/>
                  <a:pt x="554" y="207"/>
                  <a:pt x="505" y="293"/>
                </a:cubicBezTo>
                <a:cubicBezTo>
                  <a:pt x="178" y="105"/>
                  <a:pt x="178" y="105"/>
                  <a:pt x="178" y="105"/>
                </a:cubicBezTo>
                <a:cubicBezTo>
                  <a:pt x="51" y="31"/>
                  <a:pt x="51" y="31"/>
                  <a:pt x="51" y="31"/>
                </a:cubicBezTo>
                <a:cubicBezTo>
                  <a:pt x="3" y="4"/>
                  <a:pt x="3" y="4"/>
                  <a:pt x="3" y="4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583" y="0"/>
                  <a:pt x="583" y="0"/>
                  <a:pt x="583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99" name="Freeform 40"/>
          <p:cNvSpPr>
            <a:spLocks/>
          </p:cNvSpPr>
          <p:nvPr/>
        </p:nvSpPr>
        <p:spPr bwMode="auto">
          <a:xfrm rot="5400000">
            <a:off x="3049246" y="4232131"/>
            <a:ext cx="412516" cy="212274"/>
          </a:xfrm>
          <a:custGeom>
            <a:avLst/>
            <a:gdLst>
              <a:gd name="T0" fmla="*/ 583 w 583"/>
              <a:gd name="T1" fmla="*/ 0 h 293"/>
              <a:gd name="T2" fmla="*/ 583 w 583"/>
              <a:gd name="T3" fmla="*/ 1 h 293"/>
              <a:gd name="T4" fmla="*/ 505 w 583"/>
              <a:gd name="T5" fmla="*/ 293 h 293"/>
              <a:gd name="T6" fmla="*/ 178 w 583"/>
              <a:gd name="T7" fmla="*/ 105 h 293"/>
              <a:gd name="T8" fmla="*/ 51 w 583"/>
              <a:gd name="T9" fmla="*/ 31 h 293"/>
              <a:gd name="T10" fmla="*/ 3 w 583"/>
              <a:gd name="T11" fmla="*/ 4 h 293"/>
              <a:gd name="T12" fmla="*/ 0 w 583"/>
              <a:gd name="T13" fmla="*/ 0 h 293"/>
              <a:gd name="T14" fmla="*/ 0 w 583"/>
              <a:gd name="T15" fmla="*/ 0 h 293"/>
              <a:gd name="T16" fmla="*/ 0 w 583"/>
              <a:gd name="T17" fmla="*/ 0 h 293"/>
              <a:gd name="T18" fmla="*/ 583 w 583"/>
              <a:gd name="T19" fmla="*/ 0 h 293"/>
              <a:gd name="T20" fmla="*/ 583 w 583"/>
              <a:gd name="T21" fmla="*/ 0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3" h="293">
                <a:moveTo>
                  <a:pt x="583" y="0"/>
                </a:moveTo>
                <a:cubicBezTo>
                  <a:pt x="583" y="1"/>
                  <a:pt x="583" y="1"/>
                  <a:pt x="583" y="1"/>
                </a:cubicBezTo>
                <a:cubicBezTo>
                  <a:pt x="583" y="107"/>
                  <a:pt x="554" y="207"/>
                  <a:pt x="505" y="293"/>
                </a:cubicBezTo>
                <a:cubicBezTo>
                  <a:pt x="178" y="105"/>
                  <a:pt x="178" y="105"/>
                  <a:pt x="178" y="105"/>
                </a:cubicBezTo>
                <a:cubicBezTo>
                  <a:pt x="51" y="31"/>
                  <a:pt x="51" y="31"/>
                  <a:pt x="51" y="31"/>
                </a:cubicBezTo>
                <a:cubicBezTo>
                  <a:pt x="3" y="4"/>
                  <a:pt x="3" y="4"/>
                  <a:pt x="3" y="4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583" y="0"/>
                  <a:pt x="583" y="0"/>
                  <a:pt x="583" y="0"/>
                </a:cubicBezTo>
                <a:cubicBezTo>
                  <a:pt x="583" y="0"/>
                  <a:pt x="583" y="0"/>
                  <a:pt x="583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00" name="Freeform 41"/>
          <p:cNvSpPr>
            <a:spLocks/>
          </p:cNvSpPr>
          <p:nvPr/>
        </p:nvSpPr>
        <p:spPr bwMode="auto">
          <a:xfrm rot="5400000">
            <a:off x="3046240" y="3816643"/>
            <a:ext cx="206259" cy="421282"/>
          </a:xfrm>
          <a:custGeom>
            <a:avLst/>
            <a:gdLst>
              <a:gd name="T0" fmla="*/ 292 w 292"/>
              <a:gd name="T1" fmla="*/ 0 h 584"/>
              <a:gd name="T2" fmla="*/ 292 w 292"/>
              <a:gd name="T3" fmla="*/ 584 h 584"/>
              <a:gd name="T4" fmla="*/ 0 w 292"/>
              <a:gd name="T5" fmla="*/ 506 h 584"/>
              <a:gd name="T6" fmla="*/ 188 w 292"/>
              <a:gd name="T7" fmla="*/ 180 h 584"/>
              <a:gd name="T8" fmla="*/ 270 w 292"/>
              <a:gd name="T9" fmla="*/ 38 h 584"/>
              <a:gd name="T10" fmla="*/ 292 w 292"/>
              <a:gd name="T11" fmla="*/ 0 h 584"/>
              <a:gd name="T12" fmla="*/ 292 w 292"/>
              <a:gd name="T13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2" h="584">
                <a:moveTo>
                  <a:pt x="292" y="0"/>
                </a:moveTo>
                <a:cubicBezTo>
                  <a:pt x="292" y="584"/>
                  <a:pt x="292" y="584"/>
                  <a:pt x="292" y="584"/>
                </a:cubicBezTo>
                <a:cubicBezTo>
                  <a:pt x="186" y="584"/>
                  <a:pt x="86" y="555"/>
                  <a:pt x="0" y="506"/>
                </a:cubicBezTo>
                <a:cubicBezTo>
                  <a:pt x="188" y="180"/>
                  <a:pt x="188" y="180"/>
                  <a:pt x="188" y="180"/>
                </a:cubicBezTo>
                <a:cubicBezTo>
                  <a:pt x="270" y="38"/>
                  <a:pt x="270" y="38"/>
                  <a:pt x="270" y="38"/>
                </a:cubicBezTo>
                <a:cubicBezTo>
                  <a:pt x="292" y="0"/>
                  <a:pt x="292" y="0"/>
                  <a:pt x="292" y="0"/>
                </a:cubicBezTo>
                <a:cubicBezTo>
                  <a:pt x="292" y="0"/>
                  <a:pt x="292" y="0"/>
                  <a:pt x="292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01" name="Freeform 42"/>
          <p:cNvSpPr>
            <a:spLocks/>
          </p:cNvSpPr>
          <p:nvPr/>
        </p:nvSpPr>
        <p:spPr bwMode="auto">
          <a:xfrm rot="5400000">
            <a:off x="3046240" y="3816643"/>
            <a:ext cx="206259" cy="421282"/>
          </a:xfrm>
          <a:custGeom>
            <a:avLst/>
            <a:gdLst>
              <a:gd name="T0" fmla="*/ 292 w 292"/>
              <a:gd name="T1" fmla="*/ 0 h 584"/>
              <a:gd name="T2" fmla="*/ 292 w 292"/>
              <a:gd name="T3" fmla="*/ 584 h 584"/>
              <a:gd name="T4" fmla="*/ 0 w 292"/>
              <a:gd name="T5" fmla="*/ 506 h 584"/>
              <a:gd name="T6" fmla="*/ 188 w 292"/>
              <a:gd name="T7" fmla="*/ 180 h 584"/>
              <a:gd name="T8" fmla="*/ 270 w 292"/>
              <a:gd name="T9" fmla="*/ 38 h 584"/>
              <a:gd name="T10" fmla="*/ 292 w 292"/>
              <a:gd name="T11" fmla="*/ 0 h 584"/>
              <a:gd name="T12" fmla="*/ 292 w 292"/>
              <a:gd name="T13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2" h="584">
                <a:moveTo>
                  <a:pt x="292" y="0"/>
                </a:moveTo>
                <a:cubicBezTo>
                  <a:pt x="292" y="584"/>
                  <a:pt x="292" y="584"/>
                  <a:pt x="292" y="584"/>
                </a:cubicBezTo>
                <a:cubicBezTo>
                  <a:pt x="186" y="584"/>
                  <a:pt x="86" y="555"/>
                  <a:pt x="0" y="506"/>
                </a:cubicBezTo>
                <a:cubicBezTo>
                  <a:pt x="188" y="180"/>
                  <a:pt x="188" y="180"/>
                  <a:pt x="188" y="180"/>
                </a:cubicBezTo>
                <a:cubicBezTo>
                  <a:pt x="270" y="38"/>
                  <a:pt x="270" y="38"/>
                  <a:pt x="270" y="38"/>
                </a:cubicBezTo>
                <a:cubicBezTo>
                  <a:pt x="292" y="0"/>
                  <a:pt x="292" y="0"/>
                  <a:pt x="292" y="0"/>
                </a:cubicBezTo>
                <a:cubicBezTo>
                  <a:pt x="292" y="0"/>
                  <a:pt x="292" y="0"/>
                  <a:pt x="292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02" name="Freeform 43"/>
          <p:cNvSpPr>
            <a:spLocks/>
          </p:cNvSpPr>
          <p:nvPr/>
        </p:nvSpPr>
        <p:spPr bwMode="auto">
          <a:xfrm rot="5400000">
            <a:off x="3045438" y="4023699"/>
            <a:ext cx="207858" cy="421282"/>
          </a:xfrm>
          <a:custGeom>
            <a:avLst/>
            <a:gdLst>
              <a:gd name="T0" fmla="*/ 292 w 292"/>
              <a:gd name="T1" fmla="*/ 506 h 584"/>
              <a:gd name="T2" fmla="*/ 0 w 292"/>
              <a:gd name="T3" fmla="*/ 584 h 584"/>
              <a:gd name="T4" fmla="*/ 0 w 292"/>
              <a:gd name="T5" fmla="*/ 0 h 584"/>
              <a:gd name="T6" fmla="*/ 22 w 292"/>
              <a:gd name="T7" fmla="*/ 38 h 584"/>
              <a:gd name="T8" fmla="*/ 22 w 292"/>
              <a:gd name="T9" fmla="*/ 38 h 584"/>
              <a:gd name="T10" fmla="*/ 104 w 292"/>
              <a:gd name="T11" fmla="*/ 180 h 584"/>
              <a:gd name="T12" fmla="*/ 292 w 292"/>
              <a:gd name="T13" fmla="*/ 506 h 584"/>
              <a:gd name="T14" fmla="*/ 292 w 292"/>
              <a:gd name="T15" fmla="*/ 506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" h="584">
                <a:moveTo>
                  <a:pt x="292" y="506"/>
                </a:moveTo>
                <a:cubicBezTo>
                  <a:pt x="206" y="555"/>
                  <a:pt x="107" y="584"/>
                  <a:pt x="0" y="584"/>
                </a:cubicBezTo>
                <a:cubicBezTo>
                  <a:pt x="0" y="0"/>
                  <a:pt x="0" y="0"/>
                  <a:pt x="0" y="0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104" y="180"/>
                  <a:pt x="104" y="180"/>
                  <a:pt x="104" y="180"/>
                </a:cubicBezTo>
                <a:cubicBezTo>
                  <a:pt x="292" y="506"/>
                  <a:pt x="292" y="506"/>
                  <a:pt x="292" y="506"/>
                </a:cubicBezTo>
                <a:cubicBezTo>
                  <a:pt x="292" y="506"/>
                  <a:pt x="292" y="506"/>
                  <a:pt x="292" y="50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03" name="Freeform 44"/>
          <p:cNvSpPr>
            <a:spLocks/>
          </p:cNvSpPr>
          <p:nvPr/>
        </p:nvSpPr>
        <p:spPr bwMode="auto">
          <a:xfrm rot="5400000">
            <a:off x="3045438" y="4023699"/>
            <a:ext cx="207858" cy="421282"/>
          </a:xfrm>
          <a:custGeom>
            <a:avLst/>
            <a:gdLst>
              <a:gd name="T0" fmla="*/ 292 w 292"/>
              <a:gd name="T1" fmla="*/ 506 h 584"/>
              <a:gd name="T2" fmla="*/ 0 w 292"/>
              <a:gd name="T3" fmla="*/ 584 h 584"/>
              <a:gd name="T4" fmla="*/ 0 w 292"/>
              <a:gd name="T5" fmla="*/ 0 h 584"/>
              <a:gd name="T6" fmla="*/ 22 w 292"/>
              <a:gd name="T7" fmla="*/ 38 h 584"/>
              <a:gd name="T8" fmla="*/ 22 w 292"/>
              <a:gd name="T9" fmla="*/ 38 h 584"/>
              <a:gd name="T10" fmla="*/ 104 w 292"/>
              <a:gd name="T11" fmla="*/ 180 h 584"/>
              <a:gd name="T12" fmla="*/ 292 w 292"/>
              <a:gd name="T13" fmla="*/ 506 h 584"/>
              <a:gd name="T14" fmla="*/ 292 w 292"/>
              <a:gd name="T15" fmla="*/ 506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" h="584">
                <a:moveTo>
                  <a:pt x="292" y="506"/>
                </a:moveTo>
                <a:cubicBezTo>
                  <a:pt x="206" y="555"/>
                  <a:pt x="107" y="584"/>
                  <a:pt x="0" y="584"/>
                </a:cubicBezTo>
                <a:cubicBezTo>
                  <a:pt x="0" y="0"/>
                  <a:pt x="0" y="0"/>
                  <a:pt x="0" y="0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104" y="180"/>
                  <a:pt x="104" y="180"/>
                  <a:pt x="104" y="180"/>
                </a:cubicBezTo>
                <a:cubicBezTo>
                  <a:pt x="292" y="506"/>
                  <a:pt x="292" y="506"/>
                  <a:pt x="292" y="506"/>
                </a:cubicBezTo>
                <a:cubicBezTo>
                  <a:pt x="292" y="506"/>
                  <a:pt x="292" y="506"/>
                  <a:pt x="292" y="50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175" cap="flat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04" name="Freeform 45"/>
          <p:cNvSpPr>
            <a:spLocks/>
          </p:cNvSpPr>
          <p:nvPr/>
        </p:nvSpPr>
        <p:spPr bwMode="auto">
          <a:xfrm rot="5400000">
            <a:off x="3214543" y="3980188"/>
            <a:ext cx="294197" cy="300449"/>
          </a:xfrm>
          <a:custGeom>
            <a:avLst/>
            <a:gdLst>
              <a:gd name="T0" fmla="*/ 416 w 416"/>
              <a:gd name="T1" fmla="*/ 208 h 416"/>
              <a:gd name="T2" fmla="*/ 356 w 416"/>
              <a:gd name="T3" fmla="*/ 354 h 416"/>
              <a:gd name="T4" fmla="*/ 208 w 416"/>
              <a:gd name="T5" fmla="*/ 416 h 416"/>
              <a:gd name="T6" fmla="*/ 61 w 416"/>
              <a:gd name="T7" fmla="*/ 355 h 416"/>
              <a:gd name="T8" fmla="*/ 0 w 416"/>
              <a:gd name="T9" fmla="*/ 208 h 416"/>
              <a:gd name="T10" fmla="*/ 62 w 416"/>
              <a:gd name="T11" fmla="*/ 60 h 416"/>
              <a:gd name="T12" fmla="*/ 208 w 416"/>
              <a:gd name="T13" fmla="*/ 0 h 416"/>
              <a:gd name="T14" fmla="*/ 355 w 416"/>
              <a:gd name="T15" fmla="*/ 61 h 416"/>
              <a:gd name="T16" fmla="*/ 416 w 416"/>
              <a:gd name="T17" fmla="*/ 208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6" h="416">
                <a:moveTo>
                  <a:pt x="416" y="208"/>
                </a:moveTo>
                <a:cubicBezTo>
                  <a:pt x="416" y="265"/>
                  <a:pt x="393" y="317"/>
                  <a:pt x="356" y="354"/>
                </a:cubicBezTo>
                <a:cubicBezTo>
                  <a:pt x="318" y="393"/>
                  <a:pt x="266" y="416"/>
                  <a:pt x="208" y="416"/>
                </a:cubicBezTo>
                <a:cubicBezTo>
                  <a:pt x="150" y="416"/>
                  <a:pt x="98" y="393"/>
                  <a:pt x="61" y="355"/>
                </a:cubicBezTo>
                <a:cubicBezTo>
                  <a:pt x="23" y="318"/>
                  <a:pt x="0" y="266"/>
                  <a:pt x="0" y="208"/>
                </a:cubicBezTo>
                <a:cubicBezTo>
                  <a:pt x="0" y="150"/>
                  <a:pt x="23" y="98"/>
                  <a:pt x="62" y="60"/>
                </a:cubicBezTo>
                <a:cubicBezTo>
                  <a:pt x="99" y="23"/>
                  <a:pt x="151" y="0"/>
                  <a:pt x="208" y="0"/>
                </a:cubicBezTo>
                <a:cubicBezTo>
                  <a:pt x="265" y="0"/>
                  <a:pt x="318" y="23"/>
                  <a:pt x="355" y="61"/>
                </a:cubicBezTo>
                <a:cubicBezTo>
                  <a:pt x="393" y="99"/>
                  <a:pt x="416" y="151"/>
                  <a:pt x="416" y="208"/>
                </a:cubicBezTo>
                <a:close/>
              </a:path>
            </a:pathLst>
          </a:custGeom>
          <a:solidFill>
            <a:schemeClr val="bg2"/>
          </a:solidFill>
          <a:ln w="317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87825" tIns="43912" rIns="87825" bIns="43912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105" name="Rectangle 104"/>
          <p:cNvSpPr>
            <a:spLocks/>
          </p:cNvSpPr>
          <p:nvPr/>
        </p:nvSpPr>
        <p:spPr>
          <a:xfrm>
            <a:off x="2972704" y="3959902"/>
            <a:ext cx="753068" cy="33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894875">
              <a:lnSpc>
                <a:spcPct val="80000"/>
              </a:lnSpc>
              <a:buClr>
                <a:srgbClr val="F21C0A"/>
              </a:buClr>
            </a:pPr>
            <a:r>
              <a:rPr lang="en-US" sz="1372" spc="-20" dirty="0">
                <a:solidFill>
                  <a:schemeClr val="accent3"/>
                </a:solidFill>
                <a:ea typeface="Arial Unicode MS" pitchFamily="34" charset="-128"/>
                <a:cs typeface="MV Boli" pitchFamily="2" charset="0"/>
              </a:rPr>
              <a:t>~100</a:t>
            </a:r>
            <a:br>
              <a:rPr lang="en-US" sz="1372" spc="-20" dirty="0">
                <a:solidFill>
                  <a:schemeClr val="accent3"/>
                </a:solidFill>
                <a:ea typeface="Arial Unicode MS" pitchFamily="34" charset="-128"/>
                <a:cs typeface="MV Boli" pitchFamily="2" charset="0"/>
              </a:rPr>
            </a:br>
            <a:r>
              <a:rPr lang="en-US" sz="1372" spc="-20" dirty="0">
                <a:solidFill>
                  <a:schemeClr val="accent3"/>
                </a:solidFill>
                <a:ea typeface="Arial Unicode MS" pitchFamily="34" charset="-128"/>
                <a:cs typeface="MV Boli" pitchFamily="2" charset="0"/>
              </a:rPr>
              <a:t>initiatives</a:t>
            </a:r>
          </a:p>
        </p:txBody>
      </p:sp>
      <p:pic>
        <p:nvPicPr>
          <p:cNvPr id="72" name="Picture 29" descr="P:\TVM-Specialist-Group\Flags 3D buttons\flag_italy.png"/>
          <p:cNvPicPr>
            <a:picLocks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514" y="4117952"/>
            <a:ext cx="216641" cy="20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Rectangle 161"/>
          <p:cNvSpPr>
            <a:spLocks/>
          </p:cNvSpPr>
          <p:nvPr/>
        </p:nvSpPr>
        <p:spPr>
          <a:xfrm>
            <a:off x="4677014" y="5015968"/>
            <a:ext cx="2104307" cy="21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894875">
              <a:buClr>
                <a:srgbClr val="FFFFFF"/>
              </a:buClr>
            </a:pPr>
            <a:r>
              <a:rPr lang="en-US" sz="1372" dirty="0">
                <a:solidFill>
                  <a:schemeClr val="accent3"/>
                </a:solidFill>
                <a:ea typeface="Arial Unicode MS" pitchFamily="34" charset="-128"/>
                <a:cs typeface="MV Boli" pitchFamily="2" charset="0"/>
              </a:rPr>
              <a:t>E2E customer journey</a:t>
            </a:r>
          </a:p>
        </p:txBody>
      </p:sp>
      <p:cxnSp>
        <p:nvCxnSpPr>
          <p:cNvPr id="163" name="Straight Connector 162"/>
          <p:cNvCxnSpPr>
            <a:cxnSpLocks/>
          </p:cNvCxnSpPr>
          <p:nvPr/>
        </p:nvCxnSpPr>
        <p:spPr>
          <a:xfrm>
            <a:off x="4677014" y="4895139"/>
            <a:ext cx="2104307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Freeform 244"/>
          <p:cNvSpPr/>
          <p:nvPr/>
        </p:nvSpPr>
        <p:spPr>
          <a:xfrm flipV="1">
            <a:off x="6757734" y="5089045"/>
            <a:ext cx="458656" cy="40977"/>
          </a:xfrm>
          <a:custGeom>
            <a:avLst/>
            <a:gdLst>
              <a:gd name="connsiteX0" fmla="*/ 1057835 w 1057835"/>
              <a:gd name="connsiteY0" fmla="*/ 0 h 0"/>
              <a:gd name="connsiteX1" fmla="*/ 0 w 105783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835">
                <a:moveTo>
                  <a:pt x="1057835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accent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246" name="Freeform 245"/>
          <p:cNvSpPr/>
          <p:nvPr/>
        </p:nvSpPr>
        <p:spPr>
          <a:xfrm>
            <a:off x="6757734" y="4411480"/>
            <a:ext cx="458656" cy="73619"/>
          </a:xfrm>
          <a:custGeom>
            <a:avLst/>
            <a:gdLst>
              <a:gd name="connsiteX0" fmla="*/ 1057835 w 1057835"/>
              <a:gd name="connsiteY0" fmla="*/ 0 h 0"/>
              <a:gd name="connsiteX1" fmla="*/ 0 w 105783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835">
                <a:moveTo>
                  <a:pt x="1057835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accent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244" name="Freeform 243"/>
          <p:cNvSpPr/>
          <p:nvPr/>
        </p:nvSpPr>
        <p:spPr>
          <a:xfrm flipV="1">
            <a:off x="6757734" y="3010350"/>
            <a:ext cx="458656" cy="40977"/>
          </a:xfrm>
          <a:custGeom>
            <a:avLst/>
            <a:gdLst>
              <a:gd name="connsiteX0" fmla="*/ 1057835 w 1057835"/>
              <a:gd name="connsiteY0" fmla="*/ 0 h 0"/>
              <a:gd name="connsiteX1" fmla="*/ 0 w 105783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835">
                <a:moveTo>
                  <a:pt x="1057835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accent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 flipV="1">
            <a:off x="6757734" y="3716172"/>
            <a:ext cx="458656" cy="55338"/>
          </a:xfrm>
          <a:custGeom>
            <a:avLst/>
            <a:gdLst>
              <a:gd name="connsiteX0" fmla="*/ 1057835 w 1057835"/>
              <a:gd name="connsiteY0" fmla="*/ 0 h 0"/>
              <a:gd name="connsiteX1" fmla="*/ 0 w 105783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835">
                <a:moveTo>
                  <a:pt x="1057835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accent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372">
              <a:solidFill>
                <a:schemeClr val="accent3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434023" y="768541"/>
            <a:ext cx="586488" cy="555423"/>
            <a:chOff x="8366970" y="61912"/>
            <a:chExt cx="598436" cy="566738"/>
          </a:xfrm>
        </p:grpSpPr>
        <p:sp>
          <p:nvSpPr>
            <p:cNvPr id="135" name="Rectangle 134"/>
            <p:cNvSpPr/>
            <p:nvPr/>
          </p:nvSpPr>
          <p:spPr bwMode="auto">
            <a:xfrm>
              <a:off x="8366970" y="61912"/>
              <a:ext cx="279166" cy="2653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89614" tIns="89614" rIns="89614" bIns="896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1568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8686240" y="61912"/>
              <a:ext cx="279166" cy="26534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89614" tIns="89614" rIns="89614" bIns="896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1568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8366970" y="363309"/>
              <a:ext cx="279166" cy="2653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89614" tIns="89614" rIns="89614" bIns="896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1568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8686240" y="363309"/>
              <a:ext cx="279166" cy="2653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89614" tIns="89614" rIns="89614" bIns="896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1568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pic>
          <p:nvPicPr>
            <p:cNvPr id="167" name="Picture 166"/>
            <p:cNvPicPr>
              <a:picLocks noChangeAspect="1"/>
            </p:cNvPicPr>
            <p:nvPr/>
          </p:nvPicPr>
          <p:blipFill>
            <a:blip r:embed="rId18">
              <a:lum bright="40000" contrast="40000"/>
            </a:blip>
            <a:stretch>
              <a:fillRect/>
            </a:stretch>
          </p:blipFill>
          <p:spPr>
            <a:xfrm>
              <a:off x="8390375" y="84515"/>
              <a:ext cx="232357" cy="220135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19">
              <a:lum bright="40000" contrast="-40000"/>
            </a:blip>
            <a:stretch>
              <a:fillRect/>
            </a:stretch>
          </p:blipFill>
          <p:spPr>
            <a:xfrm>
              <a:off x="8700414" y="75384"/>
              <a:ext cx="250818" cy="2383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</p:pic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20">
              <a:lum bright="40000" contrast="40000"/>
            </a:blip>
            <a:stretch>
              <a:fillRect/>
            </a:stretch>
          </p:blipFill>
          <p:spPr>
            <a:xfrm>
              <a:off x="8390209" y="385607"/>
              <a:ext cx="232687" cy="220745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21">
              <a:lum bright="40000" contrast="-40000"/>
            </a:blip>
            <a:stretch>
              <a:fillRect/>
            </a:stretch>
          </p:blipFill>
          <p:spPr>
            <a:xfrm>
              <a:off x="8700414" y="377007"/>
              <a:ext cx="250818" cy="237945"/>
            </a:xfrm>
            <a:prstGeom prst="rect">
              <a:avLst/>
            </a:prstGeom>
            <a:solidFill>
              <a:schemeClr val="accent1"/>
            </a:solidFill>
          </p:spPr>
        </p:pic>
      </p:grpSp>
      <p:sp>
        <p:nvSpPr>
          <p:cNvPr id="127" name="5. Source"/>
          <p:cNvSpPr>
            <a:spLocks noChangeArrowheads="1"/>
          </p:cNvSpPr>
          <p:nvPr/>
        </p:nvSpPr>
        <p:spPr bwMode="auto">
          <a:xfrm>
            <a:off x="2092062" y="6158593"/>
            <a:ext cx="6875103" cy="15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60453" indent="-460453" defTabSz="877350">
              <a:tabLst>
                <a:tab pos="469788" algn="l"/>
              </a:tabLst>
            </a:pPr>
            <a:r>
              <a:rPr lang="en-US" sz="980" dirty="0">
                <a:solidFill>
                  <a:srgbClr val="000000"/>
                </a:solidFill>
              </a:rPr>
              <a:t>Source: Customer</a:t>
            </a:r>
            <a:r>
              <a:rPr lang="en-US" sz="980" i="1" dirty="0">
                <a:solidFill>
                  <a:srgbClr val="000000"/>
                </a:solidFill>
              </a:rPr>
              <a:t>First</a:t>
            </a:r>
            <a:r>
              <a:rPr lang="en-US" sz="980" dirty="0">
                <a:solidFill>
                  <a:srgbClr val="000000"/>
                </a:solidFill>
              </a:rPr>
              <a:t>; McKinsey</a:t>
            </a:r>
          </a:p>
        </p:txBody>
      </p:sp>
    </p:spTree>
    <p:extLst>
      <p:ext uri="{BB962C8B-B14F-4D97-AF65-F5344CB8AC3E}">
        <p14:creationId xmlns:p14="http://schemas.microsoft.com/office/powerpoint/2010/main" val="81098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52119273"/>
              </p:ext>
            </p:extLst>
          </p:nvPr>
        </p:nvGraphicFramePr>
        <p:xfrm>
          <a:off x="1496190" y="1955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6190" y="1955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 flipH="1">
            <a:off x="1494631" y="2662664"/>
            <a:ext cx="8961438" cy="1359028"/>
          </a:xfrm>
          <a:prstGeom prst="rect">
            <a:avLst/>
          </a:prstGeom>
          <a:gradFill flip="none" rotWithShape="0">
            <a:gsLst>
              <a:gs pos="47000">
                <a:schemeClr val="accent3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568" dirty="0" err="1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79495" y="1275236"/>
            <a:ext cx="6485014" cy="1272980"/>
            <a:chOff x="290666" y="1917623"/>
            <a:chExt cx="6617127" cy="1298913"/>
          </a:xfrm>
        </p:grpSpPr>
        <p:sp>
          <p:nvSpPr>
            <p:cNvPr id="121" name="Rectangle 3"/>
            <p:cNvSpPr txBox="1">
              <a:spLocks/>
            </p:cNvSpPr>
            <p:nvPr/>
          </p:nvSpPr>
          <p:spPr>
            <a:xfrm>
              <a:off x="290666" y="1917623"/>
              <a:ext cx="6617127" cy="30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13526" eaLnBrk="1" hangingPunct="1">
                <a:buClr>
                  <a:schemeClr val="tx2"/>
                </a:buClr>
                <a:defRPr sz="28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21C0A"/>
                </a:buClr>
              </a:pPr>
              <a:r>
                <a:rPr lang="en-US" sz="1960" b="1" kern="0" dirty="0">
                  <a:solidFill>
                    <a:schemeClr val="accent3"/>
                  </a:solidFill>
                  <a:ea typeface="ＭＳ Ｐゴシック" panose="020B0600070205080204" pitchFamily="34" charset="-128"/>
                </a:rPr>
                <a:t>Our aspirations and objectives</a:t>
              </a:r>
            </a:p>
          </p:txBody>
        </p:sp>
        <p:sp>
          <p:nvSpPr>
            <p:cNvPr id="22" name="Rectangle 3"/>
            <p:cNvSpPr txBox="1">
              <a:spLocks/>
            </p:cNvSpPr>
            <p:nvPr/>
          </p:nvSpPr>
          <p:spPr>
            <a:xfrm>
              <a:off x="290666" y="2231651"/>
              <a:ext cx="5809051" cy="984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13526" eaLnBrk="1" hangingPunct="1">
                <a:buClr>
                  <a:schemeClr val="tx2"/>
                </a:buClr>
                <a:defRPr sz="28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21C0A"/>
                </a:buClr>
              </a:pPr>
              <a:r>
                <a:rPr lang="en-US" sz="1568" kern="0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Customer</a:t>
              </a:r>
              <a:r>
                <a:rPr lang="en-US" sz="1568" i="1" kern="0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First</a:t>
              </a:r>
              <a:r>
                <a:rPr lang="en-US" sz="1568" kern="0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is a capability building program driven by the RUs aiming for sustainable customer satisfaction and an EBITDA improvement of up to EUR 500 mn in </a:t>
              </a:r>
              <a:r>
                <a:rPr lang="en-US" sz="1568" kern="0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EnergyCo's</a:t>
              </a:r>
              <a:r>
                <a:rPr lang="en-US" sz="1568" kern="0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sales business until 2020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79495" y="2703125"/>
            <a:ext cx="6485014" cy="1514179"/>
            <a:chOff x="290666" y="3341885"/>
            <a:chExt cx="6617127" cy="1545026"/>
          </a:xfrm>
        </p:grpSpPr>
        <p:sp>
          <p:nvSpPr>
            <p:cNvPr id="40" name="Rectangle 3"/>
            <p:cNvSpPr txBox="1">
              <a:spLocks/>
            </p:cNvSpPr>
            <p:nvPr/>
          </p:nvSpPr>
          <p:spPr>
            <a:xfrm>
              <a:off x="290666" y="3655913"/>
              <a:ext cx="5809051" cy="1230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21C0A"/>
                </a:buClr>
              </a:pPr>
              <a:r>
                <a:rPr lang="en-US" sz="1568" kern="0" dirty="0">
                  <a:solidFill>
                    <a:srgbClr val="FFFFFF"/>
                  </a:solidFill>
                  <a:ea typeface="ＭＳ Ｐゴシック" panose="020B0600070205080204" pitchFamily="34" charset="-128"/>
                </a:rPr>
                <a:t>Operationally implemented measures worth ~ EUR 100 mn in 2016. In more than 100 initiatives with 400+ involved and excited </a:t>
              </a:r>
              <a:r>
                <a:rPr lang="en-US" sz="1568" kern="0" dirty="0" err="1">
                  <a:solidFill>
                    <a:srgbClr val="FFFFFF"/>
                  </a:solidFill>
                  <a:ea typeface="ＭＳ Ｐゴシック" panose="020B0600070205080204" pitchFamily="34" charset="-128"/>
                </a:rPr>
                <a:t>EnergyCo</a:t>
              </a:r>
              <a:r>
                <a:rPr lang="en-US" sz="1568" kern="0" dirty="0">
                  <a:solidFill>
                    <a:srgbClr val="FFFFFF"/>
                  </a:solidFill>
                  <a:ea typeface="ＭＳ Ｐゴシック" panose="020B0600070205080204" pitchFamily="34" charset="-128"/>
                </a:rPr>
                <a:t> colleagues, </a:t>
              </a:r>
              <a:r>
                <a:rPr lang="en-US" sz="1568" kern="0" dirty="0" err="1">
                  <a:solidFill>
                    <a:srgbClr val="FFFFFF"/>
                  </a:solidFill>
                  <a:ea typeface="ＭＳ Ｐゴシック" panose="020B0600070205080204" pitchFamily="34" charset="-128"/>
                </a:rPr>
                <a:t>EnergyCo</a:t>
              </a:r>
              <a:r>
                <a:rPr lang="en-US" sz="1568" kern="0" dirty="0">
                  <a:solidFill>
                    <a:srgbClr val="FFFFFF"/>
                  </a:solidFill>
                  <a:ea typeface="ＭＳ Ｐゴシック" panose="020B0600070205080204" pitchFamily="34" charset="-128"/>
                </a:rPr>
                <a:t> fundamentally changed the way of working by anchoring superior commercial capabilities</a:t>
              </a:r>
            </a:p>
          </p:txBody>
        </p:sp>
        <p:sp>
          <p:nvSpPr>
            <p:cNvPr id="23" name="Rectangle 3"/>
            <p:cNvSpPr txBox="1">
              <a:spLocks/>
            </p:cNvSpPr>
            <p:nvPr/>
          </p:nvSpPr>
          <p:spPr>
            <a:xfrm>
              <a:off x="290666" y="3341885"/>
              <a:ext cx="6617127" cy="30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13526" eaLnBrk="1" hangingPunct="1">
                <a:buClr>
                  <a:schemeClr val="tx2"/>
                </a:buClr>
                <a:defRPr sz="28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21C0A"/>
                </a:buClr>
              </a:pPr>
              <a:r>
                <a:rPr lang="en-US" sz="1960" b="1" kern="0" dirty="0">
                  <a:solidFill>
                    <a:srgbClr val="FFFFFF"/>
                  </a:solidFill>
                  <a:ea typeface="ＭＳ Ｐゴシック" panose="020B0600070205080204" pitchFamily="34" charset="-128"/>
                </a:rPr>
                <a:t>Our achievements so far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79495" y="4131012"/>
            <a:ext cx="6485014" cy="1031677"/>
            <a:chOff x="290666" y="4831576"/>
            <a:chExt cx="6617127" cy="1052694"/>
          </a:xfrm>
        </p:grpSpPr>
        <p:sp>
          <p:nvSpPr>
            <p:cNvPr id="41" name="Rectangle 3"/>
            <p:cNvSpPr txBox="1">
              <a:spLocks/>
            </p:cNvSpPr>
            <p:nvPr/>
          </p:nvSpPr>
          <p:spPr>
            <a:xfrm>
              <a:off x="290666" y="5145606"/>
              <a:ext cx="5809051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21C0A"/>
                </a:buClr>
              </a:pPr>
              <a:r>
                <a:rPr lang="en-US" sz="1568" dirty="0" err="1">
                  <a:solidFill>
                    <a:srgbClr val="000000"/>
                  </a:solidFill>
                </a:rPr>
                <a:t>Customer</a:t>
              </a:r>
              <a:r>
                <a:rPr lang="en-US" sz="1568" i="1" dirty="0" err="1">
                  <a:solidFill>
                    <a:srgbClr val="000000"/>
                  </a:solidFill>
                </a:rPr>
                <a:t>First</a:t>
              </a:r>
              <a:r>
                <a:rPr lang="en-US" sz="1568" i="1" dirty="0">
                  <a:solidFill>
                    <a:srgbClr val="000000"/>
                  </a:solidFill>
                </a:rPr>
                <a:t> </a:t>
              </a:r>
              <a:r>
                <a:rPr lang="en-US" sz="1568" dirty="0">
                  <a:solidFill>
                    <a:srgbClr val="000000"/>
                  </a:solidFill>
                </a:rPr>
                <a:t>should be </a:t>
              </a:r>
              <a:r>
                <a:rPr lang="en-US" sz="1568" dirty="0" err="1">
                  <a:solidFill>
                    <a:srgbClr val="000000"/>
                  </a:solidFill>
                </a:rPr>
                <a:t>EnergyCo's</a:t>
              </a:r>
              <a:r>
                <a:rPr lang="en-US" sz="1568" dirty="0">
                  <a:solidFill>
                    <a:srgbClr val="000000"/>
                  </a:solidFill>
                </a:rPr>
                <a:t> "capability transmission belt" to become the customer-centric energy solution provider in the new energy world</a:t>
              </a:r>
              <a:endParaRPr lang="en-US" sz="1568" dirty="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5" name="Rectangle 3"/>
            <p:cNvSpPr txBox="1">
              <a:spLocks/>
            </p:cNvSpPr>
            <p:nvPr/>
          </p:nvSpPr>
          <p:spPr>
            <a:xfrm>
              <a:off x="290666" y="4831576"/>
              <a:ext cx="6617127" cy="30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13526" eaLnBrk="1" hangingPunct="1">
                <a:buClr>
                  <a:schemeClr val="tx2"/>
                </a:buClr>
                <a:defRPr sz="28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21C0A"/>
                </a:buClr>
              </a:pPr>
              <a:r>
                <a:rPr lang="en-US" sz="1960" b="1" kern="0" dirty="0">
                  <a:solidFill>
                    <a:schemeClr val="accent3"/>
                  </a:solidFill>
                  <a:ea typeface="ＭＳ Ｐゴシック" panose="020B0600070205080204" pitchFamily="34" charset="-128"/>
                </a:rPr>
                <a:t>Our way forward </a:t>
              </a:r>
            </a:p>
          </p:txBody>
        </p:sp>
      </p:grpSp>
      <p:sp>
        <p:nvSpPr>
          <p:cNvPr id="24" name="5. Source"/>
          <p:cNvSpPr>
            <a:spLocks noChangeArrowheads="1"/>
          </p:cNvSpPr>
          <p:nvPr/>
        </p:nvSpPr>
        <p:spPr bwMode="auto">
          <a:xfrm>
            <a:off x="239408" y="6246058"/>
            <a:ext cx="6875103" cy="15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60453" indent="-460453" defTabSz="877350">
              <a:tabLst>
                <a:tab pos="469788" algn="l"/>
              </a:tabLst>
            </a:pPr>
            <a:r>
              <a:rPr lang="en-US" sz="980" dirty="0">
                <a:solidFill>
                  <a:srgbClr val="000000"/>
                </a:solidFill>
              </a:rPr>
              <a:t>Source: Customer</a:t>
            </a:r>
            <a:r>
              <a:rPr lang="en-US" sz="980" i="1" dirty="0">
                <a:solidFill>
                  <a:srgbClr val="000000"/>
                </a:solidFill>
              </a:rPr>
              <a:t>First</a:t>
            </a:r>
            <a:r>
              <a:rPr lang="en-US" sz="980" dirty="0">
                <a:solidFill>
                  <a:srgbClr val="000000"/>
                </a:solidFill>
              </a:rPr>
              <a:t>; McKinsey</a:t>
            </a:r>
          </a:p>
        </p:txBody>
      </p:sp>
      <p:sp>
        <p:nvSpPr>
          <p:cNvPr id="26" name="Rectangle 8"/>
          <p:cNvSpPr txBox="1">
            <a:spLocks/>
          </p:cNvSpPr>
          <p:nvPr/>
        </p:nvSpPr>
        <p:spPr>
          <a:xfrm>
            <a:off x="513841" y="6463628"/>
            <a:ext cx="808407" cy="9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21C0A"/>
              </a:buClr>
            </a:pPr>
            <a:r>
              <a:rPr lang="en-US" sz="588" dirty="0" err="1">
                <a:solidFill>
                  <a:srgbClr val="898989"/>
                </a:solidFill>
                <a:ea typeface="ＭＳ Ｐゴシック"/>
              </a:rPr>
              <a:t>Customer</a:t>
            </a:r>
            <a:r>
              <a:rPr lang="en-US" sz="588" i="1" dirty="0" err="1">
                <a:solidFill>
                  <a:srgbClr val="898989"/>
                </a:solidFill>
                <a:ea typeface="ＭＳ Ｐゴシック"/>
              </a:rPr>
              <a:t>First</a:t>
            </a:r>
            <a:r>
              <a:rPr lang="en-US" sz="588" i="1" dirty="0">
                <a:solidFill>
                  <a:srgbClr val="898989"/>
                </a:solidFill>
                <a:ea typeface="ＭＳ Ｐゴシック"/>
              </a:rPr>
              <a:t> </a:t>
            </a:r>
            <a:r>
              <a:rPr lang="en-US" sz="588" dirty="0">
                <a:solidFill>
                  <a:srgbClr val="898989"/>
                </a:solidFill>
                <a:ea typeface="ＭＳ Ｐゴシック"/>
              </a:rPr>
              <a:t>Program</a:t>
            </a:r>
            <a:endParaRPr lang="en-US" sz="588" dirty="0">
              <a:solidFill>
                <a:srgbClr val="000000"/>
              </a:solidFill>
            </a:endParaRPr>
          </a:p>
        </p:txBody>
      </p:sp>
      <p:sp>
        <p:nvSpPr>
          <p:cNvPr id="28" name="Slide Number"/>
          <p:cNvSpPr txBox="1">
            <a:spLocks/>
          </p:cNvSpPr>
          <p:nvPr/>
        </p:nvSpPr>
        <p:spPr bwMode="auto">
          <a:xfrm>
            <a:off x="239407" y="6463628"/>
            <a:ext cx="84834" cy="90490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88" dirty="0">
                <a:solidFill>
                  <a:srgbClr val="898989"/>
                </a:solidFill>
              </a:rPr>
              <a:t>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Executive </a:t>
            </a:r>
            <a:r>
              <a:rPr lang="de-DE" dirty="0" err="1"/>
              <a:t>summary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7561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37021376"/>
              </p:ext>
            </p:extLst>
          </p:nvPr>
        </p:nvGraphicFramePr>
        <p:xfrm>
          <a:off x="1494631" y="396"/>
          <a:ext cx="158750" cy="15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4631" y="396"/>
                        <a:ext cx="158750" cy="158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Deliver EUR 150 mn on top of MTP in 2016 out of a value pool of </a:t>
            </a:r>
            <a:r>
              <a:rPr lang="en-US" dirty="0" smtClean="0"/>
              <a:t>EUR </a:t>
            </a:r>
            <a:r>
              <a:rPr lang="en-US" dirty="0"/>
              <a:t>500 mn 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068" y="2405796"/>
            <a:ext cx="1052652" cy="641718"/>
          </a:xfrm>
          <a:prstGeom prst="rect">
            <a:avLst/>
          </a:prstGeom>
          <a:ln>
            <a:noFill/>
          </a:ln>
        </p:spPr>
      </p:pic>
      <p:sp>
        <p:nvSpPr>
          <p:cNvPr id="44" name="Rectangle 18"/>
          <p:cNvSpPr txBox="1">
            <a:spLocks/>
          </p:cNvSpPr>
          <p:nvPr/>
        </p:nvSpPr>
        <p:spPr>
          <a:xfrm>
            <a:off x="2821770" y="1708487"/>
            <a:ext cx="2354557" cy="588182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lv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176" b="1">
                <a:solidFill>
                  <a:schemeClr val="tx2"/>
                </a:solidFill>
              </a:defRPr>
            </a:lvl1pPr>
            <a:lvl2pPr marL="207897" lvl="1" indent="-206310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"/>
            </a:lvl2pPr>
            <a:lvl3pPr marL="209483" lvl="2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3pPr>
            <a:lvl4pPr marL="412619" lvl="3" indent="-201549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"/>
            </a:lvl4pPr>
            <a:lvl5pPr marL="414206" lvl="4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baseline="0"/>
            </a:lvl5pPr>
            <a:lvl6pPr marL="617342" indent="-203135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"/>
            </a:lvl6pPr>
            <a:lvl7pPr marL="617342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7pPr>
            <a:lvl8pPr marL="820477" indent="-203135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"/>
            </a:lvl8pPr>
            <a:lvl9pPr marL="820477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9pPr>
          </a:lstStyle>
          <a:p>
            <a:pPr algn="l" fontAlgn="base">
              <a:spcAft>
                <a:spcPct val="0"/>
              </a:spcAft>
            </a:pPr>
            <a:r>
              <a:rPr lang="en-US" sz="1274" b="0" dirty="0">
                <a:solidFill>
                  <a:schemeClr val="accent3"/>
                </a:solidFill>
              </a:rPr>
              <a:t>Expert </a:t>
            </a:r>
            <a:r>
              <a:rPr lang="en-US" sz="1274" dirty="0">
                <a:solidFill>
                  <a:schemeClr val="accent3"/>
                </a:solidFill>
              </a:rPr>
              <a:t>infusion sessions </a:t>
            </a:r>
            <a:r>
              <a:rPr lang="en-US" sz="1274" b="0" dirty="0">
                <a:solidFill>
                  <a:schemeClr val="accent3"/>
                </a:solidFill>
              </a:rPr>
              <a:t>were held to deepen understanding of RU </a:t>
            </a:r>
            <a:r>
              <a:rPr lang="en-US" sz="1274" b="0" dirty="0" err="1">
                <a:solidFill>
                  <a:schemeClr val="accent3"/>
                </a:solidFill>
              </a:rPr>
              <a:t>responsibles</a:t>
            </a:r>
            <a:endParaRPr lang="en-US" sz="1274" dirty="0">
              <a:solidFill>
                <a:schemeClr val="accent3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488146" y="3440645"/>
            <a:ext cx="8961438" cy="761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74" dirty="0" err="1">
              <a:solidFill>
                <a:schemeClr val="accent3"/>
              </a:solidFill>
            </a:endParaRPr>
          </a:p>
        </p:txBody>
      </p:sp>
      <p:cxnSp>
        <p:nvCxnSpPr>
          <p:cNvPr id="74" name="Straight Arrow Connector 42"/>
          <p:cNvCxnSpPr>
            <a:cxnSpLocks/>
          </p:cNvCxnSpPr>
          <p:nvPr/>
        </p:nvCxnSpPr>
        <p:spPr>
          <a:xfrm>
            <a:off x="1488147" y="3913883"/>
            <a:ext cx="8601090" cy="0"/>
          </a:xfrm>
          <a:prstGeom prst="straightConnector1">
            <a:avLst/>
          </a:prstGeom>
          <a:ln w="4762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8"/>
          <p:cNvSpPr txBox="1">
            <a:spLocks/>
          </p:cNvSpPr>
          <p:nvPr/>
        </p:nvSpPr>
        <p:spPr>
          <a:xfrm>
            <a:off x="4192397" y="5281697"/>
            <a:ext cx="2306443" cy="58818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1pPr>
            <a:lvl2pPr marL="207897" lvl="1" indent="-206310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"/>
            </a:lvl2pPr>
            <a:lvl3pPr marL="209483" lvl="2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3pPr>
            <a:lvl4pPr marL="412619" lvl="3" indent="-201549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"/>
            </a:lvl4pPr>
            <a:lvl5pPr marL="414206" lvl="4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baseline="0"/>
            </a:lvl5pPr>
            <a:lvl6pPr marL="617342" indent="-203135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"/>
            </a:lvl6pPr>
            <a:lvl7pPr marL="617342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7pPr>
            <a:lvl8pPr marL="820477" indent="-203135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"/>
            </a:lvl8pPr>
            <a:lvl9pPr marL="820477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9pPr>
          </a:lstStyle>
          <a:p>
            <a:pPr fontAlgn="base">
              <a:lnSpc>
                <a:spcPct val="100000"/>
              </a:lnSpc>
              <a:spcAft>
                <a:spcPct val="0"/>
              </a:spcAft>
            </a:pPr>
            <a:r>
              <a:rPr lang="en-US" sz="1274" b="1" dirty="0">
                <a:solidFill>
                  <a:schemeClr val="accent3"/>
                </a:solidFill>
              </a:rPr>
              <a:t>As-is and to-be curve </a:t>
            </a:r>
            <a:r>
              <a:rPr lang="en-US" sz="1274" dirty="0">
                <a:solidFill>
                  <a:schemeClr val="accent3"/>
                </a:solidFill>
              </a:rPr>
              <a:t>for each capability was commonly defined in every RU</a:t>
            </a:r>
            <a:endParaRPr lang="en-US" sz="1274" b="1" dirty="0">
              <a:solidFill>
                <a:schemeClr val="accent3"/>
              </a:solidFill>
            </a:endParaRPr>
          </a:p>
        </p:txBody>
      </p:sp>
      <p:sp>
        <p:nvSpPr>
          <p:cNvPr id="55" name="Rectangle 19"/>
          <p:cNvSpPr txBox="1">
            <a:spLocks/>
          </p:cNvSpPr>
          <p:nvPr/>
        </p:nvSpPr>
        <p:spPr>
          <a:xfrm>
            <a:off x="4979568" y="3496141"/>
            <a:ext cx="700665" cy="232255"/>
          </a:xfrm>
          <a:prstGeom prst="rect">
            <a:avLst/>
          </a:prstGeom>
          <a:noFill/>
          <a:ln w="19050">
            <a:noFill/>
          </a:ln>
        </p:spPr>
        <p:txBody>
          <a:bodyPr vert="horz" wrap="none" lIns="0" tIns="35844" rIns="0" bIns="0" rtlCol="0" anchor="ctr" anchorCtr="0">
            <a:spAutoFit/>
          </a:bodyPr>
          <a:lstStyle>
            <a:lvl1pPr lvl="0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1pPr>
            <a:lvl2pPr marL="207963" lvl="1" indent="-206375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"/>
            </a:lvl2pPr>
            <a:lvl3pPr marL="209550" lvl="2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3pPr>
            <a:lvl4pPr marL="412750" lvl="3" indent="-201613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"/>
            </a:lvl4pPr>
            <a:lvl5pPr marL="414338" lvl="4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baseline="0"/>
            </a:lvl5pPr>
            <a:lvl6pPr marL="617538" indent="-203200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"/>
            </a:lvl6pPr>
            <a:lvl7pPr marL="617538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7pPr>
            <a:lvl8pPr marL="820738" indent="-203200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"/>
            </a:lvl8pPr>
            <a:lvl9pPr marL="820738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9pPr>
          </a:lstStyle>
          <a:p>
            <a:pPr algn="ctr" defTabSz="895922">
              <a:lnSpc>
                <a:spcPct val="100000"/>
              </a:lnSpc>
            </a:pPr>
            <a:r>
              <a:rPr lang="en-US" sz="1274" b="1" dirty="0">
                <a:solidFill>
                  <a:schemeClr val="accent3"/>
                </a:solidFill>
              </a:rPr>
              <a:t>Mar 2014</a:t>
            </a:r>
          </a:p>
        </p:txBody>
      </p:sp>
      <p:cxnSp>
        <p:nvCxnSpPr>
          <p:cNvPr id="52" name="Straight Connector 51"/>
          <p:cNvCxnSpPr>
            <a:cxnSpLocks/>
          </p:cNvCxnSpPr>
          <p:nvPr/>
        </p:nvCxnSpPr>
        <p:spPr>
          <a:xfrm flipV="1">
            <a:off x="5329899" y="4184821"/>
            <a:ext cx="0" cy="368211"/>
          </a:xfrm>
          <a:prstGeom prst="line">
            <a:avLst/>
          </a:prstGeom>
          <a:ln>
            <a:tailEnd type="oval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176326" y="3783758"/>
            <a:ext cx="259882" cy="260255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algn="ctr" defTabSz="895255">
              <a:spcBef>
                <a:spcPct val="20000"/>
              </a:spcBef>
              <a:buClr>
                <a:srgbClr val="F21C0A"/>
              </a:buClr>
            </a:pPr>
            <a:endParaRPr lang="en-US" sz="1274" b="1" dirty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1" name="Rectangle 18"/>
          <p:cNvSpPr txBox="1">
            <a:spLocks/>
          </p:cNvSpPr>
          <p:nvPr/>
        </p:nvSpPr>
        <p:spPr>
          <a:xfrm>
            <a:off x="5541543" y="1708487"/>
            <a:ext cx="2575220" cy="588182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 lvl="0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1pPr>
            <a:lvl2pPr marL="207897" lvl="1" indent="-206310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"/>
            </a:lvl2pPr>
            <a:lvl3pPr marL="209483" lvl="2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3pPr>
            <a:lvl4pPr marL="412619" lvl="3" indent="-201549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"/>
            </a:lvl4pPr>
            <a:lvl5pPr marL="414206" lvl="4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baseline="0"/>
            </a:lvl5pPr>
            <a:lvl6pPr marL="617342" indent="-203135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"/>
            </a:lvl6pPr>
            <a:lvl7pPr marL="617342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7pPr>
            <a:lvl8pPr marL="820477" indent="-203135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"/>
            </a:lvl8pPr>
            <a:lvl9pPr marL="820477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9pPr>
          </a:lstStyle>
          <a:p>
            <a:pPr fontAlgn="base">
              <a:lnSpc>
                <a:spcPct val="100000"/>
              </a:lnSpc>
              <a:spcAft>
                <a:spcPct val="0"/>
              </a:spcAft>
            </a:pPr>
            <a:r>
              <a:rPr lang="en-US" sz="1274" dirty="0">
                <a:solidFill>
                  <a:schemeClr val="accent3"/>
                </a:solidFill>
              </a:rPr>
              <a:t>Out of the as-is and </a:t>
            </a:r>
          </a:p>
          <a:p>
            <a:pPr fontAlgn="base">
              <a:lnSpc>
                <a:spcPct val="100000"/>
              </a:lnSpc>
              <a:spcAft>
                <a:spcPct val="0"/>
              </a:spcAft>
            </a:pPr>
            <a:r>
              <a:rPr lang="en-US" sz="1274" dirty="0">
                <a:solidFill>
                  <a:schemeClr val="accent3"/>
                </a:solidFill>
              </a:rPr>
              <a:t>to-be curves an overall </a:t>
            </a:r>
            <a:r>
              <a:rPr lang="en-US" sz="1274" b="1" dirty="0">
                <a:solidFill>
                  <a:schemeClr val="accent3"/>
                </a:solidFill>
              </a:rPr>
              <a:t>value pool of EUR 500 </a:t>
            </a:r>
            <a:r>
              <a:rPr lang="en-US" sz="1274" b="1" dirty="0" err="1">
                <a:solidFill>
                  <a:schemeClr val="accent3"/>
                </a:solidFill>
              </a:rPr>
              <a:t>mn</a:t>
            </a:r>
            <a:r>
              <a:rPr lang="en-US" sz="1274" b="1" dirty="0">
                <a:solidFill>
                  <a:schemeClr val="accent3"/>
                </a:solidFill>
              </a:rPr>
              <a:t> </a:t>
            </a:r>
            <a:r>
              <a:rPr lang="en-US" sz="1274" dirty="0">
                <a:solidFill>
                  <a:schemeClr val="accent3"/>
                </a:solidFill>
              </a:rPr>
              <a:t>was identified</a:t>
            </a:r>
          </a:p>
        </p:txBody>
      </p:sp>
      <p:sp>
        <p:nvSpPr>
          <p:cNvPr id="53" name="Rectangle 19"/>
          <p:cNvSpPr txBox="1">
            <a:spLocks/>
          </p:cNvSpPr>
          <p:nvPr/>
        </p:nvSpPr>
        <p:spPr>
          <a:xfrm>
            <a:off x="6377227" y="3496141"/>
            <a:ext cx="691239" cy="232255"/>
          </a:xfrm>
          <a:prstGeom prst="rect">
            <a:avLst/>
          </a:prstGeom>
          <a:noFill/>
          <a:ln w="19050">
            <a:noFill/>
          </a:ln>
        </p:spPr>
        <p:txBody>
          <a:bodyPr vert="horz" wrap="none" lIns="0" tIns="35844" rIns="0" bIns="0" rtlCol="0" anchor="ctr" anchorCtr="0">
            <a:spAutoFit/>
          </a:bodyPr>
          <a:lstStyle>
            <a:lvl1pPr lvl="0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1pPr>
            <a:lvl2pPr marL="207963" lvl="1" indent="-206375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"/>
            </a:lvl2pPr>
            <a:lvl3pPr marL="209550" lvl="2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3pPr>
            <a:lvl4pPr marL="412750" lvl="3" indent="-201613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"/>
            </a:lvl4pPr>
            <a:lvl5pPr marL="414338" lvl="4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baseline="0"/>
            </a:lvl5pPr>
            <a:lvl6pPr marL="617538" indent="-203200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"/>
            </a:lvl6pPr>
            <a:lvl7pPr marL="617538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7pPr>
            <a:lvl8pPr marL="820738" indent="-203200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"/>
            </a:lvl8pPr>
            <a:lvl9pPr marL="820738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9pPr>
          </a:lstStyle>
          <a:p>
            <a:pPr algn="ctr" defTabSz="895922">
              <a:lnSpc>
                <a:spcPct val="100000"/>
              </a:lnSpc>
            </a:pPr>
            <a:r>
              <a:rPr lang="en-US" sz="1274" b="1" dirty="0">
                <a:solidFill>
                  <a:schemeClr val="accent3"/>
                </a:solidFill>
              </a:rPr>
              <a:t>Apr 2014</a:t>
            </a: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6722845" y="3075670"/>
            <a:ext cx="0" cy="368211"/>
          </a:xfrm>
          <a:prstGeom prst="line">
            <a:avLst/>
          </a:prstGeom>
          <a:ln>
            <a:tailEnd type="oval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69271" y="3783758"/>
            <a:ext cx="259882" cy="260255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algn="ctr" defTabSz="895255">
              <a:spcBef>
                <a:spcPct val="20000"/>
              </a:spcBef>
              <a:buClr>
                <a:srgbClr val="F21C0A"/>
              </a:buClr>
            </a:pPr>
            <a:endParaRPr lang="en-US" sz="1274" b="1" dirty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6" name="Rectangle 18"/>
          <p:cNvSpPr txBox="1">
            <a:spLocks/>
          </p:cNvSpPr>
          <p:nvPr/>
        </p:nvSpPr>
        <p:spPr>
          <a:xfrm>
            <a:off x="6722846" y="5281697"/>
            <a:ext cx="3110198" cy="39212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1pPr>
            <a:lvl2pPr marL="207897" lvl="1" indent="-206310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"/>
            </a:lvl2pPr>
            <a:lvl3pPr marL="209483" lvl="2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3pPr>
            <a:lvl4pPr marL="412619" lvl="3" indent="-201549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"/>
            </a:lvl4pPr>
            <a:lvl5pPr marL="414206" lvl="4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baseline="0"/>
            </a:lvl5pPr>
            <a:lvl6pPr marL="617342" indent="-203135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"/>
            </a:lvl6pPr>
            <a:lvl7pPr marL="617342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7pPr>
            <a:lvl8pPr marL="820477" indent="-203135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"/>
            </a:lvl8pPr>
            <a:lvl9pPr marL="820477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9pPr>
          </a:lstStyle>
          <a:p>
            <a:pPr fontAlgn="base">
              <a:lnSpc>
                <a:spcPct val="100000"/>
              </a:lnSpc>
              <a:spcAft>
                <a:spcPct val="0"/>
              </a:spcAft>
            </a:pPr>
            <a:r>
              <a:rPr lang="en-US" sz="1274" dirty="0">
                <a:solidFill>
                  <a:schemeClr val="accent3"/>
                </a:solidFill>
              </a:rPr>
              <a:t>Out of the overall value pool, </a:t>
            </a:r>
            <a:r>
              <a:rPr lang="en-US" sz="1274" b="1" dirty="0">
                <a:solidFill>
                  <a:schemeClr val="accent3"/>
                </a:solidFill>
              </a:rPr>
              <a:t>EUR 250 mn </a:t>
            </a:r>
            <a:r>
              <a:rPr lang="en-US" sz="1274" dirty="0">
                <a:solidFill>
                  <a:schemeClr val="accent3"/>
                </a:solidFill>
              </a:rPr>
              <a:t>were</a:t>
            </a:r>
            <a:r>
              <a:rPr lang="en-US" sz="1274" b="1" dirty="0">
                <a:solidFill>
                  <a:schemeClr val="accent3"/>
                </a:solidFill>
              </a:rPr>
              <a:t> prioritized </a:t>
            </a:r>
            <a:r>
              <a:rPr lang="en-US" sz="1274" dirty="0">
                <a:solidFill>
                  <a:schemeClr val="accent3"/>
                </a:solidFill>
              </a:rPr>
              <a:t>in country books</a:t>
            </a:r>
            <a:endParaRPr lang="en-US" sz="1274" b="1" dirty="0">
              <a:solidFill>
                <a:schemeClr val="accent3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538" b="31538"/>
          <a:stretch/>
        </p:blipFill>
        <p:spPr>
          <a:xfrm>
            <a:off x="8896612" y="2204484"/>
            <a:ext cx="935374" cy="779816"/>
          </a:xfrm>
          <a:prstGeom prst="rect">
            <a:avLst/>
          </a:prstGeom>
          <a:ln>
            <a:noFill/>
          </a:ln>
        </p:spPr>
      </p:pic>
      <p:sp>
        <p:nvSpPr>
          <p:cNvPr id="51" name="Rectangle 19"/>
          <p:cNvSpPr txBox="1">
            <a:spLocks/>
          </p:cNvSpPr>
          <p:nvPr/>
        </p:nvSpPr>
        <p:spPr>
          <a:xfrm>
            <a:off x="7763872" y="3496141"/>
            <a:ext cx="702236" cy="232255"/>
          </a:xfrm>
          <a:prstGeom prst="rect">
            <a:avLst/>
          </a:prstGeom>
          <a:noFill/>
          <a:ln w="19050">
            <a:noFill/>
          </a:ln>
        </p:spPr>
        <p:txBody>
          <a:bodyPr vert="horz" wrap="none" lIns="0" tIns="35844" rIns="0" bIns="0" rtlCol="0" anchor="ctr" anchorCtr="0">
            <a:spAutoFit/>
          </a:bodyPr>
          <a:lstStyle>
            <a:lvl1pPr lvl="0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1pPr>
            <a:lvl2pPr marL="207963" lvl="1" indent="-206375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"/>
            </a:lvl2pPr>
            <a:lvl3pPr marL="209550" lvl="2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3pPr>
            <a:lvl4pPr marL="412750" lvl="3" indent="-201613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"/>
            </a:lvl4pPr>
            <a:lvl5pPr marL="414338" lvl="4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baseline="0"/>
            </a:lvl5pPr>
            <a:lvl6pPr marL="617538" indent="-203200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"/>
            </a:lvl6pPr>
            <a:lvl7pPr marL="617538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7pPr>
            <a:lvl8pPr marL="820738" indent="-203200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"/>
            </a:lvl8pPr>
            <a:lvl9pPr marL="820738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9pPr>
          </a:lstStyle>
          <a:p>
            <a:pPr algn="ctr" defTabSz="895922">
              <a:lnSpc>
                <a:spcPct val="100000"/>
              </a:lnSpc>
            </a:pPr>
            <a:r>
              <a:rPr lang="en-US" sz="1274" b="1" dirty="0">
                <a:solidFill>
                  <a:schemeClr val="accent3"/>
                </a:solidFill>
              </a:rPr>
              <a:t>Jun 2014</a:t>
            </a:r>
          </a:p>
        </p:txBody>
      </p: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8114989" y="4184821"/>
            <a:ext cx="0" cy="368211"/>
          </a:xfrm>
          <a:prstGeom prst="line">
            <a:avLst/>
          </a:prstGeom>
          <a:ln>
            <a:tailEnd type="oval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961416" y="3783758"/>
            <a:ext cx="259882" cy="260255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algn="ctr" defTabSz="895255">
              <a:spcBef>
                <a:spcPct val="20000"/>
              </a:spcBef>
              <a:buClr>
                <a:srgbClr val="F21C0A"/>
              </a:buClr>
            </a:pPr>
            <a:endParaRPr lang="en-US" sz="1274" b="1" dirty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8" name="Rectangle 18"/>
          <p:cNvSpPr txBox="1">
            <a:spLocks/>
          </p:cNvSpPr>
          <p:nvPr/>
        </p:nvSpPr>
        <p:spPr>
          <a:xfrm>
            <a:off x="1814931" y="5281697"/>
            <a:ext cx="2184117" cy="58818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lv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176" b="1">
                <a:solidFill>
                  <a:schemeClr val="tx2"/>
                </a:solidFill>
              </a:defRPr>
            </a:lvl1pPr>
            <a:lvl2pPr marL="207897" lvl="1" indent="-206310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"/>
            </a:lvl2pPr>
            <a:lvl3pPr marL="209483" lvl="2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3pPr>
            <a:lvl4pPr marL="412619" lvl="3" indent="-201549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"/>
            </a:lvl4pPr>
            <a:lvl5pPr marL="414206" lvl="4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baseline="0"/>
            </a:lvl5pPr>
            <a:lvl6pPr marL="617342" indent="-203135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"/>
            </a:lvl6pPr>
            <a:lvl7pPr marL="617342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7pPr>
            <a:lvl8pPr marL="820477" indent="-203135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"/>
            </a:lvl8pPr>
            <a:lvl9pPr marL="820477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9pPr>
          </a:lstStyle>
          <a:p>
            <a:pPr algn="l" fontAlgn="base">
              <a:spcAft>
                <a:spcPct val="0"/>
              </a:spcAft>
            </a:pPr>
            <a:r>
              <a:rPr lang="en-US" sz="1274" b="0" dirty="0">
                <a:solidFill>
                  <a:schemeClr val="accent3"/>
                </a:solidFill>
              </a:rPr>
              <a:t>Status assessment of all </a:t>
            </a:r>
            <a:r>
              <a:rPr lang="en-US" sz="1274" dirty="0">
                <a:solidFill>
                  <a:schemeClr val="accent3"/>
                </a:solidFill>
              </a:rPr>
              <a:t>commercial capabilities </a:t>
            </a:r>
            <a:r>
              <a:rPr lang="en-US" sz="1274" b="0" dirty="0">
                <a:solidFill>
                  <a:schemeClr val="accent3"/>
                </a:solidFill>
              </a:rPr>
              <a:t>in every RU was conducted</a:t>
            </a:r>
            <a:endParaRPr lang="en-US" sz="1274" dirty="0">
              <a:solidFill>
                <a:schemeClr val="accent3"/>
              </a:solidFill>
            </a:endParaRPr>
          </a:p>
        </p:txBody>
      </p:sp>
      <p:sp>
        <p:nvSpPr>
          <p:cNvPr id="63" name="Rectangle 19"/>
          <p:cNvSpPr txBox="1">
            <a:spLocks/>
          </p:cNvSpPr>
          <p:nvPr/>
        </p:nvSpPr>
        <p:spPr>
          <a:xfrm>
            <a:off x="3581828" y="3496141"/>
            <a:ext cx="702236" cy="232255"/>
          </a:xfrm>
          <a:prstGeom prst="rect">
            <a:avLst/>
          </a:prstGeom>
          <a:noFill/>
          <a:ln w="19050">
            <a:noFill/>
          </a:ln>
        </p:spPr>
        <p:txBody>
          <a:bodyPr vert="horz" wrap="none" lIns="0" tIns="35844" rIns="0" bIns="0" rtlCol="0" anchor="ctr" anchorCtr="0">
            <a:spAutoFit/>
          </a:bodyPr>
          <a:lstStyle>
            <a:lvl1pPr lvl="0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1pPr>
            <a:lvl2pPr marL="207963" lvl="1" indent="-206375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"/>
            </a:lvl2pPr>
            <a:lvl3pPr marL="209550" lvl="2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3pPr>
            <a:lvl4pPr marL="412750" lvl="3" indent="-201613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"/>
            </a:lvl4pPr>
            <a:lvl5pPr marL="414338" lvl="4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baseline="0"/>
            </a:lvl5pPr>
            <a:lvl6pPr marL="617538" indent="-203200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"/>
            </a:lvl6pPr>
            <a:lvl7pPr marL="617538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7pPr>
            <a:lvl8pPr marL="820738" indent="-203200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"/>
            </a:lvl8pPr>
            <a:lvl9pPr marL="820738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9pPr>
          </a:lstStyle>
          <a:p>
            <a:pPr algn="ctr" defTabSz="895922">
              <a:lnSpc>
                <a:spcPct val="100000"/>
              </a:lnSpc>
            </a:pPr>
            <a:r>
              <a:rPr lang="en-US" sz="1274" b="1" dirty="0">
                <a:solidFill>
                  <a:schemeClr val="accent3"/>
                </a:solidFill>
              </a:rPr>
              <a:t>Feb 2014</a:t>
            </a:r>
          </a:p>
        </p:txBody>
      </p:sp>
      <p:sp>
        <p:nvSpPr>
          <p:cNvPr id="43" name="Oval 45"/>
          <p:cNvSpPr/>
          <p:nvPr/>
        </p:nvSpPr>
        <p:spPr>
          <a:xfrm>
            <a:off x="3779372" y="3783758"/>
            <a:ext cx="259882" cy="260255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algn="ctr" defTabSz="895255">
              <a:spcBef>
                <a:spcPct val="20000"/>
              </a:spcBef>
              <a:buClr>
                <a:srgbClr val="F21C0A"/>
              </a:buClr>
            </a:pPr>
            <a:endParaRPr lang="en-US" sz="1274" b="1" dirty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932945" y="3075670"/>
            <a:ext cx="0" cy="368211"/>
          </a:xfrm>
          <a:prstGeom prst="line">
            <a:avLst/>
          </a:prstGeom>
          <a:ln>
            <a:tailEnd type="oval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Oval 45"/>
          <p:cNvSpPr/>
          <p:nvPr/>
        </p:nvSpPr>
        <p:spPr>
          <a:xfrm>
            <a:off x="2363183" y="3783758"/>
            <a:ext cx="259882" cy="260255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algn="ctr" defTabSz="895255">
              <a:spcBef>
                <a:spcPct val="20000"/>
              </a:spcBef>
              <a:buClr>
                <a:srgbClr val="F21C0A"/>
              </a:buClr>
            </a:pPr>
            <a:endParaRPr lang="en-US" sz="1274" b="1" dirty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5" name="Rectangle 19"/>
          <p:cNvSpPr txBox="1">
            <a:spLocks/>
          </p:cNvSpPr>
          <p:nvPr/>
        </p:nvSpPr>
        <p:spPr>
          <a:xfrm>
            <a:off x="2147573" y="3496141"/>
            <a:ext cx="738369" cy="232255"/>
          </a:xfrm>
          <a:prstGeom prst="rect">
            <a:avLst/>
          </a:prstGeom>
          <a:noFill/>
          <a:ln w="19050">
            <a:noFill/>
          </a:ln>
        </p:spPr>
        <p:txBody>
          <a:bodyPr vert="horz" wrap="none" lIns="0" tIns="35844" rIns="0" bIns="0" rtlCol="0" anchor="ctr" anchorCtr="0">
            <a:spAutoFit/>
          </a:bodyPr>
          <a:lstStyle>
            <a:lvl1pPr lvl="0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1pPr>
            <a:lvl2pPr marL="207963" lvl="1" indent="-206375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"/>
            </a:lvl2pPr>
            <a:lvl3pPr marL="209550" lvl="2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3pPr>
            <a:lvl4pPr marL="412750" lvl="3" indent="-201613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"/>
            </a:lvl4pPr>
            <a:lvl5pPr marL="414338" lvl="4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baseline="0"/>
            </a:lvl5pPr>
            <a:lvl6pPr marL="617538" indent="-203200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"/>
            </a:lvl6pPr>
            <a:lvl7pPr marL="617538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7pPr>
            <a:lvl8pPr marL="820738" indent="-203200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"/>
            </a:lvl8pPr>
            <a:lvl9pPr marL="820738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9pPr>
          </a:lstStyle>
          <a:p>
            <a:pPr algn="ctr" defTabSz="895922">
              <a:lnSpc>
                <a:spcPct val="100000"/>
              </a:lnSpc>
            </a:pPr>
            <a:r>
              <a:rPr lang="en-US" sz="1274" b="1" dirty="0">
                <a:solidFill>
                  <a:schemeClr val="accent3"/>
                </a:solidFill>
              </a:rPr>
              <a:t>Jan 2014 </a:t>
            </a:r>
          </a:p>
        </p:txBody>
      </p:sp>
      <p:cxnSp>
        <p:nvCxnSpPr>
          <p:cNvPr id="50" name="Straight Connector 49"/>
          <p:cNvCxnSpPr>
            <a:cxnSpLocks/>
          </p:cNvCxnSpPr>
          <p:nvPr/>
        </p:nvCxnSpPr>
        <p:spPr>
          <a:xfrm flipV="1">
            <a:off x="2516757" y="4184821"/>
            <a:ext cx="0" cy="368211"/>
          </a:xfrm>
          <a:prstGeom prst="line">
            <a:avLst/>
          </a:prstGeom>
          <a:ln>
            <a:tailEnd type="oval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Rectangle 19"/>
          <p:cNvSpPr txBox="1">
            <a:spLocks/>
          </p:cNvSpPr>
          <p:nvPr/>
        </p:nvSpPr>
        <p:spPr>
          <a:xfrm>
            <a:off x="9095165" y="3473529"/>
            <a:ext cx="579774" cy="277479"/>
          </a:xfrm>
          <a:prstGeom prst="rect">
            <a:avLst/>
          </a:prstGeom>
          <a:noFill/>
          <a:ln w="19050">
            <a:noFill/>
          </a:ln>
        </p:spPr>
        <p:txBody>
          <a:bodyPr vert="horz" wrap="none" lIns="0" tIns="35844" rIns="0" bIns="0" rtlCol="0" anchor="ctr" anchorCtr="0">
            <a:spAutoFit/>
          </a:bodyPr>
          <a:lstStyle>
            <a:lvl1pPr lvl="0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1pPr>
            <a:lvl2pPr marL="207963" lvl="1" indent="-206375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"/>
            </a:lvl2pPr>
            <a:lvl3pPr marL="209550" lvl="2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3pPr>
            <a:lvl4pPr marL="412750" lvl="3" indent="-201613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"/>
            </a:lvl4pPr>
            <a:lvl5pPr marL="414338" lvl="4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baseline="0"/>
            </a:lvl5pPr>
            <a:lvl6pPr marL="617538" indent="-203200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"/>
            </a:lvl6pPr>
            <a:lvl7pPr marL="617538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7pPr>
            <a:lvl8pPr marL="820738" indent="-203200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"/>
            </a:lvl8pPr>
            <a:lvl9pPr marL="820738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9pPr>
          </a:lstStyle>
          <a:p>
            <a:pPr algn="ctr" defTabSz="895922">
              <a:lnSpc>
                <a:spcPct val="100000"/>
              </a:lnSpc>
            </a:pPr>
            <a:r>
              <a:rPr lang="en-US" sz="1568" b="1" dirty="0">
                <a:solidFill>
                  <a:schemeClr val="accent3"/>
                </a:solidFill>
              </a:rPr>
              <a:t>Today</a:t>
            </a:r>
          </a:p>
        </p:txBody>
      </p: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9385051" y="3075670"/>
            <a:ext cx="0" cy="368211"/>
          </a:xfrm>
          <a:prstGeom prst="line">
            <a:avLst/>
          </a:prstGeom>
          <a:ln>
            <a:tailEnd type="oval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9231478" y="3783758"/>
            <a:ext cx="259882" cy="260255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algn="ctr" defTabSz="895255">
              <a:spcBef>
                <a:spcPct val="20000"/>
              </a:spcBef>
              <a:buClr>
                <a:srgbClr val="F21C0A"/>
              </a:buClr>
            </a:pPr>
            <a:endParaRPr lang="en-US" sz="1274" b="1" dirty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" name="Rectangle 18"/>
          <p:cNvSpPr txBox="1">
            <a:spLocks/>
          </p:cNvSpPr>
          <p:nvPr/>
        </p:nvSpPr>
        <p:spPr>
          <a:xfrm>
            <a:off x="8855649" y="1904547"/>
            <a:ext cx="1306733" cy="392122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 lvl="0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1pPr>
            <a:lvl2pPr marL="207897" lvl="1" indent="-206310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"/>
            </a:lvl2pPr>
            <a:lvl3pPr marL="209483" lvl="2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3pPr>
            <a:lvl4pPr marL="412619" lvl="3" indent="-201549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"/>
            </a:lvl4pPr>
            <a:lvl5pPr marL="414206" lvl="4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  <a:defRPr baseline="0"/>
            </a:lvl5pPr>
            <a:lvl6pPr marL="617342" indent="-203135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"/>
            </a:lvl6pPr>
            <a:lvl7pPr marL="617342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7pPr>
            <a:lvl8pPr marL="820477" indent="-203135">
              <a:lnSpc>
                <a:spcPts val="2400"/>
              </a:lnSpc>
              <a:spcBef>
                <a:spcPts val="0"/>
              </a:spcBef>
              <a:buClr>
                <a:srgbClr val="F21C0A"/>
              </a:buClr>
              <a:buFont typeface="Wingdings" pitchFamily="2" charset="2"/>
              <a:buChar char=""/>
            </a:lvl8pPr>
            <a:lvl9pPr marL="820477" indent="0">
              <a:lnSpc>
                <a:spcPts val="2400"/>
              </a:lnSpc>
              <a:spcBef>
                <a:spcPts val="0"/>
              </a:spcBef>
              <a:buFont typeface="Arial" pitchFamily="34" charset="0"/>
              <a:buNone/>
            </a:lvl9pPr>
          </a:lstStyle>
          <a:p>
            <a:pPr fontAlgn="base">
              <a:lnSpc>
                <a:spcPct val="100000"/>
              </a:lnSpc>
              <a:spcAft>
                <a:spcPct val="0"/>
              </a:spcAft>
            </a:pPr>
            <a:r>
              <a:rPr lang="en-US" sz="1274" dirty="0">
                <a:solidFill>
                  <a:schemeClr val="accent3"/>
                </a:solidFill>
              </a:rPr>
              <a:t>Already </a:t>
            </a:r>
            <a:r>
              <a:rPr lang="en-US" sz="1274" b="1" dirty="0">
                <a:solidFill>
                  <a:schemeClr val="accent3"/>
                </a:solidFill>
              </a:rPr>
              <a:t>50% of target </a:t>
            </a:r>
            <a:r>
              <a:rPr lang="en-US" sz="1274" dirty="0">
                <a:solidFill>
                  <a:schemeClr val="accent3"/>
                </a:solidFill>
              </a:rPr>
              <a:t>is filled</a:t>
            </a:r>
            <a:endParaRPr lang="en-US" sz="1274" b="1" dirty="0">
              <a:solidFill>
                <a:schemeClr val="accent3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9" t="17146" b="22927"/>
          <a:stretch/>
        </p:blipFill>
        <p:spPr>
          <a:xfrm>
            <a:off x="6039261" y="2305107"/>
            <a:ext cx="1367171" cy="738532"/>
          </a:xfrm>
          <a:prstGeom prst="rect">
            <a:avLst/>
          </a:prstGeom>
          <a:ln>
            <a:noFill/>
          </a:ln>
        </p:spPr>
      </p:pic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11" r="31141" b="9092"/>
          <a:stretch/>
        </p:blipFill>
        <p:spPr>
          <a:xfrm>
            <a:off x="7439596" y="4383048"/>
            <a:ext cx="1098054" cy="866607"/>
          </a:xfrm>
          <a:prstGeom prst="rect">
            <a:avLst/>
          </a:prstGeom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471" y="4387765"/>
            <a:ext cx="1007038" cy="75894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07" y="4421042"/>
            <a:ext cx="1134298" cy="672819"/>
          </a:xfrm>
          <a:prstGeom prst="rect">
            <a:avLst/>
          </a:prstGeom>
          <a:ln>
            <a:noFill/>
          </a:ln>
        </p:spPr>
      </p:pic>
      <p:sp>
        <p:nvSpPr>
          <p:cNvPr id="58" name="5. Source"/>
          <p:cNvSpPr>
            <a:spLocks noChangeArrowheads="1"/>
          </p:cNvSpPr>
          <p:nvPr/>
        </p:nvSpPr>
        <p:spPr bwMode="auto">
          <a:xfrm>
            <a:off x="158781" y="6393296"/>
            <a:ext cx="6875103" cy="15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60453" indent="-460453" defTabSz="877350">
              <a:tabLst>
                <a:tab pos="469788" algn="l"/>
              </a:tabLst>
            </a:pPr>
            <a:r>
              <a:rPr lang="en-US" sz="980" dirty="0">
                <a:solidFill>
                  <a:srgbClr val="000000"/>
                </a:solidFill>
              </a:rPr>
              <a:t>Source: Customer</a:t>
            </a:r>
            <a:r>
              <a:rPr lang="en-US" sz="980" i="1" dirty="0">
                <a:solidFill>
                  <a:srgbClr val="000000"/>
                </a:solidFill>
              </a:rPr>
              <a:t>First</a:t>
            </a:r>
            <a:r>
              <a:rPr lang="en-US" sz="980" dirty="0">
                <a:solidFill>
                  <a:srgbClr val="000000"/>
                </a:solidFill>
              </a:rPr>
              <a:t>; McKinsey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0290900" y="992652"/>
            <a:ext cx="586488" cy="555423"/>
            <a:chOff x="8366970" y="61912"/>
            <a:chExt cx="598436" cy="566738"/>
          </a:xfrm>
        </p:grpSpPr>
        <p:sp>
          <p:nvSpPr>
            <p:cNvPr id="68" name="Rectangle 67"/>
            <p:cNvSpPr/>
            <p:nvPr/>
          </p:nvSpPr>
          <p:spPr bwMode="auto">
            <a:xfrm>
              <a:off x="8366970" y="61912"/>
              <a:ext cx="279166" cy="2653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89614" tIns="89614" rIns="89614" bIns="896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1568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8686240" y="61912"/>
              <a:ext cx="279166" cy="2653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89614" tIns="89614" rIns="89614" bIns="896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1568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8366970" y="363309"/>
              <a:ext cx="279166" cy="26534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txBody>
            <a:bodyPr rot="0" spcFirstLastPara="0" vertOverflow="overflow" horzOverflow="overflow" vert="horz" wrap="square" lIns="89614" tIns="89614" rIns="89614" bIns="896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1568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8686240" y="363309"/>
              <a:ext cx="279166" cy="2653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89614" tIns="89614" rIns="89614" bIns="8961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de-DE" sz="1568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4">
              <a:lum bright="40000" contrast="40000"/>
            </a:blip>
            <a:stretch>
              <a:fillRect/>
            </a:stretch>
          </p:blipFill>
          <p:spPr>
            <a:xfrm>
              <a:off x="8390375" y="84515"/>
              <a:ext cx="232357" cy="220135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5">
              <a:lum bright="40000" contrast="-40000"/>
            </a:blip>
            <a:stretch>
              <a:fillRect/>
            </a:stretch>
          </p:blipFill>
          <p:spPr>
            <a:xfrm>
              <a:off x="8700414" y="75384"/>
              <a:ext cx="250818" cy="238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16">
              <a:lum bright="40000" contrast="-40000"/>
            </a:blip>
            <a:stretch>
              <a:fillRect/>
            </a:stretch>
          </p:blipFill>
          <p:spPr>
            <a:xfrm>
              <a:off x="8390209" y="385607"/>
              <a:ext cx="232687" cy="22074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17">
              <a:lum bright="40000" contrast="-40000"/>
            </a:blip>
            <a:stretch>
              <a:fillRect/>
            </a:stretch>
          </p:blipFill>
          <p:spPr>
            <a:xfrm>
              <a:off x="8700414" y="377007"/>
              <a:ext cx="250818" cy="237945"/>
            </a:xfrm>
            <a:prstGeom prst="rect">
              <a:avLst/>
            </a:prstGeom>
            <a:solidFill>
              <a:schemeClr val="accent1"/>
            </a:solidFill>
          </p:spPr>
        </p:pic>
      </p:grpSp>
    </p:spTree>
    <p:custDataLst>
      <p:tags r:id="rId2"/>
    </p:custDataLst>
    <p:extLst>
      <p:ext uri="{BB962C8B-B14F-4D97-AF65-F5344CB8AC3E}">
        <p14:creationId xmlns:p14="http://schemas.microsoft.com/office/powerpoint/2010/main" val="193415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95894082"/>
              </p:ext>
            </p:extLst>
          </p:nvPr>
        </p:nvGraphicFramePr>
        <p:xfrm>
          <a:off x="1496190" y="1955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6190" y="1955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Executive </a:t>
            </a:r>
            <a:r>
              <a:rPr lang="de-DE" dirty="0" err="1"/>
              <a:t>summary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494631" y="4169618"/>
            <a:ext cx="8961438" cy="1100793"/>
          </a:xfrm>
          <a:prstGeom prst="rect">
            <a:avLst/>
          </a:prstGeom>
          <a:gradFill flip="none" rotWithShape="0">
            <a:gsLst>
              <a:gs pos="47000">
                <a:schemeClr val="accent3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568" dirty="0" err="1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79495" y="1354749"/>
            <a:ext cx="6485014" cy="1272980"/>
            <a:chOff x="290666" y="1917623"/>
            <a:chExt cx="6617127" cy="1298913"/>
          </a:xfrm>
        </p:grpSpPr>
        <p:sp>
          <p:nvSpPr>
            <p:cNvPr id="121" name="Rectangle 3"/>
            <p:cNvSpPr txBox="1">
              <a:spLocks/>
            </p:cNvSpPr>
            <p:nvPr/>
          </p:nvSpPr>
          <p:spPr>
            <a:xfrm>
              <a:off x="290666" y="1917623"/>
              <a:ext cx="6617127" cy="30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13526" eaLnBrk="1" hangingPunct="1">
                <a:buClr>
                  <a:schemeClr val="tx2"/>
                </a:buClr>
                <a:defRPr sz="28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21C0A"/>
                </a:buClr>
              </a:pPr>
              <a:r>
                <a:rPr lang="en-US" sz="1960" b="1" kern="0" dirty="0">
                  <a:solidFill>
                    <a:schemeClr val="accent3"/>
                  </a:solidFill>
                  <a:ea typeface="ＭＳ Ｐゴシック" panose="020B0600070205080204" pitchFamily="34" charset="-128"/>
                </a:rPr>
                <a:t>Our aspirations and objectives</a:t>
              </a:r>
            </a:p>
          </p:txBody>
        </p:sp>
        <p:sp>
          <p:nvSpPr>
            <p:cNvPr id="22" name="Rectangle 3"/>
            <p:cNvSpPr txBox="1">
              <a:spLocks/>
            </p:cNvSpPr>
            <p:nvPr/>
          </p:nvSpPr>
          <p:spPr>
            <a:xfrm>
              <a:off x="290666" y="2231651"/>
              <a:ext cx="5809051" cy="984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13526" eaLnBrk="1" hangingPunct="1">
                <a:buClr>
                  <a:schemeClr val="tx2"/>
                </a:buClr>
                <a:defRPr sz="28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21C0A"/>
                </a:buClr>
              </a:pPr>
              <a:r>
                <a:rPr lang="en-US" sz="1568" kern="0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Customer</a:t>
              </a:r>
              <a:r>
                <a:rPr lang="en-US" sz="1568" i="1" kern="0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First</a:t>
              </a:r>
              <a:r>
                <a:rPr lang="en-US" sz="1568" kern="0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is a capability building program driven by the RUs aiming for sustainable customer satisfaction and an EBITDA improvement of up to EUR 500 mn in </a:t>
              </a:r>
              <a:r>
                <a:rPr lang="en-US" sz="1568" kern="0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EnergyCo's</a:t>
              </a:r>
              <a:r>
                <a:rPr lang="en-US" sz="1568" kern="0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sales business until 2020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79495" y="2782637"/>
            <a:ext cx="6485014" cy="1272894"/>
            <a:chOff x="290666" y="3341885"/>
            <a:chExt cx="6617127" cy="1298826"/>
          </a:xfrm>
        </p:grpSpPr>
        <p:sp>
          <p:nvSpPr>
            <p:cNvPr id="40" name="Rectangle 3"/>
            <p:cNvSpPr txBox="1">
              <a:spLocks/>
            </p:cNvSpPr>
            <p:nvPr/>
          </p:nvSpPr>
          <p:spPr>
            <a:xfrm>
              <a:off x="290666" y="3655913"/>
              <a:ext cx="6617127" cy="984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21C0A"/>
                </a:buClr>
              </a:pPr>
              <a:r>
                <a:rPr lang="en-US" sz="1568" kern="0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Operationally implemented measures worth ~ EUR 100 mn in 2016. In more than 100 initiatives with 400+ involved and excited </a:t>
              </a:r>
              <a:r>
                <a:rPr lang="en-US" sz="1568" kern="0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EnergyCo</a:t>
              </a:r>
              <a:r>
                <a:rPr lang="en-US" sz="1568" kern="0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colleagues, </a:t>
              </a:r>
              <a:r>
                <a:rPr lang="en-US" sz="1568" kern="0" dirty="0" err="1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EnergyCo</a:t>
              </a:r>
              <a:r>
                <a:rPr lang="en-US" sz="1568" kern="0" dirty="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 fundamentally changed the way of working by anchoring superior commercial capabilities</a:t>
              </a:r>
            </a:p>
          </p:txBody>
        </p:sp>
        <p:sp>
          <p:nvSpPr>
            <p:cNvPr id="23" name="Rectangle 3"/>
            <p:cNvSpPr txBox="1">
              <a:spLocks/>
            </p:cNvSpPr>
            <p:nvPr/>
          </p:nvSpPr>
          <p:spPr>
            <a:xfrm>
              <a:off x="290666" y="3341885"/>
              <a:ext cx="6617127" cy="30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13526" eaLnBrk="1" hangingPunct="1">
                <a:buClr>
                  <a:schemeClr val="tx2"/>
                </a:buClr>
                <a:defRPr sz="28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21C0A"/>
                </a:buClr>
              </a:pPr>
              <a:r>
                <a:rPr lang="en-US" sz="1960" b="1" kern="0" dirty="0">
                  <a:solidFill>
                    <a:schemeClr val="accent3"/>
                  </a:solidFill>
                  <a:ea typeface="ＭＳ Ｐゴシック" panose="020B0600070205080204" pitchFamily="34" charset="-128"/>
                </a:rPr>
                <a:t>Our achievements so far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79495" y="4210525"/>
            <a:ext cx="6485014" cy="1031677"/>
            <a:chOff x="290666" y="4831576"/>
            <a:chExt cx="6617127" cy="1052694"/>
          </a:xfrm>
        </p:grpSpPr>
        <p:sp>
          <p:nvSpPr>
            <p:cNvPr id="41" name="Rectangle 3"/>
            <p:cNvSpPr txBox="1">
              <a:spLocks/>
            </p:cNvSpPr>
            <p:nvPr/>
          </p:nvSpPr>
          <p:spPr>
            <a:xfrm>
              <a:off x="290666" y="5145606"/>
              <a:ext cx="5809051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21C0A"/>
                </a:buClr>
              </a:pPr>
              <a:r>
                <a:rPr lang="en-US" sz="1568" dirty="0" err="1">
                  <a:solidFill>
                    <a:srgbClr val="FFFFFF"/>
                  </a:solidFill>
                </a:rPr>
                <a:t>Customer</a:t>
              </a:r>
              <a:r>
                <a:rPr lang="en-US" sz="1568" i="1" dirty="0" err="1">
                  <a:solidFill>
                    <a:srgbClr val="FFFFFF"/>
                  </a:solidFill>
                </a:rPr>
                <a:t>First</a:t>
              </a:r>
              <a:r>
                <a:rPr lang="en-US" sz="1568" i="1" dirty="0">
                  <a:solidFill>
                    <a:srgbClr val="FFFFFF"/>
                  </a:solidFill>
                </a:rPr>
                <a:t> </a:t>
              </a:r>
              <a:r>
                <a:rPr lang="en-US" sz="1568" dirty="0">
                  <a:solidFill>
                    <a:srgbClr val="FFFFFF"/>
                  </a:solidFill>
                </a:rPr>
                <a:t>should be </a:t>
              </a:r>
              <a:r>
                <a:rPr lang="en-US" sz="1568" dirty="0" err="1">
                  <a:solidFill>
                    <a:srgbClr val="FFFFFF"/>
                  </a:solidFill>
                </a:rPr>
                <a:t>EnergyCo's</a:t>
              </a:r>
              <a:r>
                <a:rPr lang="en-US" sz="1568" dirty="0">
                  <a:solidFill>
                    <a:srgbClr val="FFFFFF"/>
                  </a:solidFill>
                </a:rPr>
                <a:t> "capability transmission belt" to become the customer-centric energy solution provider in the new energy world</a:t>
              </a:r>
              <a:endParaRPr lang="en-US" sz="1568" dirty="0">
                <a:solidFill>
                  <a:srgbClr val="FFFFFF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5" name="Rectangle 3"/>
            <p:cNvSpPr txBox="1">
              <a:spLocks/>
            </p:cNvSpPr>
            <p:nvPr/>
          </p:nvSpPr>
          <p:spPr>
            <a:xfrm>
              <a:off x="290666" y="4831576"/>
              <a:ext cx="6617127" cy="30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lvl="0" indent="0" defTabSz="913526" eaLnBrk="1" hangingPunct="1">
                <a:buClr>
                  <a:schemeClr val="tx2"/>
                </a:buClr>
                <a:defRPr sz="2800"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indent="-195987" defTabSz="913526" eaLnBrk="1" hangingPunct="1">
                <a:buClr>
                  <a:schemeClr val="tx2"/>
                </a:buClr>
                <a:buSzPct val="125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indent="-158733" defTabSz="913526" eaLnBrk="1" hangingPunct="1">
                <a:buClr>
                  <a:schemeClr val="tx2"/>
                </a:buClr>
                <a:buSzPct val="100000"/>
                <a:buFont typeface="Arial" pitchFamily="34" charset="0"/>
                <a:buChar char="•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F21C0A"/>
                </a:buClr>
              </a:pPr>
              <a:r>
                <a:rPr lang="en-US" sz="1960" b="1" kern="0" dirty="0">
                  <a:solidFill>
                    <a:srgbClr val="FFFFFF"/>
                  </a:solidFill>
                  <a:ea typeface="ＭＳ Ｐゴシック" panose="020B0600070205080204" pitchFamily="34" charset="-128"/>
                </a:rPr>
                <a:t>Our way forward </a:t>
              </a:r>
            </a:p>
          </p:txBody>
        </p:sp>
      </p:grpSp>
      <p:sp>
        <p:nvSpPr>
          <p:cNvPr id="24" name="5. Source"/>
          <p:cNvSpPr>
            <a:spLocks noChangeArrowheads="1"/>
          </p:cNvSpPr>
          <p:nvPr/>
        </p:nvSpPr>
        <p:spPr bwMode="auto">
          <a:xfrm>
            <a:off x="158782" y="6276039"/>
            <a:ext cx="6875103" cy="15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60453" indent="-460453" defTabSz="877350">
              <a:tabLst>
                <a:tab pos="469788" algn="l"/>
              </a:tabLst>
            </a:pPr>
            <a:r>
              <a:rPr lang="en-US" sz="980" dirty="0">
                <a:solidFill>
                  <a:srgbClr val="000000"/>
                </a:solidFill>
              </a:rPr>
              <a:t>Source: Customer</a:t>
            </a:r>
            <a:r>
              <a:rPr lang="en-US" sz="980" i="1" dirty="0">
                <a:solidFill>
                  <a:srgbClr val="000000"/>
                </a:solidFill>
              </a:rPr>
              <a:t>First</a:t>
            </a:r>
            <a:r>
              <a:rPr lang="en-US" sz="980" dirty="0">
                <a:solidFill>
                  <a:srgbClr val="000000"/>
                </a:solidFill>
              </a:rPr>
              <a:t>; McKinsey</a:t>
            </a:r>
          </a:p>
        </p:txBody>
      </p:sp>
      <p:sp>
        <p:nvSpPr>
          <p:cNvPr id="26" name="Rectangle 8"/>
          <p:cNvSpPr txBox="1">
            <a:spLocks/>
          </p:cNvSpPr>
          <p:nvPr/>
        </p:nvSpPr>
        <p:spPr>
          <a:xfrm>
            <a:off x="433215" y="6493609"/>
            <a:ext cx="808407" cy="9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21C0A"/>
              </a:buClr>
            </a:pPr>
            <a:r>
              <a:rPr lang="en-US" sz="588" dirty="0" err="1">
                <a:solidFill>
                  <a:srgbClr val="898989"/>
                </a:solidFill>
                <a:ea typeface="ＭＳ Ｐゴシック"/>
              </a:rPr>
              <a:t>Customer</a:t>
            </a:r>
            <a:r>
              <a:rPr lang="en-US" sz="588" i="1" dirty="0" err="1">
                <a:solidFill>
                  <a:srgbClr val="898989"/>
                </a:solidFill>
                <a:ea typeface="ＭＳ Ｐゴシック"/>
              </a:rPr>
              <a:t>First</a:t>
            </a:r>
            <a:r>
              <a:rPr lang="en-US" sz="588" i="1" dirty="0">
                <a:solidFill>
                  <a:srgbClr val="898989"/>
                </a:solidFill>
                <a:ea typeface="ＭＳ Ｐゴシック"/>
              </a:rPr>
              <a:t> </a:t>
            </a:r>
            <a:r>
              <a:rPr lang="en-US" sz="588" dirty="0">
                <a:solidFill>
                  <a:srgbClr val="898989"/>
                </a:solidFill>
                <a:ea typeface="ＭＳ Ｐゴシック"/>
              </a:rPr>
              <a:t>Program</a:t>
            </a:r>
            <a:endParaRPr lang="en-US" sz="588" dirty="0">
              <a:solidFill>
                <a:srgbClr val="000000"/>
              </a:solidFill>
            </a:endParaRPr>
          </a:p>
        </p:txBody>
      </p:sp>
      <p:sp>
        <p:nvSpPr>
          <p:cNvPr id="28" name="Slide Number"/>
          <p:cNvSpPr txBox="1">
            <a:spLocks/>
          </p:cNvSpPr>
          <p:nvPr/>
        </p:nvSpPr>
        <p:spPr bwMode="auto">
          <a:xfrm>
            <a:off x="158781" y="6493609"/>
            <a:ext cx="84834" cy="90490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88" dirty="0">
                <a:solidFill>
                  <a:srgbClr val="898989"/>
                </a:solidFill>
              </a:rPr>
              <a:t>24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9786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1352323"/>
              </p:ext>
            </p:extLst>
          </p:nvPr>
        </p:nvGraphicFramePr>
        <p:xfrm>
          <a:off x="1496190" y="1955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7" name="Object 1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6190" y="1955"/>
                        <a:ext cx="1555" cy="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… and learned from our successes and challenges on the way</a:t>
            </a:r>
          </a:p>
        </p:txBody>
      </p:sp>
      <p:sp>
        <p:nvSpPr>
          <p:cNvPr id="43" name="Rectangle 42"/>
          <p:cNvSpPr>
            <a:spLocks/>
          </p:cNvSpPr>
          <p:nvPr/>
        </p:nvSpPr>
        <p:spPr>
          <a:xfrm>
            <a:off x="1494632" y="1594268"/>
            <a:ext cx="8961438" cy="4219962"/>
          </a:xfrm>
          <a:prstGeom prst="rect">
            <a:avLst/>
          </a:prstGeom>
          <a:solidFill>
            <a:srgbClr val="FFFFFF">
              <a:alpha val="6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3" tIns="45717" rIns="91433" bIns="45717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568" dirty="0" err="1">
              <a:solidFill>
                <a:schemeClr val="accent3"/>
              </a:solidFill>
            </a:endParaRPr>
          </a:p>
        </p:txBody>
      </p:sp>
      <p:pic>
        <p:nvPicPr>
          <p:cNvPr id="684067" name="Picture 35" descr="Hurdle race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6395346" y="2203705"/>
            <a:ext cx="3293110" cy="329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4065" name="Picture 33" descr="Thumb up filled gesture"/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2637909" y="2206424"/>
            <a:ext cx="2606667" cy="260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Line 19"/>
          <p:cNvSpPr>
            <a:spLocks noChangeShapeType="1"/>
          </p:cNvSpPr>
          <p:nvPr/>
        </p:nvSpPr>
        <p:spPr bwMode="gray">
          <a:xfrm>
            <a:off x="1863930" y="2353806"/>
            <a:ext cx="3992517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6" tIns="45714" rIns="91426" bIns="45714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 dirty="0">
              <a:solidFill>
                <a:schemeClr val="accent3"/>
              </a:solidFill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gray">
          <a:xfrm>
            <a:off x="1863930" y="1843494"/>
            <a:ext cx="3992517" cy="48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algn="l"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895160">
              <a:buClr>
                <a:srgbClr val="F21C0A"/>
              </a:buClr>
            </a:pPr>
            <a:r>
              <a:rPr lang="en-US" sz="1568" b="1" dirty="0">
                <a:solidFill>
                  <a:schemeClr val="accent3"/>
                </a:solidFill>
              </a:rPr>
              <a:t>What went well and </a:t>
            </a:r>
            <a:br>
              <a:rPr lang="en-US" sz="1568" b="1" dirty="0">
                <a:solidFill>
                  <a:schemeClr val="accent3"/>
                </a:solidFill>
              </a:rPr>
            </a:br>
            <a:r>
              <a:rPr lang="en-US" sz="1568" b="1" dirty="0">
                <a:solidFill>
                  <a:schemeClr val="accent3"/>
                </a:solidFill>
              </a:rPr>
              <a:t>should be intensified?</a:t>
            </a: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gray">
          <a:xfrm>
            <a:off x="6094257" y="2353806"/>
            <a:ext cx="3992517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6" tIns="45714" rIns="91426" bIns="45714" anchor="ctr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72" dirty="0">
              <a:solidFill>
                <a:schemeClr val="accent3"/>
              </a:solidFill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gray">
          <a:xfrm>
            <a:off x="6094257" y="1843492"/>
            <a:ext cx="3992517" cy="48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algn="l"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algn="l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algn="l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algn="l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algn="l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895160">
              <a:buClr>
                <a:srgbClr val="F21C0A"/>
              </a:buClr>
            </a:pPr>
            <a:r>
              <a:rPr lang="en-US" sz="1568" b="1" dirty="0">
                <a:solidFill>
                  <a:schemeClr val="accent3"/>
                </a:solidFill>
              </a:rPr>
              <a:t>What were the biggest challenges and need to be done differently?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6094257" y="2403539"/>
            <a:ext cx="3992517" cy="337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429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586" indent="-195966" defTabSz="913429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31" indent="-267227" defTabSz="913429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768" indent="-158716" defTabSz="913429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4947" indent="-132804" defTabSz="913429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4947" indent="-132804" defTabSz="91342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4947" indent="-132804" defTabSz="91342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4947" indent="-132804" defTabSz="91342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4947" indent="-132804" defTabSz="91342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50000"/>
              </a:spcBef>
              <a:spcAft>
                <a:spcPct val="0"/>
              </a:spcAft>
              <a:buClr>
                <a:srgbClr val="F21C0A"/>
              </a:buClr>
            </a:pPr>
            <a:r>
              <a:rPr lang="en-US" sz="1568" b="1" kern="0" dirty="0">
                <a:solidFill>
                  <a:schemeClr val="accent3"/>
                </a:solidFill>
                <a:ea typeface="ＭＳ Ｐゴシック"/>
              </a:rPr>
              <a:t>Targets </a:t>
            </a:r>
            <a:r>
              <a:rPr lang="en-US" sz="1568" dirty="0">
                <a:solidFill>
                  <a:schemeClr val="accent3"/>
                </a:solidFill>
                <a:ea typeface="Arial Unicode MS"/>
                <a:cs typeface="Arial Unicode MS"/>
              </a:rPr>
              <a:t>– no clear top-down driven target setting across ongoing initiatives created confusion and limited "stickiness" </a:t>
            </a:r>
            <a:br>
              <a:rPr lang="en-US" sz="1568" dirty="0">
                <a:solidFill>
                  <a:schemeClr val="accent3"/>
                </a:solidFill>
                <a:ea typeface="Arial Unicode MS"/>
                <a:cs typeface="Arial Unicode MS"/>
              </a:rPr>
            </a:br>
            <a:r>
              <a:rPr lang="en-US" sz="1568" dirty="0">
                <a:solidFill>
                  <a:schemeClr val="accent3"/>
                </a:solidFill>
                <a:ea typeface="Arial Unicode MS"/>
                <a:cs typeface="Arial Unicode MS"/>
              </a:rPr>
              <a:t>to targets</a:t>
            </a:r>
          </a:p>
          <a:p>
            <a:pPr lvl="1" fontAlgn="base">
              <a:spcBef>
                <a:spcPct val="50000"/>
              </a:spcBef>
              <a:spcAft>
                <a:spcPct val="0"/>
              </a:spcAft>
              <a:buClr>
                <a:srgbClr val="F21C0A"/>
              </a:buClr>
            </a:pPr>
            <a:r>
              <a:rPr lang="en-US" sz="1568" b="1" kern="0" dirty="0">
                <a:solidFill>
                  <a:schemeClr val="accent3"/>
                </a:solidFill>
                <a:ea typeface="ＭＳ Ｐゴシック"/>
              </a:rPr>
              <a:t>Excellence across </a:t>
            </a:r>
            <a:r>
              <a:rPr lang="en-US" sz="1568" b="1" kern="0" dirty="0" err="1">
                <a:solidFill>
                  <a:schemeClr val="accent3"/>
                </a:solidFill>
                <a:ea typeface="ＭＳ Ｐゴシック"/>
              </a:rPr>
              <a:t>RUs</a:t>
            </a:r>
            <a:r>
              <a:rPr lang="en-US" sz="1568" b="1" kern="0" dirty="0">
                <a:solidFill>
                  <a:schemeClr val="accent3"/>
                </a:solidFill>
                <a:ea typeface="ＭＳ Ｐゴシック"/>
              </a:rPr>
              <a:t> </a:t>
            </a:r>
            <a:r>
              <a:rPr lang="en-US" sz="1568" dirty="0">
                <a:solidFill>
                  <a:schemeClr val="accent3"/>
                </a:solidFill>
                <a:ea typeface="Arial Unicode MS"/>
                <a:cs typeface="Arial Unicode MS"/>
              </a:rPr>
              <a:t>– using an "across </a:t>
            </a:r>
            <a:r>
              <a:rPr lang="en-US" sz="1568" dirty="0" err="1">
                <a:solidFill>
                  <a:schemeClr val="accent3"/>
                </a:solidFill>
                <a:ea typeface="Arial Unicode MS"/>
                <a:cs typeface="Arial Unicode MS"/>
              </a:rPr>
              <a:t>RUs</a:t>
            </a:r>
            <a:r>
              <a:rPr lang="en-US" sz="1568" dirty="0">
                <a:solidFill>
                  <a:schemeClr val="accent3"/>
                </a:solidFill>
                <a:ea typeface="Arial Unicode MS"/>
                <a:cs typeface="Arial Unicode MS"/>
              </a:rPr>
              <a:t>" approach with one RU leading did not create buy-in in the decentralized organization</a:t>
            </a:r>
          </a:p>
          <a:p>
            <a:pPr lvl="1" fontAlgn="base">
              <a:spcBef>
                <a:spcPct val="50000"/>
              </a:spcBef>
              <a:spcAft>
                <a:spcPct val="0"/>
              </a:spcAft>
              <a:buClr>
                <a:srgbClr val="F21C0A"/>
              </a:buClr>
            </a:pPr>
            <a:r>
              <a:rPr lang="en-US" sz="1568" b="1" kern="0" dirty="0">
                <a:solidFill>
                  <a:schemeClr val="accent3"/>
                </a:solidFill>
                <a:ea typeface="ＭＳ Ｐゴシック"/>
              </a:rPr>
              <a:t>"</a:t>
            </a:r>
            <a:r>
              <a:rPr lang="en-US" sz="1568" b="1" kern="0" dirty="0" err="1">
                <a:solidFill>
                  <a:schemeClr val="accent3"/>
                </a:solidFill>
                <a:ea typeface="ＭＳ Ｐゴシック"/>
              </a:rPr>
              <a:t>Zentrifugalkräfte</a:t>
            </a:r>
            <a:r>
              <a:rPr lang="en-US" sz="1568" b="1" kern="0" dirty="0">
                <a:solidFill>
                  <a:schemeClr val="accent3"/>
                </a:solidFill>
                <a:ea typeface="ＭＳ Ｐゴシック"/>
              </a:rPr>
              <a:t>" </a:t>
            </a:r>
            <a:r>
              <a:rPr lang="en-US" sz="1568" dirty="0">
                <a:solidFill>
                  <a:schemeClr val="accent3"/>
                </a:solidFill>
                <a:ea typeface="Arial Unicode MS"/>
                <a:cs typeface="Arial Unicode MS"/>
              </a:rPr>
              <a:t>–</a:t>
            </a:r>
            <a:r>
              <a:rPr lang="en-US" sz="1568" b="1" dirty="0">
                <a:solidFill>
                  <a:schemeClr val="accent3"/>
                </a:solidFill>
                <a:ea typeface="Arial Unicode MS"/>
                <a:cs typeface="Arial Unicode MS"/>
              </a:rPr>
              <a:t> </a:t>
            </a:r>
            <a:r>
              <a:rPr lang="en-US" sz="1568" dirty="0">
                <a:solidFill>
                  <a:schemeClr val="accent3"/>
                </a:solidFill>
                <a:ea typeface="Arial Unicode MS"/>
                <a:cs typeface="Arial Unicode MS"/>
              </a:rPr>
              <a:t>parallel group programs addressing same topic (e.g., </a:t>
            </a:r>
            <a:r>
              <a:rPr lang="en-US" sz="1568" dirty="0" err="1">
                <a:solidFill>
                  <a:schemeClr val="accent3"/>
                </a:solidFill>
                <a:ea typeface="Arial Unicode MS"/>
                <a:cs typeface="Arial Unicode MS"/>
              </a:rPr>
              <a:t>Innovation@Excellence</a:t>
            </a:r>
            <a:r>
              <a:rPr lang="en-US" sz="1568" dirty="0">
                <a:solidFill>
                  <a:schemeClr val="accent3"/>
                </a:solidFill>
                <a:ea typeface="Arial Unicode MS"/>
                <a:cs typeface="Arial Unicode MS"/>
              </a:rPr>
              <a:t>, Digital) created redundancies and time-intensive delineation processes</a:t>
            </a:r>
          </a:p>
        </p:txBody>
      </p:sp>
      <p:sp>
        <p:nvSpPr>
          <p:cNvPr id="7" name="Rectangle 7"/>
          <p:cNvSpPr txBox="1">
            <a:spLocks/>
          </p:cNvSpPr>
          <p:nvPr/>
        </p:nvSpPr>
        <p:spPr>
          <a:xfrm>
            <a:off x="1863930" y="2403539"/>
            <a:ext cx="3992517" cy="3136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429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586" indent="-195966" defTabSz="913429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31" indent="-267227" defTabSz="913429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768" indent="-158716" defTabSz="913429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4947" indent="-132804" defTabSz="913429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4947" indent="-132804" defTabSz="91342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4947" indent="-132804" defTabSz="91342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4947" indent="-132804" defTabSz="91342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4947" indent="-132804" defTabSz="913429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 fontAlgn="base">
              <a:spcBef>
                <a:spcPct val="50000"/>
              </a:spcBef>
              <a:spcAft>
                <a:spcPct val="0"/>
              </a:spcAft>
              <a:buClr>
                <a:srgbClr val="F21C0A"/>
              </a:buClr>
            </a:pPr>
            <a:r>
              <a:rPr lang="en-US" sz="1568" b="1" kern="0" dirty="0">
                <a:solidFill>
                  <a:schemeClr val="accent3"/>
                </a:solidFill>
                <a:ea typeface="ＭＳ Ｐゴシック"/>
              </a:rPr>
              <a:t>Case for action </a:t>
            </a:r>
            <a:r>
              <a:rPr lang="en-US" sz="1568" dirty="0">
                <a:solidFill>
                  <a:schemeClr val="accent3"/>
                </a:solidFill>
                <a:ea typeface="Arial Unicode MS"/>
                <a:cs typeface="Arial Unicode MS"/>
              </a:rPr>
              <a:t>– benchmarking against more advanced industries set an aspirational "can-do" mindset beyond classical boundaries</a:t>
            </a:r>
          </a:p>
          <a:p>
            <a:pPr lvl="1" fontAlgn="base">
              <a:spcBef>
                <a:spcPct val="50000"/>
              </a:spcBef>
              <a:spcAft>
                <a:spcPct val="0"/>
              </a:spcAft>
              <a:buClr>
                <a:srgbClr val="F21C0A"/>
              </a:buClr>
            </a:pPr>
            <a:r>
              <a:rPr lang="en-US" sz="1568" b="1" kern="0" dirty="0">
                <a:solidFill>
                  <a:schemeClr val="accent3"/>
                </a:solidFill>
                <a:ea typeface="ＭＳ Ｐゴシック"/>
              </a:rPr>
              <a:t>Footprint </a:t>
            </a:r>
            <a:r>
              <a:rPr lang="en-US" sz="1568" dirty="0">
                <a:solidFill>
                  <a:schemeClr val="accent3"/>
                </a:solidFill>
                <a:ea typeface="Arial Unicode MS"/>
                <a:cs typeface="Arial Unicode MS"/>
              </a:rPr>
              <a:t>– using a collaborative approach with local RU teams was essential to achieve strong buy-in and quick implementation of measures</a:t>
            </a:r>
          </a:p>
          <a:p>
            <a:pPr lvl="1" fontAlgn="base">
              <a:spcBef>
                <a:spcPct val="50000"/>
              </a:spcBef>
              <a:spcAft>
                <a:spcPct val="0"/>
              </a:spcAft>
              <a:buClr>
                <a:srgbClr val="F21C0A"/>
              </a:buClr>
            </a:pPr>
            <a:r>
              <a:rPr lang="en-US" sz="1568" b="1" kern="0" dirty="0">
                <a:solidFill>
                  <a:schemeClr val="accent3"/>
                </a:solidFill>
                <a:ea typeface="ＭＳ Ｐゴシック"/>
              </a:rPr>
              <a:t>Best of the best </a:t>
            </a:r>
            <a:r>
              <a:rPr lang="en-US" sz="1568" dirty="0">
                <a:solidFill>
                  <a:schemeClr val="accent3"/>
                </a:solidFill>
                <a:ea typeface="Arial Unicode MS"/>
                <a:cs typeface="Arial Unicode MS"/>
              </a:rPr>
              <a:t>– infusion and exchange sessions with the best of internal functional experts from all </a:t>
            </a:r>
            <a:r>
              <a:rPr lang="en-US" sz="1568" dirty="0" err="1">
                <a:solidFill>
                  <a:schemeClr val="accent3"/>
                </a:solidFill>
                <a:ea typeface="Arial Unicode MS"/>
                <a:cs typeface="Arial Unicode MS"/>
              </a:rPr>
              <a:t>RUs</a:t>
            </a:r>
            <a:r>
              <a:rPr lang="en-US" sz="1568" dirty="0">
                <a:solidFill>
                  <a:schemeClr val="accent3"/>
                </a:solidFill>
                <a:ea typeface="Arial Unicode MS"/>
                <a:cs typeface="Arial Unicode MS"/>
              </a:rPr>
              <a:t> created strong momentum and pull</a:t>
            </a:r>
          </a:p>
        </p:txBody>
      </p:sp>
      <p:sp>
        <p:nvSpPr>
          <p:cNvPr id="15" name="5. Source"/>
          <p:cNvSpPr>
            <a:spLocks noChangeArrowheads="1"/>
          </p:cNvSpPr>
          <p:nvPr/>
        </p:nvSpPr>
        <p:spPr bwMode="auto">
          <a:xfrm>
            <a:off x="158781" y="6405083"/>
            <a:ext cx="6875103" cy="15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60453" indent="-460453" defTabSz="877350">
              <a:tabLst>
                <a:tab pos="469788" algn="l"/>
              </a:tabLst>
            </a:pPr>
            <a:r>
              <a:rPr lang="en-US" sz="980" dirty="0">
                <a:solidFill>
                  <a:schemeClr val="accent3"/>
                </a:solidFill>
              </a:rPr>
              <a:t>Source: Customer</a:t>
            </a:r>
            <a:r>
              <a:rPr lang="en-US" sz="980" i="1" dirty="0">
                <a:solidFill>
                  <a:schemeClr val="accent3"/>
                </a:solidFill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36333077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PREVIOUSNAME" val="Presentation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BK7epbJUyrTnOwbia_c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1_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857</Words>
  <Application>Microsoft Macintosh PowerPoint</Application>
  <PresentationFormat>Custom</PresentationFormat>
  <Paragraphs>109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 Unicode MS</vt:lpstr>
      <vt:lpstr>ＭＳ Ｐゴシック</vt:lpstr>
      <vt:lpstr>MV Boli</vt:lpstr>
      <vt:lpstr>Arial</vt:lpstr>
      <vt:lpstr>Firm Format - template_Blue</vt:lpstr>
      <vt:lpstr>Firm Format - template_Grey</vt:lpstr>
      <vt:lpstr>M&amp;S Theme</vt:lpstr>
      <vt:lpstr>1_Firm Format - template_Grey</vt:lpstr>
      <vt:lpstr>think-cell Slide</vt:lpstr>
      <vt:lpstr>Executive summary</vt:lpstr>
      <vt:lpstr>CustomerFirst is a capability building program driven by the RUs aiming for sustainable customer satisfaction and an EBITDA improvement</vt:lpstr>
      <vt:lpstr>Push all 12 core commercial capabilities above industry standard across all regional units</vt:lpstr>
      <vt:lpstr>Enable EnergyCo as a group to set the industry standard in 4 distinctive capabilities following current megatrends</vt:lpstr>
      <vt:lpstr>Executive summary</vt:lpstr>
      <vt:lpstr>Deliver EUR 150 mn on top of MTP in 2016 out of a value pool of EUR 500 mn </vt:lpstr>
      <vt:lpstr>Executive summary</vt:lpstr>
      <vt:lpstr>… and learned from our successes and challenges on the way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2018-05-17T13:12:02Z</dcterms:created>
  <dcterms:modified xsi:type="dcterms:W3CDTF">2019-05-21T18:36:19Z</dcterms:modified>
  <cp:category/>
  <cp:contentStatus/>
  <dc:language/>
  <cp:version/>
</cp:coreProperties>
</file>