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67" r:id="rId2"/>
    <p:sldMasterId id="2147483671" r:id="rId3"/>
  </p:sldMasterIdLst>
  <p:notesMasterIdLst>
    <p:notesMasterId r:id="rId18"/>
  </p:notesMasterIdLst>
  <p:handoutMasterIdLst>
    <p:handoutMasterId r:id="rId19"/>
  </p:handoutMasterIdLst>
  <p:sldIdLst>
    <p:sldId id="435" r:id="rId4"/>
    <p:sldId id="395" r:id="rId5"/>
    <p:sldId id="396" r:id="rId6"/>
    <p:sldId id="397" r:id="rId7"/>
    <p:sldId id="458" r:id="rId8"/>
    <p:sldId id="437" r:id="rId9"/>
    <p:sldId id="400" r:id="rId10"/>
    <p:sldId id="459" r:id="rId11"/>
    <p:sldId id="403" r:id="rId12"/>
    <p:sldId id="404" r:id="rId13"/>
    <p:sldId id="405" r:id="rId14"/>
    <p:sldId id="406" r:id="rId15"/>
    <p:sldId id="407" r:id="rId16"/>
    <p:sldId id="408" r:id="rId17"/>
  </p:sldIdLst>
  <p:sldSz cx="11949113" cy="6721475"/>
  <p:notesSz cx="7099300" cy="10234613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23" autoAdjust="0"/>
    <p:restoredTop sz="96814" autoAdjust="0"/>
  </p:normalViewPr>
  <p:slideViewPr>
    <p:cSldViewPr snapToGrid="0" snapToObjects="1">
      <p:cViewPr varScale="1">
        <p:scale>
          <a:sx n="69" d="100"/>
          <a:sy n="69" d="100"/>
        </p:scale>
        <p:origin x="972" y="64"/>
      </p:cViewPr>
      <p:guideLst>
        <p:guide orient="horz" pos="2117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0719" y="549825"/>
            <a:ext cx="6647971" cy="3739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74896" y="5499465"/>
            <a:ext cx="6049780" cy="126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5558" y="9842082"/>
            <a:ext cx="563197" cy="19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98690" y="117994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4788" y="355600"/>
            <a:ext cx="6905625" cy="3884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5971" y="5304975"/>
            <a:ext cx="5745398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82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4788" y="355600"/>
            <a:ext cx="6905625" cy="3884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2441" y="5524265"/>
            <a:ext cx="5392547" cy="2545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2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58.xml"/><Relationship Id="rId7" Type="http://schemas.openxmlformats.org/officeDocument/2006/relationships/image" Target="../media/image2.emf"/><Relationship Id="rId2" Type="http://schemas.openxmlformats.org/officeDocument/2006/relationships/tags" Target="../tags/tag5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jpg"/><Relationship Id="rId4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4.emf"/><Relationship Id="rId2" Type="http://schemas.openxmlformats.org/officeDocument/2006/relationships/tags" Target="../tags/tag6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.jp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9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9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84542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5/7/2019 12:36 PM Central European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15019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2" name="think-cell Slide" r:id="rId5" imgW="386" imgH="386" progId="TCLayout.ActiveDocument.1">
                  <p:embed/>
                </p:oleObj>
              </mc:Choice>
              <mc:Fallback>
                <p:oleObj name="think-cell Slide" r:id="rId5" imgW="386" imgH="38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35002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5/7/2019 12:36 PM Central European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784542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8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18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19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11/5/2018 10:20 AM Central European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21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3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4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id="{E2C70A52-20E0-44EE-80F1-358CF5856D90}"/>
              </a:ext>
            </a:extLst>
          </p:cNvPr>
          <p:cNvSpPr/>
          <p:nvPr/>
        </p:nvSpPr>
        <p:spPr>
          <a:xfrm flipV="1">
            <a:off x="10242430" y="-13134"/>
            <a:ext cx="1701610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100" y="-4953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5" pos="7340" userDrawn="1">
          <p15:clr>
            <a:srgbClr val="F26B43"/>
          </p15:clr>
        </p15:guide>
        <p15:guide id="6" pos="99" userDrawn="1">
          <p15:clr>
            <a:srgbClr val="F26B43"/>
          </p15:clr>
        </p15:guide>
        <p15:guide id="7" orient="horz" pos="688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915019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9" name="think-cell Slide" r:id="rId6" imgW="386" imgH="386" progId="TCLayout.ActiveDocument.1">
                  <p:embed/>
                </p:oleObj>
              </mc:Choice>
              <mc:Fallback>
                <p:oleObj name="think-cell Slide" r:id="rId6" imgW="386" imgH="38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1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5" pos="5008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6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5/7/2019 12:36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9" Type="http://schemas.openxmlformats.org/officeDocument/2006/relationships/tags" Target="../tags/tag56.xml"/><Relationship Id="rId21" Type="http://schemas.openxmlformats.org/officeDocument/2006/relationships/tags" Target="../tags/tag38.xml"/><Relationship Id="rId34" Type="http://schemas.openxmlformats.org/officeDocument/2006/relationships/tags" Target="../tags/tag51.xml"/><Relationship Id="rId42" Type="http://schemas.openxmlformats.org/officeDocument/2006/relationships/oleObject" Target="../embeddings/oleObject5.bin"/><Relationship Id="rId7" Type="http://schemas.openxmlformats.org/officeDocument/2006/relationships/tags" Target="../tags/tag24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tags" Target="../tags/tag46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tags" Target="../tags/tag49.xml"/><Relationship Id="rId37" Type="http://schemas.openxmlformats.org/officeDocument/2006/relationships/tags" Target="../tags/tag54.xml"/><Relationship Id="rId40" Type="http://schemas.openxmlformats.org/officeDocument/2006/relationships/oleObject" Target="../embeddings/oleObject4.bin"/><Relationship Id="rId5" Type="http://schemas.openxmlformats.org/officeDocument/2006/relationships/vmlDrawing" Target="../drawings/vmlDrawing4.v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36" Type="http://schemas.openxmlformats.org/officeDocument/2006/relationships/tags" Target="../tags/tag53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tags" Target="../tags/tag48.xml"/><Relationship Id="rId4" Type="http://schemas.openxmlformats.org/officeDocument/2006/relationships/theme" Target="../theme/theme2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tags" Target="../tags/tag47.xml"/><Relationship Id="rId35" Type="http://schemas.openxmlformats.org/officeDocument/2006/relationships/tags" Target="../tags/tag52.xml"/><Relationship Id="rId8" Type="http://schemas.openxmlformats.org/officeDocument/2006/relationships/tags" Target="../tags/tag25.xml"/><Relationship Id="rId3" Type="http://schemas.openxmlformats.org/officeDocument/2006/relationships/slideLayout" Target="../slideLayouts/slideLayout6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33" Type="http://schemas.openxmlformats.org/officeDocument/2006/relationships/tags" Target="../tags/tag50.xml"/><Relationship Id="rId38" Type="http://schemas.openxmlformats.org/officeDocument/2006/relationships/tags" Target="../tags/tag5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26" Type="http://schemas.openxmlformats.org/officeDocument/2006/relationships/tags" Target="../tags/tag84.xml"/><Relationship Id="rId39" Type="http://schemas.openxmlformats.org/officeDocument/2006/relationships/image" Target="../media/image1.emf"/><Relationship Id="rId21" Type="http://schemas.openxmlformats.org/officeDocument/2006/relationships/tags" Target="../tags/tag79.xml"/><Relationship Id="rId34" Type="http://schemas.openxmlformats.org/officeDocument/2006/relationships/tags" Target="../tags/tag92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5" Type="http://schemas.openxmlformats.org/officeDocument/2006/relationships/tags" Target="../tags/tag83.xml"/><Relationship Id="rId33" Type="http://schemas.openxmlformats.org/officeDocument/2006/relationships/tags" Target="../tags/tag91.xml"/><Relationship Id="rId38" Type="http://schemas.openxmlformats.org/officeDocument/2006/relationships/oleObject" Target="../embeddings/oleObject9.bin"/><Relationship Id="rId2" Type="http://schemas.openxmlformats.org/officeDocument/2006/relationships/slideLayout" Target="../slideLayouts/slideLayout8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29" Type="http://schemas.openxmlformats.org/officeDocument/2006/relationships/tags" Target="../tags/tag87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tags" Target="../tags/tag82.xml"/><Relationship Id="rId32" Type="http://schemas.openxmlformats.org/officeDocument/2006/relationships/tags" Target="../tags/tag90.xml"/><Relationship Id="rId37" Type="http://schemas.openxmlformats.org/officeDocument/2006/relationships/tags" Target="../tags/tag95.xml"/><Relationship Id="rId5" Type="http://schemas.openxmlformats.org/officeDocument/2006/relationships/vmlDrawing" Target="../drawings/vmlDrawing7.vml"/><Relationship Id="rId15" Type="http://schemas.openxmlformats.org/officeDocument/2006/relationships/tags" Target="../tags/tag73.xml"/><Relationship Id="rId23" Type="http://schemas.openxmlformats.org/officeDocument/2006/relationships/tags" Target="../tags/tag81.xml"/><Relationship Id="rId28" Type="http://schemas.openxmlformats.org/officeDocument/2006/relationships/tags" Target="../tags/tag86.xml"/><Relationship Id="rId36" Type="http://schemas.openxmlformats.org/officeDocument/2006/relationships/tags" Target="../tags/tag94.xml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31" Type="http://schemas.openxmlformats.org/officeDocument/2006/relationships/tags" Target="../tags/tag89.xml"/><Relationship Id="rId4" Type="http://schemas.openxmlformats.org/officeDocument/2006/relationships/theme" Target="../theme/theme3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tags" Target="../tags/tag80.xml"/><Relationship Id="rId27" Type="http://schemas.openxmlformats.org/officeDocument/2006/relationships/tags" Target="../tags/tag85.xml"/><Relationship Id="rId30" Type="http://schemas.openxmlformats.org/officeDocument/2006/relationships/tags" Target="../tags/tag88.xml"/><Relationship Id="rId35" Type="http://schemas.openxmlformats.org/officeDocument/2006/relationships/tags" Target="../tags/tag93.xml"/><Relationship Id="rId8" Type="http://schemas.openxmlformats.org/officeDocument/2006/relationships/tags" Target="../tags/tag66.xml"/><Relationship Id="rId3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18256305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8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689790" y="1940592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5/7/2019 12:36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62880596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18256305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4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65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66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6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9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7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7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8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9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11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4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3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jp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26.xml"/><Relationship Id="rId7" Type="http://schemas.openxmlformats.org/officeDocument/2006/relationships/image" Target="../media/image8.jpeg"/><Relationship Id="rId2" Type="http://schemas.openxmlformats.org/officeDocument/2006/relationships/tags" Target="../tags/tag12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28.xml"/><Relationship Id="rId7" Type="http://schemas.openxmlformats.org/officeDocument/2006/relationships/image" Target="../media/image8.jpeg"/><Relationship Id="rId2" Type="http://schemas.openxmlformats.org/officeDocument/2006/relationships/tags" Target="../tags/tag12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1.bin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4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8.png"/><Relationship Id="rId2" Type="http://schemas.openxmlformats.org/officeDocument/2006/relationships/tags" Target="../tags/tag12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101.xml"/><Relationship Id="rId7" Type="http://schemas.openxmlformats.org/officeDocument/2006/relationships/oleObject" Target="../embeddings/oleObject12.bin"/><Relationship Id="rId2" Type="http://schemas.openxmlformats.org/officeDocument/2006/relationships/tags" Target="../tags/tag100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image" Target="../media/image8.jpeg"/><Relationship Id="rId2" Type="http://schemas.openxmlformats.org/officeDocument/2006/relationships/tags" Target="../tags/tag10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.jp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image" Target="../media/image8.jpeg"/><Relationship Id="rId2" Type="http://schemas.openxmlformats.org/officeDocument/2006/relationships/tags" Target="../tags/tag11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slideLayout" Target="../slideLayouts/slideLayout5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2" Type="http://schemas.openxmlformats.org/officeDocument/2006/relationships/tags" Target="../tags/tag114.xml"/><Relationship Id="rId16" Type="http://schemas.openxmlformats.org/officeDocument/2006/relationships/image" Target="../media/image8.jpeg"/><Relationship Id="rId1" Type="http://schemas.openxmlformats.org/officeDocument/2006/relationships/vmlDrawing" Target="../drawings/vmlDrawing17.v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image" Target="../media/image6.emf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495492" y="1638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0" name="think-cell Slide" r:id="rId4" imgW="524" imgH="526" progId="TCLayout.ActiveDocument.1">
                  <p:embed/>
                </p:oleObj>
              </mc:Choice>
              <mc:Fallback>
                <p:oleObj name="think-cell Slide" r:id="rId4" imgW="524" imgH="526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5492" y="1638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 rot="5400000" flipH="1">
            <a:off x="7290767" y="1844009"/>
            <a:ext cx="5173178" cy="4143512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 rot="10800000" flipH="1">
            <a:off x="1" y="3313043"/>
            <a:ext cx="4255366" cy="3408381"/>
          </a:xfrm>
          <a:prstGeom prst="rect">
            <a:avLst/>
          </a:prstGeom>
          <a:ln>
            <a:noFill/>
          </a:ln>
        </p:spPr>
      </p:pic>
      <p:sp>
        <p:nvSpPr>
          <p:cNvPr id="3" name="Title 1"/>
          <p:cNvSpPr txBox="1">
            <a:spLocks/>
          </p:cNvSpPr>
          <p:nvPr/>
        </p:nvSpPr>
        <p:spPr bwMode="gray">
          <a:xfrm>
            <a:off x="2770628" y="1329176"/>
            <a:ext cx="8618410" cy="30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2000" b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999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6D68B-6037-4A02-AE50-CA80ACF87572}"/>
              </a:ext>
            </a:extLst>
          </p:cNvPr>
          <p:cNvSpPr txBox="1"/>
          <p:nvPr/>
        </p:nvSpPr>
        <p:spPr bwMode="gray">
          <a:xfrm>
            <a:off x="2877632" y="2300325"/>
            <a:ext cx="6193848" cy="11076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2399" b="1" dirty="0">
                <a:solidFill>
                  <a:srgbClr val="EC297B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How we helped an incumbent Energy player to become the leading brand in its industry and beyond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568D887E-B8A9-4EBA-B8AE-A18C9552A0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2589" y="-6577"/>
            <a:ext cx="666524" cy="13062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EPN008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3AC40B-290A-4DCC-B4FF-CFC145A9CCD6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0"/>
            <a:ext cx="15903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 err="1">
                <a:solidFill>
                  <a:srgbClr val="FFFFFF"/>
                </a:solidFill>
                <a:latin typeface="Arial" pitchFamily="34" charset="0"/>
              </a:rPr>
              <a:t>EPNG</a:t>
            </a:r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| </a:t>
            </a:r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EUROPE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0234-6503-43A5-84F1-4327C662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launch campaign was centered around the theme of #restart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5D4BD-5AD0-454B-B83D-6052C3F30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54" y="997025"/>
            <a:ext cx="11116004" cy="482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495492" y="1638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0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21" name="Object 2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5492" y="1638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EBC07AD6-6F6D-4BB5-A6AA-C4A37618E6B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 rot="5400000" flipH="1">
            <a:off x="8325253" y="3097616"/>
            <a:ext cx="2698115" cy="4549603"/>
          </a:xfrm>
          <a:prstGeom prst="rect">
            <a:avLst/>
          </a:prstGeom>
          <a:ln>
            <a:noFill/>
          </a:ln>
        </p:spPr>
      </p:pic>
      <p:sp>
        <p:nvSpPr>
          <p:cNvPr id="38" name="Slide Number">
            <a:extLst>
              <a:ext uri="{FF2B5EF4-FFF2-40B4-BE49-F238E27FC236}">
                <a16:creationId xmlns:a16="http://schemas.microsoft.com/office/drawing/2014/main" id="{D198BFDF-6D08-4902-ABF4-92F079CB3B16}"/>
              </a:ext>
            </a:extLst>
          </p:cNvPr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11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39" name="SlideLogoText">
            <a:extLst>
              <a:ext uri="{FF2B5EF4-FFF2-40B4-BE49-F238E27FC236}">
                <a16:creationId xmlns:a16="http://schemas.microsoft.com/office/drawing/2014/main" id="{97B27BB6-6447-4F31-B093-02423D7C27C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61555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Internal activation – taking all employees from “knowing” to “promoting”</a:t>
            </a:r>
            <a:br>
              <a:rPr lang="en-US" dirty="0"/>
            </a:br>
            <a:r>
              <a:rPr lang="en-US" dirty="0"/>
              <a:t>the new brand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 bwMode="gray">
          <a:xfrm>
            <a:off x="158759" y="926489"/>
            <a:ext cx="11491891" cy="24622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lvl="0" indent="0" defTabSz="1193860" eaLnBrk="1" latinLnBrk="0" hangingPunct="1">
              <a:buClr>
                <a:schemeClr val="tx2"/>
              </a:buClr>
              <a:buSzPct val="100000"/>
              <a:defRPr lang="x-none" baseline="0">
                <a:latin typeface="+mn-lt"/>
              </a:defRPr>
            </a:lvl1pPr>
            <a:lvl2pPr marL="194400" lvl="1" indent="-190800" defTabSz="119386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baseline="0">
                <a:latin typeface="+mn-lt"/>
              </a:defRPr>
            </a:lvl2pPr>
            <a:lvl3pPr marL="609630" lvl="2" indent="-349268" defTabSz="119386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baseline="0">
                <a:latin typeface="+mn-lt"/>
              </a:defRPr>
            </a:lvl3pPr>
            <a:lvl4pPr marL="819192" lvl="3" indent="-207444" defTabSz="119386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baseline="0">
                <a:latin typeface="+mn-lt"/>
              </a:defRPr>
            </a:lvl4pPr>
            <a:lvl5pPr marL="999794" lvl="4" indent="-173575" defTabSz="119386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US" b="1" dirty="0">
                <a:solidFill>
                  <a:schemeClr val="accent2"/>
                </a:solidFill>
                <a:cs typeface="MV Boli" panose="02000500030200090000" pitchFamily="2" charset="0"/>
              </a:rPr>
              <a:t>Brand Engagement Tracker</a:t>
            </a:r>
          </a:p>
        </p:txBody>
      </p:sp>
      <p:pic>
        <p:nvPicPr>
          <p:cNvPr id="10" name="Picture 9"/>
          <p:cNvPicPr>
            <a:picLocks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3767460" y="1253457"/>
            <a:ext cx="3351820" cy="2546304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58758" y="3880508"/>
            <a:ext cx="3351820" cy="2546304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58759" y="1253457"/>
            <a:ext cx="3351820" cy="2546304"/>
          </a:xfrm>
          <a:prstGeom prst="rect">
            <a:avLst/>
          </a:prstGeom>
        </p:spPr>
      </p:pic>
      <p:sp>
        <p:nvSpPr>
          <p:cNvPr id="14" name="TextBox 13"/>
          <p:cNvSpPr txBox="1">
            <a:spLocks/>
          </p:cNvSpPr>
          <p:nvPr/>
        </p:nvSpPr>
        <p:spPr bwMode="gray">
          <a:xfrm>
            <a:off x="7376160" y="1253457"/>
            <a:ext cx="4274490" cy="16226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76200" tIns="76200" rIns="76200" bIns="76200" rtlCol="0" anchor="ctr" anchorCtr="0">
            <a:noAutofit/>
          </a:bodyPr>
          <a:lstStyle>
            <a:lvl1pPr marL="179388" lvl="0" indent="-179388">
              <a:spcBef>
                <a:spcPts val="300"/>
              </a:spcBef>
              <a:buFont typeface="Arial" pitchFamily="34" charset="0"/>
              <a:buChar char="•"/>
              <a:defRPr sz="1600" baseline="0"/>
            </a:lvl1pPr>
            <a:lvl2pPr marL="360363" lvl="1" indent="-180975">
              <a:spcBef>
                <a:spcPts val="200"/>
              </a:spcBef>
              <a:buFont typeface="Symbol" panose="05050102010706020507" pitchFamily="18" charset="2"/>
              <a:buChar char="-"/>
              <a:defRPr sz="1600"/>
            </a:lvl2pPr>
            <a:lvl3pPr marL="538163" lvl="2" indent="-180000">
              <a:spcBef>
                <a:spcPts val="200"/>
              </a:spcBef>
              <a:buFont typeface="Arial" pitchFamily="34" charset="0"/>
              <a:buChar char="•"/>
              <a:defRPr sz="1600"/>
            </a:lvl3pPr>
            <a:lvl4pPr marL="0" lvl="3" indent="0">
              <a:spcBef>
                <a:spcPts val="1000"/>
              </a:spcBef>
              <a:buFont typeface="Arial" pitchFamily="34" charset="0"/>
              <a:buNone/>
              <a:defRPr sz="1600" b="1"/>
            </a:lvl4pPr>
            <a:lvl5pPr marL="0" lvl="4" indent="0">
              <a:spcBef>
                <a:spcPts val="600"/>
              </a:spcBef>
              <a:buFont typeface="Arial" pitchFamily="34" charset="0"/>
              <a:buNone/>
              <a:defRPr sz="16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1" dirty="0">
                <a:solidFill>
                  <a:prstClr val="white"/>
                </a:solidFill>
                <a:latin typeface="+mn-lt"/>
              </a:rPr>
              <a:t>Brand Engagement Tracker builds on the outcomes of Brand Workshops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 bwMode="gray">
          <a:xfrm>
            <a:off x="7376160" y="3028794"/>
            <a:ext cx="4274490" cy="16226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76200" tIns="76200" rIns="76200" bIns="76200" rtlCol="0" anchor="ctr" anchorCtr="0">
            <a:noAutofit/>
          </a:bodyPr>
          <a:lstStyle>
            <a:lvl1pPr marL="179388" lvl="0" indent="-179388">
              <a:spcBef>
                <a:spcPts val="300"/>
              </a:spcBef>
              <a:buFont typeface="Arial" pitchFamily="34" charset="0"/>
              <a:buChar char="•"/>
              <a:defRPr sz="1600" baseline="0"/>
            </a:lvl1pPr>
            <a:lvl2pPr marL="360363" lvl="1" indent="-180975">
              <a:spcBef>
                <a:spcPts val="200"/>
              </a:spcBef>
              <a:buFont typeface="Symbol" panose="05050102010706020507" pitchFamily="18" charset="2"/>
              <a:buChar char="-"/>
              <a:defRPr sz="1600"/>
            </a:lvl2pPr>
            <a:lvl3pPr marL="538163" lvl="2" indent="-180000">
              <a:spcBef>
                <a:spcPts val="200"/>
              </a:spcBef>
              <a:buFont typeface="Arial" pitchFamily="34" charset="0"/>
              <a:buChar char="•"/>
              <a:defRPr sz="1600"/>
            </a:lvl3pPr>
            <a:lvl4pPr marL="0" lvl="3" indent="0">
              <a:spcBef>
                <a:spcPts val="1000"/>
              </a:spcBef>
              <a:buFont typeface="Arial" pitchFamily="34" charset="0"/>
              <a:buNone/>
              <a:defRPr sz="1600" b="1"/>
            </a:lvl4pPr>
            <a:lvl5pPr marL="0" lvl="4" indent="0">
              <a:spcBef>
                <a:spcPts val="600"/>
              </a:spcBef>
              <a:buFont typeface="Arial" pitchFamily="34" charset="0"/>
              <a:buNone/>
              <a:defRPr sz="16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1" dirty="0">
                <a:solidFill>
                  <a:prstClr val="white"/>
                </a:solidFill>
                <a:latin typeface="+mn-lt"/>
              </a:rPr>
              <a:t>Interactive platform allows playful tracking of participation of teams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 bwMode="gray">
          <a:xfrm>
            <a:off x="7376160" y="4804130"/>
            <a:ext cx="4274490" cy="1622682"/>
          </a:xfrm>
          <a:prstGeom prst="rect">
            <a:avLst/>
          </a:prstGeom>
          <a:solidFill>
            <a:srgbClr val="C81E82"/>
          </a:solidFill>
          <a:ln>
            <a:noFill/>
          </a:ln>
        </p:spPr>
        <p:txBody>
          <a:bodyPr vert="horz" wrap="square" lIns="76200" tIns="76200" rIns="76200" bIns="76200" rtlCol="0" anchor="ctr" anchorCtr="0">
            <a:noAutofit/>
          </a:bodyPr>
          <a:lstStyle>
            <a:lvl1pPr marL="179388" lvl="0" indent="-179388">
              <a:spcBef>
                <a:spcPts val="300"/>
              </a:spcBef>
              <a:buFont typeface="Arial" pitchFamily="34" charset="0"/>
              <a:buChar char="•"/>
              <a:defRPr sz="1600" baseline="0"/>
            </a:lvl1pPr>
            <a:lvl2pPr marL="360363" lvl="1" indent="-180975">
              <a:spcBef>
                <a:spcPts val="200"/>
              </a:spcBef>
              <a:buFont typeface="Symbol" panose="05050102010706020507" pitchFamily="18" charset="2"/>
              <a:buChar char="-"/>
              <a:defRPr sz="1600"/>
            </a:lvl2pPr>
            <a:lvl3pPr marL="538163" lvl="2" indent="-180000">
              <a:spcBef>
                <a:spcPts val="200"/>
              </a:spcBef>
              <a:buFont typeface="Arial" pitchFamily="34" charset="0"/>
              <a:buChar char="•"/>
              <a:defRPr sz="1600"/>
            </a:lvl3pPr>
            <a:lvl4pPr marL="0" lvl="3" indent="0">
              <a:spcBef>
                <a:spcPts val="1000"/>
              </a:spcBef>
              <a:buFont typeface="Arial" pitchFamily="34" charset="0"/>
              <a:buNone/>
              <a:defRPr sz="1600" b="1"/>
            </a:lvl4pPr>
            <a:lvl5pPr marL="0" lvl="4" indent="0">
              <a:spcBef>
                <a:spcPts val="600"/>
              </a:spcBef>
              <a:buFont typeface="Arial" pitchFamily="34" charset="0"/>
              <a:buNone/>
              <a:defRPr sz="16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1" dirty="0">
                <a:solidFill>
                  <a:prstClr val="white"/>
                </a:solidFill>
                <a:latin typeface="+mn-lt"/>
              </a:rPr>
              <a:t>Teams can upload material and photos from Brand Workshops</a:t>
            </a:r>
          </a:p>
        </p:txBody>
      </p:sp>
      <p:sp>
        <p:nvSpPr>
          <p:cNvPr id="18" name="5. Source"/>
          <p:cNvSpPr>
            <a:spLocks noChangeArrowheads="1"/>
          </p:cNvSpPr>
          <p:nvPr/>
        </p:nvSpPr>
        <p:spPr bwMode="gray">
          <a:xfrm>
            <a:off x="158758" y="6507558"/>
            <a:ext cx="746431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70271" indent="-370271" defTabSz="895362"/>
            <a:r>
              <a:rPr lang="en-US" sz="800" dirty="0">
                <a:solidFill>
                  <a:schemeClr val="accent6"/>
                </a:solidFill>
                <a:latin typeface="Arial" panose="020B0604020202020204" pitchFamily="34" charset="0"/>
              </a:rPr>
              <a:t>SOURCE: McKinsey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231A60-03BB-46E6-9BF9-6ED56C39464A}"/>
              </a:ext>
            </a:extLst>
          </p:cNvPr>
          <p:cNvGrpSpPr/>
          <p:nvPr/>
        </p:nvGrpSpPr>
        <p:grpSpPr bwMode="gray">
          <a:xfrm>
            <a:off x="10189240" y="377866"/>
            <a:ext cx="589931" cy="603961"/>
            <a:chOff x="3294063" y="1312863"/>
            <a:chExt cx="738188" cy="804862"/>
          </a:xfrm>
          <a:solidFill>
            <a:schemeClr val="accent2"/>
          </a:solidFill>
        </p:grpSpPr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3344F8D9-85BC-4CE3-8D86-0D47C3D838FC}"/>
                </a:ext>
              </a:extLst>
            </p:cNvPr>
            <p:cNvSpPr>
              <a:spLocks/>
            </p:cNvSpPr>
            <p:nvPr/>
          </p:nvSpPr>
          <p:spPr bwMode="gray">
            <a:xfrm>
              <a:off x="3757613" y="1558925"/>
              <a:ext cx="47625" cy="50800"/>
            </a:xfrm>
            <a:custGeom>
              <a:avLst/>
              <a:gdLst>
                <a:gd name="T0" fmla="*/ 3 w 16"/>
                <a:gd name="T1" fmla="*/ 3 h 17"/>
                <a:gd name="T2" fmla="*/ 3 w 16"/>
                <a:gd name="T3" fmla="*/ 13 h 17"/>
                <a:gd name="T4" fmla="*/ 13 w 16"/>
                <a:gd name="T5" fmla="*/ 14 h 17"/>
                <a:gd name="T6" fmla="*/ 14 w 16"/>
                <a:gd name="T7" fmla="*/ 3 h 17"/>
                <a:gd name="T8" fmla="*/ 3 w 16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5" y="16"/>
                    <a:pt x="10" y="17"/>
                    <a:pt x="13" y="14"/>
                  </a:cubicBezTo>
                  <a:cubicBezTo>
                    <a:pt x="16" y="11"/>
                    <a:pt x="16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solidFill>
                  <a:srgbClr val="000000"/>
                </a:solidFill>
              </a:endParaRPr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BCE15F08-A467-4A7E-B7FD-139AD714F4BB}"/>
                </a:ext>
              </a:extLst>
            </p:cNvPr>
            <p:cNvSpPr>
              <a:spLocks/>
            </p:cNvSpPr>
            <p:nvPr/>
          </p:nvSpPr>
          <p:spPr bwMode="gray">
            <a:xfrm>
              <a:off x="3708401" y="1724025"/>
              <a:ext cx="39688" cy="36512"/>
            </a:xfrm>
            <a:custGeom>
              <a:avLst/>
              <a:gdLst>
                <a:gd name="T0" fmla="*/ 3 w 13"/>
                <a:gd name="T1" fmla="*/ 2 h 12"/>
                <a:gd name="T2" fmla="*/ 2 w 13"/>
                <a:gd name="T3" fmla="*/ 10 h 12"/>
                <a:gd name="T4" fmla="*/ 10 w 13"/>
                <a:gd name="T5" fmla="*/ 10 h 12"/>
                <a:gd name="T6" fmla="*/ 10 w 13"/>
                <a:gd name="T7" fmla="*/ 2 h 12"/>
                <a:gd name="T8" fmla="*/ 3 w 13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3" y="2"/>
                  </a:moveTo>
                  <a:cubicBezTo>
                    <a:pt x="0" y="4"/>
                    <a:pt x="0" y="7"/>
                    <a:pt x="2" y="10"/>
                  </a:cubicBezTo>
                  <a:cubicBezTo>
                    <a:pt x="4" y="12"/>
                    <a:pt x="8" y="12"/>
                    <a:pt x="10" y="10"/>
                  </a:cubicBezTo>
                  <a:cubicBezTo>
                    <a:pt x="12" y="8"/>
                    <a:pt x="13" y="4"/>
                    <a:pt x="10" y="2"/>
                  </a:cubicBezTo>
                  <a:cubicBezTo>
                    <a:pt x="8" y="0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solidFill>
                  <a:srgbClr val="000000"/>
                </a:solidFill>
              </a:endParaRPr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153F9AF2-7F03-48E4-B942-ACF1DC18F0CD}"/>
                </a:ext>
              </a:extLst>
            </p:cNvPr>
            <p:cNvSpPr>
              <a:spLocks/>
            </p:cNvSpPr>
            <p:nvPr/>
          </p:nvSpPr>
          <p:spPr bwMode="gray">
            <a:xfrm>
              <a:off x="3530601" y="1589088"/>
              <a:ext cx="69850" cy="71437"/>
            </a:xfrm>
            <a:custGeom>
              <a:avLst/>
              <a:gdLst>
                <a:gd name="T0" fmla="*/ 14 w 23"/>
                <a:gd name="T1" fmla="*/ 2 h 24"/>
                <a:gd name="T2" fmla="*/ 2 w 23"/>
                <a:gd name="T3" fmla="*/ 10 h 24"/>
                <a:gd name="T4" fmla="*/ 10 w 23"/>
                <a:gd name="T5" fmla="*/ 22 h 24"/>
                <a:gd name="T6" fmla="*/ 22 w 23"/>
                <a:gd name="T7" fmla="*/ 14 h 24"/>
                <a:gd name="T8" fmla="*/ 14 w 23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4" y="2"/>
                  </a:moveTo>
                  <a:cubicBezTo>
                    <a:pt x="8" y="0"/>
                    <a:pt x="3" y="4"/>
                    <a:pt x="2" y="10"/>
                  </a:cubicBezTo>
                  <a:cubicBezTo>
                    <a:pt x="0" y="15"/>
                    <a:pt x="4" y="21"/>
                    <a:pt x="10" y="22"/>
                  </a:cubicBezTo>
                  <a:cubicBezTo>
                    <a:pt x="15" y="24"/>
                    <a:pt x="21" y="20"/>
                    <a:pt x="22" y="14"/>
                  </a:cubicBezTo>
                  <a:cubicBezTo>
                    <a:pt x="23" y="9"/>
                    <a:pt x="20" y="3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solidFill>
                  <a:srgbClr val="000000"/>
                </a:solidFill>
              </a:endParaRPr>
            </a:p>
          </p:txBody>
        </p:sp>
        <p:sp>
          <p:nvSpPr>
            <p:cNvPr id="35" name="Freeform 49">
              <a:extLst>
                <a:ext uri="{FF2B5EF4-FFF2-40B4-BE49-F238E27FC236}">
                  <a16:creationId xmlns:a16="http://schemas.microsoft.com/office/drawing/2014/main" id="{AEA2DF4F-B114-427B-8820-3F7D6FFF9BA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3294063" y="1312863"/>
              <a:ext cx="738188" cy="804862"/>
            </a:xfrm>
            <a:custGeom>
              <a:avLst/>
              <a:gdLst>
                <a:gd name="T0" fmla="*/ 28 w 244"/>
                <a:gd name="T1" fmla="*/ 109 h 266"/>
                <a:gd name="T2" fmla="*/ 24 w 244"/>
                <a:gd name="T3" fmla="*/ 169 h 266"/>
                <a:gd name="T4" fmla="*/ 27 w 244"/>
                <a:gd name="T5" fmla="*/ 201 h 266"/>
                <a:gd name="T6" fmla="*/ 93 w 244"/>
                <a:gd name="T7" fmla="*/ 265 h 266"/>
                <a:gd name="T8" fmla="*/ 203 w 244"/>
                <a:gd name="T9" fmla="*/ 159 h 266"/>
                <a:gd name="T10" fmla="*/ 108 w 244"/>
                <a:gd name="T11" fmla="*/ 135 h 266"/>
                <a:gd name="T12" fmla="*/ 100 w 244"/>
                <a:gd name="T13" fmla="*/ 140 h 266"/>
                <a:gd name="T14" fmla="*/ 86 w 244"/>
                <a:gd name="T15" fmla="*/ 141 h 266"/>
                <a:gd name="T16" fmla="*/ 77 w 244"/>
                <a:gd name="T17" fmla="*/ 138 h 266"/>
                <a:gd name="T18" fmla="*/ 65 w 244"/>
                <a:gd name="T19" fmla="*/ 130 h 266"/>
                <a:gd name="T20" fmla="*/ 58 w 244"/>
                <a:gd name="T21" fmla="*/ 124 h 266"/>
                <a:gd name="T22" fmla="*/ 61 w 244"/>
                <a:gd name="T23" fmla="*/ 107 h 266"/>
                <a:gd name="T24" fmla="*/ 51 w 244"/>
                <a:gd name="T25" fmla="*/ 99 h 266"/>
                <a:gd name="T26" fmla="*/ 64 w 244"/>
                <a:gd name="T27" fmla="*/ 89 h 266"/>
                <a:gd name="T28" fmla="*/ 61 w 244"/>
                <a:gd name="T29" fmla="*/ 77 h 266"/>
                <a:gd name="T30" fmla="*/ 80 w 244"/>
                <a:gd name="T31" fmla="*/ 76 h 266"/>
                <a:gd name="T32" fmla="*/ 93 w 244"/>
                <a:gd name="T33" fmla="*/ 65 h 266"/>
                <a:gd name="T34" fmla="*/ 102 w 244"/>
                <a:gd name="T35" fmla="*/ 68 h 266"/>
                <a:gd name="T36" fmla="*/ 115 w 244"/>
                <a:gd name="T37" fmla="*/ 76 h 266"/>
                <a:gd name="T38" fmla="*/ 122 w 244"/>
                <a:gd name="T39" fmla="*/ 82 h 266"/>
                <a:gd name="T40" fmla="*/ 126 w 244"/>
                <a:gd name="T41" fmla="*/ 96 h 266"/>
                <a:gd name="T42" fmla="*/ 128 w 244"/>
                <a:gd name="T43" fmla="*/ 105 h 266"/>
                <a:gd name="T44" fmla="*/ 124 w 244"/>
                <a:gd name="T45" fmla="*/ 118 h 266"/>
                <a:gd name="T46" fmla="*/ 120 w 244"/>
                <a:gd name="T47" fmla="*/ 127 h 266"/>
                <a:gd name="T48" fmla="*/ 161 w 244"/>
                <a:gd name="T49" fmla="*/ 150 h 266"/>
                <a:gd name="T50" fmla="*/ 160 w 244"/>
                <a:gd name="T51" fmla="*/ 154 h 266"/>
                <a:gd name="T52" fmla="*/ 154 w 244"/>
                <a:gd name="T53" fmla="*/ 159 h 266"/>
                <a:gd name="T54" fmla="*/ 149 w 244"/>
                <a:gd name="T55" fmla="*/ 161 h 266"/>
                <a:gd name="T56" fmla="*/ 142 w 244"/>
                <a:gd name="T57" fmla="*/ 161 h 266"/>
                <a:gd name="T58" fmla="*/ 137 w 244"/>
                <a:gd name="T59" fmla="*/ 161 h 266"/>
                <a:gd name="T60" fmla="*/ 130 w 244"/>
                <a:gd name="T61" fmla="*/ 158 h 266"/>
                <a:gd name="T62" fmla="*/ 128 w 244"/>
                <a:gd name="T63" fmla="*/ 153 h 266"/>
                <a:gd name="T64" fmla="*/ 124 w 244"/>
                <a:gd name="T65" fmla="*/ 146 h 266"/>
                <a:gd name="T66" fmla="*/ 123 w 244"/>
                <a:gd name="T67" fmla="*/ 142 h 266"/>
                <a:gd name="T68" fmla="*/ 130 w 244"/>
                <a:gd name="T69" fmla="*/ 135 h 266"/>
                <a:gd name="T70" fmla="*/ 128 w 244"/>
                <a:gd name="T71" fmla="*/ 129 h 266"/>
                <a:gd name="T72" fmla="*/ 136 w 244"/>
                <a:gd name="T73" fmla="*/ 128 h 266"/>
                <a:gd name="T74" fmla="*/ 138 w 244"/>
                <a:gd name="T75" fmla="*/ 122 h 266"/>
                <a:gd name="T76" fmla="*/ 147 w 244"/>
                <a:gd name="T77" fmla="*/ 127 h 266"/>
                <a:gd name="T78" fmla="*/ 156 w 244"/>
                <a:gd name="T79" fmla="*/ 126 h 266"/>
                <a:gd name="T80" fmla="*/ 159 w 244"/>
                <a:gd name="T81" fmla="*/ 130 h 266"/>
                <a:gd name="T82" fmla="*/ 162 w 244"/>
                <a:gd name="T83" fmla="*/ 137 h 266"/>
                <a:gd name="T84" fmla="*/ 164 w 244"/>
                <a:gd name="T85" fmla="*/ 142 h 266"/>
                <a:gd name="T86" fmla="*/ 183 w 244"/>
                <a:gd name="T87" fmla="*/ 106 h 266"/>
                <a:gd name="T88" fmla="*/ 174 w 244"/>
                <a:gd name="T89" fmla="*/ 112 h 266"/>
                <a:gd name="T90" fmla="*/ 169 w 244"/>
                <a:gd name="T91" fmla="*/ 115 h 266"/>
                <a:gd name="T92" fmla="*/ 159 w 244"/>
                <a:gd name="T93" fmla="*/ 115 h 266"/>
                <a:gd name="T94" fmla="*/ 152 w 244"/>
                <a:gd name="T95" fmla="*/ 115 h 266"/>
                <a:gd name="T96" fmla="*/ 144 w 244"/>
                <a:gd name="T97" fmla="*/ 110 h 266"/>
                <a:gd name="T98" fmla="*/ 140 w 244"/>
                <a:gd name="T99" fmla="*/ 105 h 266"/>
                <a:gd name="T100" fmla="*/ 135 w 244"/>
                <a:gd name="T101" fmla="*/ 95 h 266"/>
                <a:gd name="T102" fmla="*/ 134 w 244"/>
                <a:gd name="T103" fmla="*/ 88 h 266"/>
                <a:gd name="T104" fmla="*/ 143 w 244"/>
                <a:gd name="T105" fmla="*/ 80 h 266"/>
                <a:gd name="T106" fmla="*/ 140 w 244"/>
                <a:gd name="T107" fmla="*/ 72 h 266"/>
                <a:gd name="T108" fmla="*/ 152 w 244"/>
                <a:gd name="T109" fmla="*/ 71 h 266"/>
                <a:gd name="T110" fmla="*/ 155 w 244"/>
                <a:gd name="T111" fmla="*/ 63 h 266"/>
                <a:gd name="T112" fmla="*/ 167 w 244"/>
                <a:gd name="T113" fmla="*/ 70 h 266"/>
                <a:gd name="T114" fmla="*/ 179 w 244"/>
                <a:gd name="T115" fmla="*/ 69 h 266"/>
                <a:gd name="T116" fmla="*/ 182 w 244"/>
                <a:gd name="T117" fmla="*/ 74 h 266"/>
                <a:gd name="T118" fmla="*/ 187 w 244"/>
                <a:gd name="T119" fmla="*/ 84 h 266"/>
                <a:gd name="T120" fmla="*/ 188 w 244"/>
                <a:gd name="T121" fmla="*/ 90 h 266"/>
                <a:gd name="T122" fmla="*/ 185 w 244"/>
                <a:gd name="T123" fmla="*/ 10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" h="266">
                  <a:moveTo>
                    <a:pt x="203" y="159"/>
                  </a:moveTo>
                  <a:cubicBezTo>
                    <a:pt x="203" y="159"/>
                    <a:pt x="244" y="88"/>
                    <a:pt x="182" y="42"/>
                  </a:cubicBezTo>
                  <a:cubicBezTo>
                    <a:pt x="182" y="42"/>
                    <a:pt x="121" y="0"/>
                    <a:pt x="51" y="45"/>
                  </a:cubicBezTo>
                  <a:cubicBezTo>
                    <a:pt x="51" y="45"/>
                    <a:pt x="22" y="64"/>
                    <a:pt x="28" y="109"/>
                  </a:cubicBezTo>
                  <a:cubicBezTo>
                    <a:pt x="28" y="109"/>
                    <a:pt x="31" y="122"/>
                    <a:pt x="28" y="127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4" y="156"/>
                    <a:pt x="0" y="165"/>
                    <a:pt x="10" y="166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4" y="179"/>
                    <a:pt x="17" y="184"/>
                    <a:pt x="23" y="188"/>
                  </a:cubicBezTo>
                  <a:cubicBezTo>
                    <a:pt x="23" y="188"/>
                    <a:pt x="28" y="191"/>
                    <a:pt x="24" y="193"/>
                  </a:cubicBezTo>
                  <a:cubicBezTo>
                    <a:pt x="24" y="193"/>
                    <a:pt x="17" y="198"/>
                    <a:pt x="27" y="201"/>
                  </a:cubicBezTo>
                  <a:cubicBezTo>
                    <a:pt x="27" y="201"/>
                    <a:pt x="31" y="205"/>
                    <a:pt x="29" y="211"/>
                  </a:cubicBezTo>
                  <a:cubicBezTo>
                    <a:pt x="29" y="211"/>
                    <a:pt x="20" y="222"/>
                    <a:pt x="33" y="232"/>
                  </a:cubicBezTo>
                  <a:cubicBezTo>
                    <a:pt x="35" y="232"/>
                    <a:pt x="41" y="239"/>
                    <a:pt x="85" y="230"/>
                  </a:cubicBezTo>
                  <a:cubicBezTo>
                    <a:pt x="85" y="230"/>
                    <a:pt x="95" y="233"/>
                    <a:pt x="93" y="265"/>
                  </a:cubicBezTo>
                  <a:cubicBezTo>
                    <a:pt x="96" y="265"/>
                    <a:pt x="180" y="266"/>
                    <a:pt x="180" y="266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8" y="266"/>
                    <a:pt x="181" y="234"/>
                    <a:pt x="183" y="207"/>
                  </a:cubicBezTo>
                  <a:cubicBezTo>
                    <a:pt x="183" y="207"/>
                    <a:pt x="189" y="178"/>
                    <a:pt x="203" y="159"/>
                  </a:cubicBezTo>
                  <a:close/>
                  <a:moveTo>
                    <a:pt x="119" y="129"/>
                  </a:moveTo>
                  <a:cubicBezTo>
                    <a:pt x="111" y="136"/>
                    <a:pt x="111" y="136"/>
                    <a:pt x="111" y="136"/>
                  </a:cubicBezTo>
                  <a:cubicBezTo>
                    <a:pt x="111" y="136"/>
                    <a:pt x="110" y="136"/>
                    <a:pt x="110" y="136"/>
                  </a:cubicBezTo>
                  <a:cubicBezTo>
                    <a:pt x="109" y="136"/>
                    <a:pt x="108" y="136"/>
                    <a:pt x="108" y="135"/>
                  </a:cubicBezTo>
                  <a:cubicBezTo>
                    <a:pt x="103" y="129"/>
                    <a:pt x="103" y="129"/>
                    <a:pt x="103" y="129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100" y="139"/>
                    <a:pt x="100" y="140"/>
                    <a:pt x="100" y="140"/>
                  </a:cubicBezTo>
                  <a:cubicBezTo>
                    <a:pt x="99" y="141"/>
                    <a:pt x="99" y="141"/>
                    <a:pt x="98" y="141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88" y="142"/>
                    <a:pt x="87" y="142"/>
                    <a:pt x="87" y="142"/>
                  </a:cubicBezTo>
                  <a:cubicBezTo>
                    <a:pt x="87" y="142"/>
                    <a:pt x="87" y="142"/>
                    <a:pt x="86" y="141"/>
                  </a:cubicBezTo>
                  <a:cubicBezTo>
                    <a:pt x="86" y="141"/>
                    <a:pt x="86" y="140"/>
                    <a:pt x="86" y="140"/>
                  </a:cubicBezTo>
                  <a:cubicBezTo>
                    <a:pt x="85" y="132"/>
                    <a:pt x="85" y="132"/>
                    <a:pt x="85" y="132"/>
                  </a:cubicBezTo>
                  <a:cubicBezTo>
                    <a:pt x="82" y="131"/>
                    <a:pt x="82" y="131"/>
                    <a:pt x="82" y="131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77" y="139"/>
                    <a:pt x="76" y="139"/>
                  </a:cubicBezTo>
                  <a:cubicBezTo>
                    <a:pt x="76" y="139"/>
                    <a:pt x="75" y="139"/>
                    <a:pt x="74" y="139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4" y="133"/>
                    <a:pt x="64" y="131"/>
                    <a:pt x="65" y="130"/>
                  </a:cubicBezTo>
                  <a:cubicBezTo>
                    <a:pt x="69" y="123"/>
                    <a:pt x="69" y="123"/>
                    <a:pt x="69" y="123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24"/>
                    <a:pt x="58" y="124"/>
                    <a:pt x="58" y="124"/>
                  </a:cubicBezTo>
                  <a:cubicBezTo>
                    <a:pt x="57" y="124"/>
                    <a:pt x="57" y="123"/>
                    <a:pt x="56" y="12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2" y="111"/>
                    <a:pt x="53" y="110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2" y="102"/>
                    <a:pt x="52" y="102"/>
                    <a:pt x="51" y="101"/>
                  </a:cubicBezTo>
                  <a:cubicBezTo>
                    <a:pt x="51" y="101"/>
                    <a:pt x="51" y="100"/>
                    <a:pt x="51" y="9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4" y="89"/>
                    <a:pt x="54" y="88"/>
                    <a:pt x="54" y="88"/>
                  </a:cubicBezTo>
                  <a:cubicBezTo>
                    <a:pt x="55" y="88"/>
                    <a:pt x="56" y="87"/>
                    <a:pt x="56" y="88"/>
                  </a:cubicBezTo>
                  <a:cubicBezTo>
                    <a:pt x="64" y="89"/>
                    <a:pt x="64" y="89"/>
                    <a:pt x="64" y="89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80"/>
                    <a:pt x="60" y="79"/>
                    <a:pt x="60" y="79"/>
                  </a:cubicBezTo>
                  <a:cubicBezTo>
                    <a:pt x="60" y="78"/>
                    <a:pt x="60" y="78"/>
                    <a:pt x="61" y="77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71" y="70"/>
                    <a:pt x="72" y="71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66"/>
                    <a:pt x="80" y="65"/>
                    <a:pt x="81" y="65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2" y="64"/>
                    <a:pt x="93" y="64"/>
                    <a:pt x="93" y="65"/>
                  </a:cubicBezTo>
                  <a:cubicBezTo>
                    <a:pt x="94" y="65"/>
                    <a:pt x="94" y="65"/>
                    <a:pt x="94" y="66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3" y="67"/>
                    <a:pt x="104" y="67"/>
                    <a:pt x="105" y="67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115" y="73"/>
                    <a:pt x="115" y="73"/>
                    <a:pt x="115" y="74"/>
                  </a:cubicBezTo>
                  <a:cubicBezTo>
                    <a:pt x="115" y="75"/>
                    <a:pt x="115" y="75"/>
                    <a:pt x="115" y="76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5"/>
                    <a:pt x="113" y="85"/>
                    <a:pt x="113" y="85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21" y="82"/>
                    <a:pt x="122" y="82"/>
                    <a:pt x="122" y="82"/>
                  </a:cubicBezTo>
                  <a:cubicBezTo>
                    <a:pt x="123" y="82"/>
                    <a:pt x="123" y="83"/>
                    <a:pt x="123" y="83"/>
                  </a:cubicBezTo>
                  <a:cubicBezTo>
                    <a:pt x="127" y="93"/>
                    <a:pt x="127" y="93"/>
                    <a:pt x="127" y="93"/>
                  </a:cubicBezTo>
                  <a:cubicBezTo>
                    <a:pt x="128" y="93"/>
                    <a:pt x="128" y="94"/>
                    <a:pt x="127" y="94"/>
                  </a:cubicBezTo>
                  <a:cubicBezTo>
                    <a:pt x="127" y="95"/>
                    <a:pt x="127" y="95"/>
                    <a:pt x="126" y="96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102"/>
                    <a:pt x="119" y="102"/>
                    <a:pt x="119" y="102"/>
                  </a:cubicBezTo>
                  <a:cubicBezTo>
                    <a:pt x="127" y="104"/>
                    <a:pt x="127" y="104"/>
                    <a:pt x="127" y="104"/>
                  </a:cubicBezTo>
                  <a:cubicBezTo>
                    <a:pt x="127" y="104"/>
                    <a:pt x="128" y="104"/>
                    <a:pt x="128" y="105"/>
                  </a:cubicBezTo>
                  <a:cubicBezTo>
                    <a:pt x="129" y="105"/>
                    <a:pt x="129" y="106"/>
                    <a:pt x="129" y="10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7"/>
                    <a:pt x="126" y="118"/>
                    <a:pt x="125" y="118"/>
                  </a:cubicBezTo>
                  <a:cubicBezTo>
                    <a:pt x="125" y="118"/>
                    <a:pt x="124" y="119"/>
                    <a:pt x="124" y="118"/>
                  </a:cubicBezTo>
                  <a:cubicBezTo>
                    <a:pt x="115" y="117"/>
                    <a:pt x="115" y="117"/>
                    <a:pt x="115" y="117"/>
                  </a:cubicBezTo>
                  <a:cubicBezTo>
                    <a:pt x="114" y="119"/>
                    <a:pt x="114" y="119"/>
                    <a:pt x="114" y="119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20" y="126"/>
                    <a:pt x="120" y="127"/>
                    <a:pt x="120" y="127"/>
                  </a:cubicBezTo>
                  <a:cubicBezTo>
                    <a:pt x="120" y="128"/>
                    <a:pt x="119" y="128"/>
                    <a:pt x="119" y="129"/>
                  </a:cubicBezTo>
                  <a:close/>
                  <a:moveTo>
                    <a:pt x="163" y="149"/>
                  </a:moveTo>
                  <a:cubicBezTo>
                    <a:pt x="163" y="149"/>
                    <a:pt x="163" y="149"/>
                    <a:pt x="162" y="149"/>
                  </a:cubicBezTo>
                  <a:cubicBezTo>
                    <a:pt x="162" y="150"/>
                    <a:pt x="162" y="150"/>
                    <a:pt x="161" y="150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9" y="153"/>
                    <a:pt x="159" y="153"/>
                    <a:pt x="159" y="153"/>
                  </a:cubicBezTo>
                  <a:cubicBezTo>
                    <a:pt x="159" y="154"/>
                    <a:pt x="160" y="154"/>
                    <a:pt x="160" y="154"/>
                  </a:cubicBezTo>
                  <a:cubicBezTo>
                    <a:pt x="160" y="154"/>
                    <a:pt x="159" y="155"/>
                    <a:pt x="159" y="155"/>
                  </a:cubicBezTo>
                  <a:cubicBezTo>
                    <a:pt x="155" y="159"/>
                    <a:pt x="155" y="159"/>
                    <a:pt x="155" y="159"/>
                  </a:cubicBezTo>
                  <a:cubicBezTo>
                    <a:pt x="155" y="159"/>
                    <a:pt x="155" y="159"/>
                    <a:pt x="154" y="159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51" y="155"/>
                    <a:pt x="151" y="155"/>
                    <a:pt x="151" y="155"/>
                  </a:cubicBezTo>
                  <a:cubicBezTo>
                    <a:pt x="149" y="156"/>
                    <a:pt x="149" y="156"/>
                    <a:pt x="149" y="156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150" y="161"/>
                    <a:pt x="149" y="161"/>
                    <a:pt x="149" y="161"/>
                  </a:cubicBezTo>
                  <a:cubicBezTo>
                    <a:pt x="149" y="162"/>
                    <a:pt x="149" y="162"/>
                    <a:pt x="148" y="162"/>
                  </a:cubicBezTo>
                  <a:cubicBezTo>
                    <a:pt x="143" y="162"/>
                    <a:pt x="143" y="162"/>
                    <a:pt x="143" y="162"/>
                  </a:cubicBezTo>
                  <a:cubicBezTo>
                    <a:pt x="143" y="163"/>
                    <a:pt x="142" y="162"/>
                    <a:pt x="142" y="162"/>
                  </a:cubicBezTo>
                  <a:cubicBezTo>
                    <a:pt x="142" y="162"/>
                    <a:pt x="142" y="162"/>
                    <a:pt x="142" y="161"/>
                  </a:cubicBezTo>
                  <a:cubicBezTo>
                    <a:pt x="141" y="157"/>
                    <a:pt x="141" y="157"/>
                    <a:pt x="141" y="157"/>
                  </a:cubicBezTo>
                  <a:cubicBezTo>
                    <a:pt x="140" y="157"/>
                    <a:pt x="140" y="157"/>
                    <a:pt x="140" y="157"/>
                  </a:cubicBezTo>
                  <a:cubicBezTo>
                    <a:pt x="137" y="161"/>
                    <a:pt x="137" y="161"/>
                    <a:pt x="137" y="161"/>
                  </a:cubicBezTo>
                  <a:cubicBezTo>
                    <a:pt x="137" y="161"/>
                    <a:pt x="137" y="161"/>
                    <a:pt x="137" y="161"/>
                  </a:cubicBezTo>
                  <a:cubicBezTo>
                    <a:pt x="136" y="161"/>
                    <a:pt x="136" y="161"/>
                    <a:pt x="136" y="161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1" y="158"/>
                    <a:pt x="131" y="158"/>
                    <a:pt x="130" y="158"/>
                  </a:cubicBezTo>
                  <a:cubicBezTo>
                    <a:pt x="130" y="157"/>
                    <a:pt x="130" y="157"/>
                    <a:pt x="131" y="157"/>
                  </a:cubicBezTo>
                  <a:cubicBezTo>
                    <a:pt x="133" y="153"/>
                    <a:pt x="133" y="153"/>
                    <a:pt x="133" y="153"/>
                  </a:cubicBezTo>
                  <a:cubicBezTo>
                    <a:pt x="132" y="152"/>
                    <a:pt x="132" y="152"/>
                    <a:pt x="132" y="152"/>
                  </a:cubicBezTo>
                  <a:cubicBezTo>
                    <a:pt x="128" y="153"/>
                    <a:pt x="128" y="153"/>
                    <a:pt x="128" y="153"/>
                  </a:cubicBezTo>
                  <a:cubicBezTo>
                    <a:pt x="127" y="154"/>
                    <a:pt x="127" y="154"/>
                    <a:pt x="127" y="154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23" y="147"/>
                    <a:pt x="124" y="147"/>
                    <a:pt x="124" y="146"/>
                  </a:cubicBezTo>
                  <a:cubicBezTo>
                    <a:pt x="128" y="145"/>
                    <a:pt x="128" y="145"/>
                    <a:pt x="128" y="145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3" y="142"/>
                    <a:pt x="123" y="142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4" y="135"/>
                    <a:pt x="125" y="134"/>
                    <a:pt x="125" y="134"/>
                  </a:cubicBezTo>
                  <a:cubicBezTo>
                    <a:pt x="130" y="135"/>
                    <a:pt x="130" y="135"/>
                    <a:pt x="130" y="135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27" y="129"/>
                    <a:pt x="127" y="129"/>
                    <a:pt x="128" y="129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23"/>
                    <a:pt x="137" y="123"/>
                    <a:pt x="137" y="122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44" y="121"/>
                    <a:pt x="144" y="121"/>
                    <a:pt x="144" y="121"/>
                  </a:cubicBezTo>
                  <a:cubicBezTo>
                    <a:pt x="144" y="121"/>
                    <a:pt x="145" y="122"/>
                    <a:pt x="145" y="122"/>
                  </a:cubicBezTo>
                  <a:cubicBezTo>
                    <a:pt x="146" y="127"/>
                    <a:pt x="146" y="127"/>
                    <a:pt x="146" y="127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3"/>
                    <a:pt x="151" y="123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6" y="126"/>
                    <a:pt x="156" y="126"/>
                    <a:pt x="156" y="126"/>
                  </a:cubicBezTo>
                  <a:cubicBezTo>
                    <a:pt x="156" y="126"/>
                    <a:pt x="156" y="127"/>
                    <a:pt x="156" y="127"/>
                  </a:cubicBezTo>
                  <a:cubicBezTo>
                    <a:pt x="154" y="131"/>
                    <a:pt x="154" y="131"/>
                    <a:pt x="154" y="131"/>
                  </a:cubicBezTo>
                  <a:cubicBezTo>
                    <a:pt x="155" y="132"/>
                    <a:pt x="155" y="132"/>
                    <a:pt x="155" y="132"/>
                  </a:cubicBezTo>
                  <a:cubicBezTo>
                    <a:pt x="159" y="130"/>
                    <a:pt x="159" y="130"/>
                    <a:pt x="159" y="130"/>
                  </a:cubicBezTo>
                  <a:cubicBezTo>
                    <a:pt x="160" y="130"/>
                    <a:pt x="160" y="130"/>
                    <a:pt x="161" y="131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63" y="136"/>
                    <a:pt x="163" y="136"/>
                    <a:pt x="163" y="137"/>
                  </a:cubicBezTo>
                  <a:cubicBezTo>
                    <a:pt x="163" y="137"/>
                    <a:pt x="163" y="137"/>
                    <a:pt x="162" y="137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59" y="141"/>
                    <a:pt x="159" y="141"/>
                    <a:pt x="159" y="141"/>
                  </a:cubicBezTo>
                  <a:cubicBezTo>
                    <a:pt x="163" y="142"/>
                    <a:pt x="163" y="142"/>
                    <a:pt x="163" y="142"/>
                  </a:cubicBezTo>
                  <a:cubicBezTo>
                    <a:pt x="163" y="142"/>
                    <a:pt x="164" y="142"/>
                    <a:pt x="164" y="142"/>
                  </a:cubicBezTo>
                  <a:cubicBezTo>
                    <a:pt x="164" y="143"/>
                    <a:pt x="164" y="143"/>
                    <a:pt x="164" y="143"/>
                  </a:cubicBezTo>
                  <a:lnTo>
                    <a:pt x="163" y="149"/>
                  </a:lnTo>
                  <a:close/>
                  <a:moveTo>
                    <a:pt x="182" y="105"/>
                  </a:moveTo>
                  <a:cubicBezTo>
                    <a:pt x="182" y="105"/>
                    <a:pt x="183" y="106"/>
                    <a:pt x="183" y="106"/>
                  </a:cubicBezTo>
                  <a:cubicBezTo>
                    <a:pt x="183" y="106"/>
                    <a:pt x="182" y="107"/>
                    <a:pt x="182" y="107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6" y="112"/>
                    <a:pt x="176" y="112"/>
                    <a:pt x="176" y="112"/>
                  </a:cubicBezTo>
                  <a:cubicBezTo>
                    <a:pt x="175" y="112"/>
                    <a:pt x="175" y="112"/>
                    <a:pt x="174" y="112"/>
                  </a:cubicBezTo>
                  <a:cubicBezTo>
                    <a:pt x="170" y="108"/>
                    <a:pt x="170" y="108"/>
                    <a:pt x="170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9" y="114"/>
                    <a:pt x="169" y="114"/>
                    <a:pt x="169" y="114"/>
                  </a:cubicBezTo>
                  <a:cubicBezTo>
                    <a:pt x="169" y="115"/>
                    <a:pt x="169" y="115"/>
                    <a:pt x="169" y="115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60" y="117"/>
                    <a:pt x="160" y="117"/>
                    <a:pt x="160" y="117"/>
                  </a:cubicBezTo>
                  <a:cubicBezTo>
                    <a:pt x="160" y="117"/>
                    <a:pt x="159" y="117"/>
                    <a:pt x="159" y="116"/>
                  </a:cubicBezTo>
                  <a:cubicBezTo>
                    <a:pt x="159" y="116"/>
                    <a:pt x="159" y="116"/>
                    <a:pt x="159" y="115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56" y="109"/>
                    <a:pt x="156" y="109"/>
                    <a:pt x="156" y="109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2" y="115"/>
                    <a:pt x="152" y="115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4" y="111"/>
                    <a:pt x="144" y="110"/>
                    <a:pt x="144" y="110"/>
                  </a:cubicBezTo>
                  <a:cubicBezTo>
                    <a:pt x="143" y="110"/>
                    <a:pt x="144" y="109"/>
                    <a:pt x="144" y="109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5" y="102"/>
                    <a:pt x="145" y="102"/>
                    <a:pt x="145" y="102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39" y="105"/>
                    <a:pt x="139" y="105"/>
                    <a:pt x="139" y="105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35" y="97"/>
                    <a:pt x="135" y="97"/>
                    <a:pt x="135" y="97"/>
                  </a:cubicBezTo>
                  <a:cubicBezTo>
                    <a:pt x="134" y="96"/>
                    <a:pt x="135" y="95"/>
                    <a:pt x="135" y="95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0"/>
                    <a:pt x="141" y="90"/>
                    <a:pt x="141" y="90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5" y="89"/>
                    <a:pt x="134" y="89"/>
                    <a:pt x="134" y="88"/>
                  </a:cubicBezTo>
                  <a:cubicBezTo>
                    <a:pt x="134" y="88"/>
                    <a:pt x="134" y="88"/>
                    <a:pt x="134" y="87"/>
                  </a:cubicBezTo>
                  <a:cubicBezTo>
                    <a:pt x="135" y="80"/>
                    <a:pt x="135" y="80"/>
                    <a:pt x="135" y="80"/>
                  </a:cubicBezTo>
                  <a:cubicBezTo>
                    <a:pt x="135" y="79"/>
                    <a:pt x="136" y="79"/>
                    <a:pt x="137" y="79"/>
                  </a:cubicBezTo>
                  <a:cubicBezTo>
                    <a:pt x="143" y="80"/>
                    <a:pt x="143" y="80"/>
                    <a:pt x="143" y="80"/>
                  </a:cubicBezTo>
                  <a:cubicBezTo>
                    <a:pt x="144" y="78"/>
                    <a:pt x="144" y="78"/>
                    <a:pt x="144" y="78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6" y="67"/>
                    <a:pt x="146" y="67"/>
                    <a:pt x="146" y="67"/>
                  </a:cubicBezTo>
                  <a:cubicBezTo>
                    <a:pt x="146" y="66"/>
                    <a:pt x="146" y="66"/>
                    <a:pt x="147" y="66"/>
                  </a:cubicBezTo>
                  <a:cubicBezTo>
                    <a:pt x="147" y="66"/>
                    <a:pt x="148" y="66"/>
                    <a:pt x="148" y="67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3" y="64"/>
                    <a:pt x="153" y="64"/>
                    <a:pt x="153" y="64"/>
                  </a:cubicBezTo>
                  <a:cubicBezTo>
                    <a:pt x="153" y="64"/>
                    <a:pt x="153" y="64"/>
                    <a:pt x="154" y="63"/>
                  </a:cubicBezTo>
                  <a:cubicBezTo>
                    <a:pt x="154" y="63"/>
                    <a:pt x="154" y="63"/>
                    <a:pt x="155" y="63"/>
                  </a:cubicBezTo>
                  <a:cubicBezTo>
                    <a:pt x="162" y="62"/>
                    <a:pt x="162" y="62"/>
                    <a:pt x="162" y="62"/>
                  </a:cubicBezTo>
                  <a:cubicBezTo>
                    <a:pt x="163" y="62"/>
                    <a:pt x="164" y="62"/>
                    <a:pt x="164" y="63"/>
                  </a:cubicBezTo>
                  <a:cubicBezTo>
                    <a:pt x="164" y="69"/>
                    <a:pt x="164" y="69"/>
                    <a:pt x="164" y="69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69" y="64"/>
                    <a:pt x="169" y="64"/>
                    <a:pt x="169" y="64"/>
                  </a:cubicBezTo>
                  <a:cubicBezTo>
                    <a:pt x="170" y="64"/>
                    <a:pt x="171" y="64"/>
                    <a:pt x="172" y="64"/>
                  </a:cubicBezTo>
                  <a:cubicBezTo>
                    <a:pt x="178" y="68"/>
                    <a:pt x="178" y="68"/>
                    <a:pt x="178" y="68"/>
                  </a:cubicBezTo>
                  <a:cubicBezTo>
                    <a:pt x="178" y="68"/>
                    <a:pt x="179" y="68"/>
                    <a:pt x="179" y="69"/>
                  </a:cubicBezTo>
                  <a:cubicBezTo>
                    <a:pt x="179" y="69"/>
                    <a:pt x="179" y="69"/>
                    <a:pt x="179" y="70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7" y="77"/>
                    <a:pt x="177" y="77"/>
                    <a:pt x="177" y="77"/>
                  </a:cubicBezTo>
                  <a:cubicBezTo>
                    <a:pt x="182" y="74"/>
                    <a:pt x="182" y="74"/>
                    <a:pt x="182" y="74"/>
                  </a:cubicBezTo>
                  <a:cubicBezTo>
                    <a:pt x="183" y="74"/>
                    <a:pt x="184" y="74"/>
                    <a:pt x="184" y="75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8" y="82"/>
                    <a:pt x="188" y="82"/>
                    <a:pt x="188" y="83"/>
                  </a:cubicBezTo>
                  <a:cubicBezTo>
                    <a:pt x="187" y="83"/>
                    <a:pt x="187" y="83"/>
                    <a:pt x="187" y="84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2" y="88"/>
                    <a:pt x="182" y="88"/>
                    <a:pt x="182" y="88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8" y="90"/>
                    <a:pt x="188" y="90"/>
                    <a:pt x="188" y="90"/>
                  </a:cubicBezTo>
                  <a:cubicBezTo>
                    <a:pt x="189" y="91"/>
                    <a:pt x="189" y="91"/>
                    <a:pt x="189" y="91"/>
                  </a:cubicBezTo>
                  <a:cubicBezTo>
                    <a:pt x="187" y="99"/>
                    <a:pt x="187" y="99"/>
                    <a:pt x="187" y="99"/>
                  </a:cubicBezTo>
                  <a:cubicBezTo>
                    <a:pt x="187" y="99"/>
                    <a:pt x="187" y="99"/>
                    <a:pt x="186" y="100"/>
                  </a:cubicBezTo>
                  <a:cubicBezTo>
                    <a:pt x="186" y="100"/>
                    <a:pt x="186" y="100"/>
                    <a:pt x="185" y="100"/>
                  </a:cubicBezTo>
                  <a:cubicBezTo>
                    <a:pt x="179" y="99"/>
                    <a:pt x="179" y="99"/>
                    <a:pt x="179" y="99"/>
                  </a:cubicBezTo>
                  <a:cubicBezTo>
                    <a:pt x="178" y="101"/>
                    <a:pt x="178" y="101"/>
                    <a:pt x="178" y="101"/>
                  </a:cubicBezTo>
                  <a:lnTo>
                    <a:pt x="182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12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495492" y="1638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4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5492" y="1638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1A767026-B2C5-4BD6-949D-6E1BA7C93B4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 rot="5400000" flipH="1">
            <a:off x="8325253" y="3097616"/>
            <a:ext cx="2698115" cy="4549603"/>
          </a:xfrm>
          <a:prstGeom prst="rect">
            <a:avLst/>
          </a:prstGeom>
          <a:ln>
            <a:noFill/>
          </a:ln>
        </p:spPr>
      </p:pic>
      <p:sp>
        <p:nvSpPr>
          <p:cNvPr id="32" name="Slide Number">
            <a:extLst>
              <a:ext uri="{FF2B5EF4-FFF2-40B4-BE49-F238E27FC236}">
                <a16:creationId xmlns:a16="http://schemas.microsoft.com/office/drawing/2014/main" id="{01622241-C1F3-4F74-85A3-1B786C43F7CA}"/>
              </a:ext>
            </a:extLst>
          </p:cNvPr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12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33" name="SlideLogoText">
            <a:extLst>
              <a:ext uri="{FF2B5EF4-FFF2-40B4-BE49-F238E27FC236}">
                <a16:creationId xmlns:a16="http://schemas.microsoft.com/office/drawing/2014/main" id="{B433273B-09FA-4F96-B0BE-1033FF9FF5C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74DCF6-044B-4101-A657-9B8603B9B7DA}"/>
              </a:ext>
            </a:extLst>
          </p:cNvPr>
          <p:cNvGrpSpPr/>
          <p:nvPr/>
        </p:nvGrpSpPr>
        <p:grpSpPr bwMode="gray">
          <a:xfrm>
            <a:off x="10074491" y="278802"/>
            <a:ext cx="589931" cy="603961"/>
            <a:chOff x="3294063" y="1312863"/>
            <a:chExt cx="738188" cy="804862"/>
          </a:xfrm>
          <a:solidFill>
            <a:schemeClr val="accent2"/>
          </a:solidFill>
        </p:grpSpPr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D358F24B-2AD6-451F-8487-4F817DCA7895}"/>
                </a:ext>
              </a:extLst>
            </p:cNvPr>
            <p:cNvSpPr>
              <a:spLocks/>
            </p:cNvSpPr>
            <p:nvPr/>
          </p:nvSpPr>
          <p:spPr bwMode="gray">
            <a:xfrm>
              <a:off x="3757613" y="1558925"/>
              <a:ext cx="47625" cy="50800"/>
            </a:xfrm>
            <a:custGeom>
              <a:avLst/>
              <a:gdLst>
                <a:gd name="T0" fmla="*/ 3 w 16"/>
                <a:gd name="T1" fmla="*/ 3 h 17"/>
                <a:gd name="T2" fmla="*/ 3 w 16"/>
                <a:gd name="T3" fmla="*/ 13 h 17"/>
                <a:gd name="T4" fmla="*/ 13 w 16"/>
                <a:gd name="T5" fmla="*/ 14 h 17"/>
                <a:gd name="T6" fmla="*/ 14 w 16"/>
                <a:gd name="T7" fmla="*/ 3 h 17"/>
                <a:gd name="T8" fmla="*/ 3 w 16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5" y="16"/>
                    <a:pt x="10" y="17"/>
                    <a:pt x="13" y="14"/>
                  </a:cubicBezTo>
                  <a:cubicBezTo>
                    <a:pt x="16" y="11"/>
                    <a:pt x="16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solidFill>
                  <a:srgbClr val="000000"/>
                </a:solidFill>
              </a:endParaRPr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65732776-8253-4720-BFB6-890698332406}"/>
                </a:ext>
              </a:extLst>
            </p:cNvPr>
            <p:cNvSpPr>
              <a:spLocks/>
            </p:cNvSpPr>
            <p:nvPr/>
          </p:nvSpPr>
          <p:spPr bwMode="gray">
            <a:xfrm>
              <a:off x="3708401" y="1724025"/>
              <a:ext cx="39688" cy="36512"/>
            </a:xfrm>
            <a:custGeom>
              <a:avLst/>
              <a:gdLst>
                <a:gd name="T0" fmla="*/ 3 w 13"/>
                <a:gd name="T1" fmla="*/ 2 h 12"/>
                <a:gd name="T2" fmla="*/ 2 w 13"/>
                <a:gd name="T3" fmla="*/ 10 h 12"/>
                <a:gd name="T4" fmla="*/ 10 w 13"/>
                <a:gd name="T5" fmla="*/ 10 h 12"/>
                <a:gd name="T6" fmla="*/ 10 w 13"/>
                <a:gd name="T7" fmla="*/ 2 h 12"/>
                <a:gd name="T8" fmla="*/ 3 w 13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3" y="2"/>
                  </a:moveTo>
                  <a:cubicBezTo>
                    <a:pt x="0" y="4"/>
                    <a:pt x="0" y="7"/>
                    <a:pt x="2" y="10"/>
                  </a:cubicBezTo>
                  <a:cubicBezTo>
                    <a:pt x="4" y="12"/>
                    <a:pt x="8" y="12"/>
                    <a:pt x="10" y="10"/>
                  </a:cubicBezTo>
                  <a:cubicBezTo>
                    <a:pt x="12" y="8"/>
                    <a:pt x="13" y="4"/>
                    <a:pt x="10" y="2"/>
                  </a:cubicBezTo>
                  <a:cubicBezTo>
                    <a:pt x="8" y="0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solidFill>
                  <a:srgbClr val="000000"/>
                </a:solidFill>
              </a:endParaRPr>
            </a:p>
          </p:txBody>
        </p:sp>
        <p:sp>
          <p:nvSpPr>
            <p:cNvPr id="37" name="Freeform 48">
              <a:extLst>
                <a:ext uri="{FF2B5EF4-FFF2-40B4-BE49-F238E27FC236}">
                  <a16:creationId xmlns:a16="http://schemas.microsoft.com/office/drawing/2014/main" id="{2B24DD53-1421-4E7D-B25B-34042F4C259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30601" y="1589088"/>
              <a:ext cx="69850" cy="71437"/>
            </a:xfrm>
            <a:custGeom>
              <a:avLst/>
              <a:gdLst>
                <a:gd name="T0" fmla="*/ 14 w 23"/>
                <a:gd name="T1" fmla="*/ 2 h 24"/>
                <a:gd name="T2" fmla="*/ 2 w 23"/>
                <a:gd name="T3" fmla="*/ 10 h 24"/>
                <a:gd name="T4" fmla="*/ 10 w 23"/>
                <a:gd name="T5" fmla="*/ 22 h 24"/>
                <a:gd name="T6" fmla="*/ 22 w 23"/>
                <a:gd name="T7" fmla="*/ 14 h 24"/>
                <a:gd name="T8" fmla="*/ 14 w 23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4" y="2"/>
                  </a:moveTo>
                  <a:cubicBezTo>
                    <a:pt x="8" y="0"/>
                    <a:pt x="3" y="4"/>
                    <a:pt x="2" y="10"/>
                  </a:cubicBezTo>
                  <a:cubicBezTo>
                    <a:pt x="0" y="15"/>
                    <a:pt x="4" y="21"/>
                    <a:pt x="10" y="22"/>
                  </a:cubicBezTo>
                  <a:cubicBezTo>
                    <a:pt x="15" y="24"/>
                    <a:pt x="21" y="20"/>
                    <a:pt x="22" y="14"/>
                  </a:cubicBezTo>
                  <a:cubicBezTo>
                    <a:pt x="23" y="9"/>
                    <a:pt x="20" y="3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solidFill>
                  <a:srgbClr val="000000"/>
                </a:solidFill>
              </a:endParaRPr>
            </a:p>
          </p:txBody>
        </p:sp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71F96DF1-63E9-4519-8FB9-6AB1FD2D0920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3294063" y="1312863"/>
              <a:ext cx="738188" cy="804862"/>
            </a:xfrm>
            <a:custGeom>
              <a:avLst/>
              <a:gdLst>
                <a:gd name="T0" fmla="*/ 28 w 244"/>
                <a:gd name="T1" fmla="*/ 109 h 266"/>
                <a:gd name="T2" fmla="*/ 24 w 244"/>
                <a:gd name="T3" fmla="*/ 169 h 266"/>
                <a:gd name="T4" fmla="*/ 27 w 244"/>
                <a:gd name="T5" fmla="*/ 201 h 266"/>
                <a:gd name="T6" fmla="*/ 93 w 244"/>
                <a:gd name="T7" fmla="*/ 265 h 266"/>
                <a:gd name="T8" fmla="*/ 203 w 244"/>
                <a:gd name="T9" fmla="*/ 159 h 266"/>
                <a:gd name="T10" fmla="*/ 108 w 244"/>
                <a:gd name="T11" fmla="*/ 135 h 266"/>
                <a:gd name="T12" fmla="*/ 100 w 244"/>
                <a:gd name="T13" fmla="*/ 140 h 266"/>
                <a:gd name="T14" fmla="*/ 86 w 244"/>
                <a:gd name="T15" fmla="*/ 141 h 266"/>
                <a:gd name="T16" fmla="*/ 77 w 244"/>
                <a:gd name="T17" fmla="*/ 138 h 266"/>
                <a:gd name="T18" fmla="*/ 65 w 244"/>
                <a:gd name="T19" fmla="*/ 130 h 266"/>
                <a:gd name="T20" fmla="*/ 58 w 244"/>
                <a:gd name="T21" fmla="*/ 124 h 266"/>
                <a:gd name="T22" fmla="*/ 61 w 244"/>
                <a:gd name="T23" fmla="*/ 107 h 266"/>
                <a:gd name="T24" fmla="*/ 51 w 244"/>
                <a:gd name="T25" fmla="*/ 99 h 266"/>
                <a:gd name="T26" fmla="*/ 64 w 244"/>
                <a:gd name="T27" fmla="*/ 89 h 266"/>
                <a:gd name="T28" fmla="*/ 61 w 244"/>
                <a:gd name="T29" fmla="*/ 77 h 266"/>
                <a:gd name="T30" fmla="*/ 80 w 244"/>
                <a:gd name="T31" fmla="*/ 76 h 266"/>
                <a:gd name="T32" fmla="*/ 93 w 244"/>
                <a:gd name="T33" fmla="*/ 65 h 266"/>
                <a:gd name="T34" fmla="*/ 102 w 244"/>
                <a:gd name="T35" fmla="*/ 68 h 266"/>
                <a:gd name="T36" fmla="*/ 115 w 244"/>
                <a:gd name="T37" fmla="*/ 76 h 266"/>
                <a:gd name="T38" fmla="*/ 122 w 244"/>
                <a:gd name="T39" fmla="*/ 82 h 266"/>
                <a:gd name="T40" fmla="*/ 126 w 244"/>
                <a:gd name="T41" fmla="*/ 96 h 266"/>
                <a:gd name="T42" fmla="*/ 128 w 244"/>
                <a:gd name="T43" fmla="*/ 105 h 266"/>
                <a:gd name="T44" fmla="*/ 124 w 244"/>
                <a:gd name="T45" fmla="*/ 118 h 266"/>
                <a:gd name="T46" fmla="*/ 120 w 244"/>
                <a:gd name="T47" fmla="*/ 127 h 266"/>
                <a:gd name="T48" fmla="*/ 161 w 244"/>
                <a:gd name="T49" fmla="*/ 150 h 266"/>
                <a:gd name="T50" fmla="*/ 160 w 244"/>
                <a:gd name="T51" fmla="*/ 154 h 266"/>
                <a:gd name="T52" fmla="*/ 154 w 244"/>
                <a:gd name="T53" fmla="*/ 159 h 266"/>
                <a:gd name="T54" fmla="*/ 149 w 244"/>
                <a:gd name="T55" fmla="*/ 161 h 266"/>
                <a:gd name="T56" fmla="*/ 142 w 244"/>
                <a:gd name="T57" fmla="*/ 161 h 266"/>
                <a:gd name="T58" fmla="*/ 137 w 244"/>
                <a:gd name="T59" fmla="*/ 161 h 266"/>
                <a:gd name="T60" fmla="*/ 130 w 244"/>
                <a:gd name="T61" fmla="*/ 158 h 266"/>
                <a:gd name="T62" fmla="*/ 128 w 244"/>
                <a:gd name="T63" fmla="*/ 153 h 266"/>
                <a:gd name="T64" fmla="*/ 124 w 244"/>
                <a:gd name="T65" fmla="*/ 146 h 266"/>
                <a:gd name="T66" fmla="*/ 123 w 244"/>
                <a:gd name="T67" fmla="*/ 142 h 266"/>
                <a:gd name="T68" fmla="*/ 130 w 244"/>
                <a:gd name="T69" fmla="*/ 135 h 266"/>
                <a:gd name="T70" fmla="*/ 128 w 244"/>
                <a:gd name="T71" fmla="*/ 129 h 266"/>
                <a:gd name="T72" fmla="*/ 136 w 244"/>
                <a:gd name="T73" fmla="*/ 128 h 266"/>
                <a:gd name="T74" fmla="*/ 138 w 244"/>
                <a:gd name="T75" fmla="*/ 122 h 266"/>
                <a:gd name="T76" fmla="*/ 147 w 244"/>
                <a:gd name="T77" fmla="*/ 127 h 266"/>
                <a:gd name="T78" fmla="*/ 156 w 244"/>
                <a:gd name="T79" fmla="*/ 126 h 266"/>
                <a:gd name="T80" fmla="*/ 159 w 244"/>
                <a:gd name="T81" fmla="*/ 130 h 266"/>
                <a:gd name="T82" fmla="*/ 162 w 244"/>
                <a:gd name="T83" fmla="*/ 137 h 266"/>
                <a:gd name="T84" fmla="*/ 164 w 244"/>
                <a:gd name="T85" fmla="*/ 142 h 266"/>
                <a:gd name="T86" fmla="*/ 183 w 244"/>
                <a:gd name="T87" fmla="*/ 106 h 266"/>
                <a:gd name="T88" fmla="*/ 174 w 244"/>
                <a:gd name="T89" fmla="*/ 112 h 266"/>
                <a:gd name="T90" fmla="*/ 169 w 244"/>
                <a:gd name="T91" fmla="*/ 115 h 266"/>
                <a:gd name="T92" fmla="*/ 159 w 244"/>
                <a:gd name="T93" fmla="*/ 115 h 266"/>
                <a:gd name="T94" fmla="*/ 152 w 244"/>
                <a:gd name="T95" fmla="*/ 115 h 266"/>
                <a:gd name="T96" fmla="*/ 144 w 244"/>
                <a:gd name="T97" fmla="*/ 110 h 266"/>
                <a:gd name="T98" fmla="*/ 140 w 244"/>
                <a:gd name="T99" fmla="*/ 105 h 266"/>
                <a:gd name="T100" fmla="*/ 135 w 244"/>
                <a:gd name="T101" fmla="*/ 95 h 266"/>
                <a:gd name="T102" fmla="*/ 134 w 244"/>
                <a:gd name="T103" fmla="*/ 88 h 266"/>
                <a:gd name="T104" fmla="*/ 143 w 244"/>
                <a:gd name="T105" fmla="*/ 80 h 266"/>
                <a:gd name="T106" fmla="*/ 140 w 244"/>
                <a:gd name="T107" fmla="*/ 72 h 266"/>
                <a:gd name="T108" fmla="*/ 152 w 244"/>
                <a:gd name="T109" fmla="*/ 71 h 266"/>
                <a:gd name="T110" fmla="*/ 155 w 244"/>
                <a:gd name="T111" fmla="*/ 63 h 266"/>
                <a:gd name="T112" fmla="*/ 167 w 244"/>
                <a:gd name="T113" fmla="*/ 70 h 266"/>
                <a:gd name="T114" fmla="*/ 179 w 244"/>
                <a:gd name="T115" fmla="*/ 69 h 266"/>
                <a:gd name="T116" fmla="*/ 182 w 244"/>
                <a:gd name="T117" fmla="*/ 74 h 266"/>
                <a:gd name="T118" fmla="*/ 187 w 244"/>
                <a:gd name="T119" fmla="*/ 84 h 266"/>
                <a:gd name="T120" fmla="*/ 188 w 244"/>
                <a:gd name="T121" fmla="*/ 90 h 266"/>
                <a:gd name="T122" fmla="*/ 185 w 244"/>
                <a:gd name="T123" fmla="*/ 10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" h="266">
                  <a:moveTo>
                    <a:pt x="203" y="159"/>
                  </a:moveTo>
                  <a:cubicBezTo>
                    <a:pt x="203" y="159"/>
                    <a:pt x="244" y="88"/>
                    <a:pt x="182" y="42"/>
                  </a:cubicBezTo>
                  <a:cubicBezTo>
                    <a:pt x="182" y="42"/>
                    <a:pt x="121" y="0"/>
                    <a:pt x="51" y="45"/>
                  </a:cubicBezTo>
                  <a:cubicBezTo>
                    <a:pt x="51" y="45"/>
                    <a:pt x="22" y="64"/>
                    <a:pt x="28" y="109"/>
                  </a:cubicBezTo>
                  <a:cubicBezTo>
                    <a:pt x="28" y="109"/>
                    <a:pt x="31" y="122"/>
                    <a:pt x="28" y="127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4" y="156"/>
                    <a:pt x="0" y="165"/>
                    <a:pt x="10" y="166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4" y="179"/>
                    <a:pt x="17" y="184"/>
                    <a:pt x="23" y="188"/>
                  </a:cubicBezTo>
                  <a:cubicBezTo>
                    <a:pt x="23" y="188"/>
                    <a:pt x="28" y="191"/>
                    <a:pt x="24" y="193"/>
                  </a:cubicBezTo>
                  <a:cubicBezTo>
                    <a:pt x="24" y="193"/>
                    <a:pt x="17" y="198"/>
                    <a:pt x="27" y="201"/>
                  </a:cubicBezTo>
                  <a:cubicBezTo>
                    <a:pt x="27" y="201"/>
                    <a:pt x="31" y="205"/>
                    <a:pt x="29" y="211"/>
                  </a:cubicBezTo>
                  <a:cubicBezTo>
                    <a:pt x="29" y="211"/>
                    <a:pt x="20" y="222"/>
                    <a:pt x="33" y="232"/>
                  </a:cubicBezTo>
                  <a:cubicBezTo>
                    <a:pt x="35" y="232"/>
                    <a:pt x="41" y="239"/>
                    <a:pt x="85" y="230"/>
                  </a:cubicBezTo>
                  <a:cubicBezTo>
                    <a:pt x="85" y="230"/>
                    <a:pt x="95" y="233"/>
                    <a:pt x="93" y="265"/>
                  </a:cubicBezTo>
                  <a:cubicBezTo>
                    <a:pt x="96" y="265"/>
                    <a:pt x="180" y="266"/>
                    <a:pt x="180" y="266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8" y="266"/>
                    <a:pt x="181" y="234"/>
                    <a:pt x="183" y="207"/>
                  </a:cubicBezTo>
                  <a:cubicBezTo>
                    <a:pt x="183" y="207"/>
                    <a:pt x="189" y="178"/>
                    <a:pt x="203" y="159"/>
                  </a:cubicBezTo>
                  <a:close/>
                  <a:moveTo>
                    <a:pt x="119" y="129"/>
                  </a:moveTo>
                  <a:cubicBezTo>
                    <a:pt x="111" y="136"/>
                    <a:pt x="111" y="136"/>
                    <a:pt x="111" y="136"/>
                  </a:cubicBezTo>
                  <a:cubicBezTo>
                    <a:pt x="111" y="136"/>
                    <a:pt x="110" y="136"/>
                    <a:pt x="110" y="136"/>
                  </a:cubicBezTo>
                  <a:cubicBezTo>
                    <a:pt x="109" y="136"/>
                    <a:pt x="108" y="136"/>
                    <a:pt x="108" y="135"/>
                  </a:cubicBezTo>
                  <a:cubicBezTo>
                    <a:pt x="103" y="129"/>
                    <a:pt x="103" y="129"/>
                    <a:pt x="103" y="129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100" y="139"/>
                    <a:pt x="100" y="140"/>
                    <a:pt x="100" y="140"/>
                  </a:cubicBezTo>
                  <a:cubicBezTo>
                    <a:pt x="99" y="141"/>
                    <a:pt x="99" y="141"/>
                    <a:pt x="98" y="141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88" y="142"/>
                    <a:pt x="87" y="142"/>
                    <a:pt x="87" y="142"/>
                  </a:cubicBezTo>
                  <a:cubicBezTo>
                    <a:pt x="87" y="142"/>
                    <a:pt x="87" y="142"/>
                    <a:pt x="86" y="141"/>
                  </a:cubicBezTo>
                  <a:cubicBezTo>
                    <a:pt x="86" y="141"/>
                    <a:pt x="86" y="140"/>
                    <a:pt x="86" y="140"/>
                  </a:cubicBezTo>
                  <a:cubicBezTo>
                    <a:pt x="85" y="132"/>
                    <a:pt x="85" y="132"/>
                    <a:pt x="85" y="132"/>
                  </a:cubicBezTo>
                  <a:cubicBezTo>
                    <a:pt x="82" y="131"/>
                    <a:pt x="82" y="131"/>
                    <a:pt x="82" y="131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77" y="139"/>
                    <a:pt x="76" y="139"/>
                  </a:cubicBezTo>
                  <a:cubicBezTo>
                    <a:pt x="76" y="139"/>
                    <a:pt x="75" y="139"/>
                    <a:pt x="74" y="139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4" y="133"/>
                    <a:pt x="64" y="131"/>
                    <a:pt x="65" y="130"/>
                  </a:cubicBezTo>
                  <a:cubicBezTo>
                    <a:pt x="69" y="123"/>
                    <a:pt x="69" y="123"/>
                    <a:pt x="69" y="123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24"/>
                    <a:pt x="58" y="124"/>
                    <a:pt x="58" y="124"/>
                  </a:cubicBezTo>
                  <a:cubicBezTo>
                    <a:pt x="57" y="124"/>
                    <a:pt x="57" y="123"/>
                    <a:pt x="56" y="12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2" y="111"/>
                    <a:pt x="53" y="110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2" y="102"/>
                    <a:pt x="52" y="102"/>
                    <a:pt x="51" y="101"/>
                  </a:cubicBezTo>
                  <a:cubicBezTo>
                    <a:pt x="51" y="101"/>
                    <a:pt x="51" y="100"/>
                    <a:pt x="51" y="9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4" y="89"/>
                    <a:pt x="54" y="88"/>
                    <a:pt x="54" y="88"/>
                  </a:cubicBezTo>
                  <a:cubicBezTo>
                    <a:pt x="55" y="88"/>
                    <a:pt x="56" y="87"/>
                    <a:pt x="56" y="88"/>
                  </a:cubicBezTo>
                  <a:cubicBezTo>
                    <a:pt x="64" y="89"/>
                    <a:pt x="64" y="89"/>
                    <a:pt x="64" y="89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80"/>
                    <a:pt x="60" y="79"/>
                    <a:pt x="60" y="79"/>
                  </a:cubicBezTo>
                  <a:cubicBezTo>
                    <a:pt x="60" y="78"/>
                    <a:pt x="60" y="78"/>
                    <a:pt x="61" y="77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71" y="70"/>
                    <a:pt x="72" y="71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66"/>
                    <a:pt x="80" y="65"/>
                    <a:pt x="81" y="65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2" y="64"/>
                    <a:pt x="93" y="64"/>
                    <a:pt x="93" y="65"/>
                  </a:cubicBezTo>
                  <a:cubicBezTo>
                    <a:pt x="94" y="65"/>
                    <a:pt x="94" y="65"/>
                    <a:pt x="94" y="66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3" y="67"/>
                    <a:pt x="104" y="67"/>
                    <a:pt x="105" y="67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115" y="73"/>
                    <a:pt x="115" y="73"/>
                    <a:pt x="115" y="74"/>
                  </a:cubicBezTo>
                  <a:cubicBezTo>
                    <a:pt x="115" y="75"/>
                    <a:pt x="115" y="75"/>
                    <a:pt x="115" y="76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5"/>
                    <a:pt x="113" y="85"/>
                    <a:pt x="113" y="85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21" y="82"/>
                    <a:pt x="122" y="82"/>
                    <a:pt x="122" y="82"/>
                  </a:cubicBezTo>
                  <a:cubicBezTo>
                    <a:pt x="123" y="82"/>
                    <a:pt x="123" y="83"/>
                    <a:pt x="123" y="83"/>
                  </a:cubicBezTo>
                  <a:cubicBezTo>
                    <a:pt x="127" y="93"/>
                    <a:pt x="127" y="93"/>
                    <a:pt x="127" y="93"/>
                  </a:cubicBezTo>
                  <a:cubicBezTo>
                    <a:pt x="128" y="93"/>
                    <a:pt x="128" y="94"/>
                    <a:pt x="127" y="94"/>
                  </a:cubicBezTo>
                  <a:cubicBezTo>
                    <a:pt x="127" y="95"/>
                    <a:pt x="127" y="95"/>
                    <a:pt x="126" y="96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102"/>
                    <a:pt x="119" y="102"/>
                    <a:pt x="119" y="102"/>
                  </a:cubicBezTo>
                  <a:cubicBezTo>
                    <a:pt x="127" y="104"/>
                    <a:pt x="127" y="104"/>
                    <a:pt x="127" y="104"/>
                  </a:cubicBezTo>
                  <a:cubicBezTo>
                    <a:pt x="127" y="104"/>
                    <a:pt x="128" y="104"/>
                    <a:pt x="128" y="105"/>
                  </a:cubicBezTo>
                  <a:cubicBezTo>
                    <a:pt x="129" y="105"/>
                    <a:pt x="129" y="106"/>
                    <a:pt x="129" y="10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7"/>
                    <a:pt x="126" y="118"/>
                    <a:pt x="125" y="118"/>
                  </a:cubicBezTo>
                  <a:cubicBezTo>
                    <a:pt x="125" y="118"/>
                    <a:pt x="124" y="119"/>
                    <a:pt x="124" y="118"/>
                  </a:cubicBezTo>
                  <a:cubicBezTo>
                    <a:pt x="115" y="117"/>
                    <a:pt x="115" y="117"/>
                    <a:pt x="115" y="117"/>
                  </a:cubicBezTo>
                  <a:cubicBezTo>
                    <a:pt x="114" y="119"/>
                    <a:pt x="114" y="119"/>
                    <a:pt x="114" y="119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20" y="126"/>
                    <a:pt x="120" y="127"/>
                    <a:pt x="120" y="127"/>
                  </a:cubicBezTo>
                  <a:cubicBezTo>
                    <a:pt x="120" y="128"/>
                    <a:pt x="119" y="128"/>
                    <a:pt x="119" y="129"/>
                  </a:cubicBezTo>
                  <a:close/>
                  <a:moveTo>
                    <a:pt x="163" y="149"/>
                  </a:moveTo>
                  <a:cubicBezTo>
                    <a:pt x="163" y="149"/>
                    <a:pt x="163" y="149"/>
                    <a:pt x="162" y="149"/>
                  </a:cubicBezTo>
                  <a:cubicBezTo>
                    <a:pt x="162" y="150"/>
                    <a:pt x="162" y="150"/>
                    <a:pt x="161" y="150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9" y="153"/>
                    <a:pt x="159" y="153"/>
                    <a:pt x="159" y="153"/>
                  </a:cubicBezTo>
                  <a:cubicBezTo>
                    <a:pt x="159" y="154"/>
                    <a:pt x="160" y="154"/>
                    <a:pt x="160" y="154"/>
                  </a:cubicBezTo>
                  <a:cubicBezTo>
                    <a:pt x="160" y="154"/>
                    <a:pt x="159" y="155"/>
                    <a:pt x="159" y="155"/>
                  </a:cubicBezTo>
                  <a:cubicBezTo>
                    <a:pt x="155" y="159"/>
                    <a:pt x="155" y="159"/>
                    <a:pt x="155" y="159"/>
                  </a:cubicBezTo>
                  <a:cubicBezTo>
                    <a:pt x="155" y="159"/>
                    <a:pt x="155" y="159"/>
                    <a:pt x="154" y="159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51" y="155"/>
                    <a:pt x="151" y="155"/>
                    <a:pt x="151" y="155"/>
                  </a:cubicBezTo>
                  <a:cubicBezTo>
                    <a:pt x="149" y="156"/>
                    <a:pt x="149" y="156"/>
                    <a:pt x="149" y="156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150" y="161"/>
                    <a:pt x="149" y="161"/>
                    <a:pt x="149" y="161"/>
                  </a:cubicBezTo>
                  <a:cubicBezTo>
                    <a:pt x="149" y="162"/>
                    <a:pt x="149" y="162"/>
                    <a:pt x="148" y="162"/>
                  </a:cubicBezTo>
                  <a:cubicBezTo>
                    <a:pt x="143" y="162"/>
                    <a:pt x="143" y="162"/>
                    <a:pt x="143" y="162"/>
                  </a:cubicBezTo>
                  <a:cubicBezTo>
                    <a:pt x="143" y="163"/>
                    <a:pt x="142" y="162"/>
                    <a:pt x="142" y="162"/>
                  </a:cubicBezTo>
                  <a:cubicBezTo>
                    <a:pt x="142" y="162"/>
                    <a:pt x="142" y="162"/>
                    <a:pt x="142" y="161"/>
                  </a:cubicBezTo>
                  <a:cubicBezTo>
                    <a:pt x="141" y="157"/>
                    <a:pt x="141" y="157"/>
                    <a:pt x="141" y="157"/>
                  </a:cubicBezTo>
                  <a:cubicBezTo>
                    <a:pt x="140" y="157"/>
                    <a:pt x="140" y="157"/>
                    <a:pt x="140" y="157"/>
                  </a:cubicBezTo>
                  <a:cubicBezTo>
                    <a:pt x="137" y="161"/>
                    <a:pt x="137" y="161"/>
                    <a:pt x="137" y="161"/>
                  </a:cubicBezTo>
                  <a:cubicBezTo>
                    <a:pt x="137" y="161"/>
                    <a:pt x="137" y="161"/>
                    <a:pt x="137" y="161"/>
                  </a:cubicBezTo>
                  <a:cubicBezTo>
                    <a:pt x="136" y="161"/>
                    <a:pt x="136" y="161"/>
                    <a:pt x="136" y="161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1" y="158"/>
                    <a:pt x="131" y="158"/>
                    <a:pt x="130" y="158"/>
                  </a:cubicBezTo>
                  <a:cubicBezTo>
                    <a:pt x="130" y="157"/>
                    <a:pt x="130" y="157"/>
                    <a:pt x="131" y="157"/>
                  </a:cubicBezTo>
                  <a:cubicBezTo>
                    <a:pt x="133" y="153"/>
                    <a:pt x="133" y="153"/>
                    <a:pt x="133" y="153"/>
                  </a:cubicBezTo>
                  <a:cubicBezTo>
                    <a:pt x="132" y="152"/>
                    <a:pt x="132" y="152"/>
                    <a:pt x="132" y="152"/>
                  </a:cubicBezTo>
                  <a:cubicBezTo>
                    <a:pt x="128" y="153"/>
                    <a:pt x="128" y="153"/>
                    <a:pt x="128" y="153"/>
                  </a:cubicBezTo>
                  <a:cubicBezTo>
                    <a:pt x="127" y="154"/>
                    <a:pt x="127" y="154"/>
                    <a:pt x="127" y="154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23" y="147"/>
                    <a:pt x="124" y="147"/>
                    <a:pt x="124" y="146"/>
                  </a:cubicBezTo>
                  <a:cubicBezTo>
                    <a:pt x="128" y="145"/>
                    <a:pt x="128" y="145"/>
                    <a:pt x="128" y="145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3" y="142"/>
                    <a:pt x="123" y="142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4" y="135"/>
                    <a:pt x="125" y="134"/>
                    <a:pt x="125" y="134"/>
                  </a:cubicBezTo>
                  <a:cubicBezTo>
                    <a:pt x="130" y="135"/>
                    <a:pt x="130" y="135"/>
                    <a:pt x="130" y="135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27" y="129"/>
                    <a:pt x="127" y="129"/>
                    <a:pt x="128" y="129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23"/>
                    <a:pt x="137" y="123"/>
                    <a:pt x="137" y="122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44" y="121"/>
                    <a:pt x="144" y="121"/>
                    <a:pt x="144" y="121"/>
                  </a:cubicBezTo>
                  <a:cubicBezTo>
                    <a:pt x="144" y="121"/>
                    <a:pt x="145" y="122"/>
                    <a:pt x="145" y="122"/>
                  </a:cubicBezTo>
                  <a:cubicBezTo>
                    <a:pt x="146" y="127"/>
                    <a:pt x="146" y="127"/>
                    <a:pt x="146" y="127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3"/>
                    <a:pt x="151" y="123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6" y="126"/>
                    <a:pt x="156" y="126"/>
                    <a:pt x="156" y="126"/>
                  </a:cubicBezTo>
                  <a:cubicBezTo>
                    <a:pt x="156" y="126"/>
                    <a:pt x="156" y="127"/>
                    <a:pt x="156" y="127"/>
                  </a:cubicBezTo>
                  <a:cubicBezTo>
                    <a:pt x="154" y="131"/>
                    <a:pt x="154" y="131"/>
                    <a:pt x="154" y="131"/>
                  </a:cubicBezTo>
                  <a:cubicBezTo>
                    <a:pt x="155" y="132"/>
                    <a:pt x="155" y="132"/>
                    <a:pt x="155" y="132"/>
                  </a:cubicBezTo>
                  <a:cubicBezTo>
                    <a:pt x="159" y="130"/>
                    <a:pt x="159" y="130"/>
                    <a:pt x="159" y="130"/>
                  </a:cubicBezTo>
                  <a:cubicBezTo>
                    <a:pt x="160" y="130"/>
                    <a:pt x="160" y="130"/>
                    <a:pt x="161" y="131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63" y="136"/>
                    <a:pt x="163" y="136"/>
                    <a:pt x="163" y="137"/>
                  </a:cubicBezTo>
                  <a:cubicBezTo>
                    <a:pt x="163" y="137"/>
                    <a:pt x="163" y="137"/>
                    <a:pt x="162" y="137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59" y="141"/>
                    <a:pt x="159" y="141"/>
                    <a:pt x="159" y="141"/>
                  </a:cubicBezTo>
                  <a:cubicBezTo>
                    <a:pt x="163" y="142"/>
                    <a:pt x="163" y="142"/>
                    <a:pt x="163" y="142"/>
                  </a:cubicBezTo>
                  <a:cubicBezTo>
                    <a:pt x="163" y="142"/>
                    <a:pt x="164" y="142"/>
                    <a:pt x="164" y="142"/>
                  </a:cubicBezTo>
                  <a:cubicBezTo>
                    <a:pt x="164" y="143"/>
                    <a:pt x="164" y="143"/>
                    <a:pt x="164" y="143"/>
                  </a:cubicBezTo>
                  <a:lnTo>
                    <a:pt x="163" y="149"/>
                  </a:lnTo>
                  <a:close/>
                  <a:moveTo>
                    <a:pt x="182" y="105"/>
                  </a:moveTo>
                  <a:cubicBezTo>
                    <a:pt x="182" y="105"/>
                    <a:pt x="183" y="106"/>
                    <a:pt x="183" y="106"/>
                  </a:cubicBezTo>
                  <a:cubicBezTo>
                    <a:pt x="183" y="106"/>
                    <a:pt x="182" y="107"/>
                    <a:pt x="182" y="107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6" y="112"/>
                    <a:pt x="176" y="112"/>
                    <a:pt x="176" y="112"/>
                  </a:cubicBezTo>
                  <a:cubicBezTo>
                    <a:pt x="175" y="112"/>
                    <a:pt x="175" y="112"/>
                    <a:pt x="174" y="112"/>
                  </a:cubicBezTo>
                  <a:cubicBezTo>
                    <a:pt x="170" y="108"/>
                    <a:pt x="170" y="108"/>
                    <a:pt x="170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9" y="114"/>
                    <a:pt x="169" y="114"/>
                    <a:pt x="169" y="114"/>
                  </a:cubicBezTo>
                  <a:cubicBezTo>
                    <a:pt x="169" y="115"/>
                    <a:pt x="169" y="115"/>
                    <a:pt x="169" y="115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60" y="117"/>
                    <a:pt x="160" y="117"/>
                    <a:pt x="160" y="117"/>
                  </a:cubicBezTo>
                  <a:cubicBezTo>
                    <a:pt x="160" y="117"/>
                    <a:pt x="159" y="117"/>
                    <a:pt x="159" y="116"/>
                  </a:cubicBezTo>
                  <a:cubicBezTo>
                    <a:pt x="159" y="116"/>
                    <a:pt x="159" y="116"/>
                    <a:pt x="159" y="115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56" y="109"/>
                    <a:pt x="156" y="109"/>
                    <a:pt x="156" y="109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2" y="115"/>
                    <a:pt x="152" y="115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4" y="111"/>
                    <a:pt x="144" y="110"/>
                    <a:pt x="144" y="110"/>
                  </a:cubicBezTo>
                  <a:cubicBezTo>
                    <a:pt x="143" y="110"/>
                    <a:pt x="144" y="109"/>
                    <a:pt x="144" y="109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5" y="102"/>
                    <a:pt x="145" y="102"/>
                    <a:pt x="145" y="102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39" y="105"/>
                    <a:pt x="139" y="105"/>
                    <a:pt x="139" y="105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35" y="97"/>
                    <a:pt x="135" y="97"/>
                    <a:pt x="135" y="97"/>
                  </a:cubicBezTo>
                  <a:cubicBezTo>
                    <a:pt x="134" y="96"/>
                    <a:pt x="135" y="95"/>
                    <a:pt x="135" y="95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0"/>
                    <a:pt x="141" y="90"/>
                    <a:pt x="141" y="90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5" y="89"/>
                    <a:pt x="134" y="89"/>
                    <a:pt x="134" y="88"/>
                  </a:cubicBezTo>
                  <a:cubicBezTo>
                    <a:pt x="134" y="88"/>
                    <a:pt x="134" y="88"/>
                    <a:pt x="134" y="87"/>
                  </a:cubicBezTo>
                  <a:cubicBezTo>
                    <a:pt x="135" y="80"/>
                    <a:pt x="135" y="80"/>
                    <a:pt x="135" y="80"/>
                  </a:cubicBezTo>
                  <a:cubicBezTo>
                    <a:pt x="135" y="79"/>
                    <a:pt x="136" y="79"/>
                    <a:pt x="137" y="79"/>
                  </a:cubicBezTo>
                  <a:cubicBezTo>
                    <a:pt x="143" y="80"/>
                    <a:pt x="143" y="80"/>
                    <a:pt x="143" y="80"/>
                  </a:cubicBezTo>
                  <a:cubicBezTo>
                    <a:pt x="144" y="78"/>
                    <a:pt x="144" y="78"/>
                    <a:pt x="144" y="78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6" y="67"/>
                    <a:pt x="146" y="67"/>
                    <a:pt x="146" y="67"/>
                  </a:cubicBezTo>
                  <a:cubicBezTo>
                    <a:pt x="146" y="66"/>
                    <a:pt x="146" y="66"/>
                    <a:pt x="147" y="66"/>
                  </a:cubicBezTo>
                  <a:cubicBezTo>
                    <a:pt x="147" y="66"/>
                    <a:pt x="148" y="66"/>
                    <a:pt x="148" y="67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3" y="64"/>
                    <a:pt x="153" y="64"/>
                    <a:pt x="153" y="64"/>
                  </a:cubicBezTo>
                  <a:cubicBezTo>
                    <a:pt x="153" y="64"/>
                    <a:pt x="153" y="64"/>
                    <a:pt x="154" y="63"/>
                  </a:cubicBezTo>
                  <a:cubicBezTo>
                    <a:pt x="154" y="63"/>
                    <a:pt x="154" y="63"/>
                    <a:pt x="155" y="63"/>
                  </a:cubicBezTo>
                  <a:cubicBezTo>
                    <a:pt x="162" y="62"/>
                    <a:pt x="162" y="62"/>
                    <a:pt x="162" y="62"/>
                  </a:cubicBezTo>
                  <a:cubicBezTo>
                    <a:pt x="163" y="62"/>
                    <a:pt x="164" y="62"/>
                    <a:pt x="164" y="63"/>
                  </a:cubicBezTo>
                  <a:cubicBezTo>
                    <a:pt x="164" y="69"/>
                    <a:pt x="164" y="69"/>
                    <a:pt x="164" y="69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69" y="64"/>
                    <a:pt x="169" y="64"/>
                    <a:pt x="169" y="64"/>
                  </a:cubicBezTo>
                  <a:cubicBezTo>
                    <a:pt x="170" y="64"/>
                    <a:pt x="171" y="64"/>
                    <a:pt x="172" y="64"/>
                  </a:cubicBezTo>
                  <a:cubicBezTo>
                    <a:pt x="178" y="68"/>
                    <a:pt x="178" y="68"/>
                    <a:pt x="178" y="68"/>
                  </a:cubicBezTo>
                  <a:cubicBezTo>
                    <a:pt x="178" y="68"/>
                    <a:pt x="179" y="68"/>
                    <a:pt x="179" y="69"/>
                  </a:cubicBezTo>
                  <a:cubicBezTo>
                    <a:pt x="179" y="69"/>
                    <a:pt x="179" y="69"/>
                    <a:pt x="179" y="70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7" y="77"/>
                    <a:pt x="177" y="77"/>
                    <a:pt x="177" y="77"/>
                  </a:cubicBezTo>
                  <a:cubicBezTo>
                    <a:pt x="182" y="74"/>
                    <a:pt x="182" y="74"/>
                    <a:pt x="182" y="74"/>
                  </a:cubicBezTo>
                  <a:cubicBezTo>
                    <a:pt x="183" y="74"/>
                    <a:pt x="184" y="74"/>
                    <a:pt x="184" y="75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8" y="82"/>
                    <a:pt x="188" y="82"/>
                    <a:pt x="188" y="83"/>
                  </a:cubicBezTo>
                  <a:cubicBezTo>
                    <a:pt x="187" y="83"/>
                    <a:pt x="187" y="83"/>
                    <a:pt x="187" y="84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2" y="88"/>
                    <a:pt x="182" y="88"/>
                    <a:pt x="182" y="88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8" y="90"/>
                    <a:pt x="188" y="90"/>
                    <a:pt x="188" y="90"/>
                  </a:cubicBezTo>
                  <a:cubicBezTo>
                    <a:pt x="189" y="91"/>
                    <a:pt x="189" y="91"/>
                    <a:pt x="189" y="91"/>
                  </a:cubicBezTo>
                  <a:cubicBezTo>
                    <a:pt x="187" y="99"/>
                    <a:pt x="187" y="99"/>
                    <a:pt x="187" y="99"/>
                  </a:cubicBezTo>
                  <a:cubicBezTo>
                    <a:pt x="187" y="99"/>
                    <a:pt x="187" y="99"/>
                    <a:pt x="186" y="100"/>
                  </a:cubicBezTo>
                  <a:cubicBezTo>
                    <a:pt x="186" y="100"/>
                    <a:pt x="186" y="100"/>
                    <a:pt x="185" y="100"/>
                  </a:cubicBezTo>
                  <a:cubicBezTo>
                    <a:pt x="179" y="99"/>
                    <a:pt x="179" y="99"/>
                    <a:pt x="179" y="99"/>
                  </a:cubicBezTo>
                  <a:cubicBezTo>
                    <a:pt x="178" y="101"/>
                    <a:pt x="178" y="101"/>
                    <a:pt x="178" y="101"/>
                  </a:cubicBezTo>
                  <a:lnTo>
                    <a:pt x="182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60" y="230189"/>
            <a:ext cx="9529652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Brand delivery assurance – monitor and steer the brand for long-term success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05" t="3253" r="5105" b="8740"/>
          <a:stretch/>
        </p:blipFill>
        <p:spPr bwMode="gray">
          <a:xfrm>
            <a:off x="158759" y="1516443"/>
            <a:ext cx="5310424" cy="3498674"/>
          </a:xfrm>
          <a:prstGeom prst="rect">
            <a:avLst/>
          </a:prstGeom>
        </p:spPr>
      </p:pic>
      <p:sp>
        <p:nvSpPr>
          <p:cNvPr id="13" name="TextBox 12"/>
          <p:cNvSpPr txBox="1">
            <a:spLocks/>
          </p:cNvSpPr>
          <p:nvPr/>
        </p:nvSpPr>
        <p:spPr bwMode="gray">
          <a:xfrm>
            <a:off x="5694601" y="5153267"/>
            <a:ext cx="1744650" cy="3552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54004" tIns="54004" rIns="54004" bIns="54004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ctr">
              <a:spcBef>
                <a:spcPts val="450"/>
              </a:spcBef>
              <a:buClr>
                <a:srgbClr val="002960"/>
              </a:buClr>
            </a:pPr>
            <a:r>
              <a:rPr lang="en-US" sz="1600" dirty="0">
                <a:solidFill>
                  <a:srgbClr val="FFFFFF"/>
                </a:solidFill>
              </a:rPr>
              <a:t>Quarterly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 bwMode="gray">
          <a:xfrm>
            <a:off x="7800301" y="5153267"/>
            <a:ext cx="1744650" cy="3552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54004" tIns="54004" rIns="54004" bIns="54004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ctr">
              <a:spcBef>
                <a:spcPts val="450"/>
              </a:spcBef>
              <a:buClr>
                <a:srgbClr val="002960"/>
              </a:buClr>
            </a:pPr>
            <a:r>
              <a:rPr lang="en-US" sz="1600" dirty="0">
                <a:solidFill>
                  <a:srgbClr val="FFFFFF"/>
                </a:solidFill>
              </a:rPr>
              <a:t>Permanent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 bwMode="gray">
          <a:xfrm>
            <a:off x="9906001" y="5153267"/>
            <a:ext cx="1744650" cy="3552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54004" tIns="54004" rIns="54004" bIns="54004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ctr">
              <a:spcBef>
                <a:spcPts val="450"/>
              </a:spcBef>
              <a:buClr>
                <a:srgbClr val="002960"/>
              </a:buClr>
            </a:pPr>
            <a:r>
              <a:rPr lang="en-US" sz="1600" dirty="0">
                <a:solidFill>
                  <a:srgbClr val="FFFFFF"/>
                </a:solidFill>
              </a:rPr>
              <a:t>Comprehensive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 bwMode="gray">
          <a:xfrm>
            <a:off x="158759" y="5153267"/>
            <a:ext cx="1543751" cy="3552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54004" tIns="54004" rIns="54004" bIns="54004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ctr">
              <a:spcBef>
                <a:spcPts val="450"/>
              </a:spcBef>
              <a:buClr>
                <a:srgbClr val="002960"/>
              </a:buClr>
            </a:pPr>
            <a:r>
              <a:rPr lang="en-US" sz="1600" dirty="0">
                <a:solidFill>
                  <a:srgbClr val="FFFFFF"/>
                </a:solidFill>
              </a:rPr>
              <a:t>Weekly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 bwMode="gray">
          <a:xfrm>
            <a:off x="2042095" y="5153267"/>
            <a:ext cx="1543751" cy="3552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54004" tIns="54004" rIns="54004" bIns="54004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ctr">
              <a:spcBef>
                <a:spcPts val="450"/>
              </a:spcBef>
              <a:buClr>
                <a:srgbClr val="002960"/>
              </a:buClr>
            </a:pPr>
            <a:r>
              <a:rPr lang="en-US" sz="1600" dirty="0">
                <a:solidFill>
                  <a:srgbClr val="FFFFFF"/>
                </a:solidFill>
              </a:rPr>
              <a:t>Temporary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 bwMode="gray">
          <a:xfrm>
            <a:off x="3925432" y="5153267"/>
            <a:ext cx="1543751" cy="3552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54004" tIns="54004" rIns="54004" bIns="54004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ctr">
              <a:spcBef>
                <a:spcPts val="450"/>
              </a:spcBef>
              <a:buClr>
                <a:srgbClr val="002960"/>
              </a:buClr>
            </a:pPr>
            <a:r>
              <a:rPr lang="en-US" sz="1600" dirty="0">
                <a:solidFill>
                  <a:srgbClr val="FFFFFF"/>
                </a:solidFill>
              </a:rPr>
              <a:t>Lean</a:t>
            </a:r>
          </a:p>
        </p:txBody>
      </p:sp>
      <p:sp>
        <p:nvSpPr>
          <p:cNvPr id="19" name="TextBox 18"/>
          <p:cNvSpPr txBox="1">
            <a:spLocks/>
          </p:cNvSpPr>
          <p:nvPr/>
        </p:nvSpPr>
        <p:spPr bwMode="gray">
          <a:xfrm>
            <a:off x="158759" y="1212924"/>
            <a:ext cx="5310424" cy="24622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lvl="0" indent="0" defTabSz="1193860" eaLnBrk="1" latinLnBrk="0" hangingPunct="1">
              <a:buClr>
                <a:schemeClr val="tx2"/>
              </a:buClr>
              <a:buSzPct val="100000"/>
              <a:defRPr lang="x-none" baseline="0">
                <a:latin typeface="+mn-lt"/>
              </a:defRPr>
            </a:lvl1pPr>
            <a:lvl2pPr marL="194400" lvl="1" indent="-190800" defTabSz="119386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baseline="0">
                <a:latin typeface="+mn-lt"/>
              </a:defRPr>
            </a:lvl2pPr>
            <a:lvl3pPr marL="609630" lvl="2" indent="-349268" defTabSz="119386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baseline="0">
                <a:latin typeface="+mn-lt"/>
              </a:defRPr>
            </a:lvl3pPr>
            <a:lvl4pPr marL="819192" lvl="3" indent="-207444" defTabSz="119386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baseline="0">
                <a:latin typeface="+mn-lt"/>
              </a:defRPr>
            </a:lvl4pPr>
            <a:lvl5pPr marL="999794" lvl="4" indent="-173575" defTabSz="119386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lang="en-US" b="1" dirty="0">
                <a:solidFill>
                  <a:schemeClr val="accent2"/>
                </a:solidFill>
                <a:cs typeface="MV Boli" panose="02000500030200090000" pitchFamily="2" charset="0"/>
              </a:rPr>
              <a:t>Launch dashboard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 bwMode="gray">
          <a:xfrm>
            <a:off x="5694602" y="1212924"/>
            <a:ext cx="5956048" cy="24622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lvl="0" indent="0" defTabSz="1193860" eaLnBrk="1" latinLnBrk="0" hangingPunct="1">
              <a:buClr>
                <a:schemeClr val="tx2"/>
              </a:buClr>
              <a:buSzPct val="100000"/>
              <a:defRPr lang="x-none" baseline="0">
                <a:latin typeface="+mn-lt"/>
              </a:defRPr>
            </a:lvl1pPr>
            <a:lvl2pPr marL="194400" lvl="1" indent="-190800" defTabSz="119386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baseline="0">
                <a:latin typeface="+mn-lt"/>
              </a:defRPr>
            </a:lvl2pPr>
            <a:lvl3pPr marL="609630" lvl="2" indent="-349268" defTabSz="119386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baseline="0">
                <a:latin typeface="+mn-lt"/>
              </a:defRPr>
            </a:lvl3pPr>
            <a:lvl4pPr marL="819192" lvl="3" indent="-207444" defTabSz="119386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baseline="0">
                <a:latin typeface="+mn-lt"/>
              </a:defRPr>
            </a:lvl4pPr>
            <a:lvl5pPr marL="999794" lvl="4" indent="-173575" defTabSz="119386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lang="en-US" b="1" dirty="0">
                <a:solidFill>
                  <a:schemeClr val="accent2"/>
                </a:solidFill>
                <a:cs typeface="MV Boli" panose="02000500030200090000" pitchFamily="2" charset="0"/>
              </a:rPr>
              <a:t>Long-term dashboard</a:t>
            </a:r>
          </a:p>
        </p:txBody>
      </p:sp>
      <p:sp>
        <p:nvSpPr>
          <p:cNvPr id="25" name="5. Source"/>
          <p:cNvSpPr>
            <a:spLocks noChangeArrowheads="1"/>
          </p:cNvSpPr>
          <p:nvPr/>
        </p:nvSpPr>
        <p:spPr bwMode="gray">
          <a:xfrm>
            <a:off x="158758" y="6507558"/>
            <a:ext cx="746431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70271" indent="-370271" defTabSz="895362"/>
            <a:r>
              <a:rPr lang="en-US" sz="800" dirty="0">
                <a:solidFill>
                  <a:schemeClr val="accent6"/>
                </a:solidFill>
                <a:latin typeface="Arial" panose="020B0604020202020204" pitchFamily="34" charset="0"/>
              </a:rPr>
              <a:t>SOURCE: McKinsey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E6D8E-90D2-7940-9528-B98699FC09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6157" y="1515506"/>
            <a:ext cx="5956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0119583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continued to work on brand delivery – long-term implementation initiatives how to deliver the new brand in the future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58759" y="1456543"/>
            <a:ext cx="3694348" cy="24622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lvl="0" indent="0" defTabSz="1193860" eaLnBrk="1" latinLnBrk="0" hangingPunct="1">
              <a:buClr>
                <a:schemeClr val="tx2"/>
              </a:buClr>
              <a:buSzPct val="100000"/>
              <a:defRPr lang="x-none" baseline="0">
                <a:latin typeface="+mn-lt"/>
              </a:defRPr>
            </a:lvl1pPr>
            <a:lvl2pPr marL="194400" lvl="1" indent="-190800" defTabSz="119386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baseline="0">
                <a:latin typeface="+mn-lt"/>
              </a:defRPr>
            </a:lvl2pPr>
            <a:lvl3pPr marL="609630" lvl="2" indent="-349268" defTabSz="119386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baseline="0">
                <a:latin typeface="+mn-lt"/>
              </a:defRPr>
            </a:lvl3pPr>
            <a:lvl4pPr marL="819192" lvl="3" indent="-207444" defTabSz="119386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baseline="0">
                <a:latin typeface="+mn-lt"/>
              </a:defRPr>
            </a:lvl4pPr>
            <a:lvl5pPr marL="999794" lvl="4" indent="-173575" defTabSz="119386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US" b="1" dirty="0">
                <a:solidFill>
                  <a:schemeClr val="accent2"/>
                </a:solidFill>
                <a:cs typeface="MV Boli" panose="02000500030200090000" pitchFamily="2" charset="0"/>
              </a:rPr>
              <a:t>Category Management</a:t>
            </a: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4010119" y="1456543"/>
            <a:ext cx="3694348" cy="24622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lvl="0" indent="0" defTabSz="1193860" eaLnBrk="1" latinLnBrk="0" hangingPunct="1">
              <a:buClr>
                <a:schemeClr val="tx2"/>
              </a:buClr>
              <a:buSzPct val="100000"/>
              <a:defRPr lang="x-none" baseline="0">
                <a:latin typeface="+mn-lt"/>
              </a:defRPr>
            </a:lvl1pPr>
            <a:lvl2pPr marL="194400" lvl="1" indent="-190800" defTabSz="119386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baseline="0">
                <a:latin typeface="+mn-lt"/>
              </a:defRPr>
            </a:lvl2pPr>
            <a:lvl3pPr marL="609630" lvl="2" indent="-349268" defTabSz="119386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baseline="0">
                <a:latin typeface="+mn-lt"/>
              </a:defRPr>
            </a:lvl3pPr>
            <a:lvl4pPr marL="819192" lvl="3" indent="-207444" defTabSz="119386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baseline="0">
                <a:latin typeface="+mn-lt"/>
              </a:defRPr>
            </a:lvl4pPr>
            <a:lvl5pPr marL="999794" lvl="4" indent="-173575" defTabSz="119386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US" b="1" dirty="0">
                <a:solidFill>
                  <a:schemeClr val="accent2"/>
                </a:solidFill>
                <a:cs typeface="MV Boli" panose="02000500030200090000" pitchFamily="2" charset="0"/>
              </a:rPr>
              <a:t>Marketing Function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7956302" y="1456543"/>
            <a:ext cx="3694348" cy="24622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lvl="0" indent="0" defTabSz="1193860" eaLnBrk="1" latinLnBrk="0" hangingPunct="1">
              <a:buClr>
                <a:schemeClr val="tx2"/>
              </a:buClr>
              <a:buSzPct val="100000"/>
              <a:defRPr lang="x-none" baseline="0">
                <a:latin typeface="+mn-lt"/>
              </a:defRPr>
            </a:lvl1pPr>
            <a:lvl2pPr marL="194400" lvl="1" indent="-190800" defTabSz="119386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baseline="0">
                <a:latin typeface="+mn-lt"/>
              </a:defRPr>
            </a:lvl2pPr>
            <a:lvl3pPr marL="609630" lvl="2" indent="-349268" defTabSz="119386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baseline="0">
                <a:latin typeface="+mn-lt"/>
              </a:defRPr>
            </a:lvl3pPr>
            <a:lvl4pPr marL="819192" lvl="3" indent="-207444" defTabSz="119386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baseline="0">
                <a:latin typeface="+mn-lt"/>
              </a:defRPr>
            </a:lvl4pPr>
            <a:lvl5pPr marL="999794" lvl="4" indent="-173575" defTabSz="119386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US" b="1" dirty="0">
                <a:solidFill>
                  <a:schemeClr val="accent2"/>
                </a:solidFill>
                <a:cs typeface="MV Boli" panose="02000500030200090000" pitchFamily="2" charset="0"/>
              </a:rPr>
              <a:t>New operating model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58759" y="4280046"/>
            <a:ext cx="369434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dirty="0">
                <a:solidFill>
                  <a:srgbClr val="000000"/>
                </a:solidFill>
              </a:rPr>
              <a:t>Set-up of dedicated teams to define and drive product innovations and go-to-market in focus product categories</a:t>
            </a: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4010119" y="4280046"/>
            <a:ext cx="3694348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dirty="0">
                <a:solidFill>
                  <a:srgbClr val="000000"/>
                </a:solidFill>
              </a:rPr>
              <a:t>Definition of a central marketing organization including new marketing functions to build and roll-out new capabilities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759" y="1859490"/>
            <a:ext cx="3694348" cy="2263830"/>
          </a:xfrm>
          <a:prstGeom prst="rect">
            <a:avLst/>
          </a:prstGeom>
          <a:ln>
            <a:solidFill>
              <a:schemeClr val="bg2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0119" y="1859490"/>
            <a:ext cx="3694348" cy="2263830"/>
          </a:xfrm>
          <a:prstGeom prst="rect">
            <a:avLst/>
          </a:prstGeom>
          <a:ln>
            <a:solidFill>
              <a:schemeClr val="bg2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302" y="1859490"/>
            <a:ext cx="3694348" cy="2263830"/>
          </a:xfrm>
          <a:prstGeom prst="rect">
            <a:avLst/>
          </a:prstGeom>
          <a:ln>
            <a:solidFill>
              <a:schemeClr val="bg2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>
            <a:spLocks/>
          </p:cNvSpPr>
          <p:nvPr/>
        </p:nvSpPr>
        <p:spPr>
          <a:xfrm>
            <a:off x="7956302" y="4280046"/>
            <a:ext cx="369434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>
                <a:solidFill>
                  <a:srgbClr val="000000"/>
                </a:solidFill>
              </a:rPr>
              <a:t>Design of a new operating model for marketing to define interfaces, split of responsibilities etc. </a:t>
            </a:r>
          </a:p>
        </p:txBody>
      </p:sp>
      <p:sp>
        <p:nvSpPr>
          <p:cNvPr id="24" name="5. Source"/>
          <p:cNvSpPr>
            <a:spLocks noChangeArrowheads="1"/>
          </p:cNvSpPr>
          <p:nvPr/>
        </p:nvSpPr>
        <p:spPr bwMode="gray">
          <a:xfrm>
            <a:off x="158758" y="6507558"/>
            <a:ext cx="746431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70271" indent="-370271" defTabSz="895362"/>
            <a:r>
              <a:rPr lang="en-US" sz="800" dirty="0">
                <a:solidFill>
                  <a:schemeClr val="accent6"/>
                </a:solidFill>
                <a:latin typeface="Arial" panose="020B0604020202020204" pitchFamily="34" charset="0"/>
              </a:rPr>
              <a:t>SOURCE: McKinsey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FC4B8F-664E-412C-9ABD-1D1527E23E4A}"/>
              </a:ext>
            </a:extLst>
          </p:cNvPr>
          <p:cNvGrpSpPr/>
          <p:nvPr/>
        </p:nvGrpSpPr>
        <p:grpSpPr bwMode="gray">
          <a:xfrm>
            <a:off x="9688411" y="82097"/>
            <a:ext cx="589931" cy="603961"/>
            <a:chOff x="3294063" y="1312863"/>
            <a:chExt cx="738188" cy="804862"/>
          </a:xfrm>
          <a:solidFill>
            <a:schemeClr val="accent2"/>
          </a:solidFill>
        </p:grpSpPr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3E39B3FB-B7A3-4F7A-A993-628B87D447E1}"/>
                </a:ext>
              </a:extLst>
            </p:cNvPr>
            <p:cNvSpPr>
              <a:spLocks/>
            </p:cNvSpPr>
            <p:nvPr/>
          </p:nvSpPr>
          <p:spPr bwMode="gray">
            <a:xfrm>
              <a:off x="3757613" y="1558925"/>
              <a:ext cx="47625" cy="50800"/>
            </a:xfrm>
            <a:custGeom>
              <a:avLst/>
              <a:gdLst>
                <a:gd name="T0" fmla="*/ 3 w 16"/>
                <a:gd name="T1" fmla="*/ 3 h 17"/>
                <a:gd name="T2" fmla="*/ 3 w 16"/>
                <a:gd name="T3" fmla="*/ 13 h 17"/>
                <a:gd name="T4" fmla="*/ 13 w 16"/>
                <a:gd name="T5" fmla="*/ 14 h 17"/>
                <a:gd name="T6" fmla="*/ 14 w 16"/>
                <a:gd name="T7" fmla="*/ 3 h 17"/>
                <a:gd name="T8" fmla="*/ 3 w 16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5" y="16"/>
                    <a:pt x="10" y="17"/>
                    <a:pt x="13" y="14"/>
                  </a:cubicBezTo>
                  <a:cubicBezTo>
                    <a:pt x="16" y="11"/>
                    <a:pt x="16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solidFill>
                  <a:srgbClr val="000000"/>
                </a:solidFill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8C4E9416-104F-4241-934C-57ABD5B169B0}"/>
                </a:ext>
              </a:extLst>
            </p:cNvPr>
            <p:cNvSpPr>
              <a:spLocks/>
            </p:cNvSpPr>
            <p:nvPr/>
          </p:nvSpPr>
          <p:spPr bwMode="gray">
            <a:xfrm>
              <a:off x="3708401" y="1724025"/>
              <a:ext cx="39688" cy="36512"/>
            </a:xfrm>
            <a:custGeom>
              <a:avLst/>
              <a:gdLst>
                <a:gd name="T0" fmla="*/ 3 w 13"/>
                <a:gd name="T1" fmla="*/ 2 h 12"/>
                <a:gd name="T2" fmla="*/ 2 w 13"/>
                <a:gd name="T3" fmla="*/ 10 h 12"/>
                <a:gd name="T4" fmla="*/ 10 w 13"/>
                <a:gd name="T5" fmla="*/ 10 h 12"/>
                <a:gd name="T6" fmla="*/ 10 w 13"/>
                <a:gd name="T7" fmla="*/ 2 h 12"/>
                <a:gd name="T8" fmla="*/ 3 w 13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3" y="2"/>
                  </a:moveTo>
                  <a:cubicBezTo>
                    <a:pt x="0" y="4"/>
                    <a:pt x="0" y="7"/>
                    <a:pt x="2" y="10"/>
                  </a:cubicBezTo>
                  <a:cubicBezTo>
                    <a:pt x="4" y="12"/>
                    <a:pt x="8" y="12"/>
                    <a:pt x="10" y="10"/>
                  </a:cubicBezTo>
                  <a:cubicBezTo>
                    <a:pt x="12" y="8"/>
                    <a:pt x="13" y="4"/>
                    <a:pt x="10" y="2"/>
                  </a:cubicBezTo>
                  <a:cubicBezTo>
                    <a:pt x="8" y="0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solidFill>
                  <a:srgbClr val="000000"/>
                </a:solidFill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6EBA5536-B635-4E5A-A037-A7977B3E8F5F}"/>
                </a:ext>
              </a:extLst>
            </p:cNvPr>
            <p:cNvSpPr>
              <a:spLocks/>
            </p:cNvSpPr>
            <p:nvPr/>
          </p:nvSpPr>
          <p:spPr bwMode="gray">
            <a:xfrm>
              <a:off x="3530601" y="1589088"/>
              <a:ext cx="69850" cy="71437"/>
            </a:xfrm>
            <a:custGeom>
              <a:avLst/>
              <a:gdLst>
                <a:gd name="T0" fmla="*/ 14 w 23"/>
                <a:gd name="T1" fmla="*/ 2 h 24"/>
                <a:gd name="T2" fmla="*/ 2 w 23"/>
                <a:gd name="T3" fmla="*/ 10 h 24"/>
                <a:gd name="T4" fmla="*/ 10 w 23"/>
                <a:gd name="T5" fmla="*/ 22 h 24"/>
                <a:gd name="T6" fmla="*/ 22 w 23"/>
                <a:gd name="T7" fmla="*/ 14 h 24"/>
                <a:gd name="T8" fmla="*/ 14 w 23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4" y="2"/>
                  </a:moveTo>
                  <a:cubicBezTo>
                    <a:pt x="8" y="0"/>
                    <a:pt x="3" y="4"/>
                    <a:pt x="2" y="10"/>
                  </a:cubicBezTo>
                  <a:cubicBezTo>
                    <a:pt x="0" y="15"/>
                    <a:pt x="4" y="21"/>
                    <a:pt x="10" y="22"/>
                  </a:cubicBezTo>
                  <a:cubicBezTo>
                    <a:pt x="15" y="24"/>
                    <a:pt x="21" y="20"/>
                    <a:pt x="22" y="14"/>
                  </a:cubicBezTo>
                  <a:cubicBezTo>
                    <a:pt x="23" y="9"/>
                    <a:pt x="20" y="3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solidFill>
                  <a:srgbClr val="000000"/>
                </a:solidFill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5A359621-BF22-4B09-B303-C5AF75FC844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3294063" y="1312863"/>
              <a:ext cx="738188" cy="804862"/>
            </a:xfrm>
            <a:custGeom>
              <a:avLst/>
              <a:gdLst>
                <a:gd name="T0" fmla="*/ 28 w 244"/>
                <a:gd name="T1" fmla="*/ 109 h 266"/>
                <a:gd name="T2" fmla="*/ 24 w 244"/>
                <a:gd name="T3" fmla="*/ 169 h 266"/>
                <a:gd name="T4" fmla="*/ 27 w 244"/>
                <a:gd name="T5" fmla="*/ 201 h 266"/>
                <a:gd name="T6" fmla="*/ 93 w 244"/>
                <a:gd name="T7" fmla="*/ 265 h 266"/>
                <a:gd name="T8" fmla="*/ 203 w 244"/>
                <a:gd name="T9" fmla="*/ 159 h 266"/>
                <a:gd name="T10" fmla="*/ 108 w 244"/>
                <a:gd name="T11" fmla="*/ 135 h 266"/>
                <a:gd name="T12" fmla="*/ 100 w 244"/>
                <a:gd name="T13" fmla="*/ 140 h 266"/>
                <a:gd name="T14" fmla="*/ 86 w 244"/>
                <a:gd name="T15" fmla="*/ 141 h 266"/>
                <a:gd name="T16" fmla="*/ 77 w 244"/>
                <a:gd name="T17" fmla="*/ 138 h 266"/>
                <a:gd name="T18" fmla="*/ 65 w 244"/>
                <a:gd name="T19" fmla="*/ 130 h 266"/>
                <a:gd name="T20" fmla="*/ 58 w 244"/>
                <a:gd name="T21" fmla="*/ 124 h 266"/>
                <a:gd name="T22" fmla="*/ 61 w 244"/>
                <a:gd name="T23" fmla="*/ 107 h 266"/>
                <a:gd name="T24" fmla="*/ 51 w 244"/>
                <a:gd name="T25" fmla="*/ 99 h 266"/>
                <a:gd name="T26" fmla="*/ 64 w 244"/>
                <a:gd name="T27" fmla="*/ 89 h 266"/>
                <a:gd name="T28" fmla="*/ 61 w 244"/>
                <a:gd name="T29" fmla="*/ 77 h 266"/>
                <a:gd name="T30" fmla="*/ 80 w 244"/>
                <a:gd name="T31" fmla="*/ 76 h 266"/>
                <a:gd name="T32" fmla="*/ 93 w 244"/>
                <a:gd name="T33" fmla="*/ 65 h 266"/>
                <a:gd name="T34" fmla="*/ 102 w 244"/>
                <a:gd name="T35" fmla="*/ 68 h 266"/>
                <a:gd name="T36" fmla="*/ 115 w 244"/>
                <a:gd name="T37" fmla="*/ 76 h 266"/>
                <a:gd name="T38" fmla="*/ 122 w 244"/>
                <a:gd name="T39" fmla="*/ 82 h 266"/>
                <a:gd name="T40" fmla="*/ 126 w 244"/>
                <a:gd name="T41" fmla="*/ 96 h 266"/>
                <a:gd name="T42" fmla="*/ 128 w 244"/>
                <a:gd name="T43" fmla="*/ 105 h 266"/>
                <a:gd name="T44" fmla="*/ 124 w 244"/>
                <a:gd name="T45" fmla="*/ 118 h 266"/>
                <a:gd name="T46" fmla="*/ 120 w 244"/>
                <a:gd name="T47" fmla="*/ 127 h 266"/>
                <a:gd name="T48" fmla="*/ 161 w 244"/>
                <a:gd name="T49" fmla="*/ 150 h 266"/>
                <a:gd name="T50" fmla="*/ 160 w 244"/>
                <a:gd name="T51" fmla="*/ 154 h 266"/>
                <a:gd name="T52" fmla="*/ 154 w 244"/>
                <a:gd name="T53" fmla="*/ 159 h 266"/>
                <a:gd name="T54" fmla="*/ 149 w 244"/>
                <a:gd name="T55" fmla="*/ 161 h 266"/>
                <a:gd name="T56" fmla="*/ 142 w 244"/>
                <a:gd name="T57" fmla="*/ 161 h 266"/>
                <a:gd name="T58" fmla="*/ 137 w 244"/>
                <a:gd name="T59" fmla="*/ 161 h 266"/>
                <a:gd name="T60" fmla="*/ 130 w 244"/>
                <a:gd name="T61" fmla="*/ 158 h 266"/>
                <a:gd name="T62" fmla="*/ 128 w 244"/>
                <a:gd name="T63" fmla="*/ 153 h 266"/>
                <a:gd name="T64" fmla="*/ 124 w 244"/>
                <a:gd name="T65" fmla="*/ 146 h 266"/>
                <a:gd name="T66" fmla="*/ 123 w 244"/>
                <a:gd name="T67" fmla="*/ 142 h 266"/>
                <a:gd name="T68" fmla="*/ 130 w 244"/>
                <a:gd name="T69" fmla="*/ 135 h 266"/>
                <a:gd name="T70" fmla="*/ 128 w 244"/>
                <a:gd name="T71" fmla="*/ 129 h 266"/>
                <a:gd name="T72" fmla="*/ 136 w 244"/>
                <a:gd name="T73" fmla="*/ 128 h 266"/>
                <a:gd name="T74" fmla="*/ 138 w 244"/>
                <a:gd name="T75" fmla="*/ 122 h 266"/>
                <a:gd name="T76" fmla="*/ 147 w 244"/>
                <a:gd name="T77" fmla="*/ 127 h 266"/>
                <a:gd name="T78" fmla="*/ 156 w 244"/>
                <a:gd name="T79" fmla="*/ 126 h 266"/>
                <a:gd name="T80" fmla="*/ 159 w 244"/>
                <a:gd name="T81" fmla="*/ 130 h 266"/>
                <a:gd name="T82" fmla="*/ 162 w 244"/>
                <a:gd name="T83" fmla="*/ 137 h 266"/>
                <a:gd name="T84" fmla="*/ 164 w 244"/>
                <a:gd name="T85" fmla="*/ 142 h 266"/>
                <a:gd name="T86" fmla="*/ 183 w 244"/>
                <a:gd name="T87" fmla="*/ 106 h 266"/>
                <a:gd name="T88" fmla="*/ 174 w 244"/>
                <a:gd name="T89" fmla="*/ 112 h 266"/>
                <a:gd name="T90" fmla="*/ 169 w 244"/>
                <a:gd name="T91" fmla="*/ 115 h 266"/>
                <a:gd name="T92" fmla="*/ 159 w 244"/>
                <a:gd name="T93" fmla="*/ 115 h 266"/>
                <a:gd name="T94" fmla="*/ 152 w 244"/>
                <a:gd name="T95" fmla="*/ 115 h 266"/>
                <a:gd name="T96" fmla="*/ 144 w 244"/>
                <a:gd name="T97" fmla="*/ 110 h 266"/>
                <a:gd name="T98" fmla="*/ 140 w 244"/>
                <a:gd name="T99" fmla="*/ 105 h 266"/>
                <a:gd name="T100" fmla="*/ 135 w 244"/>
                <a:gd name="T101" fmla="*/ 95 h 266"/>
                <a:gd name="T102" fmla="*/ 134 w 244"/>
                <a:gd name="T103" fmla="*/ 88 h 266"/>
                <a:gd name="T104" fmla="*/ 143 w 244"/>
                <a:gd name="T105" fmla="*/ 80 h 266"/>
                <a:gd name="T106" fmla="*/ 140 w 244"/>
                <a:gd name="T107" fmla="*/ 72 h 266"/>
                <a:gd name="T108" fmla="*/ 152 w 244"/>
                <a:gd name="T109" fmla="*/ 71 h 266"/>
                <a:gd name="T110" fmla="*/ 155 w 244"/>
                <a:gd name="T111" fmla="*/ 63 h 266"/>
                <a:gd name="T112" fmla="*/ 167 w 244"/>
                <a:gd name="T113" fmla="*/ 70 h 266"/>
                <a:gd name="T114" fmla="*/ 179 w 244"/>
                <a:gd name="T115" fmla="*/ 69 h 266"/>
                <a:gd name="T116" fmla="*/ 182 w 244"/>
                <a:gd name="T117" fmla="*/ 74 h 266"/>
                <a:gd name="T118" fmla="*/ 187 w 244"/>
                <a:gd name="T119" fmla="*/ 84 h 266"/>
                <a:gd name="T120" fmla="*/ 188 w 244"/>
                <a:gd name="T121" fmla="*/ 90 h 266"/>
                <a:gd name="T122" fmla="*/ 185 w 244"/>
                <a:gd name="T123" fmla="*/ 10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" h="266">
                  <a:moveTo>
                    <a:pt x="203" y="159"/>
                  </a:moveTo>
                  <a:cubicBezTo>
                    <a:pt x="203" y="159"/>
                    <a:pt x="244" y="88"/>
                    <a:pt x="182" y="42"/>
                  </a:cubicBezTo>
                  <a:cubicBezTo>
                    <a:pt x="182" y="42"/>
                    <a:pt x="121" y="0"/>
                    <a:pt x="51" y="45"/>
                  </a:cubicBezTo>
                  <a:cubicBezTo>
                    <a:pt x="51" y="45"/>
                    <a:pt x="22" y="64"/>
                    <a:pt x="28" y="109"/>
                  </a:cubicBezTo>
                  <a:cubicBezTo>
                    <a:pt x="28" y="109"/>
                    <a:pt x="31" y="122"/>
                    <a:pt x="28" y="127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4" y="156"/>
                    <a:pt x="0" y="165"/>
                    <a:pt x="10" y="166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4" y="179"/>
                    <a:pt x="17" y="184"/>
                    <a:pt x="23" y="188"/>
                  </a:cubicBezTo>
                  <a:cubicBezTo>
                    <a:pt x="23" y="188"/>
                    <a:pt x="28" y="191"/>
                    <a:pt x="24" y="193"/>
                  </a:cubicBezTo>
                  <a:cubicBezTo>
                    <a:pt x="24" y="193"/>
                    <a:pt x="17" y="198"/>
                    <a:pt x="27" y="201"/>
                  </a:cubicBezTo>
                  <a:cubicBezTo>
                    <a:pt x="27" y="201"/>
                    <a:pt x="31" y="205"/>
                    <a:pt x="29" y="211"/>
                  </a:cubicBezTo>
                  <a:cubicBezTo>
                    <a:pt x="29" y="211"/>
                    <a:pt x="20" y="222"/>
                    <a:pt x="33" y="232"/>
                  </a:cubicBezTo>
                  <a:cubicBezTo>
                    <a:pt x="35" y="232"/>
                    <a:pt x="41" y="239"/>
                    <a:pt x="85" y="230"/>
                  </a:cubicBezTo>
                  <a:cubicBezTo>
                    <a:pt x="85" y="230"/>
                    <a:pt x="95" y="233"/>
                    <a:pt x="93" y="265"/>
                  </a:cubicBezTo>
                  <a:cubicBezTo>
                    <a:pt x="96" y="265"/>
                    <a:pt x="180" y="266"/>
                    <a:pt x="180" y="266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8" y="266"/>
                    <a:pt x="181" y="234"/>
                    <a:pt x="183" y="207"/>
                  </a:cubicBezTo>
                  <a:cubicBezTo>
                    <a:pt x="183" y="207"/>
                    <a:pt x="189" y="178"/>
                    <a:pt x="203" y="159"/>
                  </a:cubicBezTo>
                  <a:close/>
                  <a:moveTo>
                    <a:pt x="119" y="129"/>
                  </a:moveTo>
                  <a:cubicBezTo>
                    <a:pt x="111" y="136"/>
                    <a:pt x="111" y="136"/>
                    <a:pt x="111" y="136"/>
                  </a:cubicBezTo>
                  <a:cubicBezTo>
                    <a:pt x="111" y="136"/>
                    <a:pt x="110" y="136"/>
                    <a:pt x="110" y="136"/>
                  </a:cubicBezTo>
                  <a:cubicBezTo>
                    <a:pt x="109" y="136"/>
                    <a:pt x="108" y="136"/>
                    <a:pt x="108" y="135"/>
                  </a:cubicBezTo>
                  <a:cubicBezTo>
                    <a:pt x="103" y="129"/>
                    <a:pt x="103" y="129"/>
                    <a:pt x="103" y="129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100" y="139"/>
                    <a:pt x="100" y="140"/>
                    <a:pt x="100" y="140"/>
                  </a:cubicBezTo>
                  <a:cubicBezTo>
                    <a:pt x="99" y="141"/>
                    <a:pt x="99" y="141"/>
                    <a:pt x="98" y="141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88" y="142"/>
                    <a:pt x="87" y="142"/>
                    <a:pt x="87" y="142"/>
                  </a:cubicBezTo>
                  <a:cubicBezTo>
                    <a:pt x="87" y="142"/>
                    <a:pt x="87" y="142"/>
                    <a:pt x="86" y="141"/>
                  </a:cubicBezTo>
                  <a:cubicBezTo>
                    <a:pt x="86" y="141"/>
                    <a:pt x="86" y="140"/>
                    <a:pt x="86" y="140"/>
                  </a:cubicBezTo>
                  <a:cubicBezTo>
                    <a:pt x="85" y="132"/>
                    <a:pt x="85" y="132"/>
                    <a:pt x="85" y="132"/>
                  </a:cubicBezTo>
                  <a:cubicBezTo>
                    <a:pt x="82" y="131"/>
                    <a:pt x="82" y="131"/>
                    <a:pt x="82" y="131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77" y="139"/>
                    <a:pt x="76" y="139"/>
                  </a:cubicBezTo>
                  <a:cubicBezTo>
                    <a:pt x="76" y="139"/>
                    <a:pt x="75" y="139"/>
                    <a:pt x="74" y="139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4" y="133"/>
                    <a:pt x="64" y="131"/>
                    <a:pt x="65" y="130"/>
                  </a:cubicBezTo>
                  <a:cubicBezTo>
                    <a:pt x="69" y="123"/>
                    <a:pt x="69" y="123"/>
                    <a:pt x="69" y="123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24"/>
                    <a:pt x="58" y="124"/>
                    <a:pt x="58" y="124"/>
                  </a:cubicBezTo>
                  <a:cubicBezTo>
                    <a:pt x="57" y="124"/>
                    <a:pt x="57" y="123"/>
                    <a:pt x="56" y="12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2" y="111"/>
                    <a:pt x="53" y="110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2" y="102"/>
                    <a:pt x="52" y="102"/>
                    <a:pt x="51" y="101"/>
                  </a:cubicBezTo>
                  <a:cubicBezTo>
                    <a:pt x="51" y="101"/>
                    <a:pt x="51" y="100"/>
                    <a:pt x="51" y="9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4" y="89"/>
                    <a:pt x="54" y="88"/>
                    <a:pt x="54" y="88"/>
                  </a:cubicBezTo>
                  <a:cubicBezTo>
                    <a:pt x="55" y="88"/>
                    <a:pt x="56" y="87"/>
                    <a:pt x="56" y="88"/>
                  </a:cubicBezTo>
                  <a:cubicBezTo>
                    <a:pt x="64" y="89"/>
                    <a:pt x="64" y="89"/>
                    <a:pt x="64" y="89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80"/>
                    <a:pt x="60" y="79"/>
                    <a:pt x="60" y="79"/>
                  </a:cubicBezTo>
                  <a:cubicBezTo>
                    <a:pt x="60" y="78"/>
                    <a:pt x="60" y="78"/>
                    <a:pt x="61" y="77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71" y="70"/>
                    <a:pt x="72" y="71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66"/>
                    <a:pt x="80" y="65"/>
                    <a:pt x="81" y="65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2" y="64"/>
                    <a:pt x="93" y="64"/>
                    <a:pt x="93" y="65"/>
                  </a:cubicBezTo>
                  <a:cubicBezTo>
                    <a:pt x="94" y="65"/>
                    <a:pt x="94" y="65"/>
                    <a:pt x="94" y="66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3" y="67"/>
                    <a:pt x="104" y="67"/>
                    <a:pt x="105" y="67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115" y="73"/>
                    <a:pt x="115" y="73"/>
                    <a:pt x="115" y="74"/>
                  </a:cubicBezTo>
                  <a:cubicBezTo>
                    <a:pt x="115" y="75"/>
                    <a:pt x="115" y="75"/>
                    <a:pt x="115" y="76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5"/>
                    <a:pt x="113" y="85"/>
                    <a:pt x="113" y="85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21" y="82"/>
                    <a:pt x="122" y="82"/>
                    <a:pt x="122" y="82"/>
                  </a:cubicBezTo>
                  <a:cubicBezTo>
                    <a:pt x="123" y="82"/>
                    <a:pt x="123" y="83"/>
                    <a:pt x="123" y="83"/>
                  </a:cubicBezTo>
                  <a:cubicBezTo>
                    <a:pt x="127" y="93"/>
                    <a:pt x="127" y="93"/>
                    <a:pt x="127" y="93"/>
                  </a:cubicBezTo>
                  <a:cubicBezTo>
                    <a:pt x="128" y="93"/>
                    <a:pt x="128" y="94"/>
                    <a:pt x="127" y="94"/>
                  </a:cubicBezTo>
                  <a:cubicBezTo>
                    <a:pt x="127" y="95"/>
                    <a:pt x="127" y="95"/>
                    <a:pt x="126" y="96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102"/>
                    <a:pt x="119" y="102"/>
                    <a:pt x="119" y="102"/>
                  </a:cubicBezTo>
                  <a:cubicBezTo>
                    <a:pt x="127" y="104"/>
                    <a:pt x="127" y="104"/>
                    <a:pt x="127" y="104"/>
                  </a:cubicBezTo>
                  <a:cubicBezTo>
                    <a:pt x="127" y="104"/>
                    <a:pt x="128" y="104"/>
                    <a:pt x="128" y="105"/>
                  </a:cubicBezTo>
                  <a:cubicBezTo>
                    <a:pt x="129" y="105"/>
                    <a:pt x="129" y="106"/>
                    <a:pt x="129" y="10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7"/>
                    <a:pt x="126" y="118"/>
                    <a:pt x="125" y="118"/>
                  </a:cubicBezTo>
                  <a:cubicBezTo>
                    <a:pt x="125" y="118"/>
                    <a:pt x="124" y="119"/>
                    <a:pt x="124" y="118"/>
                  </a:cubicBezTo>
                  <a:cubicBezTo>
                    <a:pt x="115" y="117"/>
                    <a:pt x="115" y="117"/>
                    <a:pt x="115" y="117"/>
                  </a:cubicBezTo>
                  <a:cubicBezTo>
                    <a:pt x="114" y="119"/>
                    <a:pt x="114" y="119"/>
                    <a:pt x="114" y="119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20" y="126"/>
                    <a:pt x="120" y="127"/>
                    <a:pt x="120" y="127"/>
                  </a:cubicBezTo>
                  <a:cubicBezTo>
                    <a:pt x="120" y="128"/>
                    <a:pt x="119" y="128"/>
                    <a:pt x="119" y="129"/>
                  </a:cubicBezTo>
                  <a:close/>
                  <a:moveTo>
                    <a:pt x="163" y="149"/>
                  </a:moveTo>
                  <a:cubicBezTo>
                    <a:pt x="163" y="149"/>
                    <a:pt x="163" y="149"/>
                    <a:pt x="162" y="149"/>
                  </a:cubicBezTo>
                  <a:cubicBezTo>
                    <a:pt x="162" y="150"/>
                    <a:pt x="162" y="150"/>
                    <a:pt x="161" y="150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9" y="153"/>
                    <a:pt x="159" y="153"/>
                    <a:pt x="159" y="153"/>
                  </a:cubicBezTo>
                  <a:cubicBezTo>
                    <a:pt x="159" y="154"/>
                    <a:pt x="160" y="154"/>
                    <a:pt x="160" y="154"/>
                  </a:cubicBezTo>
                  <a:cubicBezTo>
                    <a:pt x="160" y="154"/>
                    <a:pt x="159" y="155"/>
                    <a:pt x="159" y="155"/>
                  </a:cubicBezTo>
                  <a:cubicBezTo>
                    <a:pt x="155" y="159"/>
                    <a:pt x="155" y="159"/>
                    <a:pt x="155" y="159"/>
                  </a:cubicBezTo>
                  <a:cubicBezTo>
                    <a:pt x="155" y="159"/>
                    <a:pt x="155" y="159"/>
                    <a:pt x="154" y="159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51" y="155"/>
                    <a:pt x="151" y="155"/>
                    <a:pt x="151" y="155"/>
                  </a:cubicBezTo>
                  <a:cubicBezTo>
                    <a:pt x="149" y="156"/>
                    <a:pt x="149" y="156"/>
                    <a:pt x="149" y="156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150" y="161"/>
                    <a:pt x="149" y="161"/>
                    <a:pt x="149" y="161"/>
                  </a:cubicBezTo>
                  <a:cubicBezTo>
                    <a:pt x="149" y="162"/>
                    <a:pt x="149" y="162"/>
                    <a:pt x="148" y="162"/>
                  </a:cubicBezTo>
                  <a:cubicBezTo>
                    <a:pt x="143" y="162"/>
                    <a:pt x="143" y="162"/>
                    <a:pt x="143" y="162"/>
                  </a:cubicBezTo>
                  <a:cubicBezTo>
                    <a:pt x="143" y="163"/>
                    <a:pt x="142" y="162"/>
                    <a:pt x="142" y="162"/>
                  </a:cubicBezTo>
                  <a:cubicBezTo>
                    <a:pt x="142" y="162"/>
                    <a:pt x="142" y="162"/>
                    <a:pt x="142" y="161"/>
                  </a:cubicBezTo>
                  <a:cubicBezTo>
                    <a:pt x="141" y="157"/>
                    <a:pt x="141" y="157"/>
                    <a:pt x="141" y="157"/>
                  </a:cubicBezTo>
                  <a:cubicBezTo>
                    <a:pt x="140" y="157"/>
                    <a:pt x="140" y="157"/>
                    <a:pt x="140" y="157"/>
                  </a:cubicBezTo>
                  <a:cubicBezTo>
                    <a:pt x="137" y="161"/>
                    <a:pt x="137" y="161"/>
                    <a:pt x="137" y="161"/>
                  </a:cubicBezTo>
                  <a:cubicBezTo>
                    <a:pt x="137" y="161"/>
                    <a:pt x="137" y="161"/>
                    <a:pt x="137" y="161"/>
                  </a:cubicBezTo>
                  <a:cubicBezTo>
                    <a:pt x="136" y="161"/>
                    <a:pt x="136" y="161"/>
                    <a:pt x="136" y="161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1" y="158"/>
                    <a:pt x="131" y="158"/>
                    <a:pt x="130" y="158"/>
                  </a:cubicBezTo>
                  <a:cubicBezTo>
                    <a:pt x="130" y="157"/>
                    <a:pt x="130" y="157"/>
                    <a:pt x="131" y="157"/>
                  </a:cubicBezTo>
                  <a:cubicBezTo>
                    <a:pt x="133" y="153"/>
                    <a:pt x="133" y="153"/>
                    <a:pt x="133" y="153"/>
                  </a:cubicBezTo>
                  <a:cubicBezTo>
                    <a:pt x="132" y="152"/>
                    <a:pt x="132" y="152"/>
                    <a:pt x="132" y="152"/>
                  </a:cubicBezTo>
                  <a:cubicBezTo>
                    <a:pt x="128" y="153"/>
                    <a:pt x="128" y="153"/>
                    <a:pt x="128" y="153"/>
                  </a:cubicBezTo>
                  <a:cubicBezTo>
                    <a:pt x="127" y="154"/>
                    <a:pt x="127" y="154"/>
                    <a:pt x="127" y="154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23" y="147"/>
                    <a:pt x="124" y="147"/>
                    <a:pt x="124" y="146"/>
                  </a:cubicBezTo>
                  <a:cubicBezTo>
                    <a:pt x="128" y="145"/>
                    <a:pt x="128" y="145"/>
                    <a:pt x="128" y="145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3" y="142"/>
                    <a:pt x="123" y="142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4" y="135"/>
                    <a:pt x="125" y="134"/>
                    <a:pt x="125" y="134"/>
                  </a:cubicBezTo>
                  <a:cubicBezTo>
                    <a:pt x="130" y="135"/>
                    <a:pt x="130" y="135"/>
                    <a:pt x="130" y="135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27" y="129"/>
                    <a:pt x="127" y="129"/>
                    <a:pt x="128" y="129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23"/>
                    <a:pt x="137" y="123"/>
                    <a:pt x="137" y="122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44" y="121"/>
                    <a:pt x="144" y="121"/>
                    <a:pt x="144" y="121"/>
                  </a:cubicBezTo>
                  <a:cubicBezTo>
                    <a:pt x="144" y="121"/>
                    <a:pt x="145" y="122"/>
                    <a:pt x="145" y="122"/>
                  </a:cubicBezTo>
                  <a:cubicBezTo>
                    <a:pt x="146" y="127"/>
                    <a:pt x="146" y="127"/>
                    <a:pt x="146" y="127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3"/>
                    <a:pt x="151" y="123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6" y="126"/>
                    <a:pt x="156" y="126"/>
                    <a:pt x="156" y="126"/>
                  </a:cubicBezTo>
                  <a:cubicBezTo>
                    <a:pt x="156" y="126"/>
                    <a:pt x="156" y="127"/>
                    <a:pt x="156" y="127"/>
                  </a:cubicBezTo>
                  <a:cubicBezTo>
                    <a:pt x="154" y="131"/>
                    <a:pt x="154" y="131"/>
                    <a:pt x="154" y="131"/>
                  </a:cubicBezTo>
                  <a:cubicBezTo>
                    <a:pt x="155" y="132"/>
                    <a:pt x="155" y="132"/>
                    <a:pt x="155" y="132"/>
                  </a:cubicBezTo>
                  <a:cubicBezTo>
                    <a:pt x="159" y="130"/>
                    <a:pt x="159" y="130"/>
                    <a:pt x="159" y="130"/>
                  </a:cubicBezTo>
                  <a:cubicBezTo>
                    <a:pt x="160" y="130"/>
                    <a:pt x="160" y="130"/>
                    <a:pt x="161" y="131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63" y="136"/>
                    <a:pt x="163" y="136"/>
                    <a:pt x="163" y="137"/>
                  </a:cubicBezTo>
                  <a:cubicBezTo>
                    <a:pt x="163" y="137"/>
                    <a:pt x="163" y="137"/>
                    <a:pt x="162" y="137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59" y="141"/>
                    <a:pt x="159" y="141"/>
                    <a:pt x="159" y="141"/>
                  </a:cubicBezTo>
                  <a:cubicBezTo>
                    <a:pt x="163" y="142"/>
                    <a:pt x="163" y="142"/>
                    <a:pt x="163" y="142"/>
                  </a:cubicBezTo>
                  <a:cubicBezTo>
                    <a:pt x="163" y="142"/>
                    <a:pt x="164" y="142"/>
                    <a:pt x="164" y="142"/>
                  </a:cubicBezTo>
                  <a:cubicBezTo>
                    <a:pt x="164" y="143"/>
                    <a:pt x="164" y="143"/>
                    <a:pt x="164" y="143"/>
                  </a:cubicBezTo>
                  <a:lnTo>
                    <a:pt x="163" y="149"/>
                  </a:lnTo>
                  <a:close/>
                  <a:moveTo>
                    <a:pt x="182" y="105"/>
                  </a:moveTo>
                  <a:cubicBezTo>
                    <a:pt x="182" y="105"/>
                    <a:pt x="183" y="106"/>
                    <a:pt x="183" y="106"/>
                  </a:cubicBezTo>
                  <a:cubicBezTo>
                    <a:pt x="183" y="106"/>
                    <a:pt x="182" y="107"/>
                    <a:pt x="182" y="107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6" y="112"/>
                    <a:pt x="176" y="112"/>
                    <a:pt x="176" y="112"/>
                  </a:cubicBezTo>
                  <a:cubicBezTo>
                    <a:pt x="175" y="112"/>
                    <a:pt x="175" y="112"/>
                    <a:pt x="174" y="112"/>
                  </a:cubicBezTo>
                  <a:cubicBezTo>
                    <a:pt x="170" y="108"/>
                    <a:pt x="170" y="108"/>
                    <a:pt x="170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9" y="114"/>
                    <a:pt x="169" y="114"/>
                    <a:pt x="169" y="114"/>
                  </a:cubicBezTo>
                  <a:cubicBezTo>
                    <a:pt x="169" y="115"/>
                    <a:pt x="169" y="115"/>
                    <a:pt x="169" y="115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60" y="117"/>
                    <a:pt x="160" y="117"/>
                    <a:pt x="160" y="117"/>
                  </a:cubicBezTo>
                  <a:cubicBezTo>
                    <a:pt x="160" y="117"/>
                    <a:pt x="159" y="117"/>
                    <a:pt x="159" y="116"/>
                  </a:cubicBezTo>
                  <a:cubicBezTo>
                    <a:pt x="159" y="116"/>
                    <a:pt x="159" y="116"/>
                    <a:pt x="159" y="115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56" y="109"/>
                    <a:pt x="156" y="109"/>
                    <a:pt x="156" y="109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2" y="115"/>
                    <a:pt x="152" y="115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4" y="111"/>
                    <a:pt x="144" y="110"/>
                    <a:pt x="144" y="110"/>
                  </a:cubicBezTo>
                  <a:cubicBezTo>
                    <a:pt x="143" y="110"/>
                    <a:pt x="144" y="109"/>
                    <a:pt x="144" y="109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5" y="102"/>
                    <a:pt x="145" y="102"/>
                    <a:pt x="145" y="102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39" y="105"/>
                    <a:pt x="139" y="105"/>
                    <a:pt x="139" y="105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35" y="97"/>
                    <a:pt x="135" y="97"/>
                    <a:pt x="135" y="97"/>
                  </a:cubicBezTo>
                  <a:cubicBezTo>
                    <a:pt x="134" y="96"/>
                    <a:pt x="135" y="95"/>
                    <a:pt x="135" y="95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0"/>
                    <a:pt x="141" y="90"/>
                    <a:pt x="141" y="90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5" y="89"/>
                    <a:pt x="134" y="89"/>
                    <a:pt x="134" y="88"/>
                  </a:cubicBezTo>
                  <a:cubicBezTo>
                    <a:pt x="134" y="88"/>
                    <a:pt x="134" y="88"/>
                    <a:pt x="134" y="87"/>
                  </a:cubicBezTo>
                  <a:cubicBezTo>
                    <a:pt x="135" y="80"/>
                    <a:pt x="135" y="80"/>
                    <a:pt x="135" y="80"/>
                  </a:cubicBezTo>
                  <a:cubicBezTo>
                    <a:pt x="135" y="79"/>
                    <a:pt x="136" y="79"/>
                    <a:pt x="137" y="79"/>
                  </a:cubicBezTo>
                  <a:cubicBezTo>
                    <a:pt x="143" y="80"/>
                    <a:pt x="143" y="80"/>
                    <a:pt x="143" y="80"/>
                  </a:cubicBezTo>
                  <a:cubicBezTo>
                    <a:pt x="144" y="78"/>
                    <a:pt x="144" y="78"/>
                    <a:pt x="144" y="78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6" y="67"/>
                    <a:pt x="146" y="67"/>
                    <a:pt x="146" y="67"/>
                  </a:cubicBezTo>
                  <a:cubicBezTo>
                    <a:pt x="146" y="66"/>
                    <a:pt x="146" y="66"/>
                    <a:pt x="147" y="66"/>
                  </a:cubicBezTo>
                  <a:cubicBezTo>
                    <a:pt x="147" y="66"/>
                    <a:pt x="148" y="66"/>
                    <a:pt x="148" y="67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3" y="64"/>
                    <a:pt x="153" y="64"/>
                    <a:pt x="153" y="64"/>
                  </a:cubicBezTo>
                  <a:cubicBezTo>
                    <a:pt x="153" y="64"/>
                    <a:pt x="153" y="64"/>
                    <a:pt x="154" y="63"/>
                  </a:cubicBezTo>
                  <a:cubicBezTo>
                    <a:pt x="154" y="63"/>
                    <a:pt x="154" y="63"/>
                    <a:pt x="155" y="63"/>
                  </a:cubicBezTo>
                  <a:cubicBezTo>
                    <a:pt x="162" y="62"/>
                    <a:pt x="162" y="62"/>
                    <a:pt x="162" y="62"/>
                  </a:cubicBezTo>
                  <a:cubicBezTo>
                    <a:pt x="163" y="62"/>
                    <a:pt x="164" y="62"/>
                    <a:pt x="164" y="63"/>
                  </a:cubicBezTo>
                  <a:cubicBezTo>
                    <a:pt x="164" y="69"/>
                    <a:pt x="164" y="69"/>
                    <a:pt x="164" y="69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69" y="64"/>
                    <a:pt x="169" y="64"/>
                    <a:pt x="169" y="64"/>
                  </a:cubicBezTo>
                  <a:cubicBezTo>
                    <a:pt x="170" y="64"/>
                    <a:pt x="171" y="64"/>
                    <a:pt x="172" y="64"/>
                  </a:cubicBezTo>
                  <a:cubicBezTo>
                    <a:pt x="178" y="68"/>
                    <a:pt x="178" y="68"/>
                    <a:pt x="178" y="68"/>
                  </a:cubicBezTo>
                  <a:cubicBezTo>
                    <a:pt x="178" y="68"/>
                    <a:pt x="179" y="68"/>
                    <a:pt x="179" y="69"/>
                  </a:cubicBezTo>
                  <a:cubicBezTo>
                    <a:pt x="179" y="69"/>
                    <a:pt x="179" y="69"/>
                    <a:pt x="179" y="70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7" y="77"/>
                    <a:pt x="177" y="77"/>
                    <a:pt x="177" y="77"/>
                  </a:cubicBezTo>
                  <a:cubicBezTo>
                    <a:pt x="182" y="74"/>
                    <a:pt x="182" y="74"/>
                    <a:pt x="182" y="74"/>
                  </a:cubicBezTo>
                  <a:cubicBezTo>
                    <a:pt x="183" y="74"/>
                    <a:pt x="184" y="74"/>
                    <a:pt x="184" y="75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8" y="82"/>
                    <a:pt x="188" y="82"/>
                    <a:pt x="188" y="83"/>
                  </a:cubicBezTo>
                  <a:cubicBezTo>
                    <a:pt x="187" y="83"/>
                    <a:pt x="187" y="83"/>
                    <a:pt x="187" y="84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2" y="88"/>
                    <a:pt x="182" y="88"/>
                    <a:pt x="182" y="88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8" y="90"/>
                    <a:pt x="188" y="90"/>
                    <a:pt x="188" y="90"/>
                  </a:cubicBezTo>
                  <a:cubicBezTo>
                    <a:pt x="189" y="91"/>
                    <a:pt x="189" y="91"/>
                    <a:pt x="189" y="91"/>
                  </a:cubicBezTo>
                  <a:cubicBezTo>
                    <a:pt x="187" y="99"/>
                    <a:pt x="187" y="99"/>
                    <a:pt x="187" y="99"/>
                  </a:cubicBezTo>
                  <a:cubicBezTo>
                    <a:pt x="187" y="99"/>
                    <a:pt x="187" y="99"/>
                    <a:pt x="186" y="100"/>
                  </a:cubicBezTo>
                  <a:cubicBezTo>
                    <a:pt x="186" y="100"/>
                    <a:pt x="186" y="100"/>
                    <a:pt x="185" y="100"/>
                  </a:cubicBezTo>
                  <a:cubicBezTo>
                    <a:pt x="179" y="99"/>
                    <a:pt x="179" y="99"/>
                    <a:pt x="179" y="99"/>
                  </a:cubicBezTo>
                  <a:cubicBezTo>
                    <a:pt x="178" y="101"/>
                    <a:pt x="178" y="101"/>
                    <a:pt x="178" y="101"/>
                  </a:cubicBezTo>
                  <a:lnTo>
                    <a:pt x="182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24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495095" y="84152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8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9" name="Object 3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5095" y="84152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Summarizing our client case in 30 seconds</a:t>
            </a:r>
          </a:p>
        </p:txBody>
      </p:sp>
      <p:sp>
        <p:nvSpPr>
          <p:cNvPr id="27" name="5. Source"/>
          <p:cNvSpPr>
            <a:spLocks noChangeArrowheads="1"/>
          </p:cNvSpPr>
          <p:nvPr/>
        </p:nvSpPr>
        <p:spPr bwMode="gray">
          <a:xfrm>
            <a:off x="158758" y="6507558"/>
            <a:ext cx="746431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70271" indent="-370271" defTabSz="895362"/>
            <a:r>
              <a:rPr lang="en-US" sz="800" dirty="0">
                <a:solidFill>
                  <a:schemeClr val="accent6"/>
                </a:solidFill>
                <a:latin typeface="Arial" panose="020B0604020202020204" pitchFamily="34" charset="0"/>
              </a:rPr>
              <a:t>SOURCE: McKinsey</a:t>
            </a:r>
          </a:p>
        </p:txBody>
      </p:sp>
      <p:sp>
        <p:nvSpPr>
          <p:cNvPr id="45" name="TextBox 44"/>
          <p:cNvSpPr txBox="1">
            <a:spLocks/>
          </p:cNvSpPr>
          <p:nvPr/>
        </p:nvSpPr>
        <p:spPr bwMode="gray">
          <a:xfrm>
            <a:off x="158759" y="4653817"/>
            <a:ext cx="11491891" cy="1607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72009" tIns="72009" rIns="72009" bIns="72009" rtlCol="0" anchor="ctr" anchorCtr="0">
            <a:spAutoFit/>
          </a:bodyPr>
          <a:lstStyle>
            <a:lvl1pPr marL="0" lvl="0" indent="0" defTabSz="1193860" eaLnBrk="1" latinLnBrk="0" hangingPunct="1">
              <a:buClr>
                <a:schemeClr val="tx2"/>
              </a:buClr>
              <a:buSzPct val="100000"/>
              <a:defRPr lang="x-none" baseline="0">
                <a:latin typeface="+mn-lt"/>
              </a:defRPr>
            </a:lvl1pPr>
            <a:lvl2pPr marL="194400" lvl="1" indent="-190800" defTabSz="119386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baseline="0">
                <a:latin typeface="+mn-lt"/>
              </a:defRPr>
            </a:lvl2pPr>
            <a:lvl3pPr marL="609630" lvl="2" indent="-349268" defTabSz="119386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baseline="0">
                <a:latin typeface="+mn-lt"/>
              </a:defRPr>
            </a:lvl3pPr>
            <a:lvl4pPr marL="819192" lvl="3" indent="-207444" defTabSz="119386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baseline="0">
                <a:latin typeface="+mn-lt"/>
              </a:defRPr>
            </a:lvl4pPr>
            <a:lvl5pPr marL="999794" lvl="4" indent="-173575" defTabSz="119386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2"/>
                </a:solidFill>
                <a:sym typeface="Arial" panose="020B0604020202020204" pitchFamily="34" charset="0"/>
              </a:rPr>
              <a:t>Impact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2"/>
                </a:solidFill>
                <a:sym typeface="Arial" panose="020B0604020202020204" pitchFamily="34" charset="0"/>
              </a:rPr>
              <a:t>Built a new brand</a:t>
            </a:r>
            <a:r>
              <a:rPr lang="en-US" sz="1400" dirty="0">
                <a:solidFill>
                  <a:schemeClr val="bg2"/>
                </a:solidFill>
                <a:sym typeface="Arial" panose="020B0604020202020204" pitchFamily="34" charset="0"/>
              </a:rPr>
              <a:t> for 23mn customers "from scratch" in about 6 months from idea to external and internal campaign launch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2"/>
                </a:solidFill>
                <a:sym typeface="Arial" panose="020B0604020202020204" pitchFamily="34" charset="0"/>
              </a:rPr>
              <a:t>On track to reach </a:t>
            </a:r>
            <a:r>
              <a:rPr lang="en-US" sz="1400" b="1" dirty="0">
                <a:solidFill>
                  <a:schemeClr val="bg2"/>
                </a:solidFill>
                <a:sym typeface="Arial" panose="020B0604020202020204" pitchFamily="34" charset="0"/>
              </a:rPr>
              <a:t>50% brand awareness after just 6 months</a:t>
            </a:r>
            <a:r>
              <a:rPr lang="en-US" sz="1400" dirty="0">
                <a:solidFill>
                  <a:schemeClr val="bg2"/>
                </a:solidFill>
                <a:sym typeface="Arial" panose="020B0604020202020204" pitchFamily="34" charset="0"/>
              </a:rPr>
              <a:t> combined with the desired brand image perception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2"/>
                </a:solidFill>
                <a:sym typeface="Arial" panose="020B0604020202020204" pitchFamily="34" charset="0"/>
              </a:rPr>
              <a:t>Biggest IPO in Europe for the last decades</a:t>
            </a:r>
            <a:r>
              <a:rPr lang="en-US" sz="1400" dirty="0">
                <a:solidFill>
                  <a:schemeClr val="bg2"/>
                </a:solidFill>
                <a:sym typeface="Arial" panose="020B0604020202020204" pitchFamily="34" charset="0"/>
              </a:rPr>
              <a:t> (~20 EUR bn market value, compared to 10 EUR bn of X previously, exceeding initial expectations by 20%)</a:t>
            </a:r>
          </a:p>
        </p:txBody>
      </p:sp>
      <p:sp>
        <p:nvSpPr>
          <p:cNvPr id="38" name="TextBox 37"/>
          <p:cNvSpPr txBox="1">
            <a:spLocks/>
          </p:cNvSpPr>
          <p:nvPr/>
        </p:nvSpPr>
        <p:spPr bwMode="gray">
          <a:xfrm>
            <a:off x="4055406" y="1887966"/>
            <a:ext cx="3698595" cy="21544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lvl="0" indent="0" defTabSz="1193860" eaLnBrk="1" latinLnBrk="0" hangingPunct="1">
              <a:buClr>
                <a:schemeClr val="tx2"/>
              </a:buClr>
              <a:buSzPct val="100000"/>
              <a:defRPr lang="x-none" baseline="0">
                <a:latin typeface="+mn-lt"/>
              </a:defRPr>
            </a:lvl1pPr>
            <a:lvl2pPr marL="194400" lvl="1" indent="-190800" defTabSz="119386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baseline="0">
                <a:latin typeface="+mn-lt"/>
              </a:defRPr>
            </a:lvl2pPr>
            <a:lvl3pPr marL="609630" lvl="2" indent="-349268" defTabSz="119386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baseline="0">
                <a:latin typeface="+mn-lt"/>
              </a:defRPr>
            </a:lvl3pPr>
            <a:lvl4pPr marL="819192" lvl="3" indent="-207444" defTabSz="119386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baseline="0">
                <a:latin typeface="+mn-lt"/>
              </a:defRPr>
            </a:lvl4pPr>
            <a:lvl5pPr marL="999794" lvl="4" indent="-173575" defTabSz="119386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2026" lvl="1" indent="0" algn="ctr">
              <a:spcBef>
                <a:spcPts val="450"/>
              </a:spcBef>
              <a:buNone/>
            </a:pPr>
            <a:r>
              <a:rPr lang="en-US" sz="1400" b="1" dirty="0">
                <a:solidFill>
                  <a:srgbClr val="EC297B"/>
                </a:solidFill>
                <a:sym typeface="Arial" panose="020B0604020202020204" pitchFamily="34" charset="0"/>
              </a:rPr>
              <a:t>Big creative idea and brand world</a:t>
            </a:r>
          </a:p>
        </p:txBody>
      </p:sp>
      <p:sp>
        <p:nvSpPr>
          <p:cNvPr id="40" name="TextBox 39"/>
          <p:cNvSpPr txBox="1">
            <a:spLocks/>
          </p:cNvSpPr>
          <p:nvPr/>
        </p:nvSpPr>
        <p:spPr bwMode="gray">
          <a:xfrm>
            <a:off x="7952054" y="1887966"/>
            <a:ext cx="3698595" cy="21544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lvl="0" indent="0" defTabSz="1193860" eaLnBrk="1" latinLnBrk="0" hangingPunct="1">
              <a:buClr>
                <a:schemeClr val="tx2"/>
              </a:buClr>
              <a:buSzPct val="100000"/>
              <a:defRPr lang="x-none" baseline="0">
                <a:latin typeface="+mn-lt"/>
              </a:defRPr>
            </a:lvl1pPr>
            <a:lvl2pPr marL="194400" lvl="1" indent="-190800" defTabSz="119386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baseline="0">
                <a:latin typeface="+mn-lt"/>
              </a:defRPr>
            </a:lvl2pPr>
            <a:lvl3pPr marL="609630" lvl="2" indent="-349268" defTabSz="119386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baseline="0">
                <a:latin typeface="+mn-lt"/>
              </a:defRPr>
            </a:lvl3pPr>
            <a:lvl4pPr marL="819192" lvl="3" indent="-207444" defTabSz="119386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baseline="0">
                <a:latin typeface="+mn-lt"/>
              </a:defRPr>
            </a:lvl4pPr>
            <a:lvl5pPr marL="999794" lvl="4" indent="-173575" defTabSz="119386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2026" lvl="1" indent="0" algn="ctr">
              <a:spcBef>
                <a:spcPts val="45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sym typeface="Arial" panose="020B0604020202020204" pitchFamily="34" charset="0"/>
              </a:rPr>
              <a:t>Implementation plan and campaign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68114E-0255-46B3-BB00-1A857B5CC3EF}"/>
              </a:ext>
            </a:extLst>
          </p:cNvPr>
          <p:cNvGrpSpPr/>
          <p:nvPr/>
        </p:nvGrpSpPr>
        <p:grpSpPr bwMode="gray">
          <a:xfrm>
            <a:off x="1534310" y="784343"/>
            <a:ext cx="8740784" cy="970019"/>
            <a:chOff x="1534310" y="676810"/>
            <a:chExt cx="8740784" cy="970019"/>
          </a:xfrm>
        </p:grpSpPr>
        <p:sp>
          <p:nvSpPr>
            <p:cNvPr id="29" name="Freeform 62"/>
            <p:cNvSpPr>
              <a:spLocks noEditPoints="1"/>
            </p:cNvSpPr>
            <p:nvPr/>
          </p:nvSpPr>
          <p:spPr bwMode="gray">
            <a:xfrm>
              <a:off x="1534310" y="676810"/>
              <a:ext cx="947485" cy="970019"/>
            </a:xfrm>
            <a:custGeom>
              <a:avLst/>
              <a:gdLst>
                <a:gd name="T0" fmla="*/ 202 w 244"/>
                <a:gd name="T1" fmla="*/ 159 h 266"/>
                <a:gd name="T2" fmla="*/ 181 w 244"/>
                <a:gd name="T3" fmla="*/ 42 h 266"/>
                <a:gd name="T4" fmla="*/ 50 w 244"/>
                <a:gd name="T5" fmla="*/ 45 h 266"/>
                <a:gd name="T6" fmla="*/ 27 w 244"/>
                <a:gd name="T7" fmla="*/ 109 h 266"/>
                <a:gd name="T8" fmla="*/ 27 w 244"/>
                <a:gd name="T9" fmla="*/ 127 h 266"/>
                <a:gd name="T10" fmla="*/ 3 w 244"/>
                <a:gd name="T11" fmla="*/ 156 h 266"/>
                <a:gd name="T12" fmla="*/ 9 w 244"/>
                <a:gd name="T13" fmla="*/ 166 h 266"/>
                <a:gd name="T14" fmla="*/ 23 w 244"/>
                <a:gd name="T15" fmla="*/ 169 h 266"/>
                <a:gd name="T16" fmla="*/ 23 w 244"/>
                <a:gd name="T17" fmla="*/ 179 h 266"/>
                <a:gd name="T18" fmla="*/ 23 w 244"/>
                <a:gd name="T19" fmla="*/ 188 h 266"/>
                <a:gd name="T20" fmla="*/ 23 w 244"/>
                <a:gd name="T21" fmla="*/ 193 h 266"/>
                <a:gd name="T22" fmla="*/ 26 w 244"/>
                <a:gd name="T23" fmla="*/ 201 h 266"/>
                <a:gd name="T24" fmla="*/ 28 w 244"/>
                <a:gd name="T25" fmla="*/ 211 h 266"/>
                <a:gd name="T26" fmla="*/ 33 w 244"/>
                <a:gd name="T27" fmla="*/ 232 h 266"/>
                <a:gd name="T28" fmla="*/ 84 w 244"/>
                <a:gd name="T29" fmla="*/ 230 h 266"/>
                <a:gd name="T30" fmla="*/ 92 w 244"/>
                <a:gd name="T31" fmla="*/ 265 h 266"/>
                <a:gd name="T32" fmla="*/ 180 w 244"/>
                <a:gd name="T33" fmla="*/ 266 h 266"/>
                <a:gd name="T34" fmla="*/ 188 w 244"/>
                <a:gd name="T35" fmla="*/ 266 h 266"/>
                <a:gd name="T36" fmla="*/ 182 w 244"/>
                <a:gd name="T37" fmla="*/ 207 h 266"/>
                <a:gd name="T38" fmla="*/ 202 w 244"/>
                <a:gd name="T39" fmla="*/ 159 h 266"/>
                <a:gd name="T40" fmla="*/ 124 w 244"/>
                <a:gd name="T41" fmla="*/ 167 h 266"/>
                <a:gd name="T42" fmla="*/ 115 w 244"/>
                <a:gd name="T43" fmla="*/ 170 h 266"/>
                <a:gd name="T44" fmla="*/ 106 w 244"/>
                <a:gd name="T45" fmla="*/ 167 h 266"/>
                <a:gd name="T46" fmla="*/ 103 w 244"/>
                <a:gd name="T47" fmla="*/ 158 h 266"/>
                <a:gd name="T48" fmla="*/ 106 w 244"/>
                <a:gd name="T49" fmla="*/ 149 h 266"/>
                <a:gd name="T50" fmla="*/ 115 w 244"/>
                <a:gd name="T51" fmla="*/ 145 h 266"/>
                <a:gd name="T52" fmla="*/ 124 w 244"/>
                <a:gd name="T53" fmla="*/ 149 h 266"/>
                <a:gd name="T54" fmla="*/ 128 w 244"/>
                <a:gd name="T55" fmla="*/ 158 h 266"/>
                <a:gd name="T56" fmla="*/ 124 w 244"/>
                <a:gd name="T57" fmla="*/ 167 h 266"/>
                <a:gd name="T58" fmla="*/ 149 w 244"/>
                <a:gd name="T59" fmla="*/ 92 h 266"/>
                <a:gd name="T60" fmla="*/ 145 w 244"/>
                <a:gd name="T61" fmla="*/ 101 h 266"/>
                <a:gd name="T62" fmla="*/ 137 w 244"/>
                <a:gd name="T63" fmla="*/ 109 h 266"/>
                <a:gd name="T64" fmla="*/ 129 w 244"/>
                <a:gd name="T65" fmla="*/ 117 h 266"/>
                <a:gd name="T66" fmla="*/ 126 w 244"/>
                <a:gd name="T67" fmla="*/ 124 h 266"/>
                <a:gd name="T68" fmla="*/ 125 w 244"/>
                <a:gd name="T69" fmla="*/ 135 h 266"/>
                <a:gd name="T70" fmla="*/ 105 w 244"/>
                <a:gd name="T71" fmla="*/ 135 h 266"/>
                <a:gd name="T72" fmla="*/ 105 w 244"/>
                <a:gd name="T73" fmla="*/ 131 h 266"/>
                <a:gd name="T74" fmla="*/ 108 w 244"/>
                <a:gd name="T75" fmla="*/ 114 h 266"/>
                <a:gd name="T76" fmla="*/ 120 w 244"/>
                <a:gd name="T77" fmla="*/ 99 h 266"/>
                <a:gd name="T78" fmla="*/ 129 w 244"/>
                <a:gd name="T79" fmla="*/ 89 h 266"/>
                <a:gd name="T80" fmla="*/ 131 w 244"/>
                <a:gd name="T81" fmla="*/ 83 h 266"/>
                <a:gd name="T82" fmla="*/ 127 w 244"/>
                <a:gd name="T83" fmla="*/ 76 h 266"/>
                <a:gd name="T84" fmla="*/ 117 w 244"/>
                <a:gd name="T85" fmla="*/ 72 h 266"/>
                <a:gd name="T86" fmla="*/ 106 w 244"/>
                <a:gd name="T87" fmla="*/ 76 h 266"/>
                <a:gd name="T88" fmla="*/ 101 w 244"/>
                <a:gd name="T89" fmla="*/ 86 h 266"/>
                <a:gd name="T90" fmla="*/ 82 w 244"/>
                <a:gd name="T91" fmla="*/ 86 h 266"/>
                <a:gd name="T92" fmla="*/ 92 w 244"/>
                <a:gd name="T93" fmla="*/ 63 h 266"/>
                <a:gd name="T94" fmla="*/ 117 w 244"/>
                <a:gd name="T95" fmla="*/ 54 h 266"/>
                <a:gd name="T96" fmla="*/ 135 w 244"/>
                <a:gd name="T97" fmla="*/ 58 h 266"/>
                <a:gd name="T98" fmla="*/ 147 w 244"/>
                <a:gd name="T99" fmla="*/ 69 h 266"/>
                <a:gd name="T100" fmla="*/ 151 w 244"/>
                <a:gd name="T101" fmla="*/ 84 h 266"/>
                <a:gd name="T102" fmla="*/ 149 w 244"/>
                <a:gd name="T103" fmla="*/ 92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4" h="266">
                  <a:moveTo>
                    <a:pt x="202" y="159"/>
                  </a:moveTo>
                  <a:cubicBezTo>
                    <a:pt x="202" y="159"/>
                    <a:pt x="244" y="88"/>
                    <a:pt x="181" y="42"/>
                  </a:cubicBezTo>
                  <a:cubicBezTo>
                    <a:pt x="181" y="42"/>
                    <a:pt x="120" y="0"/>
                    <a:pt x="50" y="45"/>
                  </a:cubicBezTo>
                  <a:cubicBezTo>
                    <a:pt x="50" y="45"/>
                    <a:pt x="22" y="64"/>
                    <a:pt x="27" y="109"/>
                  </a:cubicBezTo>
                  <a:cubicBezTo>
                    <a:pt x="27" y="109"/>
                    <a:pt x="31" y="122"/>
                    <a:pt x="27" y="127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3" y="156"/>
                    <a:pt x="0" y="165"/>
                    <a:pt x="9" y="166"/>
                  </a:cubicBezTo>
                  <a:cubicBezTo>
                    <a:pt x="23" y="169"/>
                    <a:pt x="23" y="169"/>
                    <a:pt x="23" y="169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23" y="179"/>
                    <a:pt x="16" y="184"/>
                    <a:pt x="23" y="188"/>
                  </a:cubicBezTo>
                  <a:cubicBezTo>
                    <a:pt x="23" y="188"/>
                    <a:pt x="27" y="191"/>
                    <a:pt x="23" y="193"/>
                  </a:cubicBezTo>
                  <a:cubicBezTo>
                    <a:pt x="23" y="193"/>
                    <a:pt x="16" y="198"/>
                    <a:pt x="26" y="201"/>
                  </a:cubicBezTo>
                  <a:cubicBezTo>
                    <a:pt x="26" y="201"/>
                    <a:pt x="31" y="205"/>
                    <a:pt x="28" y="211"/>
                  </a:cubicBezTo>
                  <a:cubicBezTo>
                    <a:pt x="28" y="211"/>
                    <a:pt x="20" y="222"/>
                    <a:pt x="33" y="232"/>
                  </a:cubicBezTo>
                  <a:cubicBezTo>
                    <a:pt x="34" y="232"/>
                    <a:pt x="41" y="239"/>
                    <a:pt x="84" y="230"/>
                  </a:cubicBezTo>
                  <a:cubicBezTo>
                    <a:pt x="84" y="230"/>
                    <a:pt x="95" y="233"/>
                    <a:pt x="92" y="265"/>
                  </a:cubicBezTo>
                  <a:cubicBezTo>
                    <a:pt x="95" y="265"/>
                    <a:pt x="180" y="266"/>
                    <a:pt x="180" y="266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8" y="266"/>
                    <a:pt x="181" y="234"/>
                    <a:pt x="182" y="207"/>
                  </a:cubicBezTo>
                  <a:cubicBezTo>
                    <a:pt x="182" y="207"/>
                    <a:pt x="189" y="178"/>
                    <a:pt x="202" y="159"/>
                  </a:cubicBezTo>
                  <a:close/>
                  <a:moveTo>
                    <a:pt x="124" y="167"/>
                  </a:moveTo>
                  <a:cubicBezTo>
                    <a:pt x="122" y="169"/>
                    <a:pt x="119" y="170"/>
                    <a:pt x="115" y="170"/>
                  </a:cubicBezTo>
                  <a:cubicBezTo>
                    <a:pt x="112" y="170"/>
                    <a:pt x="109" y="169"/>
                    <a:pt x="106" y="167"/>
                  </a:cubicBezTo>
                  <a:cubicBezTo>
                    <a:pt x="104" y="164"/>
                    <a:pt x="103" y="161"/>
                    <a:pt x="103" y="158"/>
                  </a:cubicBezTo>
                  <a:cubicBezTo>
                    <a:pt x="103" y="154"/>
                    <a:pt x="104" y="152"/>
                    <a:pt x="106" y="149"/>
                  </a:cubicBezTo>
                  <a:cubicBezTo>
                    <a:pt x="109" y="147"/>
                    <a:pt x="112" y="145"/>
                    <a:pt x="115" y="145"/>
                  </a:cubicBezTo>
                  <a:cubicBezTo>
                    <a:pt x="119" y="145"/>
                    <a:pt x="122" y="147"/>
                    <a:pt x="124" y="149"/>
                  </a:cubicBezTo>
                  <a:cubicBezTo>
                    <a:pt x="127" y="152"/>
                    <a:pt x="128" y="154"/>
                    <a:pt x="128" y="158"/>
                  </a:cubicBezTo>
                  <a:cubicBezTo>
                    <a:pt x="128" y="161"/>
                    <a:pt x="127" y="164"/>
                    <a:pt x="124" y="167"/>
                  </a:cubicBezTo>
                  <a:close/>
                  <a:moveTo>
                    <a:pt x="149" y="92"/>
                  </a:moveTo>
                  <a:cubicBezTo>
                    <a:pt x="149" y="95"/>
                    <a:pt x="147" y="98"/>
                    <a:pt x="145" y="101"/>
                  </a:cubicBezTo>
                  <a:cubicBezTo>
                    <a:pt x="144" y="102"/>
                    <a:pt x="141" y="105"/>
                    <a:pt x="137" y="109"/>
                  </a:cubicBezTo>
                  <a:cubicBezTo>
                    <a:pt x="133" y="113"/>
                    <a:pt x="130" y="116"/>
                    <a:pt x="129" y="117"/>
                  </a:cubicBezTo>
                  <a:cubicBezTo>
                    <a:pt x="128" y="119"/>
                    <a:pt x="127" y="121"/>
                    <a:pt x="126" y="124"/>
                  </a:cubicBezTo>
                  <a:cubicBezTo>
                    <a:pt x="125" y="126"/>
                    <a:pt x="125" y="130"/>
                    <a:pt x="125" y="135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05" y="125"/>
                    <a:pt x="106" y="119"/>
                    <a:pt x="108" y="114"/>
                  </a:cubicBezTo>
                  <a:cubicBezTo>
                    <a:pt x="111" y="108"/>
                    <a:pt x="115" y="103"/>
                    <a:pt x="120" y="99"/>
                  </a:cubicBezTo>
                  <a:cubicBezTo>
                    <a:pt x="125" y="94"/>
                    <a:pt x="128" y="91"/>
                    <a:pt x="129" y="89"/>
                  </a:cubicBezTo>
                  <a:cubicBezTo>
                    <a:pt x="130" y="88"/>
                    <a:pt x="131" y="86"/>
                    <a:pt x="131" y="83"/>
                  </a:cubicBezTo>
                  <a:cubicBezTo>
                    <a:pt x="131" y="80"/>
                    <a:pt x="130" y="78"/>
                    <a:pt x="127" y="76"/>
                  </a:cubicBezTo>
                  <a:cubicBezTo>
                    <a:pt x="124" y="73"/>
                    <a:pt x="121" y="72"/>
                    <a:pt x="117" y="72"/>
                  </a:cubicBezTo>
                  <a:cubicBezTo>
                    <a:pt x="112" y="72"/>
                    <a:pt x="108" y="74"/>
                    <a:pt x="106" y="76"/>
                  </a:cubicBezTo>
                  <a:cubicBezTo>
                    <a:pt x="103" y="79"/>
                    <a:pt x="101" y="82"/>
                    <a:pt x="101" y="86"/>
                  </a:cubicBezTo>
                  <a:cubicBezTo>
                    <a:pt x="82" y="86"/>
                    <a:pt x="82" y="86"/>
                    <a:pt x="82" y="86"/>
                  </a:cubicBezTo>
                  <a:cubicBezTo>
                    <a:pt x="82" y="77"/>
                    <a:pt x="85" y="69"/>
                    <a:pt x="92" y="63"/>
                  </a:cubicBezTo>
                  <a:cubicBezTo>
                    <a:pt x="98" y="57"/>
                    <a:pt x="107" y="54"/>
                    <a:pt x="117" y="54"/>
                  </a:cubicBezTo>
                  <a:cubicBezTo>
                    <a:pt x="124" y="54"/>
                    <a:pt x="130" y="55"/>
                    <a:pt x="135" y="58"/>
                  </a:cubicBezTo>
                  <a:cubicBezTo>
                    <a:pt x="140" y="60"/>
                    <a:pt x="144" y="64"/>
                    <a:pt x="147" y="69"/>
                  </a:cubicBezTo>
                  <a:cubicBezTo>
                    <a:pt x="149" y="74"/>
                    <a:pt x="151" y="79"/>
                    <a:pt x="151" y="84"/>
                  </a:cubicBezTo>
                  <a:cubicBezTo>
                    <a:pt x="151" y="87"/>
                    <a:pt x="150" y="89"/>
                    <a:pt x="149" y="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073CBCD-15FB-4AC1-8C95-4A378D5899B6}"/>
                </a:ext>
              </a:extLst>
            </p:cNvPr>
            <p:cNvGrpSpPr/>
            <p:nvPr/>
          </p:nvGrpSpPr>
          <p:grpSpPr bwMode="gray">
            <a:xfrm>
              <a:off x="9327609" y="676810"/>
              <a:ext cx="947485" cy="970019"/>
              <a:chOff x="9327609" y="676810"/>
              <a:chExt cx="947485" cy="970019"/>
            </a:xfrm>
          </p:grpSpPr>
          <p:sp>
            <p:nvSpPr>
              <p:cNvPr id="37" name="Freeform 46"/>
              <p:cNvSpPr>
                <a:spLocks/>
              </p:cNvSpPr>
              <p:nvPr/>
            </p:nvSpPr>
            <p:spPr bwMode="gray">
              <a:xfrm>
                <a:off x="9922588" y="973364"/>
                <a:ext cx="61128" cy="61224"/>
              </a:xfrm>
              <a:custGeom>
                <a:avLst/>
                <a:gdLst>
                  <a:gd name="T0" fmla="*/ 3 w 16"/>
                  <a:gd name="T1" fmla="*/ 3 h 17"/>
                  <a:gd name="T2" fmla="*/ 3 w 16"/>
                  <a:gd name="T3" fmla="*/ 13 h 17"/>
                  <a:gd name="T4" fmla="*/ 13 w 16"/>
                  <a:gd name="T5" fmla="*/ 14 h 17"/>
                  <a:gd name="T6" fmla="*/ 14 w 16"/>
                  <a:gd name="T7" fmla="*/ 3 h 17"/>
                  <a:gd name="T8" fmla="*/ 3 w 16"/>
                  <a:gd name="T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3" y="3"/>
                    </a:moveTo>
                    <a:cubicBezTo>
                      <a:pt x="0" y="6"/>
                      <a:pt x="0" y="10"/>
                      <a:pt x="3" y="13"/>
                    </a:cubicBezTo>
                    <a:cubicBezTo>
                      <a:pt x="5" y="16"/>
                      <a:pt x="10" y="17"/>
                      <a:pt x="13" y="14"/>
                    </a:cubicBezTo>
                    <a:cubicBezTo>
                      <a:pt x="16" y="11"/>
                      <a:pt x="16" y="6"/>
                      <a:pt x="14" y="3"/>
                    </a:cubicBezTo>
                    <a:cubicBezTo>
                      <a:pt x="11" y="0"/>
                      <a:pt x="6" y="0"/>
                      <a:pt x="3" y="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5" tIns="34287" rIns="68575" bIns="34287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gray">
              <a:xfrm>
                <a:off x="9859423" y="1172342"/>
                <a:ext cx="50941" cy="44004"/>
              </a:xfrm>
              <a:custGeom>
                <a:avLst/>
                <a:gdLst>
                  <a:gd name="T0" fmla="*/ 3 w 13"/>
                  <a:gd name="T1" fmla="*/ 2 h 12"/>
                  <a:gd name="T2" fmla="*/ 2 w 13"/>
                  <a:gd name="T3" fmla="*/ 10 h 12"/>
                  <a:gd name="T4" fmla="*/ 10 w 13"/>
                  <a:gd name="T5" fmla="*/ 10 h 12"/>
                  <a:gd name="T6" fmla="*/ 10 w 13"/>
                  <a:gd name="T7" fmla="*/ 2 h 12"/>
                  <a:gd name="T8" fmla="*/ 3 w 13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3" y="2"/>
                    </a:moveTo>
                    <a:cubicBezTo>
                      <a:pt x="0" y="4"/>
                      <a:pt x="0" y="7"/>
                      <a:pt x="2" y="10"/>
                    </a:cubicBezTo>
                    <a:cubicBezTo>
                      <a:pt x="4" y="12"/>
                      <a:pt x="8" y="12"/>
                      <a:pt x="10" y="10"/>
                    </a:cubicBezTo>
                    <a:cubicBezTo>
                      <a:pt x="12" y="8"/>
                      <a:pt x="13" y="4"/>
                      <a:pt x="10" y="2"/>
                    </a:cubicBezTo>
                    <a:cubicBezTo>
                      <a:pt x="8" y="0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5" tIns="34287" rIns="68575" bIns="34287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43" name="Freeform 48"/>
              <p:cNvSpPr>
                <a:spLocks/>
              </p:cNvSpPr>
              <p:nvPr/>
            </p:nvSpPr>
            <p:spPr bwMode="gray">
              <a:xfrm>
                <a:off x="9631212" y="1009716"/>
                <a:ext cx="89654" cy="86096"/>
              </a:xfrm>
              <a:custGeom>
                <a:avLst/>
                <a:gdLst>
                  <a:gd name="T0" fmla="*/ 14 w 23"/>
                  <a:gd name="T1" fmla="*/ 2 h 24"/>
                  <a:gd name="T2" fmla="*/ 2 w 23"/>
                  <a:gd name="T3" fmla="*/ 10 h 24"/>
                  <a:gd name="T4" fmla="*/ 10 w 23"/>
                  <a:gd name="T5" fmla="*/ 22 h 24"/>
                  <a:gd name="T6" fmla="*/ 22 w 23"/>
                  <a:gd name="T7" fmla="*/ 14 h 24"/>
                  <a:gd name="T8" fmla="*/ 14 w 23"/>
                  <a:gd name="T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14" y="2"/>
                    </a:moveTo>
                    <a:cubicBezTo>
                      <a:pt x="8" y="0"/>
                      <a:pt x="3" y="4"/>
                      <a:pt x="2" y="10"/>
                    </a:cubicBezTo>
                    <a:cubicBezTo>
                      <a:pt x="0" y="15"/>
                      <a:pt x="4" y="21"/>
                      <a:pt x="10" y="22"/>
                    </a:cubicBezTo>
                    <a:cubicBezTo>
                      <a:pt x="15" y="24"/>
                      <a:pt x="21" y="20"/>
                      <a:pt x="22" y="14"/>
                    </a:cubicBezTo>
                    <a:cubicBezTo>
                      <a:pt x="23" y="9"/>
                      <a:pt x="20" y="3"/>
                      <a:pt x="14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5" tIns="34287" rIns="68575" bIns="34287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46" name="Freeform 49"/>
              <p:cNvSpPr>
                <a:spLocks noEditPoints="1"/>
              </p:cNvSpPr>
              <p:nvPr/>
            </p:nvSpPr>
            <p:spPr bwMode="gray">
              <a:xfrm>
                <a:off x="9327609" y="676810"/>
                <a:ext cx="947485" cy="970019"/>
              </a:xfrm>
              <a:custGeom>
                <a:avLst/>
                <a:gdLst>
                  <a:gd name="T0" fmla="*/ 28 w 244"/>
                  <a:gd name="T1" fmla="*/ 109 h 266"/>
                  <a:gd name="T2" fmla="*/ 24 w 244"/>
                  <a:gd name="T3" fmla="*/ 169 h 266"/>
                  <a:gd name="T4" fmla="*/ 27 w 244"/>
                  <a:gd name="T5" fmla="*/ 201 h 266"/>
                  <a:gd name="T6" fmla="*/ 93 w 244"/>
                  <a:gd name="T7" fmla="*/ 265 h 266"/>
                  <a:gd name="T8" fmla="*/ 203 w 244"/>
                  <a:gd name="T9" fmla="*/ 159 h 266"/>
                  <a:gd name="T10" fmla="*/ 108 w 244"/>
                  <a:gd name="T11" fmla="*/ 135 h 266"/>
                  <a:gd name="T12" fmla="*/ 100 w 244"/>
                  <a:gd name="T13" fmla="*/ 140 h 266"/>
                  <a:gd name="T14" fmla="*/ 86 w 244"/>
                  <a:gd name="T15" fmla="*/ 141 h 266"/>
                  <a:gd name="T16" fmla="*/ 77 w 244"/>
                  <a:gd name="T17" fmla="*/ 138 h 266"/>
                  <a:gd name="T18" fmla="*/ 65 w 244"/>
                  <a:gd name="T19" fmla="*/ 130 h 266"/>
                  <a:gd name="T20" fmla="*/ 58 w 244"/>
                  <a:gd name="T21" fmla="*/ 124 h 266"/>
                  <a:gd name="T22" fmla="*/ 61 w 244"/>
                  <a:gd name="T23" fmla="*/ 107 h 266"/>
                  <a:gd name="T24" fmla="*/ 51 w 244"/>
                  <a:gd name="T25" fmla="*/ 99 h 266"/>
                  <a:gd name="T26" fmla="*/ 64 w 244"/>
                  <a:gd name="T27" fmla="*/ 89 h 266"/>
                  <a:gd name="T28" fmla="*/ 61 w 244"/>
                  <a:gd name="T29" fmla="*/ 77 h 266"/>
                  <a:gd name="T30" fmla="*/ 80 w 244"/>
                  <a:gd name="T31" fmla="*/ 76 h 266"/>
                  <a:gd name="T32" fmla="*/ 93 w 244"/>
                  <a:gd name="T33" fmla="*/ 65 h 266"/>
                  <a:gd name="T34" fmla="*/ 102 w 244"/>
                  <a:gd name="T35" fmla="*/ 68 h 266"/>
                  <a:gd name="T36" fmla="*/ 115 w 244"/>
                  <a:gd name="T37" fmla="*/ 76 h 266"/>
                  <a:gd name="T38" fmla="*/ 122 w 244"/>
                  <a:gd name="T39" fmla="*/ 82 h 266"/>
                  <a:gd name="T40" fmla="*/ 126 w 244"/>
                  <a:gd name="T41" fmla="*/ 96 h 266"/>
                  <a:gd name="T42" fmla="*/ 128 w 244"/>
                  <a:gd name="T43" fmla="*/ 105 h 266"/>
                  <a:gd name="T44" fmla="*/ 124 w 244"/>
                  <a:gd name="T45" fmla="*/ 118 h 266"/>
                  <a:gd name="T46" fmla="*/ 120 w 244"/>
                  <a:gd name="T47" fmla="*/ 127 h 266"/>
                  <a:gd name="T48" fmla="*/ 161 w 244"/>
                  <a:gd name="T49" fmla="*/ 150 h 266"/>
                  <a:gd name="T50" fmla="*/ 160 w 244"/>
                  <a:gd name="T51" fmla="*/ 154 h 266"/>
                  <a:gd name="T52" fmla="*/ 154 w 244"/>
                  <a:gd name="T53" fmla="*/ 159 h 266"/>
                  <a:gd name="T54" fmla="*/ 149 w 244"/>
                  <a:gd name="T55" fmla="*/ 161 h 266"/>
                  <a:gd name="T56" fmla="*/ 142 w 244"/>
                  <a:gd name="T57" fmla="*/ 161 h 266"/>
                  <a:gd name="T58" fmla="*/ 137 w 244"/>
                  <a:gd name="T59" fmla="*/ 161 h 266"/>
                  <a:gd name="T60" fmla="*/ 130 w 244"/>
                  <a:gd name="T61" fmla="*/ 158 h 266"/>
                  <a:gd name="T62" fmla="*/ 128 w 244"/>
                  <a:gd name="T63" fmla="*/ 153 h 266"/>
                  <a:gd name="T64" fmla="*/ 124 w 244"/>
                  <a:gd name="T65" fmla="*/ 146 h 266"/>
                  <a:gd name="T66" fmla="*/ 123 w 244"/>
                  <a:gd name="T67" fmla="*/ 142 h 266"/>
                  <a:gd name="T68" fmla="*/ 130 w 244"/>
                  <a:gd name="T69" fmla="*/ 135 h 266"/>
                  <a:gd name="T70" fmla="*/ 128 w 244"/>
                  <a:gd name="T71" fmla="*/ 129 h 266"/>
                  <a:gd name="T72" fmla="*/ 136 w 244"/>
                  <a:gd name="T73" fmla="*/ 128 h 266"/>
                  <a:gd name="T74" fmla="*/ 138 w 244"/>
                  <a:gd name="T75" fmla="*/ 122 h 266"/>
                  <a:gd name="T76" fmla="*/ 147 w 244"/>
                  <a:gd name="T77" fmla="*/ 127 h 266"/>
                  <a:gd name="T78" fmla="*/ 156 w 244"/>
                  <a:gd name="T79" fmla="*/ 126 h 266"/>
                  <a:gd name="T80" fmla="*/ 159 w 244"/>
                  <a:gd name="T81" fmla="*/ 130 h 266"/>
                  <a:gd name="T82" fmla="*/ 162 w 244"/>
                  <a:gd name="T83" fmla="*/ 137 h 266"/>
                  <a:gd name="T84" fmla="*/ 164 w 244"/>
                  <a:gd name="T85" fmla="*/ 142 h 266"/>
                  <a:gd name="T86" fmla="*/ 183 w 244"/>
                  <a:gd name="T87" fmla="*/ 106 h 266"/>
                  <a:gd name="T88" fmla="*/ 174 w 244"/>
                  <a:gd name="T89" fmla="*/ 112 h 266"/>
                  <a:gd name="T90" fmla="*/ 169 w 244"/>
                  <a:gd name="T91" fmla="*/ 115 h 266"/>
                  <a:gd name="T92" fmla="*/ 159 w 244"/>
                  <a:gd name="T93" fmla="*/ 115 h 266"/>
                  <a:gd name="T94" fmla="*/ 152 w 244"/>
                  <a:gd name="T95" fmla="*/ 115 h 266"/>
                  <a:gd name="T96" fmla="*/ 144 w 244"/>
                  <a:gd name="T97" fmla="*/ 110 h 266"/>
                  <a:gd name="T98" fmla="*/ 140 w 244"/>
                  <a:gd name="T99" fmla="*/ 105 h 266"/>
                  <a:gd name="T100" fmla="*/ 135 w 244"/>
                  <a:gd name="T101" fmla="*/ 95 h 266"/>
                  <a:gd name="T102" fmla="*/ 134 w 244"/>
                  <a:gd name="T103" fmla="*/ 88 h 266"/>
                  <a:gd name="T104" fmla="*/ 143 w 244"/>
                  <a:gd name="T105" fmla="*/ 80 h 266"/>
                  <a:gd name="T106" fmla="*/ 140 w 244"/>
                  <a:gd name="T107" fmla="*/ 72 h 266"/>
                  <a:gd name="T108" fmla="*/ 152 w 244"/>
                  <a:gd name="T109" fmla="*/ 71 h 266"/>
                  <a:gd name="T110" fmla="*/ 155 w 244"/>
                  <a:gd name="T111" fmla="*/ 63 h 266"/>
                  <a:gd name="T112" fmla="*/ 167 w 244"/>
                  <a:gd name="T113" fmla="*/ 70 h 266"/>
                  <a:gd name="T114" fmla="*/ 179 w 244"/>
                  <a:gd name="T115" fmla="*/ 69 h 266"/>
                  <a:gd name="T116" fmla="*/ 182 w 244"/>
                  <a:gd name="T117" fmla="*/ 74 h 266"/>
                  <a:gd name="T118" fmla="*/ 187 w 244"/>
                  <a:gd name="T119" fmla="*/ 84 h 266"/>
                  <a:gd name="T120" fmla="*/ 188 w 244"/>
                  <a:gd name="T121" fmla="*/ 90 h 266"/>
                  <a:gd name="T122" fmla="*/ 185 w 244"/>
                  <a:gd name="T123" fmla="*/ 10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4" h="266">
                    <a:moveTo>
                      <a:pt x="203" y="159"/>
                    </a:moveTo>
                    <a:cubicBezTo>
                      <a:pt x="203" y="159"/>
                      <a:pt x="244" y="88"/>
                      <a:pt x="182" y="42"/>
                    </a:cubicBezTo>
                    <a:cubicBezTo>
                      <a:pt x="182" y="42"/>
                      <a:pt x="121" y="0"/>
                      <a:pt x="51" y="45"/>
                    </a:cubicBezTo>
                    <a:cubicBezTo>
                      <a:pt x="51" y="45"/>
                      <a:pt x="22" y="64"/>
                      <a:pt x="28" y="109"/>
                    </a:cubicBezTo>
                    <a:cubicBezTo>
                      <a:pt x="28" y="109"/>
                      <a:pt x="31" y="122"/>
                      <a:pt x="28" y="127"/>
                    </a:cubicBezTo>
                    <a:cubicBezTo>
                      <a:pt x="4" y="156"/>
                      <a:pt x="4" y="156"/>
                      <a:pt x="4" y="156"/>
                    </a:cubicBezTo>
                    <a:cubicBezTo>
                      <a:pt x="4" y="156"/>
                      <a:pt x="0" y="165"/>
                      <a:pt x="10" y="166"/>
                    </a:cubicBezTo>
                    <a:cubicBezTo>
                      <a:pt x="24" y="169"/>
                      <a:pt x="24" y="169"/>
                      <a:pt x="24" y="169"/>
                    </a:cubicBezTo>
                    <a:cubicBezTo>
                      <a:pt x="24" y="179"/>
                      <a:pt x="24" y="179"/>
                      <a:pt x="24" y="179"/>
                    </a:cubicBezTo>
                    <a:cubicBezTo>
                      <a:pt x="24" y="179"/>
                      <a:pt x="17" y="184"/>
                      <a:pt x="23" y="188"/>
                    </a:cubicBezTo>
                    <a:cubicBezTo>
                      <a:pt x="23" y="188"/>
                      <a:pt x="28" y="191"/>
                      <a:pt x="24" y="193"/>
                    </a:cubicBezTo>
                    <a:cubicBezTo>
                      <a:pt x="24" y="193"/>
                      <a:pt x="17" y="198"/>
                      <a:pt x="27" y="201"/>
                    </a:cubicBezTo>
                    <a:cubicBezTo>
                      <a:pt x="27" y="201"/>
                      <a:pt x="31" y="205"/>
                      <a:pt x="29" y="211"/>
                    </a:cubicBezTo>
                    <a:cubicBezTo>
                      <a:pt x="29" y="211"/>
                      <a:pt x="20" y="222"/>
                      <a:pt x="33" y="232"/>
                    </a:cubicBezTo>
                    <a:cubicBezTo>
                      <a:pt x="35" y="232"/>
                      <a:pt x="41" y="239"/>
                      <a:pt x="85" y="230"/>
                    </a:cubicBezTo>
                    <a:cubicBezTo>
                      <a:pt x="85" y="230"/>
                      <a:pt x="95" y="233"/>
                      <a:pt x="93" y="265"/>
                    </a:cubicBezTo>
                    <a:cubicBezTo>
                      <a:pt x="96" y="265"/>
                      <a:pt x="180" y="266"/>
                      <a:pt x="180" y="266"/>
                    </a:cubicBezTo>
                    <a:cubicBezTo>
                      <a:pt x="188" y="266"/>
                      <a:pt x="188" y="266"/>
                      <a:pt x="188" y="266"/>
                    </a:cubicBezTo>
                    <a:cubicBezTo>
                      <a:pt x="188" y="266"/>
                      <a:pt x="181" y="234"/>
                      <a:pt x="183" y="207"/>
                    </a:cubicBezTo>
                    <a:cubicBezTo>
                      <a:pt x="183" y="207"/>
                      <a:pt x="189" y="178"/>
                      <a:pt x="203" y="159"/>
                    </a:cubicBezTo>
                    <a:close/>
                    <a:moveTo>
                      <a:pt x="119" y="129"/>
                    </a:moveTo>
                    <a:cubicBezTo>
                      <a:pt x="111" y="136"/>
                      <a:pt x="111" y="136"/>
                      <a:pt x="111" y="136"/>
                    </a:cubicBezTo>
                    <a:cubicBezTo>
                      <a:pt x="111" y="136"/>
                      <a:pt x="110" y="136"/>
                      <a:pt x="110" y="136"/>
                    </a:cubicBezTo>
                    <a:cubicBezTo>
                      <a:pt x="109" y="136"/>
                      <a:pt x="108" y="136"/>
                      <a:pt x="108" y="135"/>
                    </a:cubicBezTo>
                    <a:cubicBezTo>
                      <a:pt x="103" y="129"/>
                      <a:pt x="103" y="129"/>
                      <a:pt x="103" y="129"/>
                    </a:cubicBezTo>
                    <a:cubicBezTo>
                      <a:pt x="100" y="130"/>
                      <a:pt x="100" y="130"/>
                      <a:pt x="100" y="130"/>
                    </a:cubicBezTo>
                    <a:cubicBezTo>
                      <a:pt x="100" y="139"/>
                      <a:pt x="100" y="139"/>
                      <a:pt x="100" y="139"/>
                    </a:cubicBezTo>
                    <a:cubicBezTo>
                      <a:pt x="100" y="139"/>
                      <a:pt x="100" y="140"/>
                      <a:pt x="100" y="140"/>
                    </a:cubicBezTo>
                    <a:cubicBezTo>
                      <a:pt x="99" y="141"/>
                      <a:pt x="99" y="141"/>
                      <a:pt x="98" y="141"/>
                    </a:cubicBezTo>
                    <a:cubicBezTo>
                      <a:pt x="88" y="142"/>
                      <a:pt x="88" y="142"/>
                      <a:pt x="88" y="142"/>
                    </a:cubicBezTo>
                    <a:cubicBezTo>
                      <a:pt x="88" y="142"/>
                      <a:pt x="87" y="142"/>
                      <a:pt x="87" y="142"/>
                    </a:cubicBezTo>
                    <a:cubicBezTo>
                      <a:pt x="87" y="142"/>
                      <a:pt x="87" y="142"/>
                      <a:pt x="86" y="141"/>
                    </a:cubicBezTo>
                    <a:cubicBezTo>
                      <a:pt x="86" y="141"/>
                      <a:pt x="86" y="140"/>
                      <a:pt x="86" y="140"/>
                    </a:cubicBezTo>
                    <a:cubicBezTo>
                      <a:pt x="85" y="132"/>
                      <a:pt x="85" y="132"/>
                      <a:pt x="85" y="132"/>
                    </a:cubicBezTo>
                    <a:cubicBezTo>
                      <a:pt x="82" y="131"/>
                      <a:pt x="82" y="131"/>
                      <a:pt x="82" y="131"/>
                    </a:cubicBezTo>
                    <a:cubicBezTo>
                      <a:pt x="77" y="138"/>
                      <a:pt x="77" y="138"/>
                      <a:pt x="77" y="138"/>
                    </a:cubicBezTo>
                    <a:cubicBezTo>
                      <a:pt x="77" y="138"/>
                      <a:pt x="77" y="139"/>
                      <a:pt x="76" y="139"/>
                    </a:cubicBezTo>
                    <a:cubicBezTo>
                      <a:pt x="76" y="139"/>
                      <a:pt x="75" y="139"/>
                      <a:pt x="74" y="139"/>
                    </a:cubicBezTo>
                    <a:cubicBezTo>
                      <a:pt x="65" y="133"/>
                      <a:pt x="65" y="133"/>
                      <a:pt x="65" y="133"/>
                    </a:cubicBezTo>
                    <a:cubicBezTo>
                      <a:pt x="64" y="133"/>
                      <a:pt x="64" y="131"/>
                      <a:pt x="65" y="130"/>
                    </a:cubicBezTo>
                    <a:cubicBezTo>
                      <a:pt x="69" y="123"/>
                      <a:pt x="69" y="123"/>
                      <a:pt x="69" y="123"/>
                    </a:cubicBezTo>
                    <a:cubicBezTo>
                      <a:pt x="67" y="121"/>
                      <a:pt x="67" y="121"/>
                      <a:pt x="67" y="121"/>
                    </a:cubicBezTo>
                    <a:cubicBezTo>
                      <a:pt x="59" y="124"/>
                      <a:pt x="59" y="124"/>
                      <a:pt x="59" y="124"/>
                    </a:cubicBezTo>
                    <a:cubicBezTo>
                      <a:pt x="59" y="124"/>
                      <a:pt x="58" y="124"/>
                      <a:pt x="58" y="124"/>
                    </a:cubicBezTo>
                    <a:cubicBezTo>
                      <a:pt x="57" y="124"/>
                      <a:pt x="57" y="123"/>
                      <a:pt x="56" y="12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2" y="112"/>
                      <a:pt x="52" y="111"/>
                      <a:pt x="53" y="110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04"/>
                      <a:pt x="61" y="104"/>
                      <a:pt x="61" y="104"/>
                    </a:cubicBezTo>
                    <a:cubicBezTo>
                      <a:pt x="53" y="102"/>
                      <a:pt x="53" y="102"/>
                      <a:pt x="53" y="102"/>
                    </a:cubicBezTo>
                    <a:cubicBezTo>
                      <a:pt x="52" y="102"/>
                      <a:pt x="52" y="102"/>
                      <a:pt x="51" y="101"/>
                    </a:cubicBezTo>
                    <a:cubicBezTo>
                      <a:pt x="51" y="101"/>
                      <a:pt x="51" y="100"/>
                      <a:pt x="51" y="99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4" y="89"/>
                      <a:pt x="54" y="88"/>
                      <a:pt x="54" y="88"/>
                    </a:cubicBezTo>
                    <a:cubicBezTo>
                      <a:pt x="55" y="88"/>
                      <a:pt x="56" y="87"/>
                      <a:pt x="56" y="88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6" y="87"/>
                      <a:pt x="66" y="87"/>
                      <a:pt x="66" y="87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60" y="80"/>
                      <a:pt x="60" y="79"/>
                      <a:pt x="60" y="79"/>
                    </a:cubicBezTo>
                    <a:cubicBezTo>
                      <a:pt x="60" y="78"/>
                      <a:pt x="60" y="78"/>
                      <a:pt x="61" y="77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70"/>
                      <a:pt x="71" y="70"/>
                      <a:pt x="72" y="71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5"/>
                      <a:pt x="81" y="65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3" y="64"/>
                      <a:pt x="93" y="65"/>
                    </a:cubicBezTo>
                    <a:cubicBezTo>
                      <a:pt x="94" y="65"/>
                      <a:pt x="94" y="65"/>
                      <a:pt x="94" y="66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8" y="75"/>
                      <a:pt x="98" y="75"/>
                      <a:pt x="98" y="75"/>
                    </a:cubicBezTo>
                    <a:cubicBezTo>
                      <a:pt x="102" y="68"/>
                      <a:pt x="102" y="68"/>
                      <a:pt x="102" y="68"/>
                    </a:cubicBezTo>
                    <a:cubicBezTo>
                      <a:pt x="103" y="67"/>
                      <a:pt x="104" y="67"/>
                      <a:pt x="105" y="67"/>
                    </a:cubicBezTo>
                    <a:cubicBezTo>
                      <a:pt x="114" y="73"/>
                      <a:pt x="114" y="73"/>
                      <a:pt x="114" y="73"/>
                    </a:cubicBezTo>
                    <a:cubicBezTo>
                      <a:pt x="115" y="73"/>
                      <a:pt x="115" y="73"/>
                      <a:pt x="115" y="74"/>
                    </a:cubicBezTo>
                    <a:cubicBezTo>
                      <a:pt x="115" y="75"/>
                      <a:pt x="115" y="75"/>
                      <a:pt x="115" y="76"/>
                    </a:cubicBezTo>
                    <a:cubicBezTo>
                      <a:pt x="111" y="83"/>
                      <a:pt x="111" y="83"/>
                      <a:pt x="111" y="83"/>
                    </a:cubicBezTo>
                    <a:cubicBezTo>
                      <a:pt x="113" y="85"/>
                      <a:pt x="113" y="85"/>
                      <a:pt x="113" y="85"/>
                    </a:cubicBezTo>
                    <a:cubicBezTo>
                      <a:pt x="120" y="82"/>
                      <a:pt x="120" y="82"/>
                      <a:pt x="120" y="82"/>
                    </a:cubicBezTo>
                    <a:cubicBezTo>
                      <a:pt x="121" y="82"/>
                      <a:pt x="122" y="82"/>
                      <a:pt x="122" y="82"/>
                    </a:cubicBezTo>
                    <a:cubicBezTo>
                      <a:pt x="123" y="82"/>
                      <a:pt x="123" y="83"/>
                      <a:pt x="123" y="83"/>
                    </a:cubicBezTo>
                    <a:cubicBezTo>
                      <a:pt x="127" y="93"/>
                      <a:pt x="127" y="93"/>
                      <a:pt x="127" y="93"/>
                    </a:cubicBezTo>
                    <a:cubicBezTo>
                      <a:pt x="128" y="93"/>
                      <a:pt x="128" y="94"/>
                      <a:pt x="127" y="94"/>
                    </a:cubicBezTo>
                    <a:cubicBezTo>
                      <a:pt x="127" y="95"/>
                      <a:pt x="127" y="95"/>
                      <a:pt x="126" y="96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19" y="102"/>
                      <a:pt x="119" y="102"/>
                      <a:pt x="119" y="102"/>
                    </a:cubicBezTo>
                    <a:cubicBezTo>
                      <a:pt x="127" y="104"/>
                      <a:pt x="127" y="104"/>
                      <a:pt x="127" y="104"/>
                    </a:cubicBezTo>
                    <a:cubicBezTo>
                      <a:pt x="127" y="104"/>
                      <a:pt x="128" y="104"/>
                      <a:pt x="128" y="105"/>
                    </a:cubicBezTo>
                    <a:cubicBezTo>
                      <a:pt x="129" y="105"/>
                      <a:pt x="129" y="106"/>
                      <a:pt x="129" y="107"/>
                    </a:cubicBezTo>
                    <a:cubicBezTo>
                      <a:pt x="126" y="117"/>
                      <a:pt x="126" y="117"/>
                      <a:pt x="126" y="117"/>
                    </a:cubicBezTo>
                    <a:cubicBezTo>
                      <a:pt x="126" y="117"/>
                      <a:pt x="126" y="118"/>
                      <a:pt x="125" y="118"/>
                    </a:cubicBezTo>
                    <a:cubicBezTo>
                      <a:pt x="125" y="118"/>
                      <a:pt x="124" y="119"/>
                      <a:pt x="124" y="118"/>
                    </a:cubicBezTo>
                    <a:cubicBezTo>
                      <a:pt x="115" y="117"/>
                      <a:pt x="115" y="117"/>
                      <a:pt x="115" y="117"/>
                    </a:cubicBezTo>
                    <a:cubicBezTo>
                      <a:pt x="114" y="119"/>
                      <a:pt x="114" y="119"/>
                      <a:pt x="114" y="119"/>
                    </a:cubicBezTo>
                    <a:cubicBezTo>
                      <a:pt x="119" y="126"/>
                      <a:pt x="119" y="126"/>
                      <a:pt x="119" y="126"/>
                    </a:cubicBezTo>
                    <a:cubicBezTo>
                      <a:pt x="120" y="126"/>
                      <a:pt x="120" y="127"/>
                      <a:pt x="120" y="127"/>
                    </a:cubicBezTo>
                    <a:cubicBezTo>
                      <a:pt x="120" y="128"/>
                      <a:pt x="119" y="128"/>
                      <a:pt x="119" y="129"/>
                    </a:cubicBezTo>
                    <a:close/>
                    <a:moveTo>
                      <a:pt x="163" y="149"/>
                    </a:moveTo>
                    <a:cubicBezTo>
                      <a:pt x="163" y="149"/>
                      <a:pt x="163" y="149"/>
                      <a:pt x="162" y="149"/>
                    </a:cubicBezTo>
                    <a:cubicBezTo>
                      <a:pt x="162" y="150"/>
                      <a:pt x="162" y="150"/>
                      <a:pt x="161" y="150"/>
                    </a:cubicBezTo>
                    <a:cubicBezTo>
                      <a:pt x="157" y="149"/>
                      <a:pt x="157" y="149"/>
                      <a:pt x="157" y="149"/>
                    </a:cubicBezTo>
                    <a:cubicBezTo>
                      <a:pt x="156" y="150"/>
                      <a:pt x="156" y="150"/>
                      <a:pt x="156" y="150"/>
                    </a:cubicBezTo>
                    <a:cubicBezTo>
                      <a:pt x="159" y="153"/>
                      <a:pt x="159" y="153"/>
                      <a:pt x="159" y="153"/>
                    </a:cubicBezTo>
                    <a:cubicBezTo>
                      <a:pt x="159" y="154"/>
                      <a:pt x="160" y="154"/>
                      <a:pt x="160" y="154"/>
                    </a:cubicBezTo>
                    <a:cubicBezTo>
                      <a:pt x="160" y="154"/>
                      <a:pt x="159" y="155"/>
                      <a:pt x="159" y="155"/>
                    </a:cubicBezTo>
                    <a:cubicBezTo>
                      <a:pt x="155" y="159"/>
                      <a:pt x="155" y="159"/>
                      <a:pt x="155" y="159"/>
                    </a:cubicBezTo>
                    <a:cubicBezTo>
                      <a:pt x="155" y="159"/>
                      <a:pt x="155" y="159"/>
                      <a:pt x="154" y="159"/>
                    </a:cubicBezTo>
                    <a:cubicBezTo>
                      <a:pt x="154" y="159"/>
                      <a:pt x="154" y="159"/>
                      <a:pt x="154" y="159"/>
                    </a:cubicBezTo>
                    <a:cubicBezTo>
                      <a:pt x="151" y="155"/>
                      <a:pt x="151" y="155"/>
                      <a:pt x="151" y="155"/>
                    </a:cubicBezTo>
                    <a:cubicBezTo>
                      <a:pt x="149" y="156"/>
                      <a:pt x="149" y="156"/>
                      <a:pt x="149" y="156"/>
                    </a:cubicBezTo>
                    <a:cubicBezTo>
                      <a:pt x="150" y="161"/>
                      <a:pt x="150" y="161"/>
                      <a:pt x="150" y="161"/>
                    </a:cubicBezTo>
                    <a:cubicBezTo>
                      <a:pt x="150" y="161"/>
                      <a:pt x="149" y="161"/>
                      <a:pt x="149" y="161"/>
                    </a:cubicBezTo>
                    <a:cubicBezTo>
                      <a:pt x="149" y="162"/>
                      <a:pt x="149" y="162"/>
                      <a:pt x="148" y="162"/>
                    </a:cubicBezTo>
                    <a:cubicBezTo>
                      <a:pt x="143" y="162"/>
                      <a:pt x="143" y="162"/>
                      <a:pt x="143" y="162"/>
                    </a:cubicBezTo>
                    <a:cubicBezTo>
                      <a:pt x="143" y="163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1"/>
                    </a:cubicBezTo>
                    <a:cubicBezTo>
                      <a:pt x="141" y="157"/>
                      <a:pt x="141" y="157"/>
                      <a:pt x="141" y="157"/>
                    </a:cubicBezTo>
                    <a:cubicBezTo>
                      <a:pt x="140" y="157"/>
                      <a:pt x="140" y="157"/>
                      <a:pt x="140" y="157"/>
                    </a:cubicBezTo>
                    <a:cubicBezTo>
                      <a:pt x="137" y="161"/>
                      <a:pt x="137" y="161"/>
                      <a:pt x="137" y="161"/>
                    </a:cubicBezTo>
                    <a:cubicBezTo>
                      <a:pt x="137" y="161"/>
                      <a:pt x="137" y="161"/>
                      <a:pt x="137" y="161"/>
                    </a:cubicBezTo>
                    <a:cubicBezTo>
                      <a:pt x="136" y="161"/>
                      <a:pt x="136" y="161"/>
                      <a:pt x="136" y="161"/>
                    </a:cubicBezTo>
                    <a:cubicBezTo>
                      <a:pt x="131" y="158"/>
                      <a:pt x="131" y="158"/>
                      <a:pt x="131" y="158"/>
                    </a:cubicBezTo>
                    <a:cubicBezTo>
                      <a:pt x="131" y="158"/>
                      <a:pt x="131" y="158"/>
                      <a:pt x="131" y="158"/>
                    </a:cubicBezTo>
                    <a:cubicBezTo>
                      <a:pt x="131" y="158"/>
                      <a:pt x="131" y="158"/>
                      <a:pt x="130" y="158"/>
                    </a:cubicBezTo>
                    <a:cubicBezTo>
                      <a:pt x="130" y="157"/>
                      <a:pt x="130" y="157"/>
                      <a:pt x="131" y="157"/>
                    </a:cubicBezTo>
                    <a:cubicBezTo>
                      <a:pt x="133" y="153"/>
                      <a:pt x="133" y="153"/>
                      <a:pt x="133" y="153"/>
                    </a:cubicBezTo>
                    <a:cubicBezTo>
                      <a:pt x="132" y="152"/>
                      <a:pt x="132" y="152"/>
                      <a:pt x="132" y="152"/>
                    </a:cubicBezTo>
                    <a:cubicBezTo>
                      <a:pt x="128" y="153"/>
                      <a:pt x="128" y="153"/>
                      <a:pt x="128" y="153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4" y="148"/>
                      <a:pt x="124" y="148"/>
                      <a:pt x="124" y="148"/>
                    </a:cubicBezTo>
                    <a:cubicBezTo>
                      <a:pt x="123" y="147"/>
                      <a:pt x="124" y="147"/>
                      <a:pt x="124" y="146"/>
                    </a:cubicBezTo>
                    <a:cubicBezTo>
                      <a:pt x="128" y="145"/>
                      <a:pt x="128" y="145"/>
                      <a:pt x="128" y="145"/>
                    </a:cubicBezTo>
                    <a:cubicBezTo>
                      <a:pt x="128" y="143"/>
                      <a:pt x="128" y="143"/>
                      <a:pt x="128" y="143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4" y="142"/>
                      <a:pt x="123" y="142"/>
                      <a:pt x="123" y="142"/>
                    </a:cubicBezTo>
                    <a:cubicBezTo>
                      <a:pt x="123" y="141"/>
                      <a:pt x="123" y="141"/>
                      <a:pt x="123" y="141"/>
                    </a:cubicBezTo>
                    <a:cubicBezTo>
                      <a:pt x="124" y="135"/>
                      <a:pt x="124" y="135"/>
                      <a:pt x="124" y="135"/>
                    </a:cubicBezTo>
                    <a:cubicBezTo>
                      <a:pt x="124" y="135"/>
                      <a:pt x="125" y="134"/>
                      <a:pt x="125" y="134"/>
                    </a:cubicBezTo>
                    <a:cubicBezTo>
                      <a:pt x="130" y="135"/>
                      <a:pt x="130" y="135"/>
                      <a:pt x="130" y="135"/>
                    </a:cubicBezTo>
                    <a:cubicBezTo>
                      <a:pt x="130" y="134"/>
                      <a:pt x="130" y="134"/>
                      <a:pt x="130" y="134"/>
                    </a:cubicBezTo>
                    <a:cubicBezTo>
                      <a:pt x="127" y="130"/>
                      <a:pt x="127" y="130"/>
                      <a:pt x="127" y="130"/>
                    </a:cubicBezTo>
                    <a:cubicBezTo>
                      <a:pt x="127" y="130"/>
                      <a:pt x="127" y="130"/>
                      <a:pt x="127" y="130"/>
                    </a:cubicBezTo>
                    <a:cubicBezTo>
                      <a:pt x="127" y="129"/>
                      <a:pt x="127" y="129"/>
                      <a:pt x="128" y="129"/>
                    </a:cubicBezTo>
                    <a:cubicBezTo>
                      <a:pt x="132" y="125"/>
                      <a:pt x="132" y="125"/>
                      <a:pt x="132" y="125"/>
                    </a:cubicBezTo>
                    <a:cubicBezTo>
                      <a:pt x="132" y="125"/>
                      <a:pt x="132" y="125"/>
                      <a:pt x="132" y="125"/>
                    </a:cubicBezTo>
                    <a:cubicBezTo>
                      <a:pt x="133" y="125"/>
                      <a:pt x="133" y="125"/>
                      <a:pt x="133" y="125"/>
                    </a:cubicBezTo>
                    <a:cubicBezTo>
                      <a:pt x="136" y="128"/>
                      <a:pt x="136" y="128"/>
                      <a:pt x="136" y="128"/>
                    </a:cubicBezTo>
                    <a:cubicBezTo>
                      <a:pt x="138" y="128"/>
                      <a:pt x="138" y="128"/>
                      <a:pt x="138" y="128"/>
                    </a:cubicBezTo>
                    <a:cubicBezTo>
                      <a:pt x="137" y="123"/>
                      <a:pt x="137" y="123"/>
                      <a:pt x="137" y="123"/>
                    </a:cubicBezTo>
                    <a:cubicBezTo>
                      <a:pt x="137" y="123"/>
                      <a:pt x="137" y="123"/>
                      <a:pt x="137" y="122"/>
                    </a:cubicBezTo>
                    <a:cubicBezTo>
                      <a:pt x="138" y="122"/>
                      <a:pt x="138" y="122"/>
                      <a:pt x="138" y="122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5" y="122"/>
                      <a:pt x="145" y="122"/>
                    </a:cubicBezTo>
                    <a:cubicBezTo>
                      <a:pt x="146" y="127"/>
                      <a:pt x="146" y="127"/>
                      <a:pt x="146" y="127"/>
                    </a:cubicBezTo>
                    <a:cubicBezTo>
                      <a:pt x="147" y="127"/>
                      <a:pt x="147" y="127"/>
                      <a:pt x="147" y="127"/>
                    </a:cubicBezTo>
                    <a:cubicBezTo>
                      <a:pt x="149" y="123"/>
                      <a:pt x="149" y="123"/>
                      <a:pt x="149" y="123"/>
                    </a:cubicBezTo>
                    <a:cubicBezTo>
                      <a:pt x="150" y="123"/>
                      <a:pt x="150" y="123"/>
                      <a:pt x="151" y="123"/>
                    </a:cubicBezTo>
                    <a:cubicBezTo>
                      <a:pt x="156" y="125"/>
                      <a:pt x="156" y="125"/>
                      <a:pt x="156" y="125"/>
                    </a:cubicBezTo>
                    <a:cubicBezTo>
                      <a:pt x="156" y="126"/>
                      <a:pt x="156" y="126"/>
                      <a:pt x="156" y="126"/>
                    </a:cubicBezTo>
                    <a:cubicBezTo>
                      <a:pt x="156" y="126"/>
                      <a:pt x="156" y="127"/>
                      <a:pt x="156" y="127"/>
                    </a:cubicBezTo>
                    <a:cubicBezTo>
                      <a:pt x="154" y="131"/>
                      <a:pt x="154" y="131"/>
                      <a:pt x="154" y="131"/>
                    </a:cubicBezTo>
                    <a:cubicBezTo>
                      <a:pt x="155" y="132"/>
                      <a:pt x="155" y="132"/>
                      <a:pt x="155" y="132"/>
                    </a:cubicBezTo>
                    <a:cubicBezTo>
                      <a:pt x="159" y="130"/>
                      <a:pt x="159" y="130"/>
                      <a:pt x="159" y="130"/>
                    </a:cubicBezTo>
                    <a:cubicBezTo>
                      <a:pt x="160" y="130"/>
                      <a:pt x="160" y="130"/>
                      <a:pt x="161" y="131"/>
                    </a:cubicBezTo>
                    <a:cubicBezTo>
                      <a:pt x="163" y="136"/>
                      <a:pt x="163" y="136"/>
                      <a:pt x="163" y="136"/>
                    </a:cubicBezTo>
                    <a:cubicBezTo>
                      <a:pt x="163" y="136"/>
                      <a:pt x="163" y="136"/>
                      <a:pt x="163" y="137"/>
                    </a:cubicBezTo>
                    <a:cubicBezTo>
                      <a:pt x="163" y="137"/>
                      <a:pt x="163" y="137"/>
                      <a:pt x="162" y="137"/>
                    </a:cubicBezTo>
                    <a:cubicBezTo>
                      <a:pt x="158" y="139"/>
                      <a:pt x="158" y="139"/>
                      <a:pt x="158" y="139"/>
                    </a:cubicBezTo>
                    <a:cubicBezTo>
                      <a:pt x="159" y="141"/>
                      <a:pt x="159" y="141"/>
                      <a:pt x="159" y="141"/>
                    </a:cubicBezTo>
                    <a:cubicBezTo>
                      <a:pt x="163" y="142"/>
                      <a:pt x="163" y="142"/>
                      <a:pt x="163" y="142"/>
                    </a:cubicBezTo>
                    <a:cubicBezTo>
                      <a:pt x="163" y="142"/>
                      <a:pt x="164" y="142"/>
                      <a:pt x="164" y="142"/>
                    </a:cubicBezTo>
                    <a:cubicBezTo>
                      <a:pt x="164" y="143"/>
                      <a:pt x="164" y="143"/>
                      <a:pt x="164" y="143"/>
                    </a:cubicBezTo>
                    <a:lnTo>
                      <a:pt x="163" y="149"/>
                    </a:lnTo>
                    <a:close/>
                    <a:moveTo>
                      <a:pt x="182" y="105"/>
                    </a:moveTo>
                    <a:cubicBezTo>
                      <a:pt x="182" y="105"/>
                      <a:pt x="183" y="106"/>
                      <a:pt x="183" y="106"/>
                    </a:cubicBezTo>
                    <a:cubicBezTo>
                      <a:pt x="183" y="106"/>
                      <a:pt x="182" y="107"/>
                      <a:pt x="182" y="107"/>
                    </a:cubicBezTo>
                    <a:cubicBezTo>
                      <a:pt x="177" y="112"/>
                      <a:pt x="177" y="112"/>
                      <a:pt x="177" y="112"/>
                    </a:cubicBezTo>
                    <a:cubicBezTo>
                      <a:pt x="176" y="112"/>
                      <a:pt x="176" y="112"/>
                      <a:pt x="176" y="112"/>
                    </a:cubicBezTo>
                    <a:cubicBezTo>
                      <a:pt x="175" y="112"/>
                      <a:pt x="175" y="112"/>
                      <a:pt x="174" y="112"/>
                    </a:cubicBezTo>
                    <a:cubicBezTo>
                      <a:pt x="170" y="108"/>
                      <a:pt x="170" y="108"/>
                      <a:pt x="170" y="108"/>
                    </a:cubicBezTo>
                    <a:cubicBezTo>
                      <a:pt x="168" y="108"/>
                      <a:pt x="168" y="108"/>
                      <a:pt x="168" y="108"/>
                    </a:cubicBezTo>
                    <a:cubicBezTo>
                      <a:pt x="169" y="114"/>
                      <a:pt x="169" y="114"/>
                      <a:pt x="169" y="114"/>
                    </a:cubicBezTo>
                    <a:cubicBezTo>
                      <a:pt x="169" y="115"/>
                      <a:pt x="169" y="115"/>
                      <a:pt x="169" y="115"/>
                    </a:cubicBezTo>
                    <a:cubicBezTo>
                      <a:pt x="168" y="116"/>
                      <a:pt x="168" y="116"/>
                      <a:pt x="168" y="116"/>
                    </a:cubicBezTo>
                    <a:cubicBezTo>
                      <a:pt x="160" y="117"/>
                      <a:pt x="160" y="117"/>
                      <a:pt x="160" y="117"/>
                    </a:cubicBezTo>
                    <a:cubicBezTo>
                      <a:pt x="160" y="117"/>
                      <a:pt x="159" y="117"/>
                      <a:pt x="159" y="116"/>
                    </a:cubicBezTo>
                    <a:cubicBezTo>
                      <a:pt x="159" y="116"/>
                      <a:pt x="159" y="116"/>
                      <a:pt x="159" y="115"/>
                    </a:cubicBezTo>
                    <a:cubicBezTo>
                      <a:pt x="158" y="110"/>
                      <a:pt x="158" y="110"/>
                      <a:pt x="158" y="110"/>
                    </a:cubicBezTo>
                    <a:cubicBezTo>
                      <a:pt x="156" y="109"/>
                      <a:pt x="156" y="109"/>
                      <a:pt x="156" y="109"/>
                    </a:cubicBezTo>
                    <a:cubicBezTo>
                      <a:pt x="153" y="114"/>
                      <a:pt x="153" y="114"/>
                      <a:pt x="153" y="114"/>
                    </a:cubicBezTo>
                    <a:cubicBezTo>
                      <a:pt x="153" y="114"/>
                      <a:pt x="152" y="115"/>
                      <a:pt x="152" y="115"/>
                    </a:cubicBezTo>
                    <a:cubicBezTo>
                      <a:pt x="151" y="115"/>
                      <a:pt x="151" y="115"/>
                      <a:pt x="151" y="115"/>
                    </a:cubicBezTo>
                    <a:cubicBezTo>
                      <a:pt x="144" y="111"/>
                      <a:pt x="144" y="111"/>
                      <a:pt x="144" y="111"/>
                    </a:cubicBezTo>
                    <a:cubicBezTo>
                      <a:pt x="144" y="111"/>
                      <a:pt x="144" y="111"/>
                      <a:pt x="144" y="111"/>
                    </a:cubicBezTo>
                    <a:cubicBezTo>
                      <a:pt x="144" y="111"/>
                      <a:pt x="144" y="110"/>
                      <a:pt x="144" y="110"/>
                    </a:cubicBezTo>
                    <a:cubicBezTo>
                      <a:pt x="143" y="110"/>
                      <a:pt x="144" y="109"/>
                      <a:pt x="144" y="109"/>
                    </a:cubicBezTo>
                    <a:cubicBezTo>
                      <a:pt x="147" y="104"/>
                      <a:pt x="147" y="104"/>
                      <a:pt x="147" y="104"/>
                    </a:cubicBezTo>
                    <a:cubicBezTo>
                      <a:pt x="145" y="102"/>
                      <a:pt x="145" y="102"/>
                      <a:pt x="145" y="102"/>
                    </a:cubicBezTo>
                    <a:cubicBezTo>
                      <a:pt x="140" y="105"/>
                      <a:pt x="140" y="105"/>
                      <a:pt x="140" y="105"/>
                    </a:cubicBezTo>
                    <a:cubicBezTo>
                      <a:pt x="139" y="105"/>
                      <a:pt x="139" y="105"/>
                      <a:pt x="139" y="105"/>
                    </a:cubicBezTo>
                    <a:cubicBezTo>
                      <a:pt x="138" y="104"/>
                      <a:pt x="138" y="104"/>
                      <a:pt x="138" y="104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4" y="96"/>
                      <a:pt x="135" y="95"/>
                      <a:pt x="135" y="95"/>
                    </a:cubicBezTo>
                    <a:cubicBezTo>
                      <a:pt x="141" y="93"/>
                      <a:pt x="141" y="93"/>
                      <a:pt x="141" y="93"/>
                    </a:cubicBezTo>
                    <a:cubicBezTo>
                      <a:pt x="141" y="90"/>
                      <a:pt x="141" y="90"/>
                      <a:pt x="141" y="90"/>
                    </a:cubicBezTo>
                    <a:cubicBezTo>
                      <a:pt x="135" y="89"/>
                      <a:pt x="135" y="89"/>
                      <a:pt x="135" y="89"/>
                    </a:cubicBezTo>
                    <a:cubicBezTo>
                      <a:pt x="135" y="89"/>
                      <a:pt x="134" y="89"/>
                      <a:pt x="134" y="88"/>
                    </a:cubicBezTo>
                    <a:cubicBezTo>
                      <a:pt x="134" y="88"/>
                      <a:pt x="134" y="88"/>
                      <a:pt x="134" y="87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79"/>
                      <a:pt x="136" y="79"/>
                      <a:pt x="137" y="79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4" y="78"/>
                      <a:pt x="144" y="78"/>
                      <a:pt x="144" y="78"/>
                    </a:cubicBezTo>
                    <a:cubicBezTo>
                      <a:pt x="140" y="74"/>
                      <a:pt x="140" y="74"/>
                      <a:pt x="140" y="74"/>
                    </a:cubicBezTo>
                    <a:cubicBezTo>
                      <a:pt x="140" y="73"/>
                      <a:pt x="140" y="73"/>
                      <a:pt x="140" y="73"/>
                    </a:cubicBezTo>
                    <a:cubicBezTo>
                      <a:pt x="140" y="72"/>
                      <a:pt x="140" y="72"/>
                      <a:pt x="140" y="72"/>
                    </a:cubicBezTo>
                    <a:cubicBezTo>
                      <a:pt x="146" y="67"/>
                      <a:pt x="146" y="67"/>
                      <a:pt x="146" y="67"/>
                    </a:cubicBezTo>
                    <a:cubicBezTo>
                      <a:pt x="146" y="66"/>
                      <a:pt x="146" y="66"/>
                      <a:pt x="147" y="66"/>
                    </a:cubicBezTo>
                    <a:cubicBezTo>
                      <a:pt x="147" y="66"/>
                      <a:pt x="148" y="66"/>
                      <a:pt x="148" y="67"/>
                    </a:cubicBezTo>
                    <a:cubicBezTo>
                      <a:pt x="152" y="71"/>
                      <a:pt x="152" y="71"/>
                      <a:pt x="152" y="71"/>
                    </a:cubicBezTo>
                    <a:cubicBezTo>
                      <a:pt x="154" y="70"/>
                      <a:pt x="154" y="70"/>
                      <a:pt x="154" y="70"/>
                    </a:cubicBezTo>
                    <a:cubicBezTo>
                      <a:pt x="153" y="64"/>
                      <a:pt x="153" y="64"/>
                      <a:pt x="153" y="64"/>
                    </a:cubicBezTo>
                    <a:cubicBezTo>
                      <a:pt x="153" y="64"/>
                      <a:pt x="153" y="64"/>
                      <a:pt x="154" y="63"/>
                    </a:cubicBezTo>
                    <a:cubicBezTo>
                      <a:pt x="154" y="63"/>
                      <a:pt x="154" y="63"/>
                      <a:pt x="155" y="63"/>
                    </a:cubicBezTo>
                    <a:cubicBezTo>
                      <a:pt x="162" y="62"/>
                      <a:pt x="162" y="62"/>
                      <a:pt x="162" y="62"/>
                    </a:cubicBezTo>
                    <a:cubicBezTo>
                      <a:pt x="163" y="62"/>
                      <a:pt x="164" y="62"/>
                      <a:pt x="164" y="63"/>
                    </a:cubicBezTo>
                    <a:cubicBezTo>
                      <a:pt x="164" y="69"/>
                      <a:pt x="164" y="69"/>
                      <a:pt x="164" y="69"/>
                    </a:cubicBezTo>
                    <a:cubicBezTo>
                      <a:pt x="167" y="70"/>
                      <a:pt x="167" y="70"/>
                      <a:pt x="167" y="70"/>
                    </a:cubicBezTo>
                    <a:cubicBezTo>
                      <a:pt x="169" y="64"/>
                      <a:pt x="169" y="64"/>
                      <a:pt x="169" y="64"/>
                    </a:cubicBezTo>
                    <a:cubicBezTo>
                      <a:pt x="170" y="64"/>
                      <a:pt x="171" y="64"/>
                      <a:pt x="172" y="64"/>
                    </a:cubicBezTo>
                    <a:cubicBezTo>
                      <a:pt x="178" y="68"/>
                      <a:pt x="178" y="68"/>
                      <a:pt x="178" y="68"/>
                    </a:cubicBezTo>
                    <a:cubicBezTo>
                      <a:pt x="178" y="68"/>
                      <a:pt x="179" y="68"/>
                      <a:pt x="179" y="69"/>
                    </a:cubicBezTo>
                    <a:cubicBezTo>
                      <a:pt x="179" y="69"/>
                      <a:pt x="179" y="69"/>
                      <a:pt x="179" y="70"/>
                    </a:cubicBezTo>
                    <a:cubicBezTo>
                      <a:pt x="176" y="75"/>
                      <a:pt x="176" y="75"/>
                      <a:pt x="176" y="75"/>
                    </a:cubicBezTo>
                    <a:cubicBezTo>
                      <a:pt x="177" y="77"/>
                      <a:pt x="177" y="77"/>
                      <a:pt x="177" y="77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3" y="74"/>
                      <a:pt x="184" y="74"/>
                      <a:pt x="184" y="75"/>
                    </a:cubicBezTo>
                    <a:cubicBezTo>
                      <a:pt x="188" y="82"/>
                      <a:pt x="188" y="82"/>
                      <a:pt x="188" y="82"/>
                    </a:cubicBezTo>
                    <a:cubicBezTo>
                      <a:pt x="188" y="82"/>
                      <a:pt x="188" y="82"/>
                      <a:pt x="188" y="83"/>
                    </a:cubicBezTo>
                    <a:cubicBezTo>
                      <a:pt x="187" y="83"/>
                      <a:pt x="187" y="83"/>
                      <a:pt x="187" y="84"/>
                    </a:cubicBezTo>
                    <a:cubicBezTo>
                      <a:pt x="181" y="86"/>
                      <a:pt x="181" y="86"/>
                      <a:pt x="181" y="86"/>
                    </a:cubicBezTo>
                    <a:cubicBezTo>
                      <a:pt x="182" y="88"/>
                      <a:pt x="182" y="88"/>
                      <a:pt x="182" y="88"/>
                    </a:cubicBezTo>
                    <a:cubicBezTo>
                      <a:pt x="187" y="90"/>
                      <a:pt x="187" y="90"/>
                      <a:pt x="187" y="90"/>
                    </a:cubicBezTo>
                    <a:cubicBezTo>
                      <a:pt x="188" y="90"/>
                      <a:pt x="188" y="90"/>
                      <a:pt x="188" y="90"/>
                    </a:cubicBezTo>
                    <a:cubicBezTo>
                      <a:pt x="189" y="91"/>
                      <a:pt x="189" y="91"/>
                      <a:pt x="189" y="91"/>
                    </a:cubicBezTo>
                    <a:cubicBezTo>
                      <a:pt x="187" y="99"/>
                      <a:pt x="187" y="99"/>
                      <a:pt x="187" y="99"/>
                    </a:cubicBezTo>
                    <a:cubicBezTo>
                      <a:pt x="187" y="99"/>
                      <a:pt x="187" y="99"/>
                      <a:pt x="186" y="100"/>
                    </a:cubicBezTo>
                    <a:cubicBezTo>
                      <a:pt x="186" y="100"/>
                      <a:pt x="186" y="100"/>
                      <a:pt x="185" y="100"/>
                    </a:cubicBezTo>
                    <a:cubicBezTo>
                      <a:pt x="179" y="99"/>
                      <a:pt x="179" y="99"/>
                      <a:pt x="179" y="99"/>
                    </a:cubicBezTo>
                    <a:cubicBezTo>
                      <a:pt x="178" y="101"/>
                      <a:pt x="178" y="101"/>
                      <a:pt x="178" y="101"/>
                    </a:cubicBezTo>
                    <a:lnTo>
                      <a:pt x="182" y="1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75" tIns="34287" rIns="68575" bIns="34287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47" name="Freeform 51"/>
            <p:cNvSpPr>
              <a:spLocks noEditPoints="1"/>
            </p:cNvSpPr>
            <p:nvPr/>
          </p:nvSpPr>
          <p:spPr bwMode="gray">
            <a:xfrm>
              <a:off x="5430961" y="676810"/>
              <a:ext cx="947485" cy="970019"/>
            </a:xfrm>
            <a:custGeom>
              <a:avLst/>
              <a:gdLst>
                <a:gd name="T0" fmla="*/ 182 w 244"/>
                <a:gd name="T1" fmla="*/ 42 h 266"/>
                <a:gd name="T2" fmla="*/ 28 w 244"/>
                <a:gd name="T3" fmla="*/ 109 h 266"/>
                <a:gd name="T4" fmla="*/ 3 w 244"/>
                <a:gd name="T5" fmla="*/ 156 h 266"/>
                <a:gd name="T6" fmla="*/ 23 w 244"/>
                <a:gd name="T7" fmla="*/ 169 h 266"/>
                <a:gd name="T8" fmla="*/ 23 w 244"/>
                <a:gd name="T9" fmla="*/ 188 h 266"/>
                <a:gd name="T10" fmla="*/ 27 w 244"/>
                <a:gd name="T11" fmla="*/ 201 h 266"/>
                <a:gd name="T12" fmla="*/ 33 w 244"/>
                <a:gd name="T13" fmla="*/ 232 h 266"/>
                <a:gd name="T14" fmla="*/ 93 w 244"/>
                <a:gd name="T15" fmla="*/ 265 h 266"/>
                <a:gd name="T16" fmla="*/ 188 w 244"/>
                <a:gd name="T17" fmla="*/ 266 h 266"/>
                <a:gd name="T18" fmla="*/ 202 w 244"/>
                <a:gd name="T19" fmla="*/ 159 h 266"/>
                <a:gd name="T20" fmla="*/ 117 w 244"/>
                <a:gd name="T21" fmla="*/ 43 h 266"/>
                <a:gd name="T22" fmla="*/ 121 w 244"/>
                <a:gd name="T23" fmla="*/ 58 h 266"/>
                <a:gd name="T24" fmla="*/ 113 w 244"/>
                <a:gd name="T25" fmla="*/ 58 h 266"/>
                <a:gd name="T26" fmla="*/ 75 w 244"/>
                <a:gd name="T27" fmla="*/ 102 h 266"/>
                <a:gd name="T28" fmla="*/ 60 w 244"/>
                <a:gd name="T29" fmla="*/ 99 h 266"/>
                <a:gd name="T30" fmla="*/ 75 w 244"/>
                <a:gd name="T31" fmla="*/ 95 h 266"/>
                <a:gd name="T32" fmla="*/ 75 w 244"/>
                <a:gd name="T33" fmla="*/ 102 h 266"/>
                <a:gd name="T34" fmla="*/ 83 w 244"/>
                <a:gd name="T35" fmla="*/ 75 h 266"/>
                <a:gd name="T36" fmla="*/ 75 w 244"/>
                <a:gd name="T37" fmla="*/ 61 h 266"/>
                <a:gd name="T38" fmla="*/ 88 w 244"/>
                <a:gd name="T39" fmla="*/ 69 h 266"/>
                <a:gd name="T40" fmla="*/ 85 w 244"/>
                <a:gd name="T41" fmla="*/ 76 h 266"/>
                <a:gd name="T42" fmla="*/ 132 w 244"/>
                <a:gd name="T43" fmla="*/ 151 h 266"/>
                <a:gd name="T44" fmla="*/ 119 w 244"/>
                <a:gd name="T45" fmla="*/ 162 h 266"/>
                <a:gd name="T46" fmla="*/ 107 w 244"/>
                <a:gd name="T47" fmla="*/ 152 h 266"/>
                <a:gd name="T48" fmla="*/ 107 w 244"/>
                <a:gd name="T49" fmla="*/ 148 h 266"/>
                <a:gd name="T50" fmla="*/ 131 w 244"/>
                <a:gd name="T51" fmla="*/ 148 h 266"/>
                <a:gd name="T52" fmla="*/ 132 w 244"/>
                <a:gd name="T53" fmla="*/ 151 h 266"/>
                <a:gd name="T54" fmla="*/ 132 w 244"/>
                <a:gd name="T55" fmla="*/ 141 h 266"/>
                <a:gd name="T56" fmla="*/ 107 w 244"/>
                <a:gd name="T57" fmla="*/ 140 h 266"/>
                <a:gd name="T58" fmla="*/ 120 w 244"/>
                <a:gd name="T59" fmla="*/ 74 h 266"/>
                <a:gd name="T60" fmla="*/ 133 w 244"/>
                <a:gd name="T61" fmla="*/ 140 h 266"/>
                <a:gd name="T62" fmla="*/ 152 w 244"/>
                <a:gd name="T63" fmla="*/ 72 h 266"/>
                <a:gd name="T64" fmla="*/ 147 w 244"/>
                <a:gd name="T65" fmla="*/ 72 h 266"/>
                <a:gd name="T66" fmla="*/ 154 w 244"/>
                <a:gd name="T67" fmla="*/ 59 h 266"/>
                <a:gd name="T68" fmla="*/ 160 w 244"/>
                <a:gd name="T69" fmla="*/ 64 h 266"/>
                <a:gd name="T70" fmla="*/ 165 w 244"/>
                <a:gd name="T71" fmla="*/ 102 h 266"/>
                <a:gd name="T72" fmla="*/ 165 w 244"/>
                <a:gd name="T73" fmla="*/ 95 h 266"/>
                <a:gd name="T74" fmla="*/ 180 w 244"/>
                <a:gd name="T75" fmla="*/ 9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4" h="266">
                  <a:moveTo>
                    <a:pt x="202" y="159"/>
                  </a:moveTo>
                  <a:cubicBezTo>
                    <a:pt x="202" y="159"/>
                    <a:pt x="244" y="88"/>
                    <a:pt x="182" y="42"/>
                  </a:cubicBezTo>
                  <a:cubicBezTo>
                    <a:pt x="182" y="42"/>
                    <a:pt x="121" y="0"/>
                    <a:pt x="51" y="45"/>
                  </a:cubicBezTo>
                  <a:cubicBezTo>
                    <a:pt x="51" y="45"/>
                    <a:pt x="22" y="64"/>
                    <a:pt x="28" y="109"/>
                  </a:cubicBezTo>
                  <a:cubicBezTo>
                    <a:pt x="28" y="109"/>
                    <a:pt x="31" y="122"/>
                    <a:pt x="28" y="127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3" y="156"/>
                    <a:pt x="0" y="165"/>
                    <a:pt x="10" y="166"/>
                  </a:cubicBezTo>
                  <a:cubicBezTo>
                    <a:pt x="23" y="169"/>
                    <a:pt x="23" y="169"/>
                    <a:pt x="23" y="16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4" y="179"/>
                    <a:pt x="17" y="184"/>
                    <a:pt x="23" y="188"/>
                  </a:cubicBezTo>
                  <a:cubicBezTo>
                    <a:pt x="23" y="188"/>
                    <a:pt x="28" y="191"/>
                    <a:pt x="24" y="193"/>
                  </a:cubicBezTo>
                  <a:cubicBezTo>
                    <a:pt x="24" y="193"/>
                    <a:pt x="17" y="198"/>
                    <a:pt x="27" y="201"/>
                  </a:cubicBezTo>
                  <a:cubicBezTo>
                    <a:pt x="27" y="201"/>
                    <a:pt x="31" y="205"/>
                    <a:pt x="28" y="211"/>
                  </a:cubicBezTo>
                  <a:cubicBezTo>
                    <a:pt x="28" y="211"/>
                    <a:pt x="20" y="222"/>
                    <a:pt x="33" y="232"/>
                  </a:cubicBezTo>
                  <a:cubicBezTo>
                    <a:pt x="35" y="232"/>
                    <a:pt x="41" y="239"/>
                    <a:pt x="85" y="230"/>
                  </a:cubicBezTo>
                  <a:cubicBezTo>
                    <a:pt x="85" y="230"/>
                    <a:pt x="95" y="233"/>
                    <a:pt x="93" y="265"/>
                  </a:cubicBezTo>
                  <a:cubicBezTo>
                    <a:pt x="96" y="265"/>
                    <a:pt x="180" y="266"/>
                    <a:pt x="180" y="266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8" y="266"/>
                    <a:pt x="181" y="234"/>
                    <a:pt x="183" y="207"/>
                  </a:cubicBezTo>
                  <a:cubicBezTo>
                    <a:pt x="183" y="207"/>
                    <a:pt x="189" y="178"/>
                    <a:pt x="202" y="159"/>
                  </a:cubicBezTo>
                  <a:close/>
                  <a:moveTo>
                    <a:pt x="113" y="47"/>
                  </a:moveTo>
                  <a:cubicBezTo>
                    <a:pt x="113" y="45"/>
                    <a:pt x="115" y="43"/>
                    <a:pt x="117" y="43"/>
                  </a:cubicBezTo>
                  <a:cubicBezTo>
                    <a:pt x="119" y="43"/>
                    <a:pt x="121" y="45"/>
                    <a:pt x="121" y="47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1" y="60"/>
                    <a:pt x="119" y="62"/>
                    <a:pt x="117" y="62"/>
                  </a:cubicBezTo>
                  <a:cubicBezTo>
                    <a:pt x="115" y="62"/>
                    <a:pt x="113" y="60"/>
                    <a:pt x="113" y="58"/>
                  </a:cubicBezTo>
                  <a:lnTo>
                    <a:pt x="113" y="47"/>
                  </a:lnTo>
                  <a:close/>
                  <a:moveTo>
                    <a:pt x="75" y="102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62" y="102"/>
                    <a:pt x="60" y="101"/>
                    <a:pt x="60" y="99"/>
                  </a:cubicBezTo>
                  <a:cubicBezTo>
                    <a:pt x="60" y="96"/>
                    <a:pt x="62" y="95"/>
                    <a:pt x="64" y="95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7" y="95"/>
                    <a:pt x="79" y="96"/>
                    <a:pt x="79" y="99"/>
                  </a:cubicBezTo>
                  <a:cubicBezTo>
                    <a:pt x="79" y="101"/>
                    <a:pt x="77" y="102"/>
                    <a:pt x="75" y="102"/>
                  </a:cubicBezTo>
                  <a:close/>
                  <a:moveTo>
                    <a:pt x="85" y="76"/>
                  </a:moveTo>
                  <a:cubicBezTo>
                    <a:pt x="84" y="76"/>
                    <a:pt x="83" y="75"/>
                    <a:pt x="83" y="75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3" y="65"/>
                    <a:pt x="73" y="63"/>
                    <a:pt x="75" y="61"/>
                  </a:cubicBezTo>
                  <a:cubicBezTo>
                    <a:pt x="76" y="60"/>
                    <a:pt x="79" y="60"/>
                    <a:pt x="80" y="61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90" y="71"/>
                    <a:pt x="90" y="73"/>
                    <a:pt x="88" y="75"/>
                  </a:cubicBezTo>
                  <a:cubicBezTo>
                    <a:pt x="87" y="75"/>
                    <a:pt x="86" y="76"/>
                    <a:pt x="85" y="76"/>
                  </a:cubicBezTo>
                  <a:close/>
                  <a:moveTo>
                    <a:pt x="132" y="151"/>
                  </a:moveTo>
                  <a:cubicBezTo>
                    <a:pt x="132" y="151"/>
                    <a:pt x="132" y="151"/>
                    <a:pt x="132" y="151"/>
                  </a:cubicBezTo>
                  <a:cubicBezTo>
                    <a:pt x="132" y="152"/>
                    <a:pt x="132" y="152"/>
                    <a:pt x="132" y="152"/>
                  </a:cubicBezTo>
                  <a:cubicBezTo>
                    <a:pt x="130" y="158"/>
                    <a:pt x="125" y="162"/>
                    <a:pt x="119" y="162"/>
                  </a:cubicBezTo>
                  <a:cubicBezTo>
                    <a:pt x="114" y="162"/>
                    <a:pt x="109" y="158"/>
                    <a:pt x="107" y="152"/>
                  </a:cubicBezTo>
                  <a:cubicBezTo>
                    <a:pt x="107" y="152"/>
                    <a:pt x="107" y="152"/>
                    <a:pt x="107" y="152"/>
                  </a:cubicBezTo>
                  <a:cubicBezTo>
                    <a:pt x="107" y="150"/>
                    <a:pt x="107" y="150"/>
                    <a:pt x="107" y="150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8"/>
                    <a:pt x="108" y="148"/>
                    <a:pt x="108" y="148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32" y="148"/>
                    <a:pt x="132" y="148"/>
                    <a:pt x="132" y="148"/>
                  </a:cubicBezTo>
                  <a:lnTo>
                    <a:pt x="132" y="151"/>
                  </a:lnTo>
                  <a:close/>
                  <a:moveTo>
                    <a:pt x="133" y="140"/>
                  </a:moveTo>
                  <a:cubicBezTo>
                    <a:pt x="133" y="141"/>
                    <a:pt x="133" y="141"/>
                    <a:pt x="132" y="141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07" y="141"/>
                    <a:pt x="107" y="141"/>
                    <a:pt x="107" y="140"/>
                  </a:cubicBezTo>
                  <a:cubicBezTo>
                    <a:pt x="102" y="129"/>
                    <a:pt x="88" y="123"/>
                    <a:pt x="88" y="106"/>
                  </a:cubicBezTo>
                  <a:cubicBezTo>
                    <a:pt x="88" y="89"/>
                    <a:pt x="102" y="74"/>
                    <a:pt x="120" y="74"/>
                  </a:cubicBezTo>
                  <a:cubicBezTo>
                    <a:pt x="138" y="74"/>
                    <a:pt x="152" y="89"/>
                    <a:pt x="152" y="106"/>
                  </a:cubicBezTo>
                  <a:cubicBezTo>
                    <a:pt x="152" y="124"/>
                    <a:pt x="136" y="133"/>
                    <a:pt x="133" y="140"/>
                  </a:cubicBezTo>
                  <a:close/>
                  <a:moveTo>
                    <a:pt x="160" y="64"/>
                  </a:moveTo>
                  <a:cubicBezTo>
                    <a:pt x="152" y="72"/>
                    <a:pt x="152" y="72"/>
                    <a:pt x="152" y="72"/>
                  </a:cubicBezTo>
                  <a:cubicBezTo>
                    <a:pt x="151" y="73"/>
                    <a:pt x="150" y="73"/>
                    <a:pt x="149" y="73"/>
                  </a:cubicBezTo>
                  <a:cubicBezTo>
                    <a:pt x="148" y="73"/>
                    <a:pt x="147" y="73"/>
                    <a:pt x="147" y="72"/>
                  </a:cubicBezTo>
                  <a:cubicBezTo>
                    <a:pt x="145" y="71"/>
                    <a:pt x="145" y="68"/>
                    <a:pt x="147" y="67"/>
                  </a:cubicBezTo>
                  <a:cubicBezTo>
                    <a:pt x="154" y="59"/>
                    <a:pt x="154" y="59"/>
                    <a:pt x="154" y="59"/>
                  </a:cubicBezTo>
                  <a:cubicBezTo>
                    <a:pt x="156" y="57"/>
                    <a:pt x="158" y="57"/>
                    <a:pt x="160" y="59"/>
                  </a:cubicBezTo>
                  <a:cubicBezTo>
                    <a:pt x="161" y="60"/>
                    <a:pt x="161" y="63"/>
                    <a:pt x="160" y="64"/>
                  </a:cubicBezTo>
                  <a:close/>
                  <a:moveTo>
                    <a:pt x="176" y="102"/>
                  </a:moveTo>
                  <a:cubicBezTo>
                    <a:pt x="165" y="102"/>
                    <a:pt x="165" y="102"/>
                    <a:pt x="165" y="102"/>
                  </a:cubicBezTo>
                  <a:cubicBezTo>
                    <a:pt x="163" y="102"/>
                    <a:pt x="161" y="101"/>
                    <a:pt x="161" y="99"/>
                  </a:cubicBezTo>
                  <a:cubicBezTo>
                    <a:pt x="161" y="96"/>
                    <a:pt x="163" y="95"/>
                    <a:pt x="165" y="95"/>
                  </a:cubicBezTo>
                  <a:cubicBezTo>
                    <a:pt x="176" y="95"/>
                    <a:pt x="176" y="95"/>
                    <a:pt x="176" y="95"/>
                  </a:cubicBezTo>
                  <a:cubicBezTo>
                    <a:pt x="178" y="95"/>
                    <a:pt x="180" y="96"/>
                    <a:pt x="180" y="99"/>
                  </a:cubicBezTo>
                  <a:cubicBezTo>
                    <a:pt x="180" y="101"/>
                    <a:pt x="178" y="102"/>
                    <a:pt x="176" y="102"/>
                  </a:cubicBezTo>
                  <a:close/>
                </a:path>
              </a:pathLst>
            </a:custGeom>
            <a:solidFill>
              <a:srgbClr val="EC297B"/>
            </a:solidFill>
            <a:ln>
              <a:noFill/>
            </a:ln>
            <a:extLst/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</p:grpSp>
      <p:cxnSp>
        <p:nvCxnSpPr>
          <p:cNvPr id="5" name="Straight Connector 4"/>
          <p:cNvCxnSpPr>
            <a:cxnSpLocks/>
          </p:cNvCxnSpPr>
          <p:nvPr/>
        </p:nvCxnSpPr>
        <p:spPr bwMode="gray">
          <a:xfrm>
            <a:off x="3956380" y="1887966"/>
            <a:ext cx="0" cy="251947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 bwMode="gray">
          <a:xfrm>
            <a:off x="7853028" y="1887966"/>
            <a:ext cx="0" cy="251947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52054" y="2204720"/>
            <a:ext cx="3205398" cy="17170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678D63D-411E-494C-857D-8242AF748075}"/>
              </a:ext>
            </a:extLst>
          </p:cNvPr>
          <p:cNvSpPr txBox="1">
            <a:spLocks/>
          </p:cNvSpPr>
          <p:nvPr/>
        </p:nvSpPr>
        <p:spPr bwMode="gray">
          <a:xfrm>
            <a:off x="1621641" y="2702989"/>
            <a:ext cx="94006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sz="1400" b="1" dirty="0">
                <a:solidFill>
                  <a:srgbClr val="0065BD"/>
                </a:solidFill>
              </a:rPr>
              <a:t>Digital</a:t>
            </a:r>
            <a:r>
              <a:rPr lang="en-US" sz="1400" b="1" dirty="0">
                <a:solidFill>
                  <a:srgbClr val="0065BD"/>
                </a:solidFill>
              </a:rPr>
              <a:t> </a:t>
            </a:r>
            <a:r>
              <a:rPr sz="1400" b="1" dirty="0">
                <a:solidFill>
                  <a:srgbClr val="0065BD"/>
                </a:solidFill>
              </a:rPr>
              <a:t>Age</a:t>
            </a:r>
          </a:p>
        </p:txBody>
      </p:sp>
      <p:sp>
        <p:nvSpPr>
          <p:cNvPr id="64" name="Tracker circle">
            <a:extLst>
              <a:ext uri="{FF2B5EF4-FFF2-40B4-BE49-F238E27FC236}">
                <a16:creationId xmlns:a16="http://schemas.microsoft.com/office/drawing/2014/main" id="{79C2FEDA-D7F6-41B7-BA9E-25BD66A66EA3}"/>
              </a:ext>
            </a:extLst>
          </p:cNvPr>
          <p:cNvSpPr/>
          <p:nvPr/>
        </p:nvSpPr>
        <p:spPr bwMode="gray">
          <a:xfrm>
            <a:off x="1968413" y="2349787"/>
            <a:ext cx="246521" cy="24652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b="1" dirty="0">
                <a:solidFill>
                  <a:srgbClr val="0065BD"/>
                </a:solidFill>
              </a:rPr>
              <a:t>3</a:t>
            </a:r>
          </a:p>
        </p:txBody>
      </p:sp>
      <p:sp>
        <p:nvSpPr>
          <p:cNvPr id="67" name="Tracker circle">
            <a:extLst>
              <a:ext uri="{FF2B5EF4-FFF2-40B4-BE49-F238E27FC236}">
                <a16:creationId xmlns:a16="http://schemas.microsoft.com/office/drawing/2014/main" id="{E480B805-EA6A-446B-92F2-CBDC7B2AEBEE}"/>
              </a:ext>
            </a:extLst>
          </p:cNvPr>
          <p:cNvSpPr/>
          <p:nvPr/>
        </p:nvSpPr>
        <p:spPr bwMode="gray">
          <a:xfrm>
            <a:off x="631520" y="2349788"/>
            <a:ext cx="246521" cy="2465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b="1" dirty="0">
                <a:solidFill>
                  <a:srgbClr val="00ADEF"/>
                </a:solidFill>
              </a:rPr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81E032-1C76-4A73-9132-51FA629A4FFC}"/>
              </a:ext>
            </a:extLst>
          </p:cNvPr>
          <p:cNvSpPr txBox="1">
            <a:spLocks/>
          </p:cNvSpPr>
          <p:nvPr/>
        </p:nvSpPr>
        <p:spPr bwMode="gray">
          <a:xfrm>
            <a:off x="158758" y="2702989"/>
            <a:ext cx="11920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sz="1400" b="1" dirty="0">
                <a:solidFill>
                  <a:srgbClr val="00ADEF"/>
                </a:solidFill>
              </a:rPr>
              <a:t>Global carbon footprint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839A8EC-0EF3-4E7C-A5FC-CB0C6F980ABB}"/>
              </a:ext>
            </a:extLst>
          </p:cNvPr>
          <p:cNvSpPr txBox="1">
            <a:spLocks/>
          </p:cNvSpPr>
          <p:nvPr/>
        </p:nvSpPr>
        <p:spPr bwMode="gray">
          <a:xfrm>
            <a:off x="2832543" y="2702989"/>
            <a:ext cx="10248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sz="1400" b="1" dirty="0">
                <a:solidFill>
                  <a:srgbClr val="002960"/>
                </a:solidFill>
              </a:rPr>
              <a:t>Authenticity</a:t>
            </a:r>
          </a:p>
        </p:txBody>
      </p:sp>
      <p:sp>
        <p:nvSpPr>
          <p:cNvPr id="72" name="Tracker circle">
            <a:extLst>
              <a:ext uri="{FF2B5EF4-FFF2-40B4-BE49-F238E27FC236}">
                <a16:creationId xmlns:a16="http://schemas.microsoft.com/office/drawing/2014/main" id="{E65E6783-E982-498C-8D04-D478F339FBD7}"/>
              </a:ext>
            </a:extLst>
          </p:cNvPr>
          <p:cNvSpPr/>
          <p:nvPr/>
        </p:nvSpPr>
        <p:spPr bwMode="gray">
          <a:xfrm>
            <a:off x="3221688" y="2349788"/>
            <a:ext cx="246521" cy="2465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b="1" dirty="0">
                <a:solidFill>
                  <a:srgbClr val="002960"/>
                </a:solidFill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7D1723-BB6B-4681-9409-20741909EDC7}"/>
              </a:ext>
            </a:extLst>
          </p:cNvPr>
          <p:cNvSpPr txBox="1">
            <a:spLocks/>
          </p:cNvSpPr>
          <p:nvPr/>
        </p:nvSpPr>
        <p:spPr bwMode="gray">
          <a:xfrm>
            <a:off x="1621641" y="3761109"/>
            <a:ext cx="94006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sz="1400" b="1" dirty="0">
                <a:solidFill>
                  <a:srgbClr val="0065BD"/>
                </a:solidFill>
              </a:rPr>
              <a:t>Ne</a:t>
            </a:r>
            <a:r>
              <a:rPr lang="en-US" sz="1400" b="1" dirty="0">
                <a:solidFill>
                  <a:srgbClr val="0065BD"/>
                </a:solidFill>
              </a:rPr>
              <a:t>w </a:t>
            </a:r>
            <a:r>
              <a:rPr sz="1400" b="1" dirty="0">
                <a:solidFill>
                  <a:srgbClr val="0065BD"/>
                </a:solidFill>
              </a:rPr>
              <a:t>Arena</a:t>
            </a:r>
          </a:p>
        </p:txBody>
      </p:sp>
      <p:sp>
        <p:nvSpPr>
          <p:cNvPr id="66" name="Tracker circle">
            <a:extLst>
              <a:ext uri="{FF2B5EF4-FFF2-40B4-BE49-F238E27FC236}">
                <a16:creationId xmlns:a16="http://schemas.microsoft.com/office/drawing/2014/main" id="{86156CFE-AABD-460C-B560-99B20C6B6E16}"/>
              </a:ext>
            </a:extLst>
          </p:cNvPr>
          <p:cNvSpPr/>
          <p:nvPr/>
        </p:nvSpPr>
        <p:spPr bwMode="gray">
          <a:xfrm>
            <a:off x="1968413" y="3407908"/>
            <a:ext cx="246521" cy="2465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b="1" dirty="0">
                <a:solidFill>
                  <a:srgbClr val="0065BD"/>
                </a:solidFill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C8A4353-9B0A-42A7-BB0E-F84CE7CFAEB4}"/>
              </a:ext>
            </a:extLst>
          </p:cNvPr>
          <p:cNvSpPr txBox="1">
            <a:spLocks/>
          </p:cNvSpPr>
          <p:nvPr/>
        </p:nvSpPr>
        <p:spPr bwMode="gray">
          <a:xfrm>
            <a:off x="158758" y="3761109"/>
            <a:ext cx="11920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sz="1400" b="1" dirty="0" err="1">
                <a:solidFill>
                  <a:srgbClr val="00ADEF"/>
                </a:solidFill>
              </a:rPr>
              <a:t>Decentrali</a:t>
            </a:r>
            <a:r>
              <a:rPr lang="en-US" sz="1400" b="1" dirty="0" err="1">
                <a:solidFill>
                  <a:srgbClr val="00ADEF"/>
                </a:solidFill>
              </a:rPr>
              <a:t>-</a:t>
            </a:r>
            <a:r>
              <a:rPr sz="1400" b="1" dirty="0" err="1">
                <a:solidFill>
                  <a:srgbClr val="00ADEF"/>
                </a:solidFill>
              </a:rPr>
              <a:t>sation</a:t>
            </a:r>
            <a:endParaRPr sz="1400" b="1" dirty="0">
              <a:solidFill>
                <a:srgbClr val="00ADEF"/>
              </a:solidFill>
            </a:endParaRPr>
          </a:p>
        </p:txBody>
      </p:sp>
      <p:sp>
        <p:nvSpPr>
          <p:cNvPr id="69" name="Tracker circle">
            <a:extLst>
              <a:ext uri="{FF2B5EF4-FFF2-40B4-BE49-F238E27FC236}">
                <a16:creationId xmlns:a16="http://schemas.microsoft.com/office/drawing/2014/main" id="{FC2EA5F7-2DA9-42A0-8B3C-265F39F25F01}"/>
              </a:ext>
            </a:extLst>
          </p:cNvPr>
          <p:cNvSpPr/>
          <p:nvPr/>
        </p:nvSpPr>
        <p:spPr bwMode="gray">
          <a:xfrm>
            <a:off x="631520" y="3407907"/>
            <a:ext cx="246521" cy="24652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b="1" dirty="0">
                <a:solidFill>
                  <a:srgbClr val="00ADEF"/>
                </a:solidFill>
              </a:rPr>
              <a:t>2</a:t>
            </a:r>
          </a:p>
        </p:txBody>
      </p:sp>
      <p:sp>
        <p:nvSpPr>
          <p:cNvPr id="35" name="TextBox 34"/>
          <p:cNvSpPr txBox="1">
            <a:spLocks/>
          </p:cNvSpPr>
          <p:nvPr/>
        </p:nvSpPr>
        <p:spPr bwMode="gray">
          <a:xfrm>
            <a:off x="158758" y="1887966"/>
            <a:ext cx="3698595" cy="21544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lvl="0" indent="0" defTabSz="1193860" eaLnBrk="1" latinLnBrk="0" hangingPunct="1">
              <a:buClr>
                <a:schemeClr val="tx2"/>
              </a:buClr>
              <a:buSzPct val="100000"/>
              <a:defRPr lang="x-none" baseline="0">
                <a:latin typeface="+mn-lt"/>
              </a:defRPr>
            </a:lvl1pPr>
            <a:lvl2pPr marL="194400" lvl="1" indent="-190800" defTabSz="119386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baseline="0">
                <a:latin typeface="+mn-lt"/>
              </a:defRPr>
            </a:lvl2pPr>
            <a:lvl3pPr marL="609630" lvl="2" indent="-349268" defTabSz="119386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baseline="0">
                <a:latin typeface="+mn-lt"/>
              </a:defRPr>
            </a:lvl3pPr>
            <a:lvl4pPr marL="819192" lvl="3" indent="-207444" defTabSz="119386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baseline="0">
                <a:latin typeface="+mn-lt"/>
              </a:defRPr>
            </a:lvl4pPr>
            <a:lvl5pPr marL="999794" lvl="4" indent="-173575" defTabSz="119386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2026" lvl="1" indent="0" algn="ctr">
              <a:spcBef>
                <a:spcPts val="450"/>
              </a:spcBef>
              <a:buNone/>
              <a:tabLst>
                <a:tab pos="1073905" algn="l"/>
              </a:tabLst>
            </a:pPr>
            <a:r>
              <a:rPr lang="en-US" sz="1400" b="1" dirty="0">
                <a:solidFill>
                  <a:schemeClr val="accent2"/>
                </a:solidFill>
                <a:sym typeface="Arial" panose="020B0604020202020204" pitchFamily="34" charset="0"/>
              </a:rPr>
              <a:t>External challenges affecting the industry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32931E-9375-4C49-992C-E123B2CE5B7B}"/>
              </a:ext>
            </a:extLst>
          </p:cNvPr>
          <p:cNvSpPr txBox="1">
            <a:spLocks/>
          </p:cNvSpPr>
          <p:nvPr/>
        </p:nvSpPr>
        <p:spPr bwMode="gray">
          <a:xfrm>
            <a:off x="2832543" y="3761109"/>
            <a:ext cx="102481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sz="1400" b="1" dirty="0">
                <a:solidFill>
                  <a:srgbClr val="002960"/>
                </a:solidFill>
              </a:rPr>
              <a:t>User </a:t>
            </a:r>
            <a:br>
              <a:rPr sz="1400" b="1" dirty="0">
                <a:solidFill>
                  <a:srgbClr val="002960"/>
                </a:solidFill>
              </a:rPr>
            </a:br>
            <a:r>
              <a:rPr sz="1400" b="1" dirty="0">
                <a:solidFill>
                  <a:srgbClr val="002960"/>
                </a:solidFill>
              </a:rPr>
              <a:t>Empower</a:t>
            </a:r>
            <a:r>
              <a:rPr lang="en-US" sz="1400" b="1" dirty="0">
                <a:solidFill>
                  <a:srgbClr val="002960"/>
                </a:solidFill>
              </a:rPr>
              <a:t>-</a:t>
            </a:r>
            <a:r>
              <a:rPr sz="1400" b="1" dirty="0" err="1">
                <a:solidFill>
                  <a:srgbClr val="002960"/>
                </a:solidFill>
              </a:rPr>
              <a:t>ment</a:t>
            </a:r>
            <a:endParaRPr sz="1400" b="1" dirty="0">
              <a:solidFill>
                <a:srgbClr val="002960"/>
              </a:solidFill>
            </a:endParaRPr>
          </a:p>
        </p:txBody>
      </p:sp>
      <p:sp>
        <p:nvSpPr>
          <p:cNvPr id="74" name="Tracker circle">
            <a:extLst>
              <a:ext uri="{FF2B5EF4-FFF2-40B4-BE49-F238E27FC236}">
                <a16:creationId xmlns:a16="http://schemas.microsoft.com/office/drawing/2014/main" id="{AE299D26-9EC5-4023-8B77-EB5A9A2AAD05}"/>
              </a:ext>
            </a:extLst>
          </p:cNvPr>
          <p:cNvSpPr/>
          <p:nvPr/>
        </p:nvSpPr>
        <p:spPr bwMode="gray">
          <a:xfrm>
            <a:off x="3221688" y="3380253"/>
            <a:ext cx="246521" cy="27417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b="1" dirty="0">
                <a:solidFill>
                  <a:srgbClr val="00296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9039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Object 10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615408" y="84152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4" name="think-cell Slide" r:id="rId7" imgW="524" imgH="526" progId="TCLayout.ActiveDocument.1">
                  <p:embed/>
                </p:oleObj>
              </mc:Choice>
              <mc:Fallback>
                <p:oleObj name="think-cell Slide" r:id="rId7" imgW="524" imgH="526" progId="TCLayout.ActiveDocument.1">
                  <p:embed/>
                  <p:pic>
                    <p:nvPicPr>
                      <p:cNvPr id="110" name="Object 109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5408" y="84152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D243CF6-0280-4A4A-A979-0F4BBE58FBD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038732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EnergyCo</a:t>
            </a:r>
            <a:r>
              <a:rPr lang="en-US" dirty="0"/>
              <a:t>: initial situation – external pressures due to energy transition and gap between brand promise and perception </a:t>
            </a:r>
          </a:p>
        </p:txBody>
      </p:sp>
      <p:sp>
        <p:nvSpPr>
          <p:cNvPr id="163" name="4. Footnote">
            <a:extLst>
              <a:ext uri="{FF2B5EF4-FFF2-40B4-BE49-F238E27FC236}">
                <a16:creationId xmlns:a16="http://schemas.microsoft.com/office/drawing/2014/main" id="{089EBE29-13E0-4A4F-BC9F-A6D1F14639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8758" y="6060438"/>
            <a:ext cx="85485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64292" indent="-64292">
              <a:defRPr/>
            </a:pPr>
            <a:r>
              <a:rPr lang="en-US" sz="800" dirty="0">
                <a:solidFill>
                  <a:schemeClr val="accent6"/>
                </a:solidFill>
                <a:latin typeface="Arial" panose="020B0604020202020204" pitchFamily="34" charset="0"/>
              </a:rPr>
              <a:t>1 External turnover 2016</a:t>
            </a:r>
          </a:p>
          <a:p>
            <a:pPr marL="64292" indent="-64292">
              <a:defRPr/>
            </a:pPr>
            <a:r>
              <a:rPr lang="en-US" sz="800" dirty="0">
                <a:solidFill>
                  <a:schemeClr val="accent6"/>
                </a:solidFill>
                <a:latin typeface="Arial" panose="020B0604020202020204" pitchFamily="34" charset="0"/>
              </a:rPr>
              <a:t>2 EBIT 2016</a:t>
            </a:r>
          </a:p>
          <a:p>
            <a:pPr marL="64292" indent="-64292">
              <a:defRPr/>
            </a:pPr>
            <a:r>
              <a:rPr lang="en-US" sz="800" dirty="0">
                <a:solidFill>
                  <a:schemeClr val="accent6"/>
                </a:solidFill>
                <a:latin typeface="Arial" panose="020B0604020202020204" pitchFamily="34" charset="0"/>
              </a:rPr>
              <a:t>3 Status 2016</a:t>
            </a:r>
          </a:p>
        </p:txBody>
      </p:sp>
      <p:sp>
        <p:nvSpPr>
          <p:cNvPr id="165" name="5. Source">
            <a:extLst>
              <a:ext uri="{FF2B5EF4-FFF2-40B4-BE49-F238E27FC236}">
                <a16:creationId xmlns:a16="http://schemas.microsoft.com/office/drawing/2014/main" id="{CDB47B81-1CBA-42C0-86DB-7030C2571E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758" y="6507558"/>
            <a:ext cx="746431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70271" indent="-370271" defTabSz="895362"/>
            <a:r>
              <a:rPr lang="en-US" sz="800" dirty="0">
                <a:solidFill>
                  <a:schemeClr val="accent6"/>
                </a:solidFill>
                <a:latin typeface="Arial" panose="020B0604020202020204" pitchFamily="34" charset="0"/>
              </a:rPr>
              <a:t>SOURCE: </a:t>
            </a:r>
            <a:r>
              <a:rPr lang="en-US" sz="800" dirty="0" err="1">
                <a:solidFill>
                  <a:schemeClr val="accent6"/>
                </a:solidFill>
                <a:latin typeface="Arial" panose="020B0604020202020204" pitchFamily="34" charset="0"/>
              </a:rPr>
              <a:t>statista.com</a:t>
            </a:r>
            <a:r>
              <a:rPr lang="en-US" sz="800" dirty="0">
                <a:solidFill>
                  <a:schemeClr val="accent6"/>
                </a:solidFill>
                <a:latin typeface="Arial" panose="020B0604020202020204" pitchFamily="34" charset="0"/>
              </a:rPr>
              <a:t>; McKinsey</a:t>
            </a:r>
          </a:p>
        </p:txBody>
      </p:sp>
      <p:sp>
        <p:nvSpPr>
          <p:cNvPr id="147" name="Shape 1077">
            <a:extLst>
              <a:ext uri="{FF2B5EF4-FFF2-40B4-BE49-F238E27FC236}">
                <a16:creationId xmlns:a16="http://schemas.microsoft.com/office/drawing/2014/main" id="{542ABE45-1F20-4C94-BDD3-4046F9E84424}"/>
              </a:ext>
            </a:extLst>
          </p:cNvPr>
          <p:cNvSpPr/>
          <p:nvPr/>
        </p:nvSpPr>
        <p:spPr bwMode="gray">
          <a:xfrm>
            <a:off x="9166094" y="2321823"/>
            <a:ext cx="999139" cy="130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 anchorCtr="0">
            <a:noAutofit/>
          </a:bodyPr>
          <a:lstStyle/>
          <a:p>
            <a:pPr lvl="0"/>
            <a:r>
              <a:rPr lang="en-US" sz="1200" b="1" dirty="0">
                <a:solidFill>
                  <a:schemeClr val="bg1"/>
                </a:solidFill>
                <a:latin typeface="+mn-lt"/>
              </a:rPr>
              <a:t>Our task</a:t>
            </a:r>
          </a:p>
        </p:txBody>
      </p:sp>
      <p:sp>
        <p:nvSpPr>
          <p:cNvPr id="69" name="Rectangle 12">
            <a:extLst>
              <a:ext uri="{FF2B5EF4-FFF2-40B4-BE49-F238E27FC236}">
                <a16:creationId xmlns:a16="http://schemas.microsoft.com/office/drawing/2014/main" id="{208775B1-9C7B-4ABF-86D7-B8C24242036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138040" y="976881"/>
            <a:ext cx="65126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auto">
              <a:spcBef>
                <a:spcPct val="30000"/>
              </a:spcBef>
              <a:spcAft>
                <a:spcPts val="0"/>
              </a:spcAft>
              <a:buClr>
                <a:srgbClr val="002960"/>
              </a:buClr>
              <a:defRPr/>
            </a:pPr>
            <a:r>
              <a:rPr lang="en-US" sz="1400" b="1" dirty="0">
                <a:solidFill>
                  <a:srgbClr val="143C8C"/>
                </a:solidFill>
                <a:latin typeface="+mn-lt"/>
              </a:rPr>
              <a:t>Initial situation and reason for project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36A688-6228-483B-B305-46D70B94B922}"/>
              </a:ext>
            </a:extLst>
          </p:cNvPr>
          <p:cNvSpPr>
            <a:spLocks/>
          </p:cNvSpPr>
          <p:nvPr/>
        </p:nvSpPr>
        <p:spPr bwMode="gray">
          <a:xfrm>
            <a:off x="1161244" y="3106626"/>
            <a:ext cx="3126447" cy="2747055"/>
          </a:xfrm>
          <a:prstGeom prst="roundRect">
            <a:avLst>
              <a:gd name="adj" fmla="val 13616"/>
            </a:avLst>
          </a:prstGeom>
          <a:solidFill>
            <a:srgbClr val="780A5F"/>
          </a:solidFill>
          <a:ln w="9525">
            <a:solidFill>
              <a:srgbClr val="D7F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799" dirty="0">
              <a:solidFill>
                <a:schemeClr val="tx1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54265FEA-61CE-417A-BAE7-6CD442D3EB88}"/>
              </a:ext>
            </a:extLst>
          </p:cNvPr>
          <p:cNvSpPr>
            <a:spLocks noEditPoints="1"/>
          </p:cNvSpPr>
          <p:nvPr/>
        </p:nvSpPr>
        <p:spPr bwMode="gray">
          <a:xfrm>
            <a:off x="2276669" y="1052500"/>
            <a:ext cx="1349739" cy="730594"/>
          </a:xfrm>
          <a:custGeom>
            <a:avLst/>
            <a:gdLst>
              <a:gd name="T0" fmla="*/ 1634 w 1640"/>
              <a:gd name="T1" fmla="*/ 744 h 886"/>
              <a:gd name="T2" fmla="*/ 1594 w 1640"/>
              <a:gd name="T3" fmla="*/ 708 h 886"/>
              <a:gd name="T4" fmla="*/ 1554 w 1640"/>
              <a:gd name="T5" fmla="*/ 744 h 886"/>
              <a:gd name="T6" fmla="*/ 1536 w 1640"/>
              <a:gd name="T7" fmla="*/ 750 h 886"/>
              <a:gd name="T8" fmla="*/ 1452 w 1640"/>
              <a:gd name="T9" fmla="*/ 742 h 886"/>
              <a:gd name="T10" fmla="*/ 1368 w 1640"/>
              <a:gd name="T11" fmla="*/ 758 h 886"/>
              <a:gd name="T12" fmla="*/ 1276 w 1640"/>
              <a:gd name="T13" fmla="*/ 582 h 886"/>
              <a:gd name="T14" fmla="*/ 1252 w 1640"/>
              <a:gd name="T15" fmla="*/ 570 h 886"/>
              <a:gd name="T16" fmla="*/ 1276 w 1640"/>
              <a:gd name="T17" fmla="*/ 566 h 886"/>
              <a:gd name="T18" fmla="*/ 1246 w 1640"/>
              <a:gd name="T19" fmla="*/ 524 h 886"/>
              <a:gd name="T20" fmla="*/ 1238 w 1640"/>
              <a:gd name="T21" fmla="*/ 566 h 886"/>
              <a:gd name="T22" fmla="*/ 1096 w 1640"/>
              <a:gd name="T23" fmla="*/ 570 h 886"/>
              <a:gd name="T24" fmla="*/ 1104 w 1640"/>
              <a:gd name="T25" fmla="*/ 574 h 886"/>
              <a:gd name="T26" fmla="*/ 1116 w 1640"/>
              <a:gd name="T27" fmla="*/ 586 h 886"/>
              <a:gd name="T28" fmla="*/ 1100 w 1640"/>
              <a:gd name="T29" fmla="*/ 626 h 886"/>
              <a:gd name="T30" fmla="*/ 1076 w 1640"/>
              <a:gd name="T31" fmla="*/ 610 h 886"/>
              <a:gd name="T32" fmla="*/ 1064 w 1640"/>
              <a:gd name="T33" fmla="*/ 602 h 886"/>
              <a:gd name="T34" fmla="*/ 982 w 1640"/>
              <a:gd name="T35" fmla="*/ 594 h 886"/>
              <a:gd name="T36" fmla="*/ 974 w 1640"/>
              <a:gd name="T37" fmla="*/ 512 h 886"/>
              <a:gd name="T38" fmla="*/ 924 w 1640"/>
              <a:gd name="T39" fmla="*/ 594 h 886"/>
              <a:gd name="T40" fmla="*/ 940 w 1640"/>
              <a:gd name="T41" fmla="*/ 610 h 886"/>
              <a:gd name="T42" fmla="*/ 928 w 1640"/>
              <a:gd name="T43" fmla="*/ 626 h 886"/>
              <a:gd name="T44" fmla="*/ 920 w 1640"/>
              <a:gd name="T45" fmla="*/ 754 h 886"/>
              <a:gd name="T46" fmla="*/ 884 w 1640"/>
              <a:gd name="T47" fmla="*/ 770 h 886"/>
              <a:gd name="T48" fmla="*/ 861 w 1640"/>
              <a:gd name="T49" fmla="*/ 734 h 886"/>
              <a:gd name="T50" fmla="*/ 853 w 1640"/>
              <a:gd name="T51" fmla="*/ 698 h 886"/>
              <a:gd name="T52" fmla="*/ 836 w 1640"/>
              <a:gd name="T53" fmla="*/ 766 h 886"/>
              <a:gd name="T54" fmla="*/ 802 w 1640"/>
              <a:gd name="T55" fmla="*/ 410 h 886"/>
              <a:gd name="T56" fmla="*/ 790 w 1640"/>
              <a:gd name="T57" fmla="*/ 248 h 886"/>
              <a:gd name="T58" fmla="*/ 784 w 1640"/>
              <a:gd name="T59" fmla="*/ 410 h 886"/>
              <a:gd name="T60" fmla="*/ 688 w 1640"/>
              <a:gd name="T61" fmla="*/ 426 h 886"/>
              <a:gd name="T62" fmla="*/ 784 w 1640"/>
              <a:gd name="T63" fmla="*/ 442 h 886"/>
              <a:gd name="T64" fmla="*/ 692 w 1640"/>
              <a:gd name="T65" fmla="*/ 470 h 886"/>
              <a:gd name="T66" fmla="*/ 664 w 1640"/>
              <a:gd name="T67" fmla="*/ 450 h 886"/>
              <a:gd name="T68" fmla="*/ 640 w 1640"/>
              <a:gd name="T69" fmla="*/ 842 h 886"/>
              <a:gd name="T70" fmla="*/ 538 w 1640"/>
              <a:gd name="T71" fmla="*/ 256 h 886"/>
              <a:gd name="T72" fmla="*/ 530 w 1640"/>
              <a:gd name="T73" fmla="*/ 0 h 886"/>
              <a:gd name="T74" fmla="*/ 436 w 1640"/>
              <a:gd name="T75" fmla="*/ 262 h 886"/>
              <a:gd name="T76" fmla="*/ 408 w 1640"/>
              <a:gd name="T77" fmla="*/ 374 h 886"/>
              <a:gd name="T78" fmla="*/ 360 w 1640"/>
              <a:gd name="T79" fmla="*/ 790 h 886"/>
              <a:gd name="T80" fmla="*/ 216 w 1640"/>
              <a:gd name="T81" fmla="*/ 626 h 886"/>
              <a:gd name="T82" fmla="*/ 102 w 1640"/>
              <a:gd name="T83" fmla="*/ 452 h 886"/>
              <a:gd name="T84" fmla="*/ 74 w 1640"/>
              <a:gd name="T85" fmla="*/ 664 h 886"/>
              <a:gd name="T86" fmla="*/ 10 w 1640"/>
              <a:gd name="T87" fmla="*/ 768 h 886"/>
              <a:gd name="T88" fmla="*/ 1640 w 1640"/>
              <a:gd name="T89" fmla="*/ 886 h 886"/>
              <a:gd name="T90" fmla="*/ 1634 w 1640"/>
              <a:gd name="T91" fmla="*/ 750 h 886"/>
              <a:gd name="T92" fmla="*/ 1414 w 1640"/>
              <a:gd name="T93" fmla="*/ 816 h 886"/>
              <a:gd name="T94" fmla="*/ 1420 w 1640"/>
              <a:gd name="T95" fmla="*/ 764 h 886"/>
              <a:gd name="T96" fmla="*/ 1430 w 1640"/>
              <a:gd name="T97" fmla="*/ 816 h 886"/>
              <a:gd name="T98" fmla="*/ 1424 w 1640"/>
              <a:gd name="T99" fmla="*/ 764 h 886"/>
              <a:gd name="T100" fmla="*/ 1430 w 1640"/>
              <a:gd name="T101" fmla="*/ 816 h 886"/>
              <a:gd name="T102" fmla="*/ 1454 w 1640"/>
              <a:gd name="T103" fmla="*/ 816 h 886"/>
              <a:gd name="T104" fmla="*/ 1462 w 1640"/>
              <a:gd name="T105" fmla="*/ 766 h 886"/>
              <a:gd name="T106" fmla="*/ 1474 w 1640"/>
              <a:gd name="T107" fmla="*/ 816 h 886"/>
              <a:gd name="T108" fmla="*/ 1466 w 1640"/>
              <a:gd name="T109" fmla="*/ 768 h 886"/>
              <a:gd name="T110" fmla="*/ 1474 w 1640"/>
              <a:gd name="T111" fmla="*/ 816 h 886"/>
              <a:gd name="T112" fmla="*/ 1574 w 1640"/>
              <a:gd name="T113" fmla="*/ 836 h 886"/>
              <a:gd name="T114" fmla="*/ 1614 w 1640"/>
              <a:gd name="T115" fmla="*/ 80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40" h="886">
                <a:moveTo>
                  <a:pt x="1634" y="750"/>
                </a:moveTo>
                <a:cubicBezTo>
                  <a:pt x="1634" y="744"/>
                  <a:pt x="1634" y="744"/>
                  <a:pt x="1634" y="744"/>
                </a:cubicBezTo>
                <a:cubicBezTo>
                  <a:pt x="1634" y="736"/>
                  <a:pt x="1626" y="728"/>
                  <a:pt x="1618" y="720"/>
                </a:cubicBezTo>
                <a:cubicBezTo>
                  <a:pt x="1610" y="712"/>
                  <a:pt x="1594" y="708"/>
                  <a:pt x="1594" y="708"/>
                </a:cubicBezTo>
                <a:cubicBezTo>
                  <a:pt x="1594" y="708"/>
                  <a:pt x="1578" y="712"/>
                  <a:pt x="1570" y="720"/>
                </a:cubicBezTo>
                <a:cubicBezTo>
                  <a:pt x="1562" y="728"/>
                  <a:pt x="1554" y="736"/>
                  <a:pt x="1554" y="744"/>
                </a:cubicBezTo>
                <a:cubicBezTo>
                  <a:pt x="1554" y="750"/>
                  <a:pt x="1554" y="750"/>
                  <a:pt x="1554" y="750"/>
                </a:cubicBezTo>
                <a:cubicBezTo>
                  <a:pt x="1536" y="750"/>
                  <a:pt x="1536" y="750"/>
                  <a:pt x="1536" y="750"/>
                </a:cubicBezTo>
                <a:cubicBezTo>
                  <a:pt x="1536" y="766"/>
                  <a:pt x="1536" y="766"/>
                  <a:pt x="1536" y="766"/>
                </a:cubicBezTo>
                <a:cubicBezTo>
                  <a:pt x="1536" y="766"/>
                  <a:pt x="1468" y="746"/>
                  <a:pt x="1452" y="742"/>
                </a:cubicBezTo>
                <a:cubicBezTo>
                  <a:pt x="1436" y="738"/>
                  <a:pt x="1368" y="730"/>
                  <a:pt x="1352" y="734"/>
                </a:cubicBezTo>
                <a:cubicBezTo>
                  <a:pt x="1336" y="738"/>
                  <a:pt x="1368" y="758"/>
                  <a:pt x="1368" y="758"/>
                </a:cubicBezTo>
                <a:cubicBezTo>
                  <a:pt x="1276" y="766"/>
                  <a:pt x="1276" y="766"/>
                  <a:pt x="1276" y="766"/>
                </a:cubicBezTo>
                <a:cubicBezTo>
                  <a:pt x="1276" y="582"/>
                  <a:pt x="1276" y="582"/>
                  <a:pt x="1276" y="582"/>
                </a:cubicBezTo>
                <a:cubicBezTo>
                  <a:pt x="1252" y="582"/>
                  <a:pt x="1252" y="582"/>
                  <a:pt x="1252" y="582"/>
                </a:cubicBezTo>
                <a:cubicBezTo>
                  <a:pt x="1252" y="570"/>
                  <a:pt x="1252" y="570"/>
                  <a:pt x="1252" y="570"/>
                </a:cubicBezTo>
                <a:cubicBezTo>
                  <a:pt x="1276" y="570"/>
                  <a:pt x="1276" y="570"/>
                  <a:pt x="1276" y="570"/>
                </a:cubicBezTo>
                <a:cubicBezTo>
                  <a:pt x="1276" y="566"/>
                  <a:pt x="1276" y="566"/>
                  <a:pt x="1276" y="566"/>
                </a:cubicBezTo>
                <a:cubicBezTo>
                  <a:pt x="1246" y="566"/>
                  <a:pt x="1246" y="566"/>
                  <a:pt x="1246" y="566"/>
                </a:cubicBezTo>
                <a:cubicBezTo>
                  <a:pt x="1246" y="524"/>
                  <a:pt x="1246" y="524"/>
                  <a:pt x="1246" y="524"/>
                </a:cubicBezTo>
                <a:cubicBezTo>
                  <a:pt x="1238" y="524"/>
                  <a:pt x="1238" y="524"/>
                  <a:pt x="1238" y="524"/>
                </a:cubicBezTo>
                <a:cubicBezTo>
                  <a:pt x="1238" y="566"/>
                  <a:pt x="1238" y="566"/>
                  <a:pt x="1238" y="566"/>
                </a:cubicBezTo>
                <a:cubicBezTo>
                  <a:pt x="1096" y="566"/>
                  <a:pt x="1096" y="566"/>
                  <a:pt x="1096" y="566"/>
                </a:cubicBezTo>
                <a:cubicBezTo>
                  <a:pt x="1096" y="570"/>
                  <a:pt x="1096" y="570"/>
                  <a:pt x="1096" y="570"/>
                </a:cubicBezTo>
                <a:cubicBezTo>
                  <a:pt x="1104" y="570"/>
                  <a:pt x="1104" y="570"/>
                  <a:pt x="1104" y="570"/>
                </a:cubicBezTo>
                <a:cubicBezTo>
                  <a:pt x="1104" y="574"/>
                  <a:pt x="1104" y="574"/>
                  <a:pt x="1104" y="574"/>
                </a:cubicBezTo>
                <a:cubicBezTo>
                  <a:pt x="1116" y="574"/>
                  <a:pt x="1116" y="574"/>
                  <a:pt x="1116" y="574"/>
                </a:cubicBezTo>
                <a:cubicBezTo>
                  <a:pt x="1116" y="586"/>
                  <a:pt x="1116" y="586"/>
                  <a:pt x="1116" y="586"/>
                </a:cubicBezTo>
                <a:cubicBezTo>
                  <a:pt x="1100" y="586"/>
                  <a:pt x="1100" y="586"/>
                  <a:pt x="1100" y="586"/>
                </a:cubicBezTo>
                <a:cubicBezTo>
                  <a:pt x="1100" y="626"/>
                  <a:pt x="1100" y="626"/>
                  <a:pt x="1100" y="626"/>
                </a:cubicBezTo>
                <a:cubicBezTo>
                  <a:pt x="1076" y="626"/>
                  <a:pt x="1076" y="626"/>
                  <a:pt x="1076" y="626"/>
                </a:cubicBezTo>
                <a:cubicBezTo>
                  <a:pt x="1076" y="610"/>
                  <a:pt x="1076" y="610"/>
                  <a:pt x="1076" y="610"/>
                </a:cubicBezTo>
                <a:cubicBezTo>
                  <a:pt x="1064" y="610"/>
                  <a:pt x="1064" y="610"/>
                  <a:pt x="1064" y="610"/>
                </a:cubicBezTo>
                <a:cubicBezTo>
                  <a:pt x="1064" y="602"/>
                  <a:pt x="1064" y="602"/>
                  <a:pt x="1064" y="602"/>
                </a:cubicBezTo>
                <a:cubicBezTo>
                  <a:pt x="1084" y="594"/>
                  <a:pt x="1084" y="594"/>
                  <a:pt x="1084" y="594"/>
                </a:cubicBezTo>
                <a:cubicBezTo>
                  <a:pt x="982" y="594"/>
                  <a:pt x="982" y="594"/>
                  <a:pt x="982" y="594"/>
                </a:cubicBezTo>
                <a:cubicBezTo>
                  <a:pt x="982" y="512"/>
                  <a:pt x="982" y="512"/>
                  <a:pt x="982" y="512"/>
                </a:cubicBezTo>
                <a:cubicBezTo>
                  <a:pt x="974" y="512"/>
                  <a:pt x="974" y="512"/>
                  <a:pt x="974" y="512"/>
                </a:cubicBezTo>
                <a:cubicBezTo>
                  <a:pt x="974" y="594"/>
                  <a:pt x="974" y="594"/>
                  <a:pt x="974" y="594"/>
                </a:cubicBezTo>
                <a:cubicBezTo>
                  <a:pt x="924" y="594"/>
                  <a:pt x="924" y="594"/>
                  <a:pt x="924" y="594"/>
                </a:cubicBezTo>
                <a:cubicBezTo>
                  <a:pt x="940" y="602"/>
                  <a:pt x="940" y="602"/>
                  <a:pt x="940" y="602"/>
                </a:cubicBezTo>
                <a:cubicBezTo>
                  <a:pt x="940" y="610"/>
                  <a:pt x="940" y="610"/>
                  <a:pt x="940" y="610"/>
                </a:cubicBezTo>
                <a:cubicBezTo>
                  <a:pt x="928" y="610"/>
                  <a:pt x="928" y="610"/>
                  <a:pt x="928" y="610"/>
                </a:cubicBezTo>
                <a:cubicBezTo>
                  <a:pt x="928" y="626"/>
                  <a:pt x="928" y="626"/>
                  <a:pt x="928" y="626"/>
                </a:cubicBezTo>
                <a:cubicBezTo>
                  <a:pt x="920" y="626"/>
                  <a:pt x="920" y="626"/>
                  <a:pt x="920" y="626"/>
                </a:cubicBezTo>
                <a:cubicBezTo>
                  <a:pt x="920" y="754"/>
                  <a:pt x="920" y="754"/>
                  <a:pt x="920" y="754"/>
                </a:cubicBezTo>
                <a:cubicBezTo>
                  <a:pt x="884" y="754"/>
                  <a:pt x="884" y="754"/>
                  <a:pt x="884" y="754"/>
                </a:cubicBezTo>
                <a:cubicBezTo>
                  <a:pt x="884" y="770"/>
                  <a:pt x="884" y="770"/>
                  <a:pt x="884" y="770"/>
                </a:cubicBezTo>
                <a:cubicBezTo>
                  <a:pt x="880" y="770"/>
                  <a:pt x="880" y="770"/>
                  <a:pt x="880" y="770"/>
                </a:cubicBezTo>
                <a:cubicBezTo>
                  <a:pt x="861" y="734"/>
                  <a:pt x="861" y="734"/>
                  <a:pt x="861" y="734"/>
                </a:cubicBezTo>
                <a:cubicBezTo>
                  <a:pt x="861" y="698"/>
                  <a:pt x="861" y="698"/>
                  <a:pt x="861" y="698"/>
                </a:cubicBezTo>
                <a:cubicBezTo>
                  <a:pt x="853" y="698"/>
                  <a:pt x="853" y="698"/>
                  <a:pt x="853" y="698"/>
                </a:cubicBezTo>
                <a:cubicBezTo>
                  <a:pt x="853" y="734"/>
                  <a:pt x="853" y="734"/>
                  <a:pt x="853" y="734"/>
                </a:cubicBezTo>
                <a:cubicBezTo>
                  <a:pt x="836" y="766"/>
                  <a:pt x="836" y="766"/>
                  <a:pt x="836" y="766"/>
                </a:cubicBezTo>
                <a:cubicBezTo>
                  <a:pt x="836" y="410"/>
                  <a:pt x="836" y="410"/>
                  <a:pt x="836" y="410"/>
                </a:cubicBezTo>
                <a:cubicBezTo>
                  <a:pt x="802" y="410"/>
                  <a:pt x="802" y="410"/>
                  <a:pt x="802" y="410"/>
                </a:cubicBezTo>
                <a:cubicBezTo>
                  <a:pt x="802" y="248"/>
                  <a:pt x="802" y="248"/>
                  <a:pt x="802" y="248"/>
                </a:cubicBezTo>
                <a:cubicBezTo>
                  <a:pt x="790" y="248"/>
                  <a:pt x="790" y="248"/>
                  <a:pt x="790" y="248"/>
                </a:cubicBezTo>
                <a:cubicBezTo>
                  <a:pt x="790" y="410"/>
                  <a:pt x="790" y="410"/>
                  <a:pt x="790" y="410"/>
                </a:cubicBezTo>
                <a:cubicBezTo>
                  <a:pt x="784" y="410"/>
                  <a:pt x="784" y="410"/>
                  <a:pt x="784" y="410"/>
                </a:cubicBezTo>
                <a:cubicBezTo>
                  <a:pt x="776" y="426"/>
                  <a:pt x="776" y="426"/>
                  <a:pt x="776" y="426"/>
                </a:cubicBezTo>
                <a:cubicBezTo>
                  <a:pt x="688" y="426"/>
                  <a:pt x="688" y="426"/>
                  <a:pt x="688" y="426"/>
                </a:cubicBezTo>
                <a:cubicBezTo>
                  <a:pt x="696" y="442"/>
                  <a:pt x="696" y="442"/>
                  <a:pt x="696" y="442"/>
                </a:cubicBezTo>
                <a:cubicBezTo>
                  <a:pt x="784" y="442"/>
                  <a:pt x="784" y="442"/>
                  <a:pt x="784" y="442"/>
                </a:cubicBezTo>
                <a:cubicBezTo>
                  <a:pt x="784" y="454"/>
                  <a:pt x="784" y="454"/>
                  <a:pt x="784" y="454"/>
                </a:cubicBezTo>
                <a:cubicBezTo>
                  <a:pt x="692" y="470"/>
                  <a:pt x="692" y="470"/>
                  <a:pt x="692" y="470"/>
                </a:cubicBezTo>
                <a:cubicBezTo>
                  <a:pt x="692" y="450"/>
                  <a:pt x="692" y="450"/>
                  <a:pt x="692" y="450"/>
                </a:cubicBezTo>
                <a:cubicBezTo>
                  <a:pt x="664" y="450"/>
                  <a:pt x="664" y="450"/>
                  <a:pt x="664" y="450"/>
                </a:cubicBezTo>
                <a:cubicBezTo>
                  <a:pt x="664" y="842"/>
                  <a:pt x="664" y="842"/>
                  <a:pt x="664" y="842"/>
                </a:cubicBezTo>
                <a:cubicBezTo>
                  <a:pt x="640" y="842"/>
                  <a:pt x="640" y="842"/>
                  <a:pt x="640" y="842"/>
                </a:cubicBezTo>
                <a:cubicBezTo>
                  <a:pt x="640" y="250"/>
                  <a:pt x="640" y="250"/>
                  <a:pt x="640" y="250"/>
                </a:cubicBezTo>
                <a:cubicBezTo>
                  <a:pt x="538" y="256"/>
                  <a:pt x="538" y="256"/>
                  <a:pt x="538" y="256"/>
                </a:cubicBezTo>
                <a:cubicBezTo>
                  <a:pt x="538" y="0"/>
                  <a:pt x="538" y="0"/>
                  <a:pt x="538" y="0"/>
                </a:cubicBezTo>
                <a:cubicBezTo>
                  <a:pt x="530" y="0"/>
                  <a:pt x="530" y="0"/>
                  <a:pt x="530" y="0"/>
                </a:cubicBezTo>
                <a:cubicBezTo>
                  <a:pt x="530" y="256"/>
                  <a:pt x="530" y="256"/>
                  <a:pt x="530" y="256"/>
                </a:cubicBezTo>
                <a:cubicBezTo>
                  <a:pt x="436" y="262"/>
                  <a:pt x="436" y="262"/>
                  <a:pt x="436" y="262"/>
                </a:cubicBezTo>
                <a:cubicBezTo>
                  <a:pt x="436" y="366"/>
                  <a:pt x="436" y="366"/>
                  <a:pt x="436" y="366"/>
                </a:cubicBezTo>
                <a:cubicBezTo>
                  <a:pt x="408" y="374"/>
                  <a:pt x="408" y="374"/>
                  <a:pt x="408" y="374"/>
                </a:cubicBezTo>
                <a:cubicBezTo>
                  <a:pt x="408" y="790"/>
                  <a:pt x="408" y="790"/>
                  <a:pt x="408" y="790"/>
                </a:cubicBezTo>
                <a:cubicBezTo>
                  <a:pt x="360" y="790"/>
                  <a:pt x="360" y="790"/>
                  <a:pt x="360" y="790"/>
                </a:cubicBezTo>
                <a:cubicBezTo>
                  <a:pt x="360" y="626"/>
                  <a:pt x="360" y="626"/>
                  <a:pt x="360" y="626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452"/>
                  <a:pt x="216" y="452"/>
                  <a:pt x="216" y="452"/>
                </a:cubicBezTo>
                <a:cubicBezTo>
                  <a:pt x="102" y="452"/>
                  <a:pt x="102" y="452"/>
                  <a:pt x="102" y="452"/>
                </a:cubicBezTo>
                <a:cubicBezTo>
                  <a:pt x="102" y="664"/>
                  <a:pt x="102" y="664"/>
                  <a:pt x="102" y="664"/>
                </a:cubicBezTo>
                <a:cubicBezTo>
                  <a:pt x="74" y="664"/>
                  <a:pt x="74" y="664"/>
                  <a:pt x="74" y="664"/>
                </a:cubicBezTo>
                <a:cubicBezTo>
                  <a:pt x="74" y="768"/>
                  <a:pt x="74" y="768"/>
                  <a:pt x="74" y="768"/>
                </a:cubicBezTo>
                <a:cubicBezTo>
                  <a:pt x="10" y="768"/>
                  <a:pt x="10" y="768"/>
                  <a:pt x="10" y="768"/>
                </a:cubicBezTo>
                <a:cubicBezTo>
                  <a:pt x="0" y="886"/>
                  <a:pt x="0" y="886"/>
                  <a:pt x="0" y="886"/>
                </a:cubicBezTo>
                <a:cubicBezTo>
                  <a:pt x="1640" y="886"/>
                  <a:pt x="1640" y="886"/>
                  <a:pt x="1640" y="886"/>
                </a:cubicBezTo>
                <a:cubicBezTo>
                  <a:pt x="1640" y="750"/>
                  <a:pt x="1640" y="750"/>
                  <a:pt x="1640" y="750"/>
                </a:cubicBezTo>
                <a:lnTo>
                  <a:pt x="1634" y="750"/>
                </a:lnTo>
                <a:close/>
                <a:moveTo>
                  <a:pt x="1420" y="816"/>
                </a:moveTo>
                <a:cubicBezTo>
                  <a:pt x="1414" y="816"/>
                  <a:pt x="1414" y="816"/>
                  <a:pt x="1414" y="816"/>
                </a:cubicBezTo>
                <a:cubicBezTo>
                  <a:pt x="1414" y="764"/>
                  <a:pt x="1414" y="764"/>
                  <a:pt x="1414" y="764"/>
                </a:cubicBezTo>
                <a:cubicBezTo>
                  <a:pt x="1420" y="764"/>
                  <a:pt x="1420" y="764"/>
                  <a:pt x="1420" y="764"/>
                </a:cubicBezTo>
                <a:lnTo>
                  <a:pt x="1420" y="816"/>
                </a:lnTo>
                <a:close/>
                <a:moveTo>
                  <a:pt x="1430" y="816"/>
                </a:moveTo>
                <a:cubicBezTo>
                  <a:pt x="1424" y="816"/>
                  <a:pt x="1424" y="816"/>
                  <a:pt x="1424" y="816"/>
                </a:cubicBezTo>
                <a:cubicBezTo>
                  <a:pt x="1424" y="764"/>
                  <a:pt x="1424" y="764"/>
                  <a:pt x="1424" y="764"/>
                </a:cubicBezTo>
                <a:cubicBezTo>
                  <a:pt x="1430" y="764"/>
                  <a:pt x="1430" y="764"/>
                  <a:pt x="1430" y="764"/>
                </a:cubicBezTo>
                <a:lnTo>
                  <a:pt x="1430" y="816"/>
                </a:lnTo>
                <a:close/>
                <a:moveTo>
                  <a:pt x="1462" y="816"/>
                </a:moveTo>
                <a:cubicBezTo>
                  <a:pt x="1454" y="816"/>
                  <a:pt x="1454" y="816"/>
                  <a:pt x="1454" y="816"/>
                </a:cubicBezTo>
                <a:cubicBezTo>
                  <a:pt x="1454" y="764"/>
                  <a:pt x="1454" y="764"/>
                  <a:pt x="1454" y="764"/>
                </a:cubicBezTo>
                <a:cubicBezTo>
                  <a:pt x="1456" y="765"/>
                  <a:pt x="1459" y="765"/>
                  <a:pt x="1462" y="766"/>
                </a:cubicBezTo>
                <a:lnTo>
                  <a:pt x="1462" y="816"/>
                </a:lnTo>
                <a:close/>
                <a:moveTo>
                  <a:pt x="1474" y="816"/>
                </a:moveTo>
                <a:cubicBezTo>
                  <a:pt x="1466" y="816"/>
                  <a:pt x="1466" y="816"/>
                  <a:pt x="1466" y="816"/>
                </a:cubicBezTo>
                <a:cubicBezTo>
                  <a:pt x="1466" y="768"/>
                  <a:pt x="1466" y="768"/>
                  <a:pt x="1466" y="768"/>
                </a:cubicBezTo>
                <a:cubicBezTo>
                  <a:pt x="1468" y="769"/>
                  <a:pt x="1471" y="771"/>
                  <a:pt x="1474" y="773"/>
                </a:cubicBezTo>
                <a:lnTo>
                  <a:pt x="1474" y="816"/>
                </a:lnTo>
                <a:close/>
                <a:moveTo>
                  <a:pt x="1614" y="836"/>
                </a:moveTo>
                <a:cubicBezTo>
                  <a:pt x="1574" y="836"/>
                  <a:pt x="1574" y="836"/>
                  <a:pt x="1574" y="836"/>
                </a:cubicBezTo>
                <a:cubicBezTo>
                  <a:pt x="1574" y="804"/>
                  <a:pt x="1574" y="804"/>
                  <a:pt x="1574" y="804"/>
                </a:cubicBezTo>
                <a:cubicBezTo>
                  <a:pt x="1614" y="804"/>
                  <a:pt x="1614" y="804"/>
                  <a:pt x="1614" y="804"/>
                </a:cubicBezTo>
                <a:lnTo>
                  <a:pt x="1614" y="836"/>
                </a:lnTo>
                <a:close/>
              </a:path>
            </a:pathLst>
          </a:custGeom>
          <a:solidFill>
            <a:srgbClr val="009BA5"/>
          </a:solidFill>
          <a:ln>
            <a:solidFill>
              <a:srgbClr val="009BA5"/>
            </a:solidFill>
          </a:ln>
        </p:spPr>
        <p:txBody>
          <a:bodyPr vert="horz" wrap="square" lIns="68575" tIns="34287" rIns="68575" bIns="34287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F38D297-5BB4-478C-BB24-6A3216F992E7}"/>
              </a:ext>
            </a:extLst>
          </p:cNvPr>
          <p:cNvSpPr txBox="1">
            <a:spLocks/>
          </p:cNvSpPr>
          <p:nvPr/>
        </p:nvSpPr>
        <p:spPr bwMode="gray">
          <a:xfrm>
            <a:off x="2719315" y="3887489"/>
            <a:ext cx="1309271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81012" lvl="2" indent="-28575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2700" lvl="1" indent="0" algn="r">
              <a:spcBef>
                <a:spcPts val="15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EUR</a:t>
            </a:r>
            <a:r>
              <a:rPr lang="en-US" sz="14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44</a:t>
            </a:r>
            <a:r>
              <a:rPr lang="en-US" sz="1400" dirty="0">
                <a:solidFill>
                  <a:schemeClr val="bg1"/>
                </a:solidFill>
              </a:rPr>
              <a:t> billion</a:t>
            </a:r>
            <a:endParaRPr lang="en-US" sz="1400" baseline="300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D2BAD8-AAD0-4F3D-A9B7-CB011594BB4A}"/>
              </a:ext>
            </a:extLst>
          </p:cNvPr>
          <p:cNvSpPr txBox="1">
            <a:spLocks/>
          </p:cNvSpPr>
          <p:nvPr/>
        </p:nvSpPr>
        <p:spPr bwMode="gray">
          <a:xfrm>
            <a:off x="1420348" y="3933655"/>
            <a:ext cx="959125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81012" lvl="2" indent="-28575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2700" lvl="1" indent="0">
              <a:spcBef>
                <a:spcPts val="15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Revenues</a:t>
            </a:r>
            <a:r>
              <a:rPr lang="en-US" sz="1400" baseline="30000" dirty="0">
                <a:solidFill>
                  <a:schemeClr val="bg1"/>
                </a:solidFill>
              </a:rPr>
              <a:t>1</a:t>
            </a:r>
            <a:r>
              <a:rPr lang="en-US" sz="1400" dirty="0"/>
              <a:t> 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06C5A9F-F228-4453-B7C2-4749FB2E8FCB}"/>
              </a:ext>
            </a:extLst>
          </p:cNvPr>
          <p:cNvSpPr txBox="1">
            <a:spLocks/>
          </p:cNvSpPr>
          <p:nvPr/>
        </p:nvSpPr>
        <p:spPr bwMode="gray">
          <a:xfrm>
            <a:off x="2719315" y="4361084"/>
            <a:ext cx="1309271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81012" lvl="2" indent="-28575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2700" lvl="1" indent="0" algn="r">
              <a:spcBef>
                <a:spcPts val="15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EUR</a:t>
            </a:r>
            <a:r>
              <a:rPr lang="en-US" sz="14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2.7</a:t>
            </a:r>
            <a:r>
              <a:rPr lang="en-US" sz="1400" dirty="0">
                <a:solidFill>
                  <a:schemeClr val="bg1"/>
                </a:solidFill>
              </a:rPr>
              <a:t> billion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5DD9E3-53FA-415E-B6E0-A82029ABCBF8}"/>
              </a:ext>
            </a:extLst>
          </p:cNvPr>
          <p:cNvSpPr txBox="1">
            <a:spLocks/>
          </p:cNvSpPr>
          <p:nvPr/>
        </p:nvSpPr>
        <p:spPr bwMode="gray">
          <a:xfrm>
            <a:off x="1420348" y="4407250"/>
            <a:ext cx="959125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81012" lvl="2" indent="-28575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2700" lvl="1" indent="0">
              <a:spcBef>
                <a:spcPts val="15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Profit</a:t>
            </a:r>
            <a:r>
              <a:rPr lang="en-US" sz="1400" baseline="30000" dirty="0">
                <a:solidFill>
                  <a:schemeClr val="bg1"/>
                </a:solidFill>
              </a:rPr>
              <a:t>2</a:t>
            </a:r>
            <a:r>
              <a:rPr lang="en-US" sz="1400" dirty="0"/>
              <a:t>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FA854F0-4333-43E8-948F-7F1D76A3BDD2}"/>
              </a:ext>
            </a:extLst>
          </p:cNvPr>
          <p:cNvSpPr txBox="1">
            <a:spLocks/>
          </p:cNvSpPr>
          <p:nvPr/>
        </p:nvSpPr>
        <p:spPr bwMode="gray">
          <a:xfrm>
            <a:off x="2719315" y="4834679"/>
            <a:ext cx="1309271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81012" lvl="2" indent="-28575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2700" lvl="1" indent="0" algn="r">
              <a:spcBef>
                <a:spcPts val="15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~40,000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FDCE649-4F1F-4FF9-BDBA-6CDDB442386E}"/>
              </a:ext>
            </a:extLst>
          </p:cNvPr>
          <p:cNvSpPr txBox="1">
            <a:spLocks/>
          </p:cNvSpPr>
          <p:nvPr/>
        </p:nvSpPr>
        <p:spPr bwMode="gray">
          <a:xfrm>
            <a:off x="1420348" y="4880845"/>
            <a:ext cx="959125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81012" lvl="2" indent="-28575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2700" lvl="1" indent="0">
              <a:spcBef>
                <a:spcPts val="15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Employees</a:t>
            </a:r>
            <a:r>
              <a:rPr lang="en-US" sz="1400" baseline="30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4509ABC-78FB-4893-BB96-BF48E3200840}"/>
              </a:ext>
            </a:extLst>
          </p:cNvPr>
          <p:cNvSpPr txBox="1">
            <a:spLocks/>
          </p:cNvSpPr>
          <p:nvPr/>
        </p:nvSpPr>
        <p:spPr bwMode="gray">
          <a:xfrm>
            <a:off x="1420348" y="5308273"/>
            <a:ext cx="2608238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81012" lvl="2" indent="-28575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indent="-143095">
              <a:spcBef>
                <a:spcPts val="150"/>
              </a:spcBef>
            </a:pPr>
            <a:r>
              <a:rPr lang="en-US" sz="1400" dirty="0">
                <a:solidFill>
                  <a:schemeClr val="bg1"/>
                </a:solidFill>
              </a:rPr>
              <a:t>Present in </a:t>
            </a:r>
            <a:r>
              <a:rPr lang="en-US" sz="2000" dirty="0">
                <a:solidFill>
                  <a:schemeClr val="bg1"/>
                </a:solidFill>
              </a:rPr>
              <a:t>10</a:t>
            </a:r>
            <a:r>
              <a:rPr lang="en-US" sz="1400" dirty="0">
                <a:solidFill>
                  <a:schemeClr val="bg1"/>
                </a:solidFill>
              </a:rPr>
              <a:t> countries</a:t>
            </a:r>
          </a:p>
        </p:txBody>
      </p:sp>
      <p:sp>
        <p:nvSpPr>
          <p:cNvPr id="68" name="Rectangle 12">
            <a:extLst>
              <a:ext uri="{FF2B5EF4-FFF2-40B4-BE49-F238E27FC236}">
                <a16:creationId xmlns:a16="http://schemas.microsoft.com/office/drawing/2014/main" id="{F3C7662D-9ED0-4068-A5E9-0D84C1E5283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408622" y="1937547"/>
            <a:ext cx="1727029" cy="24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auto">
              <a:spcBef>
                <a:spcPct val="30000"/>
              </a:spcBef>
              <a:spcAft>
                <a:spcPts val="0"/>
              </a:spcAft>
              <a:buClr>
                <a:srgbClr val="002960"/>
              </a:buClr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</a:rPr>
              <a:t>Company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DBBD73-16A3-4250-AD53-C94784A235D4}"/>
              </a:ext>
            </a:extLst>
          </p:cNvPr>
          <p:cNvSpPr>
            <a:spLocks/>
          </p:cNvSpPr>
          <p:nvPr/>
        </p:nvSpPr>
        <p:spPr bwMode="gray">
          <a:xfrm>
            <a:off x="1196340" y="1779580"/>
            <a:ext cx="3489959" cy="1856418"/>
          </a:xfrm>
          <a:prstGeom prst="roundRect">
            <a:avLst>
              <a:gd name="adj" fmla="val 13629"/>
            </a:avLst>
          </a:prstGeom>
          <a:solidFill>
            <a:srgbClr val="009BA5"/>
          </a:solidFill>
          <a:ln w="38100">
            <a:solidFill>
              <a:srgbClr val="009B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799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6E7CB3-4552-41D7-862D-B5A74C0277B0}"/>
              </a:ext>
            </a:extLst>
          </p:cNvPr>
          <p:cNvSpPr txBox="1">
            <a:spLocks/>
          </p:cNvSpPr>
          <p:nvPr/>
        </p:nvSpPr>
        <p:spPr bwMode="gray">
          <a:xfrm>
            <a:off x="2069779" y="2436954"/>
            <a:ext cx="1783080" cy="49244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81012" lvl="2" indent="-28575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marL="2700" lvl="1" indent="0">
              <a:spcBef>
                <a:spcPts val="150"/>
              </a:spcBef>
              <a:buNone/>
            </a:pPr>
            <a:r>
              <a:rPr lang="en-US" noProof="1">
                <a:solidFill>
                  <a:schemeClr val="bg1"/>
                </a:solidFill>
              </a:rPr>
              <a:t>A </a:t>
            </a:r>
            <a:r>
              <a:rPr lang="en-US" spc="-14" noProof="1">
                <a:solidFill>
                  <a:schemeClr val="bg1"/>
                </a:solidFill>
              </a:rPr>
              <a:t>leading European</a:t>
            </a:r>
            <a:r>
              <a:rPr lang="en-US" noProof="1">
                <a:solidFill>
                  <a:schemeClr val="bg1"/>
                </a:solidFill>
              </a:rPr>
              <a:t> energy company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4FEC7A1-DEB4-48EE-9533-456A99058A21}"/>
              </a:ext>
            </a:extLst>
          </p:cNvPr>
          <p:cNvSpPr txBox="1">
            <a:spLocks/>
          </p:cNvSpPr>
          <p:nvPr/>
        </p:nvSpPr>
        <p:spPr bwMode="gray">
          <a:xfrm>
            <a:off x="5138040" y="2888832"/>
            <a:ext cx="6512610" cy="112851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81012" lvl="2" indent="-28575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400" b="1" dirty="0">
                <a:solidFill>
                  <a:srgbClr val="C81E82"/>
                </a:solidFill>
              </a:rPr>
              <a:t>Brand promise ≠ brand experience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Customers have no perception of the </a:t>
            </a:r>
            <a:r>
              <a:rPr lang="en-US" sz="1400" dirty="0" err="1"/>
              <a:t>EnergyCo</a:t>
            </a:r>
            <a:r>
              <a:rPr lang="en-US" sz="1400" dirty="0"/>
              <a:t> brand promise "reliable", "future-oriented", "efficient" because the products and customer experience are extremely outdated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CD18C-E82E-4777-BC5D-17A9F6D578BA}"/>
              </a:ext>
            </a:extLst>
          </p:cNvPr>
          <p:cNvSpPr txBox="1">
            <a:spLocks/>
          </p:cNvSpPr>
          <p:nvPr/>
        </p:nvSpPr>
        <p:spPr bwMode="gray">
          <a:xfrm>
            <a:off x="5138040" y="1425369"/>
            <a:ext cx="6512610" cy="112851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81012" lvl="2" indent="-28575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400" b="1" dirty="0">
                <a:solidFill>
                  <a:srgbClr val="009BA5"/>
                </a:solidFill>
              </a:rPr>
              <a:t>Energy transition had a major impact on </a:t>
            </a:r>
            <a:r>
              <a:rPr lang="en-US" sz="1400" b="1" dirty="0" err="1">
                <a:solidFill>
                  <a:srgbClr val="009BA5"/>
                </a:solidFill>
              </a:rPr>
              <a:t>EnergyCo</a:t>
            </a:r>
            <a:endParaRPr lang="en-US" sz="1400" b="1" dirty="0">
              <a:solidFill>
                <a:srgbClr val="009BA5"/>
              </a:solidFill>
            </a:endParaRPr>
          </a:p>
          <a:p>
            <a:pPr>
              <a:spcBef>
                <a:spcPts val="400"/>
              </a:spcBef>
            </a:pPr>
            <a:r>
              <a:rPr lang="en-US" sz="1400" dirty="0" err="1"/>
              <a:t>EnergyCo</a:t>
            </a:r>
            <a:r>
              <a:rPr lang="en-US" sz="1400" dirty="0"/>
              <a:t>, largest operator of coal power plants and is perceived as a heavy polluter of the environment – the nuclear phase-out is also negatively affecting business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0B969A-C940-41EB-8056-0BCBE1590428}"/>
              </a:ext>
            </a:extLst>
          </p:cNvPr>
          <p:cNvSpPr txBox="1">
            <a:spLocks/>
          </p:cNvSpPr>
          <p:nvPr/>
        </p:nvSpPr>
        <p:spPr bwMode="gray">
          <a:xfrm>
            <a:off x="5138040" y="5713853"/>
            <a:ext cx="651261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81012" lvl="2" indent="-28575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1400" b="1" dirty="0">
                <a:solidFill>
                  <a:srgbClr val="780A5F"/>
                </a:solidFill>
              </a:rPr>
              <a:t>Objective: create a 21st-century energy company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82BAB0-8B4E-4D42-BCD5-94EFCBCEBBDF}"/>
              </a:ext>
            </a:extLst>
          </p:cNvPr>
          <p:cNvSpPr txBox="1">
            <a:spLocks/>
          </p:cNvSpPr>
          <p:nvPr/>
        </p:nvSpPr>
        <p:spPr bwMode="gray">
          <a:xfrm>
            <a:off x="5138040" y="4352295"/>
            <a:ext cx="6512610" cy="91307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81012" lvl="2" indent="-28575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400" b="1" dirty="0">
                <a:solidFill>
                  <a:srgbClr val="F59B00"/>
                </a:solidFill>
              </a:rPr>
              <a:t>"NewCo" carve-out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Hence the decision in favor of radical change to the business model by spinning "Retail", "Grids", and "Regenerative Energies" out into a new company with a new brand</a:t>
            </a:r>
          </a:p>
        </p:txBody>
      </p:sp>
    </p:spTree>
    <p:extLst>
      <p:ext uri="{BB962C8B-B14F-4D97-AF65-F5344CB8AC3E}">
        <p14:creationId xmlns:p14="http://schemas.microsoft.com/office/powerpoint/2010/main" val="226437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ct 5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495492" y="1638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8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51" name="Object 5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5492" y="1638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042796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did a thorough stakeholder analysis to derive "motivators“ for the new brand</a:t>
            </a:r>
          </a:p>
        </p:txBody>
      </p:sp>
      <p:sp>
        <p:nvSpPr>
          <p:cNvPr id="84" name="5. Source"/>
          <p:cNvSpPr>
            <a:spLocks noChangeArrowheads="1"/>
          </p:cNvSpPr>
          <p:nvPr/>
        </p:nvSpPr>
        <p:spPr bwMode="gray">
          <a:xfrm>
            <a:off x="158758" y="6507558"/>
            <a:ext cx="746431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70271" indent="-370271" defTabSz="895362"/>
            <a:r>
              <a:rPr lang="en-US" sz="800" dirty="0">
                <a:solidFill>
                  <a:schemeClr val="accent6"/>
                </a:solidFill>
                <a:latin typeface="Arial" panose="020B0604020202020204" pitchFamily="34" charset="0"/>
              </a:rPr>
              <a:t>SOURCE: McKinsey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 bwMode="gray">
          <a:xfrm>
            <a:off x="7720497" y="3093208"/>
            <a:ext cx="124535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sz="1800" b="1" dirty="0">
                <a:solidFill>
                  <a:srgbClr val="0065BD"/>
                </a:solidFill>
              </a:rPr>
              <a:t>Digital</a:t>
            </a:r>
            <a:r>
              <a:rPr lang="en-US" sz="1800" b="1" dirty="0">
                <a:solidFill>
                  <a:srgbClr val="0065BD"/>
                </a:solidFill>
              </a:rPr>
              <a:t> </a:t>
            </a:r>
            <a:r>
              <a:rPr sz="1800" b="1" dirty="0">
                <a:solidFill>
                  <a:srgbClr val="0065BD"/>
                </a:solidFill>
              </a:rPr>
              <a:t>Age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 bwMode="gray">
          <a:xfrm>
            <a:off x="4867329" y="3093208"/>
            <a:ext cx="182158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sz="1800" b="1" dirty="0">
                <a:solidFill>
                  <a:srgbClr val="00ADEF"/>
                </a:solidFill>
              </a:rPr>
              <a:t>Global carbon footprint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 bwMode="gray">
          <a:xfrm>
            <a:off x="9997441" y="3093208"/>
            <a:ext cx="16532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sz="1800" b="1" dirty="0">
                <a:solidFill>
                  <a:srgbClr val="002960"/>
                </a:solidFill>
              </a:rPr>
              <a:t>Authenticity</a:t>
            </a:r>
          </a:p>
        </p:txBody>
      </p:sp>
      <p:sp>
        <p:nvSpPr>
          <p:cNvPr id="12" name="Tracker circle"/>
          <p:cNvSpPr/>
          <p:nvPr/>
        </p:nvSpPr>
        <p:spPr bwMode="gray">
          <a:xfrm>
            <a:off x="5634120" y="2683288"/>
            <a:ext cx="288000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800" b="1" dirty="0">
                <a:solidFill>
                  <a:srgbClr val="00ADEF"/>
                </a:solidFill>
              </a:rPr>
              <a:t>1</a:t>
            </a:r>
          </a:p>
        </p:txBody>
      </p:sp>
      <p:sp>
        <p:nvSpPr>
          <p:cNvPr id="16" name="Tracker circle"/>
          <p:cNvSpPr/>
          <p:nvPr/>
        </p:nvSpPr>
        <p:spPr bwMode="gray">
          <a:xfrm>
            <a:off x="8199176" y="2683288"/>
            <a:ext cx="288000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800" b="1" dirty="0">
                <a:solidFill>
                  <a:srgbClr val="0065BD"/>
                </a:solidFill>
              </a:rPr>
              <a:t>3</a:t>
            </a:r>
          </a:p>
        </p:txBody>
      </p:sp>
      <p:sp>
        <p:nvSpPr>
          <p:cNvPr id="20" name="Tracker circle"/>
          <p:cNvSpPr/>
          <p:nvPr/>
        </p:nvSpPr>
        <p:spPr bwMode="gray">
          <a:xfrm>
            <a:off x="10680046" y="2683288"/>
            <a:ext cx="288000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800" b="1" dirty="0">
                <a:solidFill>
                  <a:srgbClr val="002960"/>
                </a:solidFill>
              </a:rPr>
              <a:t>5</a:t>
            </a:r>
          </a:p>
        </p:txBody>
      </p:sp>
      <p:sp>
        <p:nvSpPr>
          <p:cNvPr id="11" name="TextBox 10"/>
          <p:cNvSpPr txBox="1">
            <a:spLocks/>
          </p:cNvSpPr>
          <p:nvPr/>
        </p:nvSpPr>
        <p:spPr bwMode="gray">
          <a:xfrm>
            <a:off x="4867329" y="4385266"/>
            <a:ext cx="182158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sz="1800" b="1" dirty="0" err="1">
                <a:solidFill>
                  <a:srgbClr val="00ADEF"/>
                </a:solidFill>
              </a:rPr>
              <a:t>Decentralisation</a:t>
            </a:r>
            <a:endParaRPr sz="1800" b="1" dirty="0">
              <a:solidFill>
                <a:srgbClr val="00ADEF"/>
              </a:solidFill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 bwMode="gray">
          <a:xfrm>
            <a:off x="7720497" y="4385266"/>
            <a:ext cx="124535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sz="1800" b="1" dirty="0">
                <a:solidFill>
                  <a:srgbClr val="0065BD"/>
                </a:solidFill>
              </a:rPr>
              <a:t>New Arena</a:t>
            </a:r>
          </a:p>
        </p:txBody>
      </p:sp>
      <p:sp>
        <p:nvSpPr>
          <p:cNvPr id="19" name="TextBox 18"/>
          <p:cNvSpPr txBox="1">
            <a:spLocks/>
          </p:cNvSpPr>
          <p:nvPr/>
        </p:nvSpPr>
        <p:spPr bwMode="gray">
          <a:xfrm>
            <a:off x="9997441" y="4385266"/>
            <a:ext cx="165321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sz="1800" b="1" dirty="0">
                <a:solidFill>
                  <a:srgbClr val="002960"/>
                </a:solidFill>
              </a:rPr>
              <a:t>User </a:t>
            </a:r>
            <a:br>
              <a:rPr sz="1800" b="1" dirty="0">
                <a:solidFill>
                  <a:srgbClr val="002960"/>
                </a:solidFill>
              </a:rPr>
            </a:br>
            <a:r>
              <a:rPr sz="1800" b="1" dirty="0">
                <a:solidFill>
                  <a:srgbClr val="002960"/>
                </a:solidFill>
              </a:rPr>
              <a:t>Empowerment</a:t>
            </a:r>
          </a:p>
        </p:txBody>
      </p:sp>
      <p:sp>
        <p:nvSpPr>
          <p:cNvPr id="13" name="Tracker circle"/>
          <p:cNvSpPr/>
          <p:nvPr/>
        </p:nvSpPr>
        <p:spPr bwMode="gray">
          <a:xfrm>
            <a:off x="5634120" y="3975346"/>
            <a:ext cx="288000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800" b="1" dirty="0">
                <a:solidFill>
                  <a:srgbClr val="00ADEF"/>
                </a:solidFill>
              </a:rPr>
              <a:t>2</a:t>
            </a:r>
          </a:p>
        </p:txBody>
      </p:sp>
      <p:sp>
        <p:nvSpPr>
          <p:cNvPr id="17" name="Tracker circle"/>
          <p:cNvSpPr/>
          <p:nvPr/>
        </p:nvSpPr>
        <p:spPr bwMode="gray">
          <a:xfrm>
            <a:off x="8199176" y="3975346"/>
            <a:ext cx="288000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800" b="1" dirty="0">
                <a:solidFill>
                  <a:srgbClr val="0065BD"/>
                </a:solidFill>
              </a:rPr>
              <a:t>4</a:t>
            </a:r>
          </a:p>
        </p:txBody>
      </p:sp>
      <p:sp>
        <p:nvSpPr>
          <p:cNvPr id="21" name="Tracker circle"/>
          <p:cNvSpPr/>
          <p:nvPr/>
        </p:nvSpPr>
        <p:spPr bwMode="gray">
          <a:xfrm>
            <a:off x="10680046" y="3975346"/>
            <a:ext cx="288000" cy="28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800" b="1" dirty="0">
                <a:solidFill>
                  <a:srgbClr val="002960"/>
                </a:solidFill>
              </a:rPr>
              <a:t>6</a:t>
            </a:r>
          </a:p>
        </p:txBody>
      </p:sp>
      <p:cxnSp>
        <p:nvCxnSpPr>
          <p:cNvPr id="69" name="Straight Connector 68"/>
          <p:cNvCxnSpPr>
            <a:cxnSpLocks/>
          </p:cNvCxnSpPr>
          <p:nvPr/>
        </p:nvCxnSpPr>
        <p:spPr bwMode="gray">
          <a:xfrm>
            <a:off x="3835744" y="1415228"/>
            <a:ext cx="0" cy="4405832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/>
          </p:cNvSpPr>
          <p:nvPr/>
        </p:nvSpPr>
        <p:spPr bwMode="gray">
          <a:xfrm>
            <a:off x="158758" y="3323396"/>
            <a:ext cx="2645401" cy="975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defPPr>
              <a:defRPr lang="en-US"/>
            </a:defPPr>
            <a:lvl1pPr marL="0" lvl="0" indent="0" algn="ctr" defTabSz="671513" eaLnBrk="1" latinLnBrk="0" hangingPunct="1">
              <a:buClr>
                <a:schemeClr val="tx2"/>
              </a:buClr>
              <a:buSzPct val="100000"/>
              <a:defRPr sz="2000" b="1" baseline="0">
                <a:solidFill>
                  <a:srgbClr val="006BB2"/>
                </a:solidFill>
                <a:latin typeface="Century Gothic" panose="020B0502020202020204" pitchFamily="34" charset="0"/>
              </a:defRPr>
            </a:lvl1pPr>
            <a:lvl2pPr marL="145800" lvl="1" indent="-143100" defTabSz="67151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200" baseline="0">
                <a:latin typeface="+mn-lt"/>
              </a:defRPr>
            </a:lvl2pPr>
            <a:lvl3pPr marL="334800" lvl="2" indent="-186300" defTabSz="67151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200" baseline="0">
                <a:latin typeface="+mn-lt"/>
              </a:defRPr>
            </a:lvl3pPr>
            <a:lvl4pPr marL="461700" lvl="3" indent="-116100" defTabSz="67151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200" baseline="0">
                <a:latin typeface="+mn-lt"/>
              </a:defRPr>
            </a:lvl4pPr>
            <a:lvl5pPr marL="561600" lvl="4" indent="-97200" defTabSz="67151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200" baseline="0">
                <a:latin typeface="+mn-lt"/>
              </a:defRPr>
            </a:lvl5pPr>
            <a:lvl6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l">
              <a:buClr>
                <a:schemeClr val="accent6"/>
              </a:buClr>
            </a:pPr>
            <a:r>
              <a:rPr lang="en-US" sz="1800" dirty="0">
                <a:solidFill>
                  <a:schemeClr val="accent6"/>
                </a:solidFill>
                <a:latin typeface="+mn-lt"/>
              </a:rPr>
              <a:t>Customers</a:t>
            </a:r>
          </a:p>
        </p:txBody>
      </p:sp>
      <p:sp>
        <p:nvSpPr>
          <p:cNvPr id="72" name="Freeform 26"/>
          <p:cNvSpPr>
            <a:spLocks noChangeAspect="1" noEditPoints="1"/>
          </p:cNvSpPr>
          <p:nvPr/>
        </p:nvSpPr>
        <p:spPr bwMode="gray">
          <a:xfrm>
            <a:off x="1614975" y="3473617"/>
            <a:ext cx="956096" cy="675316"/>
          </a:xfrm>
          <a:custGeom>
            <a:avLst/>
            <a:gdLst>
              <a:gd name="T0" fmla="*/ 127 w 167"/>
              <a:gd name="T1" fmla="*/ 80 h 118"/>
              <a:gd name="T2" fmla="*/ 130 w 167"/>
              <a:gd name="T3" fmla="*/ 118 h 118"/>
              <a:gd name="T4" fmla="*/ 38 w 167"/>
              <a:gd name="T5" fmla="*/ 118 h 118"/>
              <a:gd name="T6" fmla="*/ 40 w 167"/>
              <a:gd name="T7" fmla="*/ 80 h 118"/>
              <a:gd name="T8" fmla="*/ 47 w 167"/>
              <a:gd name="T9" fmla="*/ 72 h 118"/>
              <a:gd name="T10" fmla="*/ 69 w 167"/>
              <a:gd name="T11" fmla="*/ 66 h 118"/>
              <a:gd name="T12" fmla="*/ 77 w 167"/>
              <a:gd name="T13" fmla="*/ 58 h 118"/>
              <a:gd name="T14" fmla="*/ 73 w 167"/>
              <a:gd name="T15" fmla="*/ 51 h 118"/>
              <a:gd name="T16" fmla="*/ 65 w 167"/>
              <a:gd name="T17" fmla="*/ 39 h 118"/>
              <a:gd name="T18" fmla="*/ 62 w 167"/>
              <a:gd name="T19" fmla="*/ 22 h 118"/>
              <a:gd name="T20" fmla="*/ 62 w 167"/>
              <a:gd name="T21" fmla="*/ 19 h 118"/>
              <a:gd name="T22" fmla="*/ 84 w 167"/>
              <a:gd name="T23" fmla="*/ 0 h 118"/>
              <a:gd name="T24" fmla="*/ 106 w 167"/>
              <a:gd name="T25" fmla="*/ 19 h 118"/>
              <a:gd name="T26" fmla="*/ 106 w 167"/>
              <a:gd name="T27" fmla="*/ 22 h 118"/>
              <a:gd name="T28" fmla="*/ 103 w 167"/>
              <a:gd name="T29" fmla="*/ 39 h 118"/>
              <a:gd name="T30" fmla="*/ 95 w 167"/>
              <a:gd name="T31" fmla="*/ 51 h 118"/>
              <a:gd name="T32" fmla="*/ 91 w 167"/>
              <a:gd name="T33" fmla="*/ 58 h 118"/>
              <a:gd name="T34" fmla="*/ 99 w 167"/>
              <a:gd name="T35" fmla="*/ 66 h 118"/>
              <a:gd name="T36" fmla="*/ 121 w 167"/>
              <a:gd name="T37" fmla="*/ 72 h 118"/>
              <a:gd name="T38" fmla="*/ 127 w 167"/>
              <a:gd name="T39" fmla="*/ 80 h 118"/>
              <a:gd name="T40" fmla="*/ 119 w 167"/>
              <a:gd name="T41" fmla="*/ 63 h 118"/>
              <a:gd name="T42" fmla="*/ 120 w 167"/>
              <a:gd name="T43" fmla="*/ 67 h 118"/>
              <a:gd name="T44" fmla="*/ 122 w 167"/>
              <a:gd name="T45" fmla="*/ 68 h 118"/>
              <a:gd name="T46" fmla="*/ 132 w 167"/>
              <a:gd name="T47" fmla="*/ 79 h 118"/>
              <a:gd name="T48" fmla="*/ 132 w 167"/>
              <a:gd name="T49" fmla="*/ 79 h 118"/>
              <a:gd name="T50" fmla="*/ 135 w 167"/>
              <a:gd name="T51" fmla="*/ 118 h 118"/>
              <a:gd name="T52" fmla="*/ 167 w 167"/>
              <a:gd name="T53" fmla="*/ 118 h 118"/>
              <a:gd name="T54" fmla="*/ 166 w 167"/>
              <a:gd name="T55" fmla="*/ 94 h 118"/>
              <a:gd name="T56" fmla="*/ 161 w 167"/>
              <a:gd name="T57" fmla="*/ 88 h 118"/>
              <a:gd name="T58" fmla="*/ 144 w 167"/>
              <a:gd name="T59" fmla="*/ 83 h 118"/>
              <a:gd name="T60" fmla="*/ 138 w 167"/>
              <a:gd name="T61" fmla="*/ 77 h 118"/>
              <a:gd name="T62" fmla="*/ 141 w 167"/>
              <a:gd name="T63" fmla="*/ 72 h 118"/>
              <a:gd name="T64" fmla="*/ 147 w 167"/>
              <a:gd name="T65" fmla="*/ 63 h 118"/>
              <a:gd name="T66" fmla="*/ 149 w 167"/>
              <a:gd name="T67" fmla="*/ 50 h 118"/>
              <a:gd name="T68" fmla="*/ 149 w 167"/>
              <a:gd name="T69" fmla="*/ 48 h 118"/>
              <a:gd name="T70" fmla="*/ 133 w 167"/>
              <a:gd name="T71" fmla="*/ 33 h 118"/>
              <a:gd name="T72" fmla="*/ 117 w 167"/>
              <a:gd name="T73" fmla="*/ 48 h 118"/>
              <a:gd name="T74" fmla="*/ 117 w 167"/>
              <a:gd name="T75" fmla="*/ 50 h 118"/>
              <a:gd name="T76" fmla="*/ 119 w 167"/>
              <a:gd name="T77" fmla="*/ 63 h 118"/>
              <a:gd name="T78" fmla="*/ 33 w 167"/>
              <a:gd name="T79" fmla="*/ 118 h 118"/>
              <a:gd name="T80" fmla="*/ 36 w 167"/>
              <a:gd name="T81" fmla="*/ 79 h 118"/>
              <a:gd name="T82" fmla="*/ 36 w 167"/>
              <a:gd name="T83" fmla="*/ 79 h 118"/>
              <a:gd name="T84" fmla="*/ 46 w 167"/>
              <a:gd name="T85" fmla="*/ 68 h 118"/>
              <a:gd name="T86" fmla="*/ 47 w 167"/>
              <a:gd name="T87" fmla="*/ 67 h 118"/>
              <a:gd name="T88" fmla="*/ 49 w 167"/>
              <a:gd name="T89" fmla="*/ 63 h 118"/>
              <a:gd name="T90" fmla="*/ 51 w 167"/>
              <a:gd name="T91" fmla="*/ 50 h 118"/>
              <a:gd name="T92" fmla="*/ 51 w 167"/>
              <a:gd name="T93" fmla="*/ 48 h 118"/>
              <a:gd name="T94" fmla="*/ 35 w 167"/>
              <a:gd name="T95" fmla="*/ 33 h 118"/>
              <a:gd name="T96" fmla="*/ 18 w 167"/>
              <a:gd name="T97" fmla="*/ 48 h 118"/>
              <a:gd name="T98" fmla="*/ 19 w 167"/>
              <a:gd name="T99" fmla="*/ 50 h 118"/>
              <a:gd name="T100" fmla="*/ 21 w 167"/>
              <a:gd name="T101" fmla="*/ 63 h 118"/>
              <a:gd name="T102" fmla="*/ 26 w 167"/>
              <a:gd name="T103" fmla="*/ 72 h 118"/>
              <a:gd name="T104" fmla="*/ 30 w 167"/>
              <a:gd name="T105" fmla="*/ 77 h 118"/>
              <a:gd name="T106" fmla="*/ 24 w 167"/>
              <a:gd name="T107" fmla="*/ 83 h 118"/>
              <a:gd name="T108" fmla="*/ 7 w 167"/>
              <a:gd name="T109" fmla="*/ 88 h 118"/>
              <a:gd name="T110" fmla="*/ 2 w 167"/>
              <a:gd name="T111" fmla="*/ 94 h 118"/>
              <a:gd name="T112" fmla="*/ 0 w 167"/>
              <a:gd name="T113" fmla="*/ 118 h 118"/>
              <a:gd name="T114" fmla="*/ 33 w 167"/>
              <a:gd name="T115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7" h="118">
                <a:moveTo>
                  <a:pt x="127" y="80"/>
                </a:moveTo>
                <a:cubicBezTo>
                  <a:pt x="130" y="118"/>
                  <a:pt x="130" y="118"/>
                  <a:pt x="130" y="118"/>
                </a:cubicBezTo>
                <a:cubicBezTo>
                  <a:pt x="38" y="118"/>
                  <a:pt x="38" y="118"/>
                  <a:pt x="38" y="118"/>
                </a:cubicBezTo>
                <a:cubicBezTo>
                  <a:pt x="40" y="80"/>
                  <a:pt x="40" y="80"/>
                  <a:pt x="40" y="80"/>
                </a:cubicBezTo>
                <a:cubicBezTo>
                  <a:pt x="41" y="76"/>
                  <a:pt x="44" y="73"/>
                  <a:pt x="47" y="72"/>
                </a:cubicBezTo>
                <a:cubicBezTo>
                  <a:pt x="54" y="70"/>
                  <a:pt x="61" y="67"/>
                  <a:pt x="69" y="66"/>
                </a:cubicBezTo>
                <a:cubicBezTo>
                  <a:pt x="73" y="66"/>
                  <a:pt x="77" y="62"/>
                  <a:pt x="77" y="58"/>
                </a:cubicBezTo>
                <a:cubicBezTo>
                  <a:pt x="77" y="55"/>
                  <a:pt x="75" y="52"/>
                  <a:pt x="73" y="51"/>
                </a:cubicBezTo>
                <a:cubicBezTo>
                  <a:pt x="69" y="48"/>
                  <a:pt x="66" y="44"/>
                  <a:pt x="65" y="39"/>
                </a:cubicBezTo>
                <a:cubicBezTo>
                  <a:pt x="62" y="22"/>
                  <a:pt x="62" y="22"/>
                  <a:pt x="62" y="22"/>
                </a:cubicBezTo>
                <a:cubicBezTo>
                  <a:pt x="62" y="21"/>
                  <a:pt x="62" y="20"/>
                  <a:pt x="62" y="19"/>
                </a:cubicBezTo>
                <a:cubicBezTo>
                  <a:pt x="62" y="9"/>
                  <a:pt x="72" y="0"/>
                  <a:pt x="84" y="0"/>
                </a:cubicBezTo>
                <a:cubicBezTo>
                  <a:pt x="96" y="0"/>
                  <a:pt x="106" y="9"/>
                  <a:pt x="106" y="19"/>
                </a:cubicBezTo>
                <a:cubicBezTo>
                  <a:pt x="106" y="20"/>
                  <a:pt x="106" y="21"/>
                  <a:pt x="106" y="22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2" y="44"/>
                  <a:pt x="99" y="48"/>
                  <a:pt x="95" y="51"/>
                </a:cubicBezTo>
                <a:cubicBezTo>
                  <a:pt x="93" y="52"/>
                  <a:pt x="91" y="55"/>
                  <a:pt x="91" y="58"/>
                </a:cubicBezTo>
                <a:cubicBezTo>
                  <a:pt x="91" y="62"/>
                  <a:pt x="94" y="66"/>
                  <a:pt x="99" y="66"/>
                </a:cubicBezTo>
                <a:cubicBezTo>
                  <a:pt x="106" y="67"/>
                  <a:pt x="114" y="70"/>
                  <a:pt x="121" y="72"/>
                </a:cubicBezTo>
                <a:cubicBezTo>
                  <a:pt x="124" y="73"/>
                  <a:pt x="127" y="76"/>
                  <a:pt x="127" y="80"/>
                </a:cubicBezTo>
                <a:close/>
                <a:moveTo>
                  <a:pt x="119" y="63"/>
                </a:moveTo>
                <a:cubicBezTo>
                  <a:pt x="119" y="64"/>
                  <a:pt x="120" y="66"/>
                  <a:pt x="120" y="67"/>
                </a:cubicBezTo>
                <a:cubicBezTo>
                  <a:pt x="121" y="67"/>
                  <a:pt x="122" y="68"/>
                  <a:pt x="122" y="68"/>
                </a:cubicBezTo>
                <a:cubicBezTo>
                  <a:pt x="127" y="70"/>
                  <a:pt x="131" y="74"/>
                  <a:pt x="132" y="79"/>
                </a:cubicBezTo>
                <a:cubicBezTo>
                  <a:pt x="132" y="79"/>
                  <a:pt x="132" y="79"/>
                  <a:pt x="132" y="79"/>
                </a:cubicBezTo>
                <a:cubicBezTo>
                  <a:pt x="135" y="118"/>
                  <a:pt x="135" y="118"/>
                  <a:pt x="135" y="118"/>
                </a:cubicBezTo>
                <a:cubicBezTo>
                  <a:pt x="167" y="118"/>
                  <a:pt x="167" y="118"/>
                  <a:pt x="167" y="118"/>
                </a:cubicBezTo>
                <a:cubicBezTo>
                  <a:pt x="166" y="94"/>
                  <a:pt x="166" y="94"/>
                  <a:pt x="166" y="94"/>
                </a:cubicBezTo>
                <a:cubicBezTo>
                  <a:pt x="165" y="91"/>
                  <a:pt x="163" y="89"/>
                  <a:pt x="161" y="88"/>
                </a:cubicBezTo>
                <a:cubicBezTo>
                  <a:pt x="156" y="86"/>
                  <a:pt x="150" y="84"/>
                  <a:pt x="144" y="83"/>
                </a:cubicBezTo>
                <a:cubicBezTo>
                  <a:pt x="141" y="83"/>
                  <a:pt x="138" y="80"/>
                  <a:pt x="138" y="77"/>
                </a:cubicBezTo>
                <a:cubicBezTo>
                  <a:pt x="138" y="75"/>
                  <a:pt x="140" y="73"/>
                  <a:pt x="141" y="72"/>
                </a:cubicBezTo>
                <a:cubicBezTo>
                  <a:pt x="144" y="70"/>
                  <a:pt x="147" y="66"/>
                  <a:pt x="147" y="63"/>
                </a:cubicBezTo>
                <a:cubicBezTo>
                  <a:pt x="149" y="50"/>
                  <a:pt x="149" y="50"/>
                  <a:pt x="149" y="50"/>
                </a:cubicBezTo>
                <a:cubicBezTo>
                  <a:pt x="149" y="49"/>
                  <a:pt x="149" y="49"/>
                  <a:pt x="149" y="48"/>
                </a:cubicBezTo>
                <a:cubicBezTo>
                  <a:pt x="149" y="40"/>
                  <a:pt x="142" y="33"/>
                  <a:pt x="133" y="33"/>
                </a:cubicBezTo>
                <a:cubicBezTo>
                  <a:pt x="124" y="33"/>
                  <a:pt x="117" y="40"/>
                  <a:pt x="117" y="48"/>
                </a:cubicBezTo>
                <a:cubicBezTo>
                  <a:pt x="117" y="49"/>
                  <a:pt x="117" y="49"/>
                  <a:pt x="117" y="50"/>
                </a:cubicBezTo>
                <a:lnTo>
                  <a:pt x="119" y="63"/>
                </a:lnTo>
                <a:close/>
                <a:moveTo>
                  <a:pt x="33" y="118"/>
                </a:moveTo>
                <a:cubicBezTo>
                  <a:pt x="36" y="79"/>
                  <a:pt x="36" y="79"/>
                  <a:pt x="36" y="79"/>
                </a:cubicBezTo>
                <a:cubicBezTo>
                  <a:pt x="36" y="79"/>
                  <a:pt x="36" y="79"/>
                  <a:pt x="36" y="79"/>
                </a:cubicBezTo>
                <a:cubicBezTo>
                  <a:pt x="37" y="74"/>
                  <a:pt x="41" y="70"/>
                  <a:pt x="46" y="68"/>
                </a:cubicBezTo>
                <a:cubicBezTo>
                  <a:pt x="46" y="68"/>
                  <a:pt x="47" y="67"/>
                  <a:pt x="47" y="67"/>
                </a:cubicBezTo>
                <a:cubicBezTo>
                  <a:pt x="48" y="66"/>
                  <a:pt x="49" y="64"/>
                  <a:pt x="49" y="63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49"/>
                  <a:pt x="51" y="49"/>
                  <a:pt x="51" y="48"/>
                </a:cubicBezTo>
                <a:cubicBezTo>
                  <a:pt x="51" y="40"/>
                  <a:pt x="44" y="33"/>
                  <a:pt x="35" y="33"/>
                </a:cubicBezTo>
                <a:cubicBezTo>
                  <a:pt x="26" y="33"/>
                  <a:pt x="18" y="40"/>
                  <a:pt x="18" y="48"/>
                </a:cubicBezTo>
                <a:cubicBezTo>
                  <a:pt x="18" y="49"/>
                  <a:pt x="18" y="49"/>
                  <a:pt x="19" y="50"/>
                </a:cubicBezTo>
                <a:cubicBezTo>
                  <a:pt x="21" y="63"/>
                  <a:pt x="21" y="63"/>
                  <a:pt x="21" y="63"/>
                </a:cubicBezTo>
                <a:cubicBezTo>
                  <a:pt x="21" y="66"/>
                  <a:pt x="23" y="70"/>
                  <a:pt x="26" y="72"/>
                </a:cubicBezTo>
                <a:cubicBezTo>
                  <a:pt x="28" y="73"/>
                  <a:pt x="30" y="75"/>
                  <a:pt x="30" y="77"/>
                </a:cubicBezTo>
                <a:cubicBezTo>
                  <a:pt x="30" y="80"/>
                  <a:pt x="27" y="83"/>
                  <a:pt x="24" y="83"/>
                </a:cubicBezTo>
                <a:cubicBezTo>
                  <a:pt x="18" y="84"/>
                  <a:pt x="12" y="86"/>
                  <a:pt x="7" y="88"/>
                </a:cubicBezTo>
                <a:cubicBezTo>
                  <a:pt x="5" y="89"/>
                  <a:pt x="3" y="91"/>
                  <a:pt x="2" y="94"/>
                </a:cubicBezTo>
                <a:cubicBezTo>
                  <a:pt x="0" y="118"/>
                  <a:pt x="0" y="118"/>
                  <a:pt x="0" y="118"/>
                </a:cubicBezTo>
                <a:lnTo>
                  <a:pt x="33" y="11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endParaRPr lang="de-DE" sz="1800" dirty="0">
              <a:latin typeface="+mn-lt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 bwMode="gray">
          <a:xfrm>
            <a:off x="158758" y="1801492"/>
            <a:ext cx="2645401" cy="975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defPPr>
              <a:defRPr lang="en-US"/>
            </a:defPPr>
            <a:lvl1pPr marL="0" lvl="0" indent="0" algn="ctr" defTabSz="671513" eaLnBrk="1" latinLnBrk="0" hangingPunct="1">
              <a:buClr>
                <a:schemeClr val="tx2"/>
              </a:buClr>
              <a:buSzPct val="100000"/>
              <a:defRPr sz="2000" b="1" baseline="0">
                <a:solidFill>
                  <a:srgbClr val="006BB2"/>
                </a:solidFill>
                <a:latin typeface="Century Gothic" panose="020B0502020202020204" pitchFamily="34" charset="0"/>
              </a:defRPr>
            </a:lvl1pPr>
            <a:lvl2pPr marL="145800" lvl="1" indent="-143100" defTabSz="67151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200" baseline="0">
                <a:latin typeface="+mn-lt"/>
              </a:defRPr>
            </a:lvl2pPr>
            <a:lvl3pPr marL="334800" lvl="2" indent="-186300" defTabSz="67151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200" baseline="0">
                <a:latin typeface="+mn-lt"/>
              </a:defRPr>
            </a:lvl3pPr>
            <a:lvl4pPr marL="461700" lvl="3" indent="-116100" defTabSz="67151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200" baseline="0">
                <a:latin typeface="+mn-lt"/>
              </a:defRPr>
            </a:lvl4pPr>
            <a:lvl5pPr marL="561600" lvl="4" indent="-97200" defTabSz="67151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200" baseline="0">
                <a:latin typeface="+mn-lt"/>
              </a:defRPr>
            </a:lvl5pPr>
            <a:lvl6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l">
              <a:buClr>
                <a:schemeClr val="accent6"/>
              </a:buClr>
            </a:pPr>
            <a:r>
              <a:rPr lang="en-US" sz="1800" dirty="0">
                <a:solidFill>
                  <a:schemeClr val="accent6"/>
                </a:solidFill>
                <a:latin typeface="+mn-lt"/>
              </a:rPr>
              <a:t>Regulators</a:t>
            </a:r>
          </a:p>
        </p:txBody>
      </p:sp>
      <p:grpSp>
        <p:nvGrpSpPr>
          <p:cNvPr id="108" name="Group 107"/>
          <p:cNvGrpSpPr/>
          <p:nvPr/>
        </p:nvGrpSpPr>
        <p:grpSpPr bwMode="gray">
          <a:xfrm>
            <a:off x="1738694" y="1924538"/>
            <a:ext cx="708658" cy="729668"/>
            <a:chOff x="-5506752" y="394968"/>
            <a:chExt cx="4873229" cy="5017689"/>
          </a:xfrm>
          <a:solidFill>
            <a:srgbClr val="808080"/>
          </a:solidFill>
        </p:grpSpPr>
        <p:sp>
          <p:nvSpPr>
            <p:cNvPr id="109" name="Freeform 108"/>
            <p:cNvSpPr/>
            <p:nvPr/>
          </p:nvSpPr>
          <p:spPr bwMode="gray">
            <a:xfrm>
              <a:off x="-5506752" y="879172"/>
              <a:ext cx="4523473" cy="4533485"/>
            </a:xfrm>
            <a:custGeom>
              <a:avLst/>
              <a:gdLst>
                <a:gd name="connsiteX0" fmla="*/ 3067050 w 4394200"/>
                <a:gd name="connsiteY0" fmla="*/ 222250 h 4356100"/>
                <a:gd name="connsiteX1" fmla="*/ 4140200 w 4394200"/>
                <a:gd name="connsiteY1" fmla="*/ 1295400 h 4356100"/>
                <a:gd name="connsiteX2" fmla="*/ 4394200 w 4394200"/>
                <a:gd name="connsiteY2" fmla="*/ 1562100 h 4356100"/>
                <a:gd name="connsiteX3" fmla="*/ 3606800 w 4394200"/>
                <a:gd name="connsiteY3" fmla="*/ 2330450 h 4356100"/>
                <a:gd name="connsiteX4" fmla="*/ 3352800 w 4394200"/>
                <a:gd name="connsiteY4" fmla="*/ 2082800 h 4356100"/>
                <a:gd name="connsiteX5" fmla="*/ 2990850 w 4394200"/>
                <a:gd name="connsiteY5" fmla="*/ 1720850 h 4356100"/>
                <a:gd name="connsiteX6" fmla="*/ 2006600 w 4394200"/>
                <a:gd name="connsiteY6" fmla="*/ 2711450 h 4356100"/>
                <a:gd name="connsiteX7" fmla="*/ 1670050 w 4394200"/>
                <a:gd name="connsiteY7" fmla="*/ 3009900 h 4356100"/>
                <a:gd name="connsiteX8" fmla="*/ 831850 w 4394200"/>
                <a:gd name="connsiteY8" fmla="*/ 3917950 h 4356100"/>
                <a:gd name="connsiteX9" fmla="*/ 0 w 4394200"/>
                <a:gd name="connsiteY9" fmla="*/ 4356100 h 4356100"/>
                <a:gd name="connsiteX10" fmla="*/ 482600 w 4394200"/>
                <a:gd name="connsiteY10" fmla="*/ 3505200 h 4356100"/>
                <a:gd name="connsiteX11" fmla="*/ 1358900 w 4394200"/>
                <a:gd name="connsiteY11" fmla="*/ 2698750 h 4356100"/>
                <a:gd name="connsiteX12" fmla="*/ 1657350 w 4394200"/>
                <a:gd name="connsiteY12" fmla="*/ 2362200 h 4356100"/>
                <a:gd name="connsiteX13" fmla="*/ 2641600 w 4394200"/>
                <a:gd name="connsiteY13" fmla="*/ 1377950 h 4356100"/>
                <a:gd name="connsiteX14" fmla="*/ 2279650 w 4394200"/>
                <a:gd name="connsiteY14" fmla="*/ 1016000 h 4356100"/>
                <a:gd name="connsiteX15" fmla="*/ 2025650 w 4394200"/>
                <a:gd name="connsiteY15" fmla="*/ 762000 h 4356100"/>
                <a:gd name="connsiteX16" fmla="*/ 2800350 w 4394200"/>
                <a:gd name="connsiteY16" fmla="*/ 0 h 4356100"/>
                <a:gd name="connsiteX17" fmla="*/ 3067050 w 4394200"/>
                <a:gd name="connsiteY17" fmla="*/ 222250 h 4356100"/>
                <a:gd name="connsiteX0" fmla="*/ 3067050 w 4394200"/>
                <a:gd name="connsiteY0" fmla="*/ 253720 h 4387570"/>
                <a:gd name="connsiteX1" fmla="*/ 4140200 w 4394200"/>
                <a:gd name="connsiteY1" fmla="*/ 1326870 h 4387570"/>
                <a:gd name="connsiteX2" fmla="*/ 4394200 w 4394200"/>
                <a:gd name="connsiteY2" fmla="*/ 1593570 h 4387570"/>
                <a:gd name="connsiteX3" fmla="*/ 3606800 w 4394200"/>
                <a:gd name="connsiteY3" fmla="*/ 2361920 h 4387570"/>
                <a:gd name="connsiteX4" fmla="*/ 3352800 w 4394200"/>
                <a:gd name="connsiteY4" fmla="*/ 2114270 h 4387570"/>
                <a:gd name="connsiteX5" fmla="*/ 2990850 w 4394200"/>
                <a:gd name="connsiteY5" fmla="*/ 1752320 h 4387570"/>
                <a:gd name="connsiteX6" fmla="*/ 2006600 w 4394200"/>
                <a:gd name="connsiteY6" fmla="*/ 2742920 h 4387570"/>
                <a:gd name="connsiteX7" fmla="*/ 1670050 w 4394200"/>
                <a:gd name="connsiteY7" fmla="*/ 3041370 h 4387570"/>
                <a:gd name="connsiteX8" fmla="*/ 831850 w 4394200"/>
                <a:gd name="connsiteY8" fmla="*/ 3949420 h 4387570"/>
                <a:gd name="connsiteX9" fmla="*/ 0 w 4394200"/>
                <a:gd name="connsiteY9" fmla="*/ 4387570 h 4387570"/>
                <a:gd name="connsiteX10" fmla="*/ 482600 w 4394200"/>
                <a:gd name="connsiteY10" fmla="*/ 3536670 h 4387570"/>
                <a:gd name="connsiteX11" fmla="*/ 1358900 w 4394200"/>
                <a:gd name="connsiteY11" fmla="*/ 2730220 h 4387570"/>
                <a:gd name="connsiteX12" fmla="*/ 1657350 w 4394200"/>
                <a:gd name="connsiteY12" fmla="*/ 2393670 h 4387570"/>
                <a:gd name="connsiteX13" fmla="*/ 2641600 w 4394200"/>
                <a:gd name="connsiteY13" fmla="*/ 1409420 h 4387570"/>
                <a:gd name="connsiteX14" fmla="*/ 2279650 w 4394200"/>
                <a:gd name="connsiteY14" fmla="*/ 1047470 h 4387570"/>
                <a:gd name="connsiteX15" fmla="*/ 2025650 w 4394200"/>
                <a:gd name="connsiteY15" fmla="*/ 793470 h 4387570"/>
                <a:gd name="connsiteX16" fmla="*/ 2800350 w 4394200"/>
                <a:gd name="connsiteY16" fmla="*/ 31470 h 4387570"/>
                <a:gd name="connsiteX17" fmla="*/ 3067050 w 4394200"/>
                <a:gd name="connsiteY17" fmla="*/ 253720 h 4387570"/>
                <a:gd name="connsiteX0" fmla="*/ 3067050 w 4394200"/>
                <a:gd name="connsiteY0" fmla="*/ 263312 h 4397162"/>
                <a:gd name="connsiteX1" fmla="*/ 4140200 w 4394200"/>
                <a:gd name="connsiteY1" fmla="*/ 1336462 h 4397162"/>
                <a:gd name="connsiteX2" fmla="*/ 4394200 w 4394200"/>
                <a:gd name="connsiteY2" fmla="*/ 1603162 h 4397162"/>
                <a:gd name="connsiteX3" fmla="*/ 3606800 w 4394200"/>
                <a:gd name="connsiteY3" fmla="*/ 2371512 h 4397162"/>
                <a:gd name="connsiteX4" fmla="*/ 3352800 w 4394200"/>
                <a:gd name="connsiteY4" fmla="*/ 2123862 h 4397162"/>
                <a:gd name="connsiteX5" fmla="*/ 2990850 w 4394200"/>
                <a:gd name="connsiteY5" fmla="*/ 1761912 h 4397162"/>
                <a:gd name="connsiteX6" fmla="*/ 2006600 w 4394200"/>
                <a:gd name="connsiteY6" fmla="*/ 2752512 h 4397162"/>
                <a:gd name="connsiteX7" fmla="*/ 1670050 w 4394200"/>
                <a:gd name="connsiteY7" fmla="*/ 3050962 h 4397162"/>
                <a:gd name="connsiteX8" fmla="*/ 831850 w 4394200"/>
                <a:gd name="connsiteY8" fmla="*/ 3959012 h 4397162"/>
                <a:gd name="connsiteX9" fmla="*/ 0 w 4394200"/>
                <a:gd name="connsiteY9" fmla="*/ 4397162 h 4397162"/>
                <a:gd name="connsiteX10" fmla="*/ 482600 w 4394200"/>
                <a:gd name="connsiteY10" fmla="*/ 3546262 h 4397162"/>
                <a:gd name="connsiteX11" fmla="*/ 1358900 w 4394200"/>
                <a:gd name="connsiteY11" fmla="*/ 2739812 h 4397162"/>
                <a:gd name="connsiteX12" fmla="*/ 1657350 w 4394200"/>
                <a:gd name="connsiteY12" fmla="*/ 2403262 h 4397162"/>
                <a:gd name="connsiteX13" fmla="*/ 2641600 w 4394200"/>
                <a:gd name="connsiteY13" fmla="*/ 1419012 h 4397162"/>
                <a:gd name="connsiteX14" fmla="*/ 2279650 w 4394200"/>
                <a:gd name="connsiteY14" fmla="*/ 1057062 h 4397162"/>
                <a:gd name="connsiteX15" fmla="*/ 2025650 w 4394200"/>
                <a:gd name="connsiteY15" fmla="*/ 803062 h 4397162"/>
                <a:gd name="connsiteX16" fmla="*/ 2800350 w 4394200"/>
                <a:gd name="connsiteY16" fmla="*/ 41062 h 4397162"/>
                <a:gd name="connsiteX17" fmla="*/ 3067050 w 4394200"/>
                <a:gd name="connsiteY17" fmla="*/ 263312 h 4397162"/>
                <a:gd name="connsiteX0" fmla="*/ 3067050 w 4394200"/>
                <a:gd name="connsiteY0" fmla="*/ 276528 h 4410378"/>
                <a:gd name="connsiteX1" fmla="*/ 4140200 w 4394200"/>
                <a:gd name="connsiteY1" fmla="*/ 1349678 h 4410378"/>
                <a:gd name="connsiteX2" fmla="*/ 4394200 w 4394200"/>
                <a:gd name="connsiteY2" fmla="*/ 1616378 h 4410378"/>
                <a:gd name="connsiteX3" fmla="*/ 3606800 w 4394200"/>
                <a:gd name="connsiteY3" fmla="*/ 2384728 h 4410378"/>
                <a:gd name="connsiteX4" fmla="*/ 3352800 w 4394200"/>
                <a:gd name="connsiteY4" fmla="*/ 2137078 h 4410378"/>
                <a:gd name="connsiteX5" fmla="*/ 2990850 w 4394200"/>
                <a:gd name="connsiteY5" fmla="*/ 1775128 h 4410378"/>
                <a:gd name="connsiteX6" fmla="*/ 2006600 w 4394200"/>
                <a:gd name="connsiteY6" fmla="*/ 2765728 h 4410378"/>
                <a:gd name="connsiteX7" fmla="*/ 1670050 w 4394200"/>
                <a:gd name="connsiteY7" fmla="*/ 3064178 h 4410378"/>
                <a:gd name="connsiteX8" fmla="*/ 831850 w 4394200"/>
                <a:gd name="connsiteY8" fmla="*/ 3972228 h 4410378"/>
                <a:gd name="connsiteX9" fmla="*/ 0 w 4394200"/>
                <a:gd name="connsiteY9" fmla="*/ 4410378 h 4410378"/>
                <a:gd name="connsiteX10" fmla="*/ 482600 w 4394200"/>
                <a:gd name="connsiteY10" fmla="*/ 3559478 h 4410378"/>
                <a:gd name="connsiteX11" fmla="*/ 1358900 w 4394200"/>
                <a:gd name="connsiteY11" fmla="*/ 2753028 h 4410378"/>
                <a:gd name="connsiteX12" fmla="*/ 1657350 w 4394200"/>
                <a:gd name="connsiteY12" fmla="*/ 2416478 h 4410378"/>
                <a:gd name="connsiteX13" fmla="*/ 2641600 w 4394200"/>
                <a:gd name="connsiteY13" fmla="*/ 1432228 h 4410378"/>
                <a:gd name="connsiteX14" fmla="*/ 2279650 w 4394200"/>
                <a:gd name="connsiteY14" fmla="*/ 1070278 h 4410378"/>
                <a:gd name="connsiteX15" fmla="*/ 2025650 w 4394200"/>
                <a:gd name="connsiteY15" fmla="*/ 816278 h 4410378"/>
                <a:gd name="connsiteX16" fmla="*/ 2800350 w 4394200"/>
                <a:gd name="connsiteY16" fmla="*/ 54278 h 4410378"/>
                <a:gd name="connsiteX17" fmla="*/ 3067050 w 4394200"/>
                <a:gd name="connsiteY17" fmla="*/ 276528 h 4410378"/>
                <a:gd name="connsiteX0" fmla="*/ 3067050 w 4394200"/>
                <a:gd name="connsiteY0" fmla="*/ 276528 h 4410378"/>
                <a:gd name="connsiteX1" fmla="*/ 4140200 w 4394200"/>
                <a:gd name="connsiteY1" fmla="*/ 1349678 h 4410378"/>
                <a:gd name="connsiteX2" fmla="*/ 4394200 w 4394200"/>
                <a:gd name="connsiteY2" fmla="*/ 1616378 h 4410378"/>
                <a:gd name="connsiteX3" fmla="*/ 3606800 w 4394200"/>
                <a:gd name="connsiteY3" fmla="*/ 2384728 h 4410378"/>
                <a:gd name="connsiteX4" fmla="*/ 3352800 w 4394200"/>
                <a:gd name="connsiteY4" fmla="*/ 2137078 h 4410378"/>
                <a:gd name="connsiteX5" fmla="*/ 2990850 w 4394200"/>
                <a:gd name="connsiteY5" fmla="*/ 1775128 h 4410378"/>
                <a:gd name="connsiteX6" fmla="*/ 2006600 w 4394200"/>
                <a:gd name="connsiteY6" fmla="*/ 2765728 h 4410378"/>
                <a:gd name="connsiteX7" fmla="*/ 1670050 w 4394200"/>
                <a:gd name="connsiteY7" fmla="*/ 3064178 h 4410378"/>
                <a:gd name="connsiteX8" fmla="*/ 831850 w 4394200"/>
                <a:gd name="connsiteY8" fmla="*/ 3972228 h 4410378"/>
                <a:gd name="connsiteX9" fmla="*/ 0 w 4394200"/>
                <a:gd name="connsiteY9" fmla="*/ 4410378 h 4410378"/>
                <a:gd name="connsiteX10" fmla="*/ 482600 w 4394200"/>
                <a:gd name="connsiteY10" fmla="*/ 3559478 h 4410378"/>
                <a:gd name="connsiteX11" fmla="*/ 1358900 w 4394200"/>
                <a:gd name="connsiteY11" fmla="*/ 2753028 h 4410378"/>
                <a:gd name="connsiteX12" fmla="*/ 1657350 w 4394200"/>
                <a:gd name="connsiteY12" fmla="*/ 2416478 h 4410378"/>
                <a:gd name="connsiteX13" fmla="*/ 2641600 w 4394200"/>
                <a:gd name="connsiteY13" fmla="*/ 1432228 h 4410378"/>
                <a:gd name="connsiteX14" fmla="*/ 2279650 w 4394200"/>
                <a:gd name="connsiteY14" fmla="*/ 1070278 h 4410378"/>
                <a:gd name="connsiteX15" fmla="*/ 2025650 w 4394200"/>
                <a:gd name="connsiteY15" fmla="*/ 816278 h 4410378"/>
                <a:gd name="connsiteX16" fmla="*/ 2800350 w 4394200"/>
                <a:gd name="connsiteY16" fmla="*/ 54278 h 4410378"/>
                <a:gd name="connsiteX17" fmla="*/ 3067050 w 4394200"/>
                <a:gd name="connsiteY17" fmla="*/ 276528 h 4410378"/>
                <a:gd name="connsiteX0" fmla="*/ 3067050 w 4394200"/>
                <a:gd name="connsiteY0" fmla="*/ 276528 h 4410378"/>
                <a:gd name="connsiteX1" fmla="*/ 4140200 w 4394200"/>
                <a:gd name="connsiteY1" fmla="*/ 1349678 h 4410378"/>
                <a:gd name="connsiteX2" fmla="*/ 4394200 w 4394200"/>
                <a:gd name="connsiteY2" fmla="*/ 1616378 h 4410378"/>
                <a:gd name="connsiteX3" fmla="*/ 3606800 w 4394200"/>
                <a:gd name="connsiteY3" fmla="*/ 2384728 h 4410378"/>
                <a:gd name="connsiteX4" fmla="*/ 3352800 w 4394200"/>
                <a:gd name="connsiteY4" fmla="*/ 2137078 h 4410378"/>
                <a:gd name="connsiteX5" fmla="*/ 2990850 w 4394200"/>
                <a:gd name="connsiteY5" fmla="*/ 1775128 h 4410378"/>
                <a:gd name="connsiteX6" fmla="*/ 2006600 w 4394200"/>
                <a:gd name="connsiteY6" fmla="*/ 2765728 h 4410378"/>
                <a:gd name="connsiteX7" fmla="*/ 1670050 w 4394200"/>
                <a:gd name="connsiteY7" fmla="*/ 3064178 h 4410378"/>
                <a:gd name="connsiteX8" fmla="*/ 831850 w 4394200"/>
                <a:gd name="connsiteY8" fmla="*/ 3972228 h 4410378"/>
                <a:gd name="connsiteX9" fmla="*/ 0 w 4394200"/>
                <a:gd name="connsiteY9" fmla="*/ 4410378 h 4410378"/>
                <a:gd name="connsiteX10" fmla="*/ 482600 w 4394200"/>
                <a:gd name="connsiteY10" fmla="*/ 3559478 h 4410378"/>
                <a:gd name="connsiteX11" fmla="*/ 1358900 w 4394200"/>
                <a:gd name="connsiteY11" fmla="*/ 2753028 h 4410378"/>
                <a:gd name="connsiteX12" fmla="*/ 1657350 w 4394200"/>
                <a:gd name="connsiteY12" fmla="*/ 2416478 h 4410378"/>
                <a:gd name="connsiteX13" fmla="*/ 2641600 w 4394200"/>
                <a:gd name="connsiteY13" fmla="*/ 1432228 h 4410378"/>
                <a:gd name="connsiteX14" fmla="*/ 2279650 w 4394200"/>
                <a:gd name="connsiteY14" fmla="*/ 1070278 h 4410378"/>
                <a:gd name="connsiteX15" fmla="*/ 2025650 w 4394200"/>
                <a:gd name="connsiteY15" fmla="*/ 816278 h 4410378"/>
                <a:gd name="connsiteX16" fmla="*/ 2800350 w 4394200"/>
                <a:gd name="connsiteY16" fmla="*/ 54278 h 4410378"/>
                <a:gd name="connsiteX17" fmla="*/ 3067050 w 4394200"/>
                <a:gd name="connsiteY17" fmla="*/ 276528 h 4410378"/>
                <a:gd name="connsiteX0" fmla="*/ 3067050 w 4394200"/>
                <a:gd name="connsiteY0" fmla="*/ 276528 h 4410378"/>
                <a:gd name="connsiteX1" fmla="*/ 4140200 w 4394200"/>
                <a:gd name="connsiteY1" fmla="*/ 1349678 h 4410378"/>
                <a:gd name="connsiteX2" fmla="*/ 4394200 w 4394200"/>
                <a:gd name="connsiteY2" fmla="*/ 1616378 h 4410378"/>
                <a:gd name="connsiteX3" fmla="*/ 3606800 w 4394200"/>
                <a:gd name="connsiteY3" fmla="*/ 2384728 h 4410378"/>
                <a:gd name="connsiteX4" fmla="*/ 3352800 w 4394200"/>
                <a:gd name="connsiteY4" fmla="*/ 2137078 h 4410378"/>
                <a:gd name="connsiteX5" fmla="*/ 2990850 w 4394200"/>
                <a:gd name="connsiteY5" fmla="*/ 1775128 h 4410378"/>
                <a:gd name="connsiteX6" fmla="*/ 2006600 w 4394200"/>
                <a:gd name="connsiteY6" fmla="*/ 2765728 h 4410378"/>
                <a:gd name="connsiteX7" fmla="*/ 1670050 w 4394200"/>
                <a:gd name="connsiteY7" fmla="*/ 3064178 h 4410378"/>
                <a:gd name="connsiteX8" fmla="*/ 831850 w 4394200"/>
                <a:gd name="connsiteY8" fmla="*/ 3972228 h 4410378"/>
                <a:gd name="connsiteX9" fmla="*/ 0 w 4394200"/>
                <a:gd name="connsiteY9" fmla="*/ 4410378 h 4410378"/>
                <a:gd name="connsiteX10" fmla="*/ 482600 w 4394200"/>
                <a:gd name="connsiteY10" fmla="*/ 3559478 h 4410378"/>
                <a:gd name="connsiteX11" fmla="*/ 1358900 w 4394200"/>
                <a:gd name="connsiteY11" fmla="*/ 2753028 h 4410378"/>
                <a:gd name="connsiteX12" fmla="*/ 1657350 w 4394200"/>
                <a:gd name="connsiteY12" fmla="*/ 2416478 h 4410378"/>
                <a:gd name="connsiteX13" fmla="*/ 2641600 w 4394200"/>
                <a:gd name="connsiteY13" fmla="*/ 1432228 h 4410378"/>
                <a:gd name="connsiteX14" fmla="*/ 2279650 w 4394200"/>
                <a:gd name="connsiteY14" fmla="*/ 1070278 h 4410378"/>
                <a:gd name="connsiteX15" fmla="*/ 2025650 w 4394200"/>
                <a:gd name="connsiteY15" fmla="*/ 816278 h 4410378"/>
                <a:gd name="connsiteX16" fmla="*/ 2800350 w 4394200"/>
                <a:gd name="connsiteY16" fmla="*/ 54278 h 4410378"/>
                <a:gd name="connsiteX17" fmla="*/ 3067050 w 4394200"/>
                <a:gd name="connsiteY17" fmla="*/ 276528 h 4410378"/>
                <a:gd name="connsiteX0" fmla="*/ 3067050 w 4394200"/>
                <a:gd name="connsiteY0" fmla="*/ 276528 h 4410378"/>
                <a:gd name="connsiteX1" fmla="*/ 4140200 w 4394200"/>
                <a:gd name="connsiteY1" fmla="*/ 1349678 h 4410378"/>
                <a:gd name="connsiteX2" fmla="*/ 4394200 w 4394200"/>
                <a:gd name="connsiteY2" fmla="*/ 1616378 h 4410378"/>
                <a:gd name="connsiteX3" fmla="*/ 3606800 w 4394200"/>
                <a:gd name="connsiteY3" fmla="*/ 2384728 h 4410378"/>
                <a:gd name="connsiteX4" fmla="*/ 3352800 w 4394200"/>
                <a:gd name="connsiteY4" fmla="*/ 2137078 h 4410378"/>
                <a:gd name="connsiteX5" fmla="*/ 2990850 w 4394200"/>
                <a:gd name="connsiteY5" fmla="*/ 1775128 h 4410378"/>
                <a:gd name="connsiteX6" fmla="*/ 2006600 w 4394200"/>
                <a:gd name="connsiteY6" fmla="*/ 2765728 h 4410378"/>
                <a:gd name="connsiteX7" fmla="*/ 1670050 w 4394200"/>
                <a:gd name="connsiteY7" fmla="*/ 3064178 h 4410378"/>
                <a:gd name="connsiteX8" fmla="*/ 831850 w 4394200"/>
                <a:gd name="connsiteY8" fmla="*/ 3972228 h 4410378"/>
                <a:gd name="connsiteX9" fmla="*/ 0 w 4394200"/>
                <a:gd name="connsiteY9" fmla="*/ 4410378 h 4410378"/>
                <a:gd name="connsiteX10" fmla="*/ 482600 w 4394200"/>
                <a:gd name="connsiteY10" fmla="*/ 3559478 h 4410378"/>
                <a:gd name="connsiteX11" fmla="*/ 1358900 w 4394200"/>
                <a:gd name="connsiteY11" fmla="*/ 2753028 h 4410378"/>
                <a:gd name="connsiteX12" fmla="*/ 1657350 w 4394200"/>
                <a:gd name="connsiteY12" fmla="*/ 2416478 h 4410378"/>
                <a:gd name="connsiteX13" fmla="*/ 2641600 w 4394200"/>
                <a:gd name="connsiteY13" fmla="*/ 1432228 h 4410378"/>
                <a:gd name="connsiteX14" fmla="*/ 2279650 w 4394200"/>
                <a:gd name="connsiteY14" fmla="*/ 1070278 h 4410378"/>
                <a:gd name="connsiteX15" fmla="*/ 2025650 w 4394200"/>
                <a:gd name="connsiteY15" fmla="*/ 816278 h 4410378"/>
                <a:gd name="connsiteX16" fmla="*/ 2800350 w 4394200"/>
                <a:gd name="connsiteY16" fmla="*/ 54278 h 4410378"/>
                <a:gd name="connsiteX17" fmla="*/ 3067050 w 4394200"/>
                <a:gd name="connsiteY17" fmla="*/ 276528 h 4410378"/>
                <a:gd name="connsiteX0" fmla="*/ 3067050 w 4394200"/>
                <a:gd name="connsiteY0" fmla="*/ 276528 h 4410378"/>
                <a:gd name="connsiteX1" fmla="*/ 4140200 w 4394200"/>
                <a:gd name="connsiteY1" fmla="*/ 1349678 h 4410378"/>
                <a:gd name="connsiteX2" fmla="*/ 4394200 w 4394200"/>
                <a:gd name="connsiteY2" fmla="*/ 1616378 h 4410378"/>
                <a:gd name="connsiteX3" fmla="*/ 3606800 w 4394200"/>
                <a:gd name="connsiteY3" fmla="*/ 2384728 h 4410378"/>
                <a:gd name="connsiteX4" fmla="*/ 3352800 w 4394200"/>
                <a:gd name="connsiteY4" fmla="*/ 2137078 h 4410378"/>
                <a:gd name="connsiteX5" fmla="*/ 2990850 w 4394200"/>
                <a:gd name="connsiteY5" fmla="*/ 1775128 h 4410378"/>
                <a:gd name="connsiteX6" fmla="*/ 2006600 w 4394200"/>
                <a:gd name="connsiteY6" fmla="*/ 2765728 h 4410378"/>
                <a:gd name="connsiteX7" fmla="*/ 1670050 w 4394200"/>
                <a:gd name="connsiteY7" fmla="*/ 3064178 h 4410378"/>
                <a:gd name="connsiteX8" fmla="*/ 831850 w 4394200"/>
                <a:gd name="connsiteY8" fmla="*/ 3972228 h 4410378"/>
                <a:gd name="connsiteX9" fmla="*/ 0 w 4394200"/>
                <a:gd name="connsiteY9" fmla="*/ 4410378 h 4410378"/>
                <a:gd name="connsiteX10" fmla="*/ 482600 w 4394200"/>
                <a:gd name="connsiteY10" fmla="*/ 3559478 h 4410378"/>
                <a:gd name="connsiteX11" fmla="*/ 1358900 w 4394200"/>
                <a:gd name="connsiteY11" fmla="*/ 2753028 h 4410378"/>
                <a:gd name="connsiteX12" fmla="*/ 1657350 w 4394200"/>
                <a:gd name="connsiteY12" fmla="*/ 2416478 h 4410378"/>
                <a:gd name="connsiteX13" fmla="*/ 2641600 w 4394200"/>
                <a:gd name="connsiteY13" fmla="*/ 1432228 h 4410378"/>
                <a:gd name="connsiteX14" fmla="*/ 2279650 w 4394200"/>
                <a:gd name="connsiteY14" fmla="*/ 1070278 h 4410378"/>
                <a:gd name="connsiteX15" fmla="*/ 2025650 w 4394200"/>
                <a:gd name="connsiteY15" fmla="*/ 816278 h 4410378"/>
                <a:gd name="connsiteX16" fmla="*/ 2800350 w 4394200"/>
                <a:gd name="connsiteY16" fmla="*/ 54278 h 4410378"/>
                <a:gd name="connsiteX17" fmla="*/ 3067050 w 4394200"/>
                <a:gd name="connsiteY17" fmla="*/ 276528 h 4410378"/>
                <a:gd name="connsiteX0" fmla="*/ 3067050 w 4394200"/>
                <a:gd name="connsiteY0" fmla="*/ 276528 h 4410378"/>
                <a:gd name="connsiteX1" fmla="*/ 4140200 w 4394200"/>
                <a:gd name="connsiteY1" fmla="*/ 1349678 h 4410378"/>
                <a:gd name="connsiteX2" fmla="*/ 4394200 w 4394200"/>
                <a:gd name="connsiteY2" fmla="*/ 1616378 h 4410378"/>
                <a:gd name="connsiteX3" fmla="*/ 3606800 w 4394200"/>
                <a:gd name="connsiteY3" fmla="*/ 2384728 h 4410378"/>
                <a:gd name="connsiteX4" fmla="*/ 3352800 w 4394200"/>
                <a:gd name="connsiteY4" fmla="*/ 2137078 h 4410378"/>
                <a:gd name="connsiteX5" fmla="*/ 2990850 w 4394200"/>
                <a:gd name="connsiteY5" fmla="*/ 1775128 h 4410378"/>
                <a:gd name="connsiteX6" fmla="*/ 2006600 w 4394200"/>
                <a:gd name="connsiteY6" fmla="*/ 2765728 h 4410378"/>
                <a:gd name="connsiteX7" fmla="*/ 1670050 w 4394200"/>
                <a:gd name="connsiteY7" fmla="*/ 3064178 h 4410378"/>
                <a:gd name="connsiteX8" fmla="*/ 831850 w 4394200"/>
                <a:gd name="connsiteY8" fmla="*/ 3972228 h 4410378"/>
                <a:gd name="connsiteX9" fmla="*/ 0 w 4394200"/>
                <a:gd name="connsiteY9" fmla="*/ 4410378 h 4410378"/>
                <a:gd name="connsiteX10" fmla="*/ 482600 w 4394200"/>
                <a:gd name="connsiteY10" fmla="*/ 3559478 h 4410378"/>
                <a:gd name="connsiteX11" fmla="*/ 1358900 w 4394200"/>
                <a:gd name="connsiteY11" fmla="*/ 2753028 h 4410378"/>
                <a:gd name="connsiteX12" fmla="*/ 1657350 w 4394200"/>
                <a:gd name="connsiteY12" fmla="*/ 2416478 h 4410378"/>
                <a:gd name="connsiteX13" fmla="*/ 2641600 w 4394200"/>
                <a:gd name="connsiteY13" fmla="*/ 1432228 h 4410378"/>
                <a:gd name="connsiteX14" fmla="*/ 2279650 w 4394200"/>
                <a:gd name="connsiteY14" fmla="*/ 1070278 h 4410378"/>
                <a:gd name="connsiteX15" fmla="*/ 2025650 w 4394200"/>
                <a:gd name="connsiteY15" fmla="*/ 816278 h 4410378"/>
                <a:gd name="connsiteX16" fmla="*/ 2800350 w 4394200"/>
                <a:gd name="connsiteY16" fmla="*/ 54278 h 4410378"/>
                <a:gd name="connsiteX17" fmla="*/ 3067050 w 4394200"/>
                <a:gd name="connsiteY17" fmla="*/ 276528 h 4410378"/>
                <a:gd name="connsiteX0" fmla="*/ 3067050 w 4394200"/>
                <a:gd name="connsiteY0" fmla="*/ 276528 h 4410378"/>
                <a:gd name="connsiteX1" fmla="*/ 4140200 w 4394200"/>
                <a:gd name="connsiteY1" fmla="*/ 1349678 h 4410378"/>
                <a:gd name="connsiteX2" fmla="*/ 4394200 w 4394200"/>
                <a:gd name="connsiteY2" fmla="*/ 1616378 h 4410378"/>
                <a:gd name="connsiteX3" fmla="*/ 3606800 w 4394200"/>
                <a:gd name="connsiteY3" fmla="*/ 2384728 h 4410378"/>
                <a:gd name="connsiteX4" fmla="*/ 3352800 w 4394200"/>
                <a:gd name="connsiteY4" fmla="*/ 2137078 h 4410378"/>
                <a:gd name="connsiteX5" fmla="*/ 2990850 w 4394200"/>
                <a:gd name="connsiteY5" fmla="*/ 1775128 h 4410378"/>
                <a:gd name="connsiteX6" fmla="*/ 2006600 w 4394200"/>
                <a:gd name="connsiteY6" fmla="*/ 2765728 h 4410378"/>
                <a:gd name="connsiteX7" fmla="*/ 1670050 w 4394200"/>
                <a:gd name="connsiteY7" fmla="*/ 3064178 h 4410378"/>
                <a:gd name="connsiteX8" fmla="*/ 831850 w 4394200"/>
                <a:gd name="connsiteY8" fmla="*/ 3972228 h 4410378"/>
                <a:gd name="connsiteX9" fmla="*/ 0 w 4394200"/>
                <a:gd name="connsiteY9" fmla="*/ 4410378 h 4410378"/>
                <a:gd name="connsiteX10" fmla="*/ 482600 w 4394200"/>
                <a:gd name="connsiteY10" fmla="*/ 3559478 h 4410378"/>
                <a:gd name="connsiteX11" fmla="*/ 1358900 w 4394200"/>
                <a:gd name="connsiteY11" fmla="*/ 2753028 h 4410378"/>
                <a:gd name="connsiteX12" fmla="*/ 1657350 w 4394200"/>
                <a:gd name="connsiteY12" fmla="*/ 2416478 h 4410378"/>
                <a:gd name="connsiteX13" fmla="*/ 2641600 w 4394200"/>
                <a:gd name="connsiteY13" fmla="*/ 1432228 h 4410378"/>
                <a:gd name="connsiteX14" fmla="*/ 2279650 w 4394200"/>
                <a:gd name="connsiteY14" fmla="*/ 1070278 h 4410378"/>
                <a:gd name="connsiteX15" fmla="*/ 2025650 w 4394200"/>
                <a:gd name="connsiteY15" fmla="*/ 816278 h 4410378"/>
                <a:gd name="connsiteX16" fmla="*/ 2800350 w 4394200"/>
                <a:gd name="connsiteY16" fmla="*/ 54278 h 4410378"/>
                <a:gd name="connsiteX17" fmla="*/ 3067050 w 4394200"/>
                <a:gd name="connsiteY17" fmla="*/ 276528 h 4410378"/>
                <a:gd name="connsiteX0" fmla="*/ 3067050 w 4394200"/>
                <a:gd name="connsiteY0" fmla="*/ 276528 h 4410378"/>
                <a:gd name="connsiteX1" fmla="*/ 4140200 w 4394200"/>
                <a:gd name="connsiteY1" fmla="*/ 1349678 h 4410378"/>
                <a:gd name="connsiteX2" fmla="*/ 4394200 w 4394200"/>
                <a:gd name="connsiteY2" fmla="*/ 1616378 h 4410378"/>
                <a:gd name="connsiteX3" fmla="*/ 3606800 w 4394200"/>
                <a:gd name="connsiteY3" fmla="*/ 2384728 h 4410378"/>
                <a:gd name="connsiteX4" fmla="*/ 3352800 w 4394200"/>
                <a:gd name="connsiteY4" fmla="*/ 2137078 h 4410378"/>
                <a:gd name="connsiteX5" fmla="*/ 2990850 w 4394200"/>
                <a:gd name="connsiteY5" fmla="*/ 1775128 h 4410378"/>
                <a:gd name="connsiteX6" fmla="*/ 2006600 w 4394200"/>
                <a:gd name="connsiteY6" fmla="*/ 2765728 h 4410378"/>
                <a:gd name="connsiteX7" fmla="*/ 1670050 w 4394200"/>
                <a:gd name="connsiteY7" fmla="*/ 3064178 h 4410378"/>
                <a:gd name="connsiteX8" fmla="*/ 831850 w 4394200"/>
                <a:gd name="connsiteY8" fmla="*/ 3972228 h 4410378"/>
                <a:gd name="connsiteX9" fmla="*/ 0 w 4394200"/>
                <a:gd name="connsiteY9" fmla="*/ 4410378 h 4410378"/>
                <a:gd name="connsiteX10" fmla="*/ 482600 w 4394200"/>
                <a:gd name="connsiteY10" fmla="*/ 3559478 h 4410378"/>
                <a:gd name="connsiteX11" fmla="*/ 1358900 w 4394200"/>
                <a:gd name="connsiteY11" fmla="*/ 2753028 h 4410378"/>
                <a:gd name="connsiteX12" fmla="*/ 1657350 w 4394200"/>
                <a:gd name="connsiteY12" fmla="*/ 2416478 h 4410378"/>
                <a:gd name="connsiteX13" fmla="*/ 2641600 w 4394200"/>
                <a:gd name="connsiteY13" fmla="*/ 1432228 h 4410378"/>
                <a:gd name="connsiteX14" fmla="*/ 2279650 w 4394200"/>
                <a:gd name="connsiteY14" fmla="*/ 1070278 h 4410378"/>
                <a:gd name="connsiteX15" fmla="*/ 2025650 w 4394200"/>
                <a:gd name="connsiteY15" fmla="*/ 816278 h 4410378"/>
                <a:gd name="connsiteX16" fmla="*/ 2800350 w 4394200"/>
                <a:gd name="connsiteY16" fmla="*/ 54278 h 4410378"/>
                <a:gd name="connsiteX17" fmla="*/ 3067050 w 4394200"/>
                <a:gd name="connsiteY17" fmla="*/ 276528 h 4410378"/>
                <a:gd name="connsiteX0" fmla="*/ 3067050 w 4394200"/>
                <a:gd name="connsiteY0" fmla="*/ 276528 h 4410378"/>
                <a:gd name="connsiteX1" fmla="*/ 4140200 w 4394200"/>
                <a:gd name="connsiteY1" fmla="*/ 1349678 h 4410378"/>
                <a:gd name="connsiteX2" fmla="*/ 4394200 w 4394200"/>
                <a:gd name="connsiteY2" fmla="*/ 1616378 h 4410378"/>
                <a:gd name="connsiteX3" fmla="*/ 3606800 w 4394200"/>
                <a:gd name="connsiteY3" fmla="*/ 2384728 h 4410378"/>
                <a:gd name="connsiteX4" fmla="*/ 3352800 w 4394200"/>
                <a:gd name="connsiteY4" fmla="*/ 2137078 h 4410378"/>
                <a:gd name="connsiteX5" fmla="*/ 2990850 w 4394200"/>
                <a:gd name="connsiteY5" fmla="*/ 1775128 h 4410378"/>
                <a:gd name="connsiteX6" fmla="*/ 2006600 w 4394200"/>
                <a:gd name="connsiteY6" fmla="*/ 2765728 h 4410378"/>
                <a:gd name="connsiteX7" fmla="*/ 1670050 w 4394200"/>
                <a:gd name="connsiteY7" fmla="*/ 3064178 h 4410378"/>
                <a:gd name="connsiteX8" fmla="*/ 831850 w 4394200"/>
                <a:gd name="connsiteY8" fmla="*/ 3972228 h 4410378"/>
                <a:gd name="connsiteX9" fmla="*/ 0 w 4394200"/>
                <a:gd name="connsiteY9" fmla="*/ 4410378 h 4410378"/>
                <a:gd name="connsiteX10" fmla="*/ 482600 w 4394200"/>
                <a:gd name="connsiteY10" fmla="*/ 3559478 h 4410378"/>
                <a:gd name="connsiteX11" fmla="*/ 1358900 w 4394200"/>
                <a:gd name="connsiteY11" fmla="*/ 2753028 h 4410378"/>
                <a:gd name="connsiteX12" fmla="*/ 1657350 w 4394200"/>
                <a:gd name="connsiteY12" fmla="*/ 2416478 h 4410378"/>
                <a:gd name="connsiteX13" fmla="*/ 2641600 w 4394200"/>
                <a:gd name="connsiteY13" fmla="*/ 1432228 h 4410378"/>
                <a:gd name="connsiteX14" fmla="*/ 2279650 w 4394200"/>
                <a:gd name="connsiteY14" fmla="*/ 1070278 h 4410378"/>
                <a:gd name="connsiteX15" fmla="*/ 2025650 w 4394200"/>
                <a:gd name="connsiteY15" fmla="*/ 816278 h 4410378"/>
                <a:gd name="connsiteX16" fmla="*/ 2800350 w 4394200"/>
                <a:gd name="connsiteY16" fmla="*/ 54278 h 4410378"/>
                <a:gd name="connsiteX17" fmla="*/ 3067050 w 4394200"/>
                <a:gd name="connsiteY17" fmla="*/ 276528 h 4410378"/>
                <a:gd name="connsiteX0" fmla="*/ 3067050 w 4394200"/>
                <a:gd name="connsiteY0" fmla="*/ 276528 h 4410378"/>
                <a:gd name="connsiteX1" fmla="*/ 4140200 w 4394200"/>
                <a:gd name="connsiteY1" fmla="*/ 1349678 h 4410378"/>
                <a:gd name="connsiteX2" fmla="*/ 4394200 w 4394200"/>
                <a:gd name="connsiteY2" fmla="*/ 1616378 h 4410378"/>
                <a:gd name="connsiteX3" fmla="*/ 3606800 w 4394200"/>
                <a:gd name="connsiteY3" fmla="*/ 2384728 h 4410378"/>
                <a:gd name="connsiteX4" fmla="*/ 3352800 w 4394200"/>
                <a:gd name="connsiteY4" fmla="*/ 2137078 h 4410378"/>
                <a:gd name="connsiteX5" fmla="*/ 2990850 w 4394200"/>
                <a:gd name="connsiteY5" fmla="*/ 1775128 h 4410378"/>
                <a:gd name="connsiteX6" fmla="*/ 2006600 w 4394200"/>
                <a:gd name="connsiteY6" fmla="*/ 2765728 h 4410378"/>
                <a:gd name="connsiteX7" fmla="*/ 1670050 w 4394200"/>
                <a:gd name="connsiteY7" fmla="*/ 3064178 h 4410378"/>
                <a:gd name="connsiteX8" fmla="*/ 831850 w 4394200"/>
                <a:gd name="connsiteY8" fmla="*/ 3972228 h 4410378"/>
                <a:gd name="connsiteX9" fmla="*/ 0 w 4394200"/>
                <a:gd name="connsiteY9" fmla="*/ 4410378 h 4410378"/>
                <a:gd name="connsiteX10" fmla="*/ 482600 w 4394200"/>
                <a:gd name="connsiteY10" fmla="*/ 3559478 h 4410378"/>
                <a:gd name="connsiteX11" fmla="*/ 1358900 w 4394200"/>
                <a:gd name="connsiteY11" fmla="*/ 2753028 h 4410378"/>
                <a:gd name="connsiteX12" fmla="*/ 1657350 w 4394200"/>
                <a:gd name="connsiteY12" fmla="*/ 2416478 h 4410378"/>
                <a:gd name="connsiteX13" fmla="*/ 2641600 w 4394200"/>
                <a:gd name="connsiteY13" fmla="*/ 1432228 h 4410378"/>
                <a:gd name="connsiteX14" fmla="*/ 2279650 w 4394200"/>
                <a:gd name="connsiteY14" fmla="*/ 1070278 h 4410378"/>
                <a:gd name="connsiteX15" fmla="*/ 2025650 w 4394200"/>
                <a:gd name="connsiteY15" fmla="*/ 816278 h 4410378"/>
                <a:gd name="connsiteX16" fmla="*/ 2800350 w 4394200"/>
                <a:gd name="connsiteY16" fmla="*/ 54278 h 4410378"/>
                <a:gd name="connsiteX17" fmla="*/ 3067050 w 4394200"/>
                <a:gd name="connsiteY17" fmla="*/ 276528 h 4410378"/>
                <a:gd name="connsiteX0" fmla="*/ 3163602 w 4490752"/>
                <a:gd name="connsiteY0" fmla="*/ 276528 h 4410378"/>
                <a:gd name="connsiteX1" fmla="*/ 4236752 w 4490752"/>
                <a:gd name="connsiteY1" fmla="*/ 1349678 h 4410378"/>
                <a:gd name="connsiteX2" fmla="*/ 4490752 w 4490752"/>
                <a:gd name="connsiteY2" fmla="*/ 1616378 h 4410378"/>
                <a:gd name="connsiteX3" fmla="*/ 3703352 w 4490752"/>
                <a:gd name="connsiteY3" fmla="*/ 2384728 h 4410378"/>
                <a:gd name="connsiteX4" fmla="*/ 3449352 w 4490752"/>
                <a:gd name="connsiteY4" fmla="*/ 2137078 h 4410378"/>
                <a:gd name="connsiteX5" fmla="*/ 3087402 w 4490752"/>
                <a:gd name="connsiteY5" fmla="*/ 1775128 h 4410378"/>
                <a:gd name="connsiteX6" fmla="*/ 2103152 w 4490752"/>
                <a:gd name="connsiteY6" fmla="*/ 2765728 h 4410378"/>
                <a:gd name="connsiteX7" fmla="*/ 1766602 w 4490752"/>
                <a:gd name="connsiteY7" fmla="*/ 3064178 h 4410378"/>
                <a:gd name="connsiteX8" fmla="*/ 928402 w 4490752"/>
                <a:gd name="connsiteY8" fmla="*/ 3972228 h 4410378"/>
                <a:gd name="connsiteX9" fmla="*/ 96552 w 4490752"/>
                <a:gd name="connsiteY9" fmla="*/ 4410378 h 4410378"/>
                <a:gd name="connsiteX10" fmla="*/ 579152 w 4490752"/>
                <a:gd name="connsiteY10" fmla="*/ 3559478 h 4410378"/>
                <a:gd name="connsiteX11" fmla="*/ 1455452 w 4490752"/>
                <a:gd name="connsiteY11" fmla="*/ 2753028 h 4410378"/>
                <a:gd name="connsiteX12" fmla="*/ 1753902 w 4490752"/>
                <a:gd name="connsiteY12" fmla="*/ 2416478 h 4410378"/>
                <a:gd name="connsiteX13" fmla="*/ 2738152 w 4490752"/>
                <a:gd name="connsiteY13" fmla="*/ 1432228 h 4410378"/>
                <a:gd name="connsiteX14" fmla="*/ 2376202 w 4490752"/>
                <a:gd name="connsiteY14" fmla="*/ 1070278 h 4410378"/>
                <a:gd name="connsiteX15" fmla="*/ 2122202 w 4490752"/>
                <a:gd name="connsiteY15" fmla="*/ 816278 h 4410378"/>
                <a:gd name="connsiteX16" fmla="*/ 2896902 w 4490752"/>
                <a:gd name="connsiteY16" fmla="*/ 54278 h 4410378"/>
                <a:gd name="connsiteX17" fmla="*/ 3163602 w 4490752"/>
                <a:gd name="connsiteY17" fmla="*/ 276528 h 4410378"/>
                <a:gd name="connsiteX0" fmla="*/ 3163602 w 4490752"/>
                <a:gd name="connsiteY0" fmla="*/ 276528 h 4410378"/>
                <a:gd name="connsiteX1" fmla="*/ 4236752 w 4490752"/>
                <a:gd name="connsiteY1" fmla="*/ 1349678 h 4410378"/>
                <a:gd name="connsiteX2" fmla="*/ 4490752 w 4490752"/>
                <a:gd name="connsiteY2" fmla="*/ 1616378 h 4410378"/>
                <a:gd name="connsiteX3" fmla="*/ 3703352 w 4490752"/>
                <a:gd name="connsiteY3" fmla="*/ 2384728 h 4410378"/>
                <a:gd name="connsiteX4" fmla="*/ 3449352 w 4490752"/>
                <a:gd name="connsiteY4" fmla="*/ 2137078 h 4410378"/>
                <a:gd name="connsiteX5" fmla="*/ 3087402 w 4490752"/>
                <a:gd name="connsiteY5" fmla="*/ 1775128 h 4410378"/>
                <a:gd name="connsiteX6" fmla="*/ 2103152 w 4490752"/>
                <a:gd name="connsiteY6" fmla="*/ 2765728 h 4410378"/>
                <a:gd name="connsiteX7" fmla="*/ 1766602 w 4490752"/>
                <a:gd name="connsiteY7" fmla="*/ 3064178 h 4410378"/>
                <a:gd name="connsiteX8" fmla="*/ 928402 w 4490752"/>
                <a:gd name="connsiteY8" fmla="*/ 3972228 h 4410378"/>
                <a:gd name="connsiteX9" fmla="*/ 96552 w 4490752"/>
                <a:gd name="connsiteY9" fmla="*/ 4410378 h 4410378"/>
                <a:gd name="connsiteX10" fmla="*/ 579152 w 4490752"/>
                <a:gd name="connsiteY10" fmla="*/ 3559478 h 4410378"/>
                <a:gd name="connsiteX11" fmla="*/ 1455452 w 4490752"/>
                <a:gd name="connsiteY11" fmla="*/ 2753028 h 4410378"/>
                <a:gd name="connsiteX12" fmla="*/ 1753902 w 4490752"/>
                <a:gd name="connsiteY12" fmla="*/ 2416478 h 4410378"/>
                <a:gd name="connsiteX13" fmla="*/ 2738152 w 4490752"/>
                <a:gd name="connsiteY13" fmla="*/ 1432228 h 4410378"/>
                <a:gd name="connsiteX14" fmla="*/ 2376202 w 4490752"/>
                <a:gd name="connsiteY14" fmla="*/ 1070278 h 4410378"/>
                <a:gd name="connsiteX15" fmla="*/ 2122202 w 4490752"/>
                <a:gd name="connsiteY15" fmla="*/ 816278 h 4410378"/>
                <a:gd name="connsiteX16" fmla="*/ 2896902 w 4490752"/>
                <a:gd name="connsiteY16" fmla="*/ 54278 h 4410378"/>
                <a:gd name="connsiteX17" fmla="*/ 3163602 w 4490752"/>
                <a:gd name="connsiteY17" fmla="*/ 276528 h 4410378"/>
                <a:gd name="connsiteX0" fmla="*/ 3163602 w 4490752"/>
                <a:gd name="connsiteY0" fmla="*/ 276528 h 4410378"/>
                <a:gd name="connsiteX1" fmla="*/ 4236752 w 4490752"/>
                <a:gd name="connsiteY1" fmla="*/ 1349678 h 4410378"/>
                <a:gd name="connsiteX2" fmla="*/ 4490752 w 4490752"/>
                <a:gd name="connsiteY2" fmla="*/ 1616378 h 4410378"/>
                <a:gd name="connsiteX3" fmla="*/ 3703352 w 4490752"/>
                <a:gd name="connsiteY3" fmla="*/ 2384728 h 4410378"/>
                <a:gd name="connsiteX4" fmla="*/ 3449352 w 4490752"/>
                <a:gd name="connsiteY4" fmla="*/ 2137078 h 4410378"/>
                <a:gd name="connsiteX5" fmla="*/ 3087402 w 4490752"/>
                <a:gd name="connsiteY5" fmla="*/ 1775128 h 4410378"/>
                <a:gd name="connsiteX6" fmla="*/ 2103152 w 4490752"/>
                <a:gd name="connsiteY6" fmla="*/ 2765728 h 4410378"/>
                <a:gd name="connsiteX7" fmla="*/ 1766602 w 4490752"/>
                <a:gd name="connsiteY7" fmla="*/ 3064178 h 4410378"/>
                <a:gd name="connsiteX8" fmla="*/ 928402 w 4490752"/>
                <a:gd name="connsiteY8" fmla="*/ 3972228 h 4410378"/>
                <a:gd name="connsiteX9" fmla="*/ 96552 w 4490752"/>
                <a:gd name="connsiteY9" fmla="*/ 4410378 h 4410378"/>
                <a:gd name="connsiteX10" fmla="*/ 579152 w 4490752"/>
                <a:gd name="connsiteY10" fmla="*/ 3559478 h 4410378"/>
                <a:gd name="connsiteX11" fmla="*/ 1455452 w 4490752"/>
                <a:gd name="connsiteY11" fmla="*/ 2753028 h 4410378"/>
                <a:gd name="connsiteX12" fmla="*/ 1753902 w 4490752"/>
                <a:gd name="connsiteY12" fmla="*/ 2416478 h 4410378"/>
                <a:gd name="connsiteX13" fmla="*/ 2738152 w 4490752"/>
                <a:gd name="connsiteY13" fmla="*/ 1432228 h 4410378"/>
                <a:gd name="connsiteX14" fmla="*/ 2376202 w 4490752"/>
                <a:gd name="connsiteY14" fmla="*/ 1070278 h 4410378"/>
                <a:gd name="connsiteX15" fmla="*/ 2122202 w 4490752"/>
                <a:gd name="connsiteY15" fmla="*/ 816278 h 4410378"/>
                <a:gd name="connsiteX16" fmla="*/ 2896902 w 4490752"/>
                <a:gd name="connsiteY16" fmla="*/ 54278 h 4410378"/>
                <a:gd name="connsiteX17" fmla="*/ 3163602 w 4490752"/>
                <a:gd name="connsiteY17" fmla="*/ 276528 h 4410378"/>
                <a:gd name="connsiteX0" fmla="*/ 3163602 w 4490752"/>
                <a:gd name="connsiteY0" fmla="*/ 276528 h 4533485"/>
                <a:gd name="connsiteX1" fmla="*/ 4236752 w 4490752"/>
                <a:gd name="connsiteY1" fmla="*/ 1349678 h 4533485"/>
                <a:gd name="connsiteX2" fmla="*/ 4490752 w 4490752"/>
                <a:gd name="connsiteY2" fmla="*/ 1616378 h 4533485"/>
                <a:gd name="connsiteX3" fmla="*/ 3703352 w 4490752"/>
                <a:gd name="connsiteY3" fmla="*/ 2384728 h 4533485"/>
                <a:gd name="connsiteX4" fmla="*/ 3449352 w 4490752"/>
                <a:gd name="connsiteY4" fmla="*/ 2137078 h 4533485"/>
                <a:gd name="connsiteX5" fmla="*/ 3087402 w 4490752"/>
                <a:gd name="connsiteY5" fmla="*/ 1775128 h 4533485"/>
                <a:gd name="connsiteX6" fmla="*/ 2103152 w 4490752"/>
                <a:gd name="connsiteY6" fmla="*/ 2765728 h 4533485"/>
                <a:gd name="connsiteX7" fmla="*/ 1766602 w 4490752"/>
                <a:gd name="connsiteY7" fmla="*/ 3064178 h 4533485"/>
                <a:gd name="connsiteX8" fmla="*/ 928402 w 4490752"/>
                <a:gd name="connsiteY8" fmla="*/ 3972228 h 4533485"/>
                <a:gd name="connsiteX9" fmla="*/ 96552 w 4490752"/>
                <a:gd name="connsiteY9" fmla="*/ 4410378 h 4533485"/>
                <a:gd name="connsiteX10" fmla="*/ 579152 w 4490752"/>
                <a:gd name="connsiteY10" fmla="*/ 3559478 h 4533485"/>
                <a:gd name="connsiteX11" fmla="*/ 1455452 w 4490752"/>
                <a:gd name="connsiteY11" fmla="*/ 2753028 h 4533485"/>
                <a:gd name="connsiteX12" fmla="*/ 1753902 w 4490752"/>
                <a:gd name="connsiteY12" fmla="*/ 2416478 h 4533485"/>
                <a:gd name="connsiteX13" fmla="*/ 2738152 w 4490752"/>
                <a:gd name="connsiteY13" fmla="*/ 1432228 h 4533485"/>
                <a:gd name="connsiteX14" fmla="*/ 2376202 w 4490752"/>
                <a:gd name="connsiteY14" fmla="*/ 1070278 h 4533485"/>
                <a:gd name="connsiteX15" fmla="*/ 2122202 w 4490752"/>
                <a:gd name="connsiteY15" fmla="*/ 816278 h 4533485"/>
                <a:gd name="connsiteX16" fmla="*/ 2896902 w 4490752"/>
                <a:gd name="connsiteY16" fmla="*/ 54278 h 4533485"/>
                <a:gd name="connsiteX17" fmla="*/ 3163602 w 4490752"/>
                <a:gd name="connsiteY17" fmla="*/ 276528 h 4533485"/>
                <a:gd name="connsiteX0" fmla="*/ 3163602 w 4490752"/>
                <a:gd name="connsiteY0" fmla="*/ 276528 h 4533485"/>
                <a:gd name="connsiteX1" fmla="*/ 4236752 w 4490752"/>
                <a:gd name="connsiteY1" fmla="*/ 1349678 h 4533485"/>
                <a:gd name="connsiteX2" fmla="*/ 4490752 w 4490752"/>
                <a:gd name="connsiteY2" fmla="*/ 1616378 h 4533485"/>
                <a:gd name="connsiteX3" fmla="*/ 3703352 w 4490752"/>
                <a:gd name="connsiteY3" fmla="*/ 2384728 h 4533485"/>
                <a:gd name="connsiteX4" fmla="*/ 3449352 w 4490752"/>
                <a:gd name="connsiteY4" fmla="*/ 2137078 h 4533485"/>
                <a:gd name="connsiteX5" fmla="*/ 3087402 w 4490752"/>
                <a:gd name="connsiteY5" fmla="*/ 1775128 h 4533485"/>
                <a:gd name="connsiteX6" fmla="*/ 2103152 w 4490752"/>
                <a:gd name="connsiteY6" fmla="*/ 2765728 h 4533485"/>
                <a:gd name="connsiteX7" fmla="*/ 1766602 w 4490752"/>
                <a:gd name="connsiteY7" fmla="*/ 3064178 h 4533485"/>
                <a:gd name="connsiteX8" fmla="*/ 928402 w 4490752"/>
                <a:gd name="connsiteY8" fmla="*/ 3972228 h 4533485"/>
                <a:gd name="connsiteX9" fmla="*/ 96552 w 4490752"/>
                <a:gd name="connsiteY9" fmla="*/ 4410378 h 4533485"/>
                <a:gd name="connsiteX10" fmla="*/ 579152 w 4490752"/>
                <a:gd name="connsiteY10" fmla="*/ 3559478 h 4533485"/>
                <a:gd name="connsiteX11" fmla="*/ 1455452 w 4490752"/>
                <a:gd name="connsiteY11" fmla="*/ 2753028 h 4533485"/>
                <a:gd name="connsiteX12" fmla="*/ 1753902 w 4490752"/>
                <a:gd name="connsiteY12" fmla="*/ 2416478 h 4533485"/>
                <a:gd name="connsiteX13" fmla="*/ 2738152 w 4490752"/>
                <a:gd name="connsiteY13" fmla="*/ 1432228 h 4533485"/>
                <a:gd name="connsiteX14" fmla="*/ 2376202 w 4490752"/>
                <a:gd name="connsiteY14" fmla="*/ 1070278 h 4533485"/>
                <a:gd name="connsiteX15" fmla="*/ 2122202 w 4490752"/>
                <a:gd name="connsiteY15" fmla="*/ 816278 h 4533485"/>
                <a:gd name="connsiteX16" fmla="*/ 2896902 w 4490752"/>
                <a:gd name="connsiteY16" fmla="*/ 54278 h 4533485"/>
                <a:gd name="connsiteX17" fmla="*/ 3163602 w 4490752"/>
                <a:gd name="connsiteY17" fmla="*/ 276528 h 4533485"/>
                <a:gd name="connsiteX0" fmla="*/ 3163602 w 4490752"/>
                <a:gd name="connsiteY0" fmla="*/ 276528 h 4533485"/>
                <a:gd name="connsiteX1" fmla="*/ 4236752 w 4490752"/>
                <a:gd name="connsiteY1" fmla="*/ 1349678 h 4533485"/>
                <a:gd name="connsiteX2" fmla="*/ 4490752 w 4490752"/>
                <a:gd name="connsiteY2" fmla="*/ 1616378 h 4533485"/>
                <a:gd name="connsiteX3" fmla="*/ 3703352 w 4490752"/>
                <a:gd name="connsiteY3" fmla="*/ 2384728 h 4533485"/>
                <a:gd name="connsiteX4" fmla="*/ 3449352 w 4490752"/>
                <a:gd name="connsiteY4" fmla="*/ 2137078 h 4533485"/>
                <a:gd name="connsiteX5" fmla="*/ 3087402 w 4490752"/>
                <a:gd name="connsiteY5" fmla="*/ 1775128 h 4533485"/>
                <a:gd name="connsiteX6" fmla="*/ 2103152 w 4490752"/>
                <a:gd name="connsiteY6" fmla="*/ 2765728 h 4533485"/>
                <a:gd name="connsiteX7" fmla="*/ 1766602 w 4490752"/>
                <a:gd name="connsiteY7" fmla="*/ 3064178 h 4533485"/>
                <a:gd name="connsiteX8" fmla="*/ 928402 w 4490752"/>
                <a:gd name="connsiteY8" fmla="*/ 3972228 h 4533485"/>
                <a:gd name="connsiteX9" fmla="*/ 96552 w 4490752"/>
                <a:gd name="connsiteY9" fmla="*/ 4410378 h 4533485"/>
                <a:gd name="connsiteX10" fmla="*/ 579152 w 4490752"/>
                <a:gd name="connsiteY10" fmla="*/ 3559478 h 4533485"/>
                <a:gd name="connsiteX11" fmla="*/ 1455452 w 4490752"/>
                <a:gd name="connsiteY11" fmla="*/ 2753028 h 4533485"/>
                <a:gd name="connsiteX12" fmla="*/ 1753902 w 4490752"/>
                <a:gd name="connsiteY12" fmla="*/ 2416478 h 4533485"/>
                <a:gd name="connsiteX13" fmla="*/ 2738152 w 4490752"/>
                <a:gd name="connsiteY13" fmla="*/ 1432228 h 4533485"/>
                <a:gd name="connsiteX14" fmla="*/ 2376202 w 4490752"/>
                <a:gd name="connsiteY14" fmla="*/ 1070278 h 4533485"/>
                <a:gd name="connsiteX15" fmla="*/ 2122202 w 4490752"/>
                <a:gd name="connsiteY15" fmla="*/ 816278 h 4533485"/>
                <a:gd name="connsiteX16" fmla="*/ 2896902 w 4490752"/>
                <a:gd name="connsiteY16" fmla="*/ 54278 h 4533485"/>
                <a:gd name="connsiteX17" fmla="*/ 3163602 w 4490752"/>
                <a:gd name="connsiteY17" fmla="*/ 276528 h 4533485"/>
                <a:gd name="connsiteX0" fmla="*/ 3163602 w 4490752"/>
                <a:gd name="connsiteY0" fmla="*/ 276528 h 4533485"/>
                <a:gd name="connsiteX1" fmla="*/ 4236752 w 4490752"/>
                <a:gd name="connsiteY1" fmla="*/ 1349678 h 4533485"/>
                <a:gd name="connsiteX2" fmla="*/ 4490752 w 4490752"/>
                <a:gd name="connsiteY2" fmla="*/ 1616378 h 4533485"/>
                <a:gd name="connsiteX3" fmla="*/ 3703352 w 4490752"/>
                <a:gd name="connsiteY3" fmla="*/ 2384728 h 4533485"/>
                <a:gd name="connsiteX4" fmla="*/ 3449352 w 4490752"/>
                <a:gd name="connsiteY4" fmla="*/ 2137078 h 4533485"/>
                <a:gd name="connsiteX5" fmla="*/ 3087402 w 4490752"/>
                <a:gd name="connsiteY5" fmla="*/ 1775128 h 4533485"/>
                <a:gd name="connsiteX6" fmla="*/ 2103152 w 4490752"/>
                <a:gd name="connsiteY6" fmla="*/ 2765728 h 4533485"/>
                <a:gd name="connsiteX7" fmla="*/ 1766602 w 4490752"/>
                <a:gd name="connsiteY7" fmla="*/ 3064178 h 4533485"/>
                <a:gd name="connsiteX8" fmla="*/ 928402 w 4490752"/>
                <a:gd name="connsiteY8" fmla="*/ 3972228 h 4533485"/>
                <a:gd name="connsiteX9" fmla="*/ 96552 w 4490752"/>
                <a:gd name="connsiteY9" fmla="*/ 4410378 h 4533485"/>
                <a:gd name="connsiteX10" fmla="*/ 579152 w 4490752"/>
                <a:gd name="connsiteY10" fmla="*/ 3559478 h 4533485"/>
                <a:gd name="connsiteX11" fmla="*/ 1455452 w 4490752"/>
                <a:gd name="connsiteY11" fmla="*/ 2753028 h 4533485"/>
                <a:gd name="connsiteX12" fmla="*/ 1753902 w 4490752"/>
                <a:gd name="connsiteY12" fmla="*/ 2416478 h 4533485"/>
                <a:gd name="connsiteX13" fmla="*/ 2738152 w 4490752"/>
                <a:gd name="connsiteY13" fmla="*/ 1432228 h 4533485"/>
                <a:gd name="connsiteX14" fmla="*/ 2376202 w 4490752"/>
                <a:gd name="connsiteY14" fmla="*/ 1070278 h 4533485"/>
                <a:gd name="connsiteX15" fmla="*/ 2122202 w 4490752"/>
                <a:gd name="connsiteY15" fmla="*/ 816278 h 4533485"/>
                <a:gd name="connsiteX16" fmla="*/ 2896902 w 4490752"/>
                <a:gd name="connsiteY16" fmla="*/ 54278 h 4533485"/>
                <a:gd name="connsiteX17" fmla="*/ 3163602 w 4490752"/>
                <a:gd name="connsiteY17" fmla="*/ 276528 h 4533485"/>
                <a:gd name="connsiteX0" fmla="*/ 3163602 w 4490752"/>
                <a:gd name="connsiteY0" fmla="*/ 276528 h 4533485"/>
                <a:gd name="connsiteX1" fmla="*/ 4236752 w 4490752"/>
                <a:gd name="connsiteY1" fmla="*/ 1349678 h 4533485"/>
                <a:gd name="connsiteX2" fmla="*/ 4490752 w 4490752"/>
                <a:gd name="connsiteY2" fmla="*/ 1616378 h 4533485"/>
                <a:gd name="connsiteX3" fmla="*/ 3703352 w 4490752"/>
                <a:gd name="connsiteY3" fmla="*/ 2384728 h 4533485"/>
                <a:gd name="connsiteX4" fmla="*/ 3449352 w 4490752"/>
                <a:gd name="connsiteY4" fmla="*/ 2137078 h 4533485"/>
                <a:gd name="connsiteX5" fmla="*/ 3087402 w 4490752"/>
                <a:gd name="connsiteY5" fmla="*/ 1775128 h 4533485"/>
                <a:gd name="connsiteX6" fmla="*/ 2103152 w 4490752"/>
                <a:gd name="connsiteY6" fmla="*/ 2765728 h 4533485"/>
                <a:gd name="connsiteX7" fmla="*/ 1766602 w 4490752"/>
                <a:gd name="connsiteY7" fmla="*/ 3064178 h 4533485"/>
                <a:gd name="connsiteX8" fmla="*/ 928402 w 4490752"/>
                <a:gd name="connsiteY8" fmla="*/ 3972228 h 4533485"/>
                <a:gd name="connsiteX9" fmla="*/ 96552 w 4490752"/>
                <a:gd name="connsiteY9" fmla="*/ 4410378 h 4533485"/>
                <a:gd name="connsiteX10" fmla="*/ 579152 w 4490752"/>
                <a:gd name="connsiteY10" fmla="*/ 3559478 h 4533485"/>
                <a:gd name="connsiteX11" fmla="*/ 1455452 w 4490752"/>
                <a:gd name="connsiteY11" fmla="*/ 2753028 h 4533485"/>
                <a:gd name="connsiteX12" fmla="*/ 1753902 w 4490752"/>
                <a:gd name="connsiteY12" fmla="*/ 2416478 h 4533485"/>
                <a:gd name="connsiteX13" fmla="*/ 2738152 w 4490752"/>
                <a:gd name="connsiteY13" fmla="*/ 1432228 h 4533485"/>
                <a:gd name="connsiteX14" fmla="*/ 2376202 w 4490752"/>
                <a:gd name="connsiteY14" fmla="*/ 1070278 h 4533485"/>
                <a:gd name="connsiteX15" fmla="*/ 2122202 w 4490752"/>
                <a:gd name="connsiteY15" fmla="*/ 816278 h 4533485"/>
                <a:gd name="connsiteX16" fmla="*/ 2896902 w 4490752"/>
                <a:gd name="connsiteY16" fmla="*/ 54278 h 4533485"/>
                <a:gd name="connsiteX17" fmla="*/ 3163602 w 4490752"/>
                <a:gd name="connsiteY17" fmla="*/ 276528 h 4533485"/>
                <a:gd name="connsiteX0" fmla="*/ 3163602 w 4490752"/>
                <a:gd name="connsiteY0" fmla="*/ 276528 h 4533485"/>
                <a:gd name="connsiteX1" fmla="*/ 4236752 w 4490752"/>
                <a:gd name="connsiteY1" fmla="*/ 1349678 h 4533485"/>
                <a:gd name="connsiteX2" fmla="*/ 4490752 w 4490752"/>
                <a:gd name="connsiteY2" fmla="*/ 1616378 h 4533485"/>
                <a:gd name="connsiteX3" fmla="*/ 3703352 w 4490752"/>
                <a:gd name="connsiteY3" fmla="*/ 2384728 h 4533485"/>
                <a:gd name="connsiteX4" fmla="*/ 3449352 w 4490752"/>
                <a:gd name="connsiteY4" fmla="*/ 2137078 h 4533485"/>
                <a:gd name="connsiteX5" fmla="*/ 3087402 w 4490752"/>
                <a:gd name="connsiteY5" fmla="*/ 1775128 h 4533485"/>
                <a:gd name="connsiteX6" fmla="*/ 2103152 w 4490752"/>
                <a:gd name="connsiteY6" fmla="*/ 2765728 h 4533485"/>
                <a:gd name="connsiteX7" fmla="*/ 1766602 w 4490752"/>
                <a:gd name="connsiteY7" fmla="*/ 3064178 h 4533485"/>
                <a:gd name="connsiteX8" fmla="*/ 928402 w 4490752"/>
                <a:gd name="connsiteY8" fmla="*/ 3972228 h 4533485"/>
                <a:gd name="connsiteX9" fmla="*/ 96552 w 4490752"/>
                <a:gd name="connsiteY9" fmla="*/ 4410378 h 4533485"/>
                <a:gd name="connsiteX10" fmla="*/ 579152 w 4490752"/>
                <a:gd name="connsiteY10" fmla="*/ 3559478 h 4533485"/>
                <a:gd name="connsiteX11" fmla="*/ 1455452 w 4490752"/>
                <a:gd name="connsiteY11" fmla="*/ 2753028 h 4533485"/>
                <a:gd name="connsiteX12" fmla="*/ 1753902 w 4490752"/>
                <a:gd name="connsiteY12" fmla="*/ 2416478 h 4533485"/>
                <a:gd name="connsiteX13" fmla="*/ 2738152 w 4490752"/>
                <a:gd name="connsiteY13" fmla="*/ 1432228 h 4533485"/>
                <a:gd name="connsiteX14" fmla="*/ 2376202 w 4490752"/>
                <a:gd name="connsiteY14" fmla="*/ 1070278 h 4533485"/>
                <a:gd name="connsiteX15" fmla="*/ 2122202 w 4490752"/>
                <a:gd name="connsiteY15" fmla="*/ 816278 h 4533485"/>
                <a:gd name="connsiteX16" fmla="*/ 2896902 w 4490752"/>
                <a:gd name="connsiteY16" fmla="*/ 54278 h 4533485"/>
                <a:gd name="connsiteX17" fmla="*/ 3163602 w 4490752"/>
                <a:gd name="connsiteY17" fmla="*/ 276528 h 4533485"/>
                <a:gd name="connsiteX0" fmla="*/ 3163602 w 4490752"/>
                <a:gd name="connsiteY0" fmla="*/ 276528 h 4533485"/>
                <a:gd name="connsiteX1" fmla="*/ 4236752 w 4490752"/>
                <a:gd name="connsiteY1" fmla="*/ 1349678 h 4533485"/>
                <a:gd name="connsiteX2" fmla="*/ 4490752 w 4490752"/>
                <a:gd name="connsiteY2" fmla="*/ 1616378 h 4533485"/>
                <a:gd name="connsiteX3" fmla="*/ 3703352 w 4490752"/>
                <a:gd name="connsiteY3" fmla="*/ 2384728 h 4533485"/>
                <a:gd name="connsiteX4" fmla="*/ 3449352 w 4490752"/>
                <a:gd name="connsiteY4" fmla="*/ 2137078 h 4533485"/>
                <a:gd name="connsiteX5" fmla="*/ 3087402 w 4490752"/>
                <a:gd name="connsiteY5" fmla="*/ 1775128 h 4533485"/>
                <a:gd name="connsiteX6" fmla="*/ 2103152 w 4490752"/>
                <a:gd name="connsiteY6" fmla="*/ 2765728 h 4533485"/>
                <a:gd name="connsiteX7" fmla="*/ 1766602 w 4490752"/>
                <a:gd name="connsiteY7" fmla="*/ 3064178 h 4533485"/>
                <a:gd name="connsiteX8" fmla="*/ 928402 w 4490752"/>
                <a:gd name="connsiteY8" fmla="*/ 3972228 h 4533485"/>
                <a:gd name="connsiteX9" fmla="*/ 96552 w 4490752"/>
                <a:gd name="connsiteY9" fmla="*/ 4410378 h 4533485"/>
                <a:gd name="connsiteX10" fmla="*/ 579152 w 4490752"/>
                <a:gd name="connsiteY10" fmla="*/ 3559478 h 4533485"/>
                <a:gd name="connsiteX11" fmla="*/ 1455452 w 4490752"/>
                <a:gd name="connsiteY11" fmla="*/ 2753028 h 4533485"/>
                <a:gd name="connsiteX12" fmla="*/ 1753902 w 4490752"/>
                <a:gd name="connsiteY12" fmla="*/ 2416478 h 4533485"/>
                <a:gd name="connsiteX13" fmla="*/ 2738152 w 4490752"/>
                <a:gd name="connsiteY13" fmla="*/ 1432228 h 4533485"/>
                <a:gd name="connsiteX14" fmla="*/ 2376202 w 4490752"/>
                <a:gd name="connsiteY14" fmla="*/ 1070278 h 4533485"/>
                <a:gd name="connsiteX15" fmla="*/ 2122202 w 4490752"/>
                <a:gd name="connsiteY15" fmla="*/ 816278 h 4533485"/>
                <a:gd name="connsiteX16" fmla="*/ 2896902 w 4490752"/>
                <a:gd name="connsiteY16" fmla="*/ 54278 h 4533485"/>
                <a:gd name="connsiteX17" fmla="*/ 3163602 w 4490752"/>
                <a:gd name="connsiteY17" fmla="*/ 276528 h 4533485"/>
                <a:gd name="connsiteX0" fmla="*/ 3163602 w 4490752"/>
                <a:gd name="connsiteY0" fmla="*/ 276528 h 4533485"/>
                <a:gd name="connsiteX1" fmla="*/ 4236752 w 4490752"/>
                <a:gd name="connsiteY1" fmla="*/ 1349678 h 4533485"/>
                <a:gd name="connsiteX2" fmla="*/ 4490752 w 4490752"/>
                <a:gd name="connsiteY2" fmla="*/ 1616378 h 4533485"/>
                <a:gd name="connsiteX3" fmla="*/ 3703352 w 4490752"/>
                <a:gd name="connsiteY3" fmla="*/ 2384728 h 4533485"/>
                <a:gd name="connsiteX4" fmla="*/ 3449352 w 4490752"/>
                <a:gd name="connsiteY4" fmla="*/ 2137078 h 4533485"/>
                <a:gd name="connsiteX5" fmla="*/ 3087402 w 4490752"/>
                <a:gd name="connsiteY5" fmla="*/ 1775128 h 4533485"/>
                <a:gd name="connsiteX6" fmla="*/ 2103152 w 4490752"/>
                <a:gd name="connsiteY6" fmla="*/ 2765728 h 4533485"/>
                <a:gd name="connsiteX7" fmla="*/ 1766602 w 4490752"/>
                <a:gd name="connsiteY7" fmla="*/ 3064178 h 4533485"/>
                <a:gd name="connsiteX8" fmla="*/ 928402 w 4490752"/>
                <a:gd name="connsiteY8" fmla="*/ 3972228 h 4533485"/>
                <a:gd name="connsiteX9" fmla="*/ 96552 w 4490752"/>
                <a:gd name="connsiteY9" fmla="*/ 4410378 h 4533485"/>
                <a:gd name="connsiteX10" fmla="*/ 579152 w 4490752"/>
                <a:gd name="connsiteY10" fmla="*/ 3559478 h 4533485"/>
                <a:gd name="connsiteX11" fmla="*/ 1455452 w 4490752"/>
                <a:gd name="connsiteY11" fmla="*/ 2753028 h 4533485"/>
                <a:gd name="connsiteX12" fmla="*/ 1753902 w 4490752"/>
                <a:gd name="connsiteY12" fmla="*/ 2416478 h 4533485"/>
                <a:gd name="connsiteX13" fmla="*/ 2738152 w 4490752"/>
                <a:gd name="connsiteY13" fmla="*/ 1432228 h 4533485"/>
                <a:gd name="connsiteX14" fmla="*/ 2376202 w 4490752"/>
                <a:gd name="connsiteY14" fmla="*/ 1070278 h 4533485"/>
                <a:gd name="connsiteX15" fmla="*/ 2122202 w 4490752"/>
                <a:gd name="connsiteY15" fmla="*/ 816278 h 4533485"/>
                <a:gd name="connsiteX16" fmla="*/ 2896902 w 4490752"/>
                <a:gd name="connsiteY16" fmla="*/ 54278 h 4533485"/>
                <a:gd name="connsiteX17" fmla="*/ 3163602 w 4490752"/>
                <a:gd name="connsiteY17" fmla="*/ 276528 h 4533485"/>
                <a:gd name="connsiteX0" fmla="*/ 3163602 w 4490752"/>
                <a:gd name="connsiteY0" fmla="*/ 276528 h 4533485"/>
                <a:gd name="connsiteX1" fmla="*/ 4236752 w 4490752"/>
                <a:gd name="connsiteY1" fmla="*/ 1349678 h 4533485"/>
                <a:gd name="connsiteX2" fmla="*/ 4490752 w 4490752"/>
                <a:gd name="connsiteY2" fmla="*/ 1616378 h 4533485"/>
                <a:gd name="connsiteX3" fmla="*/ 3703352 w 4490752"/>
                <a:gd name="connsiteY3" fmla="*/ 2384728 h 4533485"/>
                <a:gd name="connsiteX4" fmla="*/ 3449352 w 4490752"/>
                <a:gd name="connsiteY4" fmla="*/ 2137078 h 4533485"/>
                <a:gd name="connsiteX5" fmla="*/ 3087402 w 4490752"/>
                <a:gd name="connsiteY5" fmla="*/ 1775128 h 4533485"/>
                <a:gd name="connsiteX6" fmla="*/ 2103152 w 4490752"/>
                <a:gd name="connsiteY6" fmla="*/ 2765728 h 4533485"/>
                <a:gd name="connsiteX7" fmla="*/ 1766602 w 4490752"/>
                <a:gd name="connsiteY7" fmla="*/ 3064178 h 4533485"/>
                <a:gd name="connsiteX8" fmla="*/ 928402 w 4490752"/>
                <a:gd name="connsiteY8" fmla="*/ 3972228 h 4533485"/>
                <a:gd name="connsiteX9" fmla="*/ 96552 w 4490752"/>
                <a:gd name="connsiteY9" fmla="*/ 4410378 h 4533485"/>
                <a:gd name="connsiteX10" fmla="*/ 579152 w 4490752"/>
                <a:gd name="connsiteY10" fmla="*/ 3559478 h 4533485"/>
                <a:gd name="connsiteX11" fmla="*/ 1455452 w 4490752"/>
                <a:gd name="connsiteY11" fmla="*/ 2753028 h 4533485"/>
                <a:gd name="connsiteX12" fmla="*/ 1753902 w 4490752"/>
                <a:gd name="connsiteY12" fmla="*/ 2416478 h 4533485"/>
                <a:gd name="connsiteX13" fmla="*/ 2738152 w 4490752"/>
                <a:gd name="connsiteY13" fmla="*/ 1432228 h 4533485"/>
                <a:gd name="connsiteX14" fmla="*/ 2376202 w 4490752"/>
                <a:gd name="connsiteY14" fmla="*/ 1070278 h 4533485"/>
                <a:gd name="connsiteX15" fmla="*/ 2122202 w 4490752"/>
                <a:gd name="connsiteY15" fmla="*/ 816278 h 4533485"/>
                <a:gd name="connsiteX16" fmla="*/ 2896902 w 4490752"/>
                <a:gd name="connsiteY16" fmla="*/ 54278 h 4533485"/>
                <a:gd name="connsiteX17" fmla="*/ 3163602 w 4490752"/>
                <a:gd name="connsiteY17" fmla="*/ 276528 h 4533485"/>
                <a:gd name="connsiteX0" fmla="*/ 3163602 w 4523473"/>
                <a:gd name="connsiteY0" fmla="*/ 276528 h 4533485"/>
                <a:gd name="connsiteX1" fmla="*/ 4236752 w 4523473"/>
                <a:gd name="connsiteY1" fmla="*/ 1349678 h 4533485"/>
                <a:gd name="connsiteX2" fmla="*/ 4490752 w 4523473"/>
                <a:gd name="connsiteY2" fmla="*/ 1616378 h 4533485"/>
                <a:gd name="connsiteX3" fmla="*/ 3703352 w 4523473"/>
                <a:gd name="connsiteY3" fmla="*/ 2384728 h 4533485"/>
                <a:gd name="connsiteX4" fmla="*/ 3449352 w 4523473"/>
                <a:gd name="connsiteY4" fmla="*/ 2137078 h 4533485"/>
                <a:gd name="connsiteX5" fmla="*/ 3087402 w 4523473"/>
                <a:gd name="connsiteY5" fmla="*/ 1775128 h 4533485"/>
                <a:gd name="connsiteX6" fmla="*/ 2103152 w 4523473"/>
                <a:gd name="connsiteY6" fmla="*/ 2765728 h 4533485"/>
                <a:gd name="connsiteX7" fmla="*/ 1766602 w 4523473"/>
                <a:gd name="connsiteY7" fmla="*/ 3064178 h 4533485"/>
                <a:gd name="connsiteX8" fmla="*/ 928402 w 4523473"/>
                <a:gd name="connsiteY8" fmla="*/ 3972228 h 4533485"/>
                <a:gd name="connsiteX9" fmla="*/ 96552 w 4523473"/>
                <a:gd name="connsiteY9" fmla="*/ 4410378 h 4533485"/>
                <a:gd name="connsiteX10" fmla="*/ 579152 w 4523473"/>
                <a:gd name="connsiteY10" fmla="*/ 3559478 h 4533485"/>
                <a:gd name="connsiteX11" fmla="*/ 1455452 w 4523473"/>
                <a:gd name="connsiteY11" fmla="*/ 2753028 h 4533485"/>
                <a:gd name="connsiteX12" fmla="*/ 1753902 w 4523473"/>
                <a:gd name="connsiteY12" fmla="*/ 2416478 h 4533485"/>
                <a:gd name="connsiteX13" fmla="*/ 2738152 w 4523473"/>
                <a:gd name="connsiteY13" fmla="*/ 1432228 h 4533485"/>
                <a:gd name="connsiteX14" fmla="*/ 2376202 w 4523473"/>
                <a:gd name="connsiteY14" fmla="*/ 1070278 h 4533485"/>
                <a:gd name="connsiteX15" fmla="*/ 2122202 w 4523473"/>
                <a:gd name="connsiteY15" fmla="*/ 816278 h 4533485"/>
                <a:gd name="connsiteX16" fmla="*/ 2896902 w 4523473"/>
                <a:gd name="connsiteY16" fmla="*/ 54278 h 4533485"/>
                <a:gd name="connsiteX17" fmla="*/ 3163602 w 4523473"/>
                <a:gd name="connsiteY17" fmla="*/ 276528 h 4533485"/>
                <a:gd name="connsiteX0" fmla="*/ 3163602 w 4523473"/>
                <a:gd name="connsiteY0" fmla="*/ 276528 h 4533485"/>
                <a:gd name="connsiteX1" fmla="*/ 4236752 w 4523473"/>
                <a:gd name="connsiteY1" fmla="*/ 1349678 h 4533485"/>
                <a:gd name="connsiteX2" fmla="*/ 4490752 w 4523473"/>
                <a:gd name="connsiteY2" fmla="*/ 1616378 h 4533485"/>
                <a:gd name="connsiteX3" fmla="*/ 3703352 w 4523473"/>
                <a:gd name="connsiteY3" fmla="*/ 2384728 h 4533485"/>
                <a:gd name="connsiteX4" fmla="*/ 3449352 w 4523473"/>
                <a:gd name="connsiteY4" fmla="*/ 2137078 h 4533485"/>
                <a:gd name="connsiteX5" fmla="*/ 3087402 w 4523473"/>
                <a:gd name="connsiteY5" fmla="*/ 1775128 h 4533485"/>
                <a:gd name="connsiteX6" fmla="*/ 2103152 w 4523473"/>
                <a:gd name="connsiteY6" fmla="*/ 2765728 h 4533485"/>
                <a:gd name="connsiteX7" fmla="*/ 1766602 w 4523473"/>
                <a:gd name="connsiteY7" fmla="*/ 3064178 h 4533485"/>
                <a:gd name="connsiteX8" fmla="*/ 928402 w 4523473"/>
                <a:gd name="connsiteY8" fmla="*/ 3972228 h 4533485"/>
                <a:gd name="connsiteX9" fmla="*/ 96552 w 4523473"/>
                <a:gd name="connsiteY9" fmla="*/ 4410378 h 4533485"/>
                <a:gd name="connsiteX10" fmla="*/ 579152 w 4523473"/>
                <a:gd name="connsiteY10" fmla="*/ 3559478 h 4533485"/>
                <a:gd name="connsiteX11" fmla="*/ 1455452 w 4523473"/>
                <a:gd name="connsiteY11" fmla="*/ 2753028 h 4533485"/>
                <a:gd name="connsiteX12" fmla="*/ 1753902 w 4523473"/>
                <a:gd name="connsiteY12" fmla="*/ 2416478 h 4533485"/>
                <a:gd name="connsiteX13" fmla="*/ 2738152 w 4523473"/>
                <a:gd name="connsiteY13" fmla="*/ 1432228 h 4533485"/>
                <a:gd name="connsiteX14" fmla="*/ 2376202 w 4523473"/>
                <a:gd name="connsiteY14" fmla="*/ 1070278 h 4533485"/>
                <a:gd name="connsiteX15" fmla="*/ 2122202 w 4523473"/>
                <a:gd name="connsiteY15" fmla="*/ 816278 h 4533485"/>
                <a:gd name="connsiteX16" fmla="*/ 2896902 w 4523473"/>
                <a:gd name="connsiteY16" fmla="*/ 54278 h 4533485"/>
                <a:gd name="connsiteX17" fmla="*/ 3163602 w 4523473"/>
                <a:gd name="connsiteY17" fmla="*/ 276528 h 453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23473" h="4533485">
                  <a:moveTo>
                    <a:pt x="3163602" y="276528"/>
                  </a:moveTo>
                  <a:lnTo>
                    <a:pt x="4236752" y="1349678"/>
                  </a:lnTo>
                  <a:cubicBezTo>
                    <a:pt x="4403969" y="1235378"/>
                    <a:pt x="4602935" y="1470328"/>
                    <a:pt x="4490752" y="1616378"/>
                  </a:cubicBezTo>
                  <a:lnTo>
                    <a:pt x="3703352" y="2384728"/>
                  </a:lnTo>
                  <a:cubicBezTo>
                    <a:pt x="3498035" y="2505378"/>
                    <a:pt x="3375269" y="2225978"/>
                    <a:pt x="3449352" y="2137078"/>
                  </a:cubicBezTo>
                  <a:lnTo>
                    <a:pt x="3087402" y="1775128"/>
                  </a:lnTo>
                  <a:lnTo>
                    <a:pt x="2103152" y="2765728"/>
                  </a:lnTo>
                  <a:cubicBezTo>
                    <a:pt x="2270369" y="3125561"/>
                    <a:pt x="2050235" y="3212345"/>
                    <a:pt x="1766602" y="3064178"/>
                  </a:cubicBezTo>
                  <a:cubicBezTo>
                    <a:pt x="1518952" y="3284311"/>
                    <a:pt x="1207802" y="3548895"/>
                    <a:pt x="928402" y="3972228"/>
                  </a:cubicBezTo>
                  <a:cubicBezTo>
                    <a:pt x="733669" y="4442128"/>
                    <a:pt x="348435" y="4702478"/>
                    <a:pt x="96552" y="4410378"/>
                  </a:cubicBezTo>
                  <a:cubicBezTo>
                    <a:pt x="-104531" y="4120395"/>
                    <a:pt x="-13515" y="3843111"/>
                    <a:pt x="579152" y="3559478"/>
                  </a:cubicBezTo>
                  <a:cubicBezTo>
                    <a:pt x="928402" y="3335111"/>
                    <a:pt x="1150652" y="3085345"/>
                    <a:pt x="1455452" y="2753028"/>
                  </a:cubicBezTo>
                  <a:cubicBezTo>
                    <a:pt x="1243785" y="2297945"/>
                    <a:pt x="1527419" y="2319111"/>
                    <a:pt x="1753902" y="2416478"/>
                  </a:cubicBezTo>
                  <a:lnTo>
                    <a:pt x="2738152" y="1432228"/>
                  </a:lnTo>
                  <a:lnTo>
                    <a:pt x="2376202" y="1070278"/>
                  </a:lnTo>
                  <a:cubicBezTo>
                    <a:pt x="2259785" y="1182461"/>
                    <a:pt x="1984619" y="951745"/>
                    <a:pt x="2122202" y="816278"/>
                  </a:cubicBezTo>
                  <a:lnTo>
                    <a:pt x="2896902" y="54278"/>
                  </a:lnTo>
                  <a:cubicBezTo>
                    <a:pt x="3023902" y="-100239"/>
                    <a:pt x="3303302" y="107195"/>
                    <a:pt x="3163602" y="276528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110" name="Rounded Rectangle 109"/>
            <p:cNvSpPr/>
            <p:nvPr/>
          </p:nvSpPr>
          <p:spPr bwMode="gray">
            <a:xfrm rot="18866844">
              <a:off x="-3889860" y="894165"/>
              <a:ext cx="1363832" cy="365438"/>
            </a:xfrm>
            <a:prstGeom prst="roundRect">
              <a:avLst>
                <a:gd name="adj" fmla="val 45312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111" name="Rounded Rectangle 110"/>
            <p:cNvSpPr/>
            <p:nvPr/>
          </p:nvSpPr>
          <p:spPr bwMode="gray">
            <a:xfrm rot="18866844">
              <a:off x="-1870560" y="2917724"/>
              <a:ext cx="1363832" cy="365438"/>
            </a:xfrm>
            <a:prstGeom prst="roundRect">
              <a:avLst>
                <a:gd name="adj" fmla="val 45312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/>
            <p:cNvSpPr/>
            <p:nvPr/>
          </p:nvSpPr>
          <p:spPr bwMode="gray">
            <a:xfrm>
              <a:off x="-2845243" y="4695411"/>
              <a:ext cx="1869584" cy="182720"/>
            </a:xfrm>
            <a:prstGeom prst="roundRect">
              <a:avLst>
                <a:gd name="adj" fmla="val 45312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  <p:sp>
          <p:nvSpPr>
            <p:cNvPr id="113" name="Rounded Rectangle 112"/>
            <p:cNvSpPr/>
            <p:nvPr/>
          </p:nvSpPr>
          <p:spPr bwMode="gray">
            <a:xfrm>
              <a:off x="-3187379" y="5007608"/>
              <a:ext cx="2553856" cy="388338"/>
            </a:xfrm>
            <a:prstGeom prst="roundRect">
              <a:avLst>
                <a:gd name="adj" fmla="val 45312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>
            <a:spLocks/>
          </p:cNvSpPr>
          <p:nvPr/>
        </p:nvSpPr>
        <p:spPr bwMode="gray">
          <a:xfrm>
            <a:off x="4867329" y="1415228"/>
            <a:ext cx="6783322" cy="276999"/>
          </a:xfrm>
          <a:prstGeom prst="leftRightArrow">
            <a:avLst>
              <a:gd name="adj1" fmla="val 100000"/>
              <a:gd name="adj2" fmla="val 0"/>
            </a:avLst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indent="0" defTabSz="895350" eaLnBrk="1" latinLnBrk="0" hangingPunct="1">
              <a:spcBef>
                <a:spcPts val="600"/>
              </a:spcBef>
              <a:buClr>
                <a:srgbClr val="002960"/>
              </a:buClr>
              <a:buSzPct val="100000"/>
              <a:defRPr sz="2000" b="1" kern="0" baseline="0">
                <a:solidFill>
                  <a:srgbClr val="006BB2"/>
                </a:solidFill>
                <a:latin typeface="Century Gothic" panose="020B0502020202020204" pitchFamily="34" charset="0"/>
              </a:defRPr>
            </a:lvl1pPr>
            <a:lvl2pPr marL="194400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/>
            <a:r>
              <a:rPr lang="de-DE" sz="1800" dirty="0">
                <a:solidFill>
                  <a:schemeClr val="accent2"/>
                </a:solidFill>
                <a:latin typeface="+mn-lt"/>
              </a:rPr>
              <a:t>6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motivators</a:t>
            </a:r>
            <a:endParaRPr lang="de-DE" sz="1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TextBox 42"/>
          <p:cNvSpPr txBox="1">
            <a:spLocks/>
          </p:cNvSpPr>
          <p:nvPr/>
        </p:nvSpPr>
        <p:spPr bwMode="gray">
          <a:xfrm>
            <a:off x="158759" y="1415228"/>
            <a:ext cx="2332984" cy="276999"/>
          </a:xfrm>
          <a:prstGeom prst="leftRightArrow">
            <a:avLst>
              <a:gd name="adj1" fmla="val 100000"/>
              <a:gd name="adj2" fmla="val 0"/>
            </a:avLst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indent="0" defTabSz="895350" eaLnBrk="1" latinLnBrk="0" hangingPunct="1">
              <a:spcBef>
                <a:spcPts val="600"/>
              </a:spcBef>
              <a:buClr>
                <a:srgbClr val="002960"/>
              </a:buClr>
              <a:buSzPct val="100000"/>
              <a:defRPr sz="2000" b="1" kern="0" baseline="0">
                <a:solidFill>
                  <a:srgbClr val="006BB2"/>
                </a:solidFill>
                <a:latin typeface="Century Gothic" panose="020B0502020202020204" pitchFamily="34" charset="0"/>
              </a:defRPr>
            </a:lvl1pPr>
            <a:lvl2pPr marL="194400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de-DE" sz="1800" dirty="0">
                <a:solidFill>
                  <a:schemeClr val="accent2"/>
                </a:solidFill>
                <a:latin typeface="+mn-lt"/>
              </a:rPr>
              <a:t>S</a:t>
            </a:r>
            <a:r>
              <a:rPr sz="1800" dirty="0" err="1">
                <a:solidFill>
                  <a:schemeClr val="accent2"/>
                </a:solidFill>
                <a:latin typeface="+mn-lt"/>
              </a:rPr>
              <a:t>takeholder</a:t>
            </a:r>
            <a:endParaRPr sz="1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 bwMode="gray">
          <a:xfrm>
            <a:off x="158758" y="4845301"/>
            <a:ext cx="2645401" cy="975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defPPr>
              <a:defRPr lang="en-US"/>
            </a:defPPr>
            <a:lvl1pPr marL="0" lvl="0" indent="0" algn="ctr" defTabSz="671513" eaLnBrk="1" latinLnBrk="0" hangingPunct="1">
              <a:buClr>
                <a:schemeClr val="tx2"/>
              </a:buClr>
              <a:buSzPct val="100000"/>
              <a:defRPr sz="2000" b="1" baseline="0">
                <a:solidFill>
                  <a:srgbClr val="006BB2"/>
                </a:solidFill>
                <a:latin typeface="Century Gothic" panose="020B0502020202020204" pitchFamily="34" charset="0"/>
              </a:defRPr>
            </a:lvl1pPr>
            <a:lvl2pPr marL="145800" lvl="1" indent="-143100" defTabSz="67151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200" baseline="0">
                <a:latin typeface="+mn-lt"/>
              </a:defRPr>
            </a:lvl2pPr>
            <a:lvl3pPr marL="334800" lvl="2" indent="-186300" defTabSz="67151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200" baseline="0">
                <a:latin typeface="+mn-lt"/>
              </a:defRPr>
            </a:lvl3pPr>
            <a:lvl4pPr marL="461700" lvl="3" indent="-116100" defTabSz="67151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200" baseline="0">
                <a:latin typeface="+mn-lt"/>
              </a:defRPr>
            </a:lvl4pPr>
            <a:lvl5pPr marL="561600" lvl="4" indent="-97200" defTabSz="67151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200" baseline="0">
                <a:latin typeface="+mn-lt"/>
              </a:defRPr>
            </a:lvl5pPr>
            <a:lvl6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l">
              <a:buClr>
                <a:schemeClr val="accent6"/>
              </a:buClr>
            </a:pPr>
            <a:r>
              <a:rPr lang="en-US" sz="1800" dirty="0">
                <a:solidFill>
                  <a:schemeClr val="accent6"/>
                </a:solidFill>
                <a:latin typeface="+mn-lt"/>
              </a:rPr>
              <a:t>Partners	</a:t>
            </a:r>
          </a:p>
        </p:txBody>
      </p:sp>
      <p:grpSp>
        <p:nvGrpSpPr>
          <p:cNvPr id="52" name="Group 51"/>
          <p:cNvGrpSpPr/>
          <p:nvPr/>
        </p:nvGrpSpPr>
        <p:grpSpPr bwMode="gray">
          <a:xfrm>
            <a:off x="1707405" y="5103913"/>
            <a:ext cx="771238" cy="458536"/>
            <a:chOff x="4056624" y="727136"/>
            <a:chExt cx="1057622" cy="628803"/>
          </a:xfrm>
          <a:solidFill>
            <a:srgbClr val="808080"/>
          </a:solidFill>
        </p:grpSpPr>
        <p:sp>
          <p:nvSpPr>
            <p:cNvPr id="53" name="Freeform 52"/>
            <p:cNvSpPr/>
            <p:nvPr/>
          </p:nvSpPr>
          <p:spPr bwMode="gray">
            <a:xfrm>
              <a:off x="4257678" y="796910"/>
              <a:ext cx="583895" cy="539829"/>
            </a:xfrm>
            <a:custGeom>
              <a:avLst/>
              <a:gdLst>
                <a:gd name="connsiteX0" fmla="*/ 4762 w 1514475"/>
                <a:gd name="connsiteY0" fmla="*/ 252412 h 1400175"/>
                <a:gd name="connsiteX1" fmla="*/ 71437 w 1514475"/>
                <a:gd name="connsiteY1" fmla="*/ 252412 h 1400175"/>
                <a:gd name="connsiteX2" fmla="*/ 561975 w 1514475"/>
                <a:gd name="connsiteY2" fmla="*/ 0 h 1400175"/>
                <a:gd name="connsiteX3" fmla="*/ 238125 w 1514475"/>
                <a:gd name="connsiteY3" fmla="*/ 314325 h 1400175"/>
                <a:gd name="connsiteX4" fmla="*/ 390525 w 1514475"/>
                <a:gd name="connsiteY4" fmla="*/ 571500 h 1400175"/>
                <a:gd name="connsiteX5" fmla="*/ 852487 w 1514475"/>
                <a:gd name="connsiteY5" fmla="*/ 304800 h 1400175"/>
                <a:gd name="connsiteX6" fmla="*/ 1514475 w 1514475"/>
                <a:gd name="connsiteY6" fmla="*/ 995362 h 1400175"/>
                <a:gd name="connsiteX7" fmla="*/ 547687 w 1514475"/>
                <a:gd name="connsiteY7" fmla="*/ 1400175 h 1400175"/>
                <a:gd name="connsiteX8" fmla="*/ 85725 w 1514475"/>
                <a:gd name="connsiteY8" fmla="*/ 938212 h 1400175"/>
                <a:gd name="connsiteX9" fmla="*/ 0 w 1514475"/>
                <a:gd name="connsiteY9" fmla="*/ 942975 h 1400175"/>
                <a:gd name="connsiteX10" fmla="*/ 4762 w 1514475"/>
                <a:gd name="connsiteY10" fmla="*/ 252412 h 1400175"/>
                <a:gd name="connsiteX0" fmla="*/ 4762 w 1514475"/>
                <a:gd name="connsiteY0" fmla="*/ 252412 h 1400175"/>
                <a:gd name="connsiteX1" fmla="*/ 71437 w 1514475"/>
                <a:gd name="connsiteY1" fmla="*/ 252412 h 1400175"/>
                <a:gd name="connsiteX2" fmla="*/ 561975 w 1514475"/>
                <a:gd name="connsiteY2" fmla="*/ 0 h 1400175"/>
                <a:gd name="connsiteX3" fmla="*/ 238125 w 1514475"/>
                <a:gd name="connsiteY3" fmla="*/ 314325 h 1400175"/>
                <a:gd name="connsiteX4" fmla="*/ 390525 w 1514475"/>
                <a:gd name="connsiteY4" fmla="*/ 571500 h 1400175"/>
                <a:gd name="connsiteX5" fmla="*/ 852487 w 1514475"/>
                <a:gd name="connsiteY5" fmla="*/ 304800 h 1400175"/>
                <a:gd name="connsiteX6" fmla="*/ 1514475 w 1514475"/>
                <a:gd name="connsiteY6" fmla="*/ 995362 h 1400175"/>
                <a:gd name="connsiteX7" fmla="*/ 547687 w 1514475"/>
                <a:gd name="connsiteY7" fmla="*/ 1400175 h 1400175"/>
                <a:gd name="connsiteX8" fmla="*/ 85725 w 1514475"/>
                <a:gd name="connsiteY8" fmla="*/ 938212 h 1400175"/>
                <a:gd name="connsiteX9" fmla="*/ 0 w 1514475"/>
                <a:gd name="connsiteY9" fmla="*/ 942975 h 1400175"/>
                <a:gd name="connsiteX10" fmla="*/ 4762 w 1514475"/>
                <a:gd name="connsiteY10" fmla="*/ 252412 h 1400175"/>
                <a:gd name="connsiteX0" fmla="*/ 4762 w 1514475"/>
                <a:gd name="connsiteY0" fmla="*/ 252412 h 1400175"/>
                <a:gd name="connsiteX1" fmla="*/ 71437 w 1514475"/>
                <a:gd name="connsiteY1" fmla="*/ 252412 h 1400175"/>
                <a:gd name="connsiteX2" fmla="*/ 561975 w 1514475"/>
                <a:gd name="connsiteY2" fmla="*/ 0 h 1400175"/>
                <a:gd name="connsiteX3" fmla="*/ 238125 w 1514475"/>
                <a:gd name="connsiteY3" fmla="*/ 314325 h 1400175"/>
                <a:gd name="connsiteX4" fmla="*/ 390525 w 1514475"/>
                <a:gd name="connsiteY4" fmla="*/ 571500 h 1400175"/>
                <a:gd name="connsiteX5" fmla="*/ 852487 w 1514475"/>
                <a:gd name="connsiteY5" fmla="*/ 304800 h 1400175"/>
                <a:gd name="connsiteX6" fmla="*/ 1514475 w 1514475"/>
                <a:gd name="connsiteY6" fmla="*/ 995362 h 1400175"/>
                <a:gd name="connsiteX7" fmla="*/ 547687 w 1514475"/>
                <a:gd name="connsiteY7" fmla="*/ 1400175 h 1400175"/>
                <a:gd name="connsiteX8" fmla="*/ 85725 w 1514475"/>
                <a:gd name="connsiteY8" fmla="*/ 938212 h 1400175"/>
                <a:gd name="connsiteX9" fmla="*/ 0 w 1514475"/>
                <a:gd name="connsiteY9" fmla="*/ 942975 h 1400175"/>
                <a:gd name="connsiteX10" fmla="*/ 4762 w 1514475"/>
                <a:gd name="connsiteY10" fmla="*/ 252412 h 1400175"/>
                <a:gd name="connsiteX0" fmla="*/ 4762 w 1514475"/>
                <a:gd name="connsiteY0" fmla="*/ 252412 h 1400175"/>
                <a:gd name="connsiteX1" fmla="*/ 71437 w 1514475"/>
                <a:gd name="connsiteY1" fmla="*/ 252412 h 1400175"/>
                <a:gd name="connsiteX2" fmla="*/ 561975 w 1514475"/>
                <a:gd name="connsiteY2" fmla="*/ 0 h 1400175"/>
                <a:gd name="connsiteX3" fmla="*/ 238125 w 1514475"/>
                <a:gd name="connsiteY3" fmla="*/ 314325 h 1400175"/>
                <a:gd name="connsiteX4" fmla="*/ 390525 w 1514475"/>
                <a:gd name="connsiteY4" fmla="*/ 571500 h 1400175"/>
                <a:gd name="connsiteX5" fmla="*/ 852487 w 1514475"/>
                <a:gd name="connsiteY5" fmla="*/ 304800 h 1400175"/>
                <a:gd name="connsiteX6" fmla="*/ 1514475 w 1514475"/>
                <a:gd name="connsiteY6" fmla="*/ 995362 h 1400175"/>
                <a:gd name="connsiteX7" fmla="*/ 547687 w 1514475"/>
                <a:gd name="connsiteY7" fmla="*/ 1400175 h 1400175"/>
                <a:gd name="connsiteX8" fmla="*/ 85725 w 1514475"/>
                <a:gd name="connsiteY8" fmla="*/ 938212 h 1400175"/>
                <a:gd name="connsiteX9" fmla="*/ 0 w 1514475"/>
                <a:gd name="connsiteY9" fmla="*/ 942975 h 1400175"/>
                <a:gd name="connsiteX10" fmla="*/ 4762 w 1514475"/>
                <a:gd name="connsiteY10" fmla="*/ 252412 h 1400175"/>
                <a:gd name="connsiteX0" fmla="*/ 4762 w 1514475"/>
                <a:gd name="connsiteY0" fmla="*/ 252412 h 1400175"/>
                <a:gd name="connsiteX1" fmla="*/ 71437 w 1514475"/>
                <a:gd name="connsiteY1" fmla="*/ 252412 h 1400175"/>
                <a:gd name="connsiteX2" fmla="*/ 561975 w 1514475"/>
                <a:gd name="connsiteY2" fmla="*/ 0 h 1400175"/>
                <a:gd name="connsiteX3" fmla="*/ 238125 w 1514475"/>
                <a:gd name="connsiteY3" fmla="*/ 314325 h 1400175"/>
                <a:gd name="connsiteX4" fmla="*/ 390525 w 1514475"/>
                <a:gd name="connsiteY4" fmla="*/ 571500 h 1400175"/>
                <a:gd name="connsiteX5" fmla="*/ 852487 w 1514475"/>
                <a:gd name="connsiteY5" fmla="*/ 304800 h 1400175"/>
                <a:gd name="connsiteX6" fmla="*/ 1514475 w 1514475"/>
                <a:gd name="connsiteY6" fmla="*/ 995362 h 1400175"/>
                <a:gd name="connsiteX7" fmla="*/ 547687 w 1514475"/>
                <a:gd name="connsiteY7" fmla="*/ 1400175 h 1400175"/>
                <a:gd name="connsiteX8" fmla="*/ 85725 w 1514475"/>
                <a:gd name="connsiteY8" fmla="*/ 938212 h 1400175"/>
                <a:gd name="connsiteX9" fmla="*/ 0 w 1514475"/>
                <a:gd name="connsiteY9" fmla="*/ 942975 h 1400175"/>
                <a:gd name="connsiteX10" fmla="*/ 4762 w 1514475"/>
                <a:gd name="connsiteY10" fmla="*/ 252412 h 1400175"/>
                <a:gd name="connsiteX0" fmla="*/ 4762 w 1514475"/>
                <a:gd name="connsiteY0" fmla="*/ 252412 h 1400175"/>
                <a:gd name="connsiteX1" fmla="*/ 71437 w 1514475"/>
                <a:gd name="connsiteY1" fmla="*/ 252412 h 1400175"/>
                <a:gd name="connsiteX2" fmla="*/ 561975 w 1514475"/>
                <a:gd name="connsiteY2" fmla="*/ 0 h 1400175"/>
                <a:gd name="connsiteX3" fmla="*/ 238125 w 1514475"/>
                <a:gd name="connsiteY3" fmla="*/ 314325 h 1400175"/>
                <a:gd name="connsiteX4" fmla="*/ 390525 w 1514475"/>
                <a:gd name="connsiteY4" fmla="*/ 571500 h 1400175"/>
                <a:gd name="connsiteX5" fmla="*/ 852487 w 1514475"/>
                <a:gd name="connsiteY5" fmla="*/ 304800 h 1400175"/>
                <a:gd name="connsiteX6" fmla="*/ 1514475 w 1514475"/>
                <a:gd name="connsiteY6" fmla="*/ 995362 h 1400175"/>
                <a:gd name="connsiteX7" fmla="*/ 547687 w 1514475"/>
                <a:gd name="connsiteY7" fmla="*/ 1400175 h 1400175"/>
                <a:gd name="connsiteX8" fmla="*/ 85725 w 1514475"/>
                <a:gd name="connsiteY8" fmla="*/ 938212 h 1400175"/>
                <a:gd name="connsiteX9" fmla="*/ 0 w 1514475"/>
                <a:gd name="connsiteY9" fmla="*/ 942975 h 1400175"/>
                <a:gd name="connsiteX10" fmla="*/ 4762 w 1514475"/>
                <a:gd name="connsiteY10" fmla="*/ 252412 h 1400175"/>
                <a:gd name="connsiteX0" fmla="*/ 4762 w 1514475"/>
                <a:gd name="connsiteY0" fmla="*/ 252412 h 1400175"/>
                <a:gd name="connsiteX1" fmla="*/ 71437 w 1514475"/>
                <a:gd name="connsiteY1" fmla="*/ 252412 h 1400175"/>
                <a:gd name="connsiteX2" fmla="*/ 561975 w 1514475"/>
                <a:gd name="connsiteY2" fmla="*/ 0 h 1400175"/>
                <a:gd name="connsiteX3" fmla="*/ 238125 w 1514475"/>
                <a:gd name="connsiteY3" fmla="*/ 314325 h 1400175"/>
                <a:gd name="connsiteX4" fmla="*/ 390525 w 1514475"/>
                <a:gd name="connsiteY4" fmla="*/ 571500 h 1400175"/>
                <a:gd name="connsiteX5" fmla="*/ 852487 w 1514475"/>
                <a:gd name="connsiteY5" fmla="*/ 304800 h 1400175"/>
                <a:gd name="connsiteX6" fmla="*/ 1514475 w 1514475"/>
                <a:gd name="connsiteY6" fmla="*/ 995362 h 1400175"/>
                <a:gd name="connsiteX7" fmla="*/ 547687 w 1514475"/>
                <a:gd name="connsiteY7" fmla="*/ 1400175 h 1400175"/>
                <a:gd name="connsiteX8" fmla="*/ 85725 w 1514475"/>
                <a:gd name="connsiteY8" fmla="*/ 938212 h 1400175"/>
                <a:gd name="connsiteX9" fmla="*/ 0 w 1514475"/>
                <a:gd name="connsiteY9" fmla="*/ 942975 h 1400175"/>
                <a:gd name="connsiteX10" fmla="*/ 4762 w 1514475"/>
                <a:gd name="connsiteY10" fmla="*/ 252412 h 140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4475" h="1400175">
                  <a:moveTo>
                    <a:pt x="4762" y="252412"/>
                  </a:moveTo>
                  <a:lnTo>
                    <a:pt x="71437" y="252412"/>
                  </a:lnTo>
                  <a:cubicBezTo>
                    <a:pt x="234950" y="168275"/>
                    <a:pt x="374650" y="17462"/>
                    <a:pt x="561975" y="0"/>
                  </a:cubicBezTo>
                  <a:lnTo>
                    <a:pt x="238125" y="314325"/>
                  </a:lnTo>
                  <a:cubicBezTo>
                    <a:pt x="203201" y="414337"/>
                    <a:pt x="287338" y="514350"/>
                    <a:pt x="390525" y="571500"/>
                  </a:cubicBezTo>
                  <a:lnTo>
                    <a:pt x="852487" y="304800"/>
                  </a:lnTo>
                  <a:lnTo>
                    <a:pt x="1514475" y="995362"/>
                  </a:lnTo>
                  <a:lnTo>
                    <a:pt x="547687" y="1400175"/>
                  </a:lnTo>
                  <a:lnTo>
                    <a:pt x="85725" y="938212"/>
                  </a:lnTo>
                  <a:lnTo>
                    <a:pt x="0" y="942975"/>
                  </a:lnTo>
                  <a:cubicBezTo>
                    <a:pt x="1587" y="712787"/>
                    <a:pt x="3175" y="482600"/>
                    <a:pt x="4762" y="252412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 err="1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 bwMode="gray">
            <a:xfrm>
              <a:off x="4745714" y="1160812"/>
              <a:ext cx="110928" cy="1220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 err="1">
                <a:solidFill>
                  <a:schemeClr val="bg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 bwMode="gray">
            <a:xfrm>
              <a:off x="4660639" y="1199833"/>
              <a:ext cx="110928" cy="1220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 err="1">
                <a:solidFill>
                  <a:schemeClr val="bg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 bwMode="gray">
            <a:xfrm>
              <a:off x="4565707" y="1232188"/>
              <a:ext cx="112038" cy="123241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 err="1">
                <a:solidFill>
                  <a:schemeClr val="bg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 bwMode="gray">
            <a:xfrm>
              <a:off x="4461380" y="1253068"/>
              <a:ext cx="113158" cy="102871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 err="1">
                <a:solidFill>
                  <a:schemeClr val="bg1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 bwMode="gray">
            <a:xfrm>
              <a:off x="4360502" y="727136"/>
              <a:ext cx="554517" cy="431495"/>
            </a:xfrm>
            <a:custGeom>
              <a:avLst/>
              <a:gdLst>
                <a:gd name="connsiteX0" fmla="*/ 0 w 1438275"/>
                <a:gd name="connsiteY0" fmla="*/ 528637 h 1119187"/>
                <a:gd name="connsiteX1" fmla="*/ 585787 w 1438275"/>
                <a:gd name="connsiteY1" fmla="*/ 0 h 1119187"/>
                <a:gd name="connsiteX2" fmla="*/ 1371600 w 1438275"/>
                <a:gd name="connsiteY2" fmla="*/ 438150 h 1119187"/>
                <a:gd name="connsiteX3" fmla="*/ 1438275 w 1438275"/>
                <a:gd name="connsiteY3" fmla="*/ 428625 h 1119187"/>
                <a:gd name="connsiteX4" fmla="*/ 1438275 w 1438275"/>
                <a:gd name="connsiteY4" fmla="*/ 1119187 h 1119187"/>
                <a:gd name="connsiteX5" fmla="*/ 1243012 w 1438275"/>
                <a:gd name="connsiteY5" fmla="*/ 1119187 h 1119187"/>
                <a:gd name="connsiteX6" fmla="*/ 600075 w 1438275"/>
                <a:gd name="connsiteY6" fmla="*/ 423862 h 1119187"/>
                <a:gd name="connsiteX7" fmla="*/ 109537 w 1438275"/>
                <a:gd name="connsiteY7" fmla="*/ 709612 h 1119187"/>
                <a:gd name="connsiteX8" fmla="*/ 0 w 1438275"/>
                <a:gd name="connsiteY8" fmla="*/ 528637 h 1119187"/>
                <a:gd name="connsiteX0" fmla="*/ 0 w 1438275"/>
                <a:gd name="connsiteY0" fmla="*/ 528637 h 1119187"/>
                <a:gd name="connsiteX1" fmla="*/ 585787 w 1438275"/>
                <a:gd name="connsiteY1" fmla="*/ 0 h 1119187"/>
                <a:gd name="connsiteX2" fmla="*/ 1371600 w 1438275"/>
                <a:gd name="connsiteY2" fmla="*/ 438150 h 1119187"/>
                <a:gd name="connsiteX3" fmla="*/ 1438275 w 1438275"/>
                <a:gd name="connsiteY3" fmla="*/ 428625 h 1119187"/>
                <a:gd name="connsiteX4" fmla="*/ 1438275 w 1438275"/>
                <a:gd name="connsiteY4" fmla="*/ 1119187 h 1119187"/>
                <a:gd name="connsiteX5" fmla="*/ 1243012 w 1438275"/>
                <a:gd name="connsiteY5" fmla="*/ 1119187 h 1119187"/>
                <a:gd name="connsiteX6" fmla="*/ 600075 w 1438275"/>
                <a:gd name="connsiteY6" fmla="*/ 423862 h 1119187"/>
                <a:gd name="connsiteX7" fmla="*/ 109537 w 1438275"/>
                <a:gd name="connsiteY7" fmla="*/ 709612 h 1119187"/>
                <a:gd name="connsiteX8" fmla="*/ 0 w 1438275"/>
                <a:gd name="connsiteY8" fmla="*/ 528637 h 1119187"/>
                <a:gd name="connsiteX0" fmla="*/ 0 w 1438275"/>
                <a:gd name="connsiteY0" fmla="*/ 528637 h 1119187"/>
                <a:gd name="connsiteX1" fmla="*/ 585787 w 1438275"/>
                <a:gd name="connsiteY1" fmla="*/ 0 h 1119187"/>
                <a:gd name="connsiteX2" fmla="*/ 1371600 w 1438275"/>
                <a:gd name="connsiteY2" fmla="*/ 438150 h 1119187"/>
                <a:gd name="connsiteX3" fmla="*/ 1438275 w 1438275"/>
                <a:gd name="connsiteY3" fmla="*/ 428625 h 1119187"/>
                <a:gd name="connsiteX4" fmla="*/ 1438275 w 1438275"/>
                <a:gd name="connsiteY4" fmla="*/ 1119187 h 1119187"/>
                <a:gd name="connsiteX5" fmla="*/ 1243012 w 1438275"/>
                <a:gd name="connsiteY5" fmla="*/ 1119187 h 1119187"/>
                <a:gd name="connsiteX6" fmla="*/ 600075 w 1438275"/>
                <a:gd name="connsiteY6" fmla="*/ 423862 h 1119187"/>
                <a:gd name="connsiteX7" fmla="*/ 109537 w 1438275"/>
                <a:gd name="connsiteY7" fmla="*/ 709612 h 1119187"/>
                <a:gd name="connsiteX8" fmla="*/ 0 w 1438275"/>
                <a:gd name="connsiteY8" fmla="*/ 528637 h 1119187"/>
                <a:gd name="connsiteX0" fmla="*/ 0 w 1438275"/>
                <a:gd name="connsiteY0" fmla="*/ 528637 h 1119187"/>
                <a:gd name="connsiteX1" fmla="*/ 585787 w 1438275"/>
                <a:gd name="connsiteY1" fmla="*/ 0 h 1119187"/>
                <a:gd name="connsiteX2" fmla="*/ 1371600 w 1438275"/>
                <a:gd name="connsiteY2" fmla="*/ 438150 h 1119187"/>
                <a:gd name="connsiteX3" fmla="*/ 1438275 w 1438275"/>
                <a:gd name="connsiteY3" fmla="*/ 428625 h 1119187"/>
                <a:gd name="connsiteX4" fmla="*/ 1438275 w 1438275"/>
                <a:gd name="connsiteY4" fmla="*/ 1119187 h 1119187"/>
                <a:gd name="connsiteX5" fmla="*/ 1243012 w 1438275"/>
                <a:gd name="connsiteY5" fmla="*/ 1119187 h 1119187"/>
                <a:gd name="connsiteX6" fmla="*/ 600075 w 1438275"/>
                <a:gd name="connsiteY6" fmla="*/ 423862 h 1119187"/>
                <a:gd name="connsiteX7" fmla="*/ 109537 w 1438275"/>
                <a:gd name="connsiteY7" fmla="*/ 709612 h 1119187"/>
                <a:gd name="connsiteX8" fmla="*/ 0 w 1438275"/>
                <a:gd name="connsiteY8" fmla="*/ 528637 h 11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275" h="1119187">
                  <a:moveTo>
                    <a:pt x="0" y="528637"/>
                  </a:moveTo>
                  <a:cubicBezTo>
                    <a:pt x="140494" y="342900"/>
                    <a:pt x="390525" y="176212"/>
                    <a:pt x="585787" y="0"/>
                  </a:cubicBezTo>
                  <a:lnTo>
                    <a:pt x="1371600" y="438150"/>
                  </a:lnTo>
                  <a:lnTo>
                    <a:pt x="1438275" y="428625"/>
                  </a:lnTo>
                  <a:lnTo>
                    <a:pt x="1438275" y="1119187"/>
                  </a:lnTo>
                  <a:lnTo>
                    <a:pt x="1243012" y="1119187"/>
                  </a:lnTo>
                  <a:lnTo>
                    <a:pt x="600075" y="423862"/>
                  </a:lnTo>
                  <a:lnTo>
                    <a:pt x="109537" y="709612"/>
                  </a:lnTo>
                  <a:cubicBezTo>
                    <a:pt x="42069" y="654049"/>
                    <a:pt x="15081" y="596106"/>
                    <a:pt x="0" y="528637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 err="1">
                <a:solidFill>
                  <a:schemeClr val="bg1"/>
                </a:solidFill>
              </a:endParaRPr>
            </a:p>
          </p:txBody>
        </p:sp>
        <p:sp>
          <p:nvSpPr>
            <p:cNvPr id="61" name="Rectangle 32"/>
            <p:cNvSpPr/>
            <p:nvPr/>
          </p:nvSpPr>
          <p:spPr bwMode="gray">
            <a:xfrm>
              <a:off x="4946789" y="783653"/>
              <a:ext cx="167457" cy="524965"/>
            </a:xfrm>
            <a:custGeom>
              <a:avLst/>
              <a:gdLst/>
              <a:ahLst/>
              <a:cxnLst/>
              <a:rect l="l" t="t" r="r" b="b"/>
              <a:pathLst>
                <a:path w="434340" h="1361623">
                  <a:moveTo>
                    <a:pt x="142843" y="1163383"/>
                  </a:moveTo>
                  <a:cubicBezTo>
                    <a:pt x="101793" y="1163383"/>
                    <a:pt x="68516" y="1196660"/>
                    <a:pt x="68516" y="1237710"/>
                  </a:cubicBezTo>
                  <a:cubicBezTo>
                    <a:pt x="68516" y="1278760"/>
                    <a:pt x="101793" y="1312037"/>
                    <a:pt x="142843" y="1312037"/>
                  </a:cubicBezTo>
                  <a:cubicBezTo>
                    <a:pt x="183893" y="1312037"/>
                    <a:pt x="217170" y="1278760"/>
                    <a:pt x="217170" y="1237710"/>
                  </a:cubicBezTo>
                  <a:cubicBezTo>
                    <a:pt x="217170" y="1196660"/>
                    <a:pt x="183893" y="1163383"/>
                    <a:pt x="142843" y="1163383"/>
                  </a:cubicBezTo>
                  <a:close/>
                  <a:moveTo>
                    <a:pt x="0" y="0"/>
                  </a:moveTo>
                  <a:lnTo>
                    <a:pt x="434340" y="0"/>
                  </a:lnTo>
                  <a:lnTo>
                    <a:pt x="434340" y="1361623"/>
                  </a:lnTo>
                  <a:lnTo>
                    <a:pt x="0" y="1361623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 err="1">
                <a:solidFill>
                  <a:schemeClr val="bg1"/>
                </a:solidFill>
              </a:endParaRPr>
            </a:p>
          </p:txBody>
        </p:sp>
        <p:sp>
          <p:nvSpPr>
            <p:cNvPr id="62" name="Rectangle 37"/>
            <p:cNvSpPr/>
            <p:nvPr/>
          </p:nvSpPr>
          <p:spPr bwMode="gray">
            <a:xfrm>
              <a:off x="4056624" y="783653"/>
              <a:ext cx="167457" cy="524965"/>
            </a:xfrm>
            <a:custGeom>
              <a:avLst/>
              <a:gdLst/>
              <a:ahLst/>
              <a:cxnLst/>
              <a:rect l="l" t="t" r="r" b="b"/>
              <a:pathLst>
                <a:path w="434340" h="1361623">
                  <a:moveTo>
                    <a:pt x="330030" y="1163383"/>
                  </a:moveTo>
                  <a:cubicBezTo>
                    <a:pt x="288980" y="1163383"/>
                    <a:pt x="255703" y="1196660"/>
                    <a:pt x="255703" y="1237710"/>
                  </a:cubicBezTo>
                  <a:cubicBezTo>
                    <a:pt x="255703" y="1278760"/>
                    <a:pt x="288980" y="1312037"/>
                    <a:pt x="330030" y="1312037"/>
                  </a:cubicBezTo>
                  <a:cubicBezTo>
                    <a:pt x="371080" y="1312037"/>
                    <a:pt x="404357" y="1278760"/>
                    <a:pt x="404357" y="1237710"/>
                  </a:cubicBezTo>
                  <a:cubicBezTo>
                    <a:pt x="404357" y="1196660"/>
                    <a:pt x="371080" y="1163383"/>
                    <a:pt x="330030" y="1163383"/>
                  </a:cubicBezTo>
                  <a:close/>
                  <a:moveTo>
                    <a:pt x="0" y="0"/>
                  </a:moveTo>
                  <a:lnTo>
                    <a:pt x="434340" y="0"/>
                  </a:lnTo>
                  <a:lnTo>
                    <a:pt x="434340" y="1361623"/>
                  </a:lnTo>
                  <a:lnTo>
                    <a:pt x="0" y="1361623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75" name="Freeform 62">
            <a:extLst>
              <a:ext uri="{FF2B5EF4-FFF2-40B4-BE49-F238E27FC236}">
                <a16:creationId xmlns:a16="http://schemas.microsoft.com/office/drawing/2014/main" id="{E1677271-3B5C-439D-B375-1CD1253ECAD0}"/>
              </a:ext>
            </a:extLst>
          </p:cNvPr>
          <p:cNvSpPr>
            <a:spLocks noEditPoints="1"/>
          </p:cNvSpPr>
          <p:nvPr/>
        </p:nvSpPr>
        <p:spPr bwMode="gray">
          <a:xfrm>
            <a:off x="10779171" y="876413"/>
            <a:ext cx="631613" cy="646634"/>
          </a:xfrm>
          <a:custGeom>
            <a:avLst/>
            <a:gdLst>
              <a:gd name="T0" fmla="*/ 202 w 244"/>
              <a:gd name="T1" fmla="*/ 159 h 266"/>
              <a:gd name="T2" fmla="*/ 181 w 244"/>
              <a:gd name="T3" fmla="*/ 42 h 266"/>
              <a:gd name="T4" fmla="*/ 50 w 244"/>
              <a:gd name="T5" fmla="*/ 45 h 266"/>
              <a:gd name="T6" fmla="*/ 27 w 244"/>
              <a:gd name="T7" fmla="*/ 109 h 266"/>
              <a:gd name="T8" fmla="*/ 27 w 244"/>
              <a:gd name="T9" fmla="*/ 127 h 266"/>
              <a:gd name="T10" fmla="*/ 3 w 244"/>
              <a:gd name="T11" fmla="*/ 156 h 266"/>
              <a:gd name="T12" fmla="*/ 9 w 244"/>
              <a:gd name="T13" fmla="*/ 166 h 266"/>
              <a:gd name="T14" fmla="*/ 23 w 244"/>
              <a:gd name="T15" fmla="*/ 169 h 266"/>
              <a:gd name="T16" fmla="*/ 23 w 244"/>
              <a:gd name="T17" fmla="*/ 179 h 266"/>
              <a:gd name="T18" fmla="*/ 23 w 244"/>
              <a:gd name="T19" fmla="*/ 188 h 266"/>
              <a:gd name="T20" fmla="*/ 23 w 244"/>
              <a:gd name="T21" fmla="*/ 193 h 266"/>
              <a:gd name="T22" fmla="*/ 26 w 244"/>
              <a:gd name="T23" fmla="*/ 201 h 266"/>
              <a:gd name="T24" fmla="*/ 28 w 244"/>
              <a:gd name="T25" fmla="*/ 211 h 266"/>
              <a:gd name="T26" fmla="*/ 33 w 244"/>
              <a:gd name="T27" fmla="*/ 232 h 266"/>
              <a:gd name="T28" fmla="*/ 84 w 244"/>
              <a:gd name="T29" fmla="*/ 230 h 266"/>
              <a:gd name="T30" fmla="*/ 92 w 244"/>
              <a:gd name="T31" fmla="*/ 265 h 266"/>
              <a:gd name="T32" fmla="*/ 180 w 244"/>
              <a:gd name="T33" fmla="*/ 266 h 266"/>
              <a:gd name="T34" fmla="*/ 188 w 244"/>
              <a:gd name="T35" fmla="*/ 266 h 266"/>
              <a:gd name="T36" fmla="*/ 182 w 244"/>
              <a:gd name="T37" fmla="*/ 207 h 266"/>
              <a:gd name="T38" fmla="*/ 202 w 244"/>
              <a:gd name="T39" fmla="*/ 159 h 266"/>
              <a:gd name="T40" fmla="*/ 124 w 244"/>
              <a:gd name="T41" fmla="*/ 167 h 266"/>
              <a:gd name="T42" fmla="*/ 115 w 244"/>
              <a:gd name="T43" fmla="*/ 170 h 266"/>
              <a:gd name="T44" fmla="*/ 106 w 244"/>
              <a:gd name="T45" fmla="*/ 167 h 266"/>
              <a:gd name="T46" fmla="*/ 103 w 244"/>
              <a:gd name="T47" fmla="*/ 158 h 266"/>
              <a:gd name="T48" fmla="*/ 106 w 244"/>
              <a:gd name="T49" fmla="*/ 149 h 266"/>
              <a:gd name="T50" fmla="*/ 115 w 244"/>
              <a:gd name="T51" fmla="*/ 145 h 266"/>
              <a:gd name="T52" fmla="*/ 124 w 244"/>
              <a:gd name="T53" fmla="*/ 149 h 266"/>
              <a:gd name="T54" fmla="*/ 128 w 244"/>
              <a:gd name="T55" fmla="*/ 158 h 266"/>
              <a:gd name="T56" fmla="*/ 124 w 244"/>
              <a:gd name="T57" fmla="*/ 167 h 266"/>
              <a:gd name="T58" fmla="*/ 149 w 244"/>
              <a:gd name="T59" fmla="*/ 92 h 266"/>
              <a:gd name="T60" fmla="*/ 145 w 244"/>
              <a:gd name="T61" fmla="*/ 101 h 266"/>
              <a:gd name="T62" fmla="*/ 137 w 244"/>
              <a:gd name="T63" fmla="*/ 109 h 266"/>
              <a:gd name="T64" fmla="*/ 129 w 244"/>
              <a:gd name="T65" fmla="*/ 117 h 266"/>
              <a:gd name="T66" fmla="*/ 126 w 244"/>
              <a:gd name="T67" fmla="*/ 124 h 266"/>
              <a:gd name="T68" fmla="*/ 125 w 244"/>
              <a:gd name="T69" fmla="*/ 135 h 266"/>
              <a:gd name="T70" fmla="*/ 105 w 244"/>
              <a:gd name="T71" fmla="*/ 135 h 266"/>
              <a:gd name="T72" fmla="*/ 105 w 244"/>
              <a:gd name="T73" fmla="*/ 131 h 266"/>
              <a:gd name="T74" fmla="*/ 108 w 244"/>
              <a:gd name="T75" fmla="*/ 114 h 266"/>
              <a:gd name="T76" fmla="*/ 120 w 244"/>
              <a:gd name="T77" fmla="*/ 99 h 266"/>
              <a:gd name="T78" fmla="*/ 129 w 244"/>
              <a:gd name="T79" fmla="*/ 89 h 266"/>
              <a:gd name="T80" fmla="*/ 131 w 244"/>
              <a:gd name="T81" fmla="*/ 83 h 266"/>
              <a:gd name="T82" fmla="*/ 127 w 244"/>
              <a:gd name="T83" fmla="*/ 76 h 266"/>
              <a:gd name="T84" fmla="*/ 117 w 244"/>
              <a:gd name="T85" fmla="*/ 72 h 266"/>
              <a:gd name="T86" fmla="*/ 106 w 244"/>
              <a:gd name="T87" fmla="*/ 76 h 266"/>
              <a:gd name="T88" fmla="*/ 101 w 244"/>
              <a:gd name="T89" fmla="*/ 86 h 266"/>
              <a:gd name="T90" fmla="*/ 82 w 244"/>
              <a:gd name="T91" fmla="*/ 86 h 266"/>
              <a:gd name="T92" fmla="*/ 92 w 244"/>
              <a:gd name="T93" fmla="*/ 63 h 266"/>
              <a:gd name="T94" fmla="*/ 117 w 244"/>
              <a:gd name="T95" fmla="*/ 54 h 266"/>
              <a:gd name="T96" fmla="*/ 135 w 244"/>
              <a:gd name="T97" fmla="*/ 58 h 266"/>
              <a:gd name="T98" fmla="*/ 147 w 244"/>
              <a:gd name="T99" fmla="*/ 69 h 266"/>
              <a:gd name="T100" fmla="*/ 151 w 244"/>
              <a:gd name="T101" fmla="*/ 84 h 266"/>
              <a:gd name="T102" fmla="*/ 149 w 244"/>
              <a:gd name="T103" fmla="*/ 92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4" h="266">
                <a:moveTo>
                  <a:pt x="202" y="159"/>
                </a:moveTo>
                <a:cubicBezTo>
                  <a:pt x="202" y="159"/>
                  <a:pt x="244" y="88"/>
                  <a:pt x="181" y="42"/>
                </a:cubicBezTo>
                <a:cubicBezTo>
                  <a:pt x="181" y="42"/>
                  <a:pt x="120" y="0"/>
                  <a:pt x="50" y="45"/>
                </a:cubicBezTo>
                <a:cubicBezTo>
                  <a:pt x="50" y="45"/>
                  <a:pt x="22" y="64"/>
                  <a:pt x="27" y="109"/>
                </a:cubicBezTo>
                <a:cubicBezTo>
                  <a:pt x="27" y="109"/>
                  <a:pt x="31" y="122"/>
                  <a:pt x="27" y="127"/>
                </a:cubicBezTo>
                <a:cubicBezTo>
                  <a:pt x="3" y="156"/>
                  <a:pt x="3" y="156"/>
                  <a:pt x="3" y="156"/>
                </a:cubicBezTo>
                <a:cubicBezTo>
                  <a:pt x="3" y="156"/>
                  <a:pt x="0" y="165"/>
                  <a:pt x="9" y="166"/>
                </a:cubicBezTo>
                <a:cubicBezTo>
                  <a:pt x="23" y="169"/>
                  <a:pt x="23" y="169"/>
                  <a:pt x="23" y="169"/>
                </a:cubicBezTo>
                <a:cubicBezTo>
                  <a:pt x="23" y="179"/>
                  <a:pt x="23" y="179"/>
                  <a:pt x="23" y="179"/>
                </a:cubicBezTo>
                <a:cubicBezTo>
                  <a:pt x="23" y="179"/>
                  <a:pt x="16" y="184"/>
                  <a:pt x="23" y="188"/>
                </a:cubicBezTo>
                <a:cubicBezTo>
                  <a:pt x="23" y="188"/>
                  <a:pt x="27" y="191"/>
                  <a:pt x="23" y="193"/>
                </a:cubicBezTo>
                <a:cubicBezTo>
                  <a:pt x="23" y="193"/>
                  <a:pt x="16" y="198"/>
                  <a:pt x="26" y="201"/>
                </a:cubicBezTo>
                <a:cubicBezTo>
                  <a:pt x="26" y="201"/>
                  <a:pt x="31" y="205"/>
                  <a:pt x="28" y="211"/>
                </a:cubicBezTo>
                <a:cubicBezTo>
                  <a:pt x="28" y="211"/>
                  <a:pt x="20" y="222"/>
                  <a:pt x="33" y="232"/>
                </a:cubicBezTo>
                <a:cubicBezTo>
                  <a:pt x="34" y="232"/>
                  <a:pt x="41" y="239"/>
                  <a:pt x="84" y="230"/>
                </a:cubicBezTo>
                <a:cubicBezTo>
                  <a:pt x="84" y="230"/>
                  <a:pt x="95" y="233"/>
                  <a:pt x="92" y="265"/>
                </a:cubicBezTo>
                <a:cubicBezTo>
                  <a:pt x="95" y="265"/>
                  <a:pt x="180" y="266"/>
                  <a:pt x="180" y="266"/>
                </a:cubicBezTo>
                <a:cubicBezTo>
                  <a:pt x="188" y="266"/>
                  <a:pt x="188" y="266"/>
                  <a:pt x="188" y="266"/>
                </a:cubicBezTo>
                <a:cubicBezTo>
                  <a:pt x="188" y="266"/>
                  <a:pt x="181" y="234"/>
                  <a:pt x="182" y="207"/>
                </a:cubicBezTo>
                <a:cubicBezTo>
                  <a:pt x="182" y="207"/>
                  <a:pt x="189" y="178"/>
                  <a:pt x="202" y="159"/>
                </a:cubicBezTo>
                <a:close/>
                <a:moveTo>
                  <a:pt x="124" y="167"/>
                </a:moveTo>
                <a:cubicBezTo>
                  <a:pt x="122" y="169"/>
                  <a:pt x="119" y="170"/>
                  <a:pt x="115" y="170"/>
                </a:cubicBezTo>
                <a:cubicBezTo>
                  <a:pt x="112" y="170"/>
                  <a:pt x="109" y="169"/>
                  <a:pt x="106" y="167"/>
                </a:cubicBezTo>
                <a:cubicBezTo>
                  <a:pt x="104" y="164"/>
                  <a:pt x="103" y="161"/>
                  <a:pt x="103" y="158"/>
                </a:cubicBezTo>
                <a:cubicBezTo>
                  <a:pt x="103" y="154"/>
                  <a:pt x="104" y="152"/>
                  <a:pt x="106" y="149"/>
                </a:cubicBezTo>
                <a:cubicBezTo>
                  <a:pt x="109" y="147"/>
                  <a:pt x="112" y="145"/>
                  <a:pt x="115" y="145"/>
                </a:cubicBezTo>
                <a:cubicBezTo>
                  <a:pt x="119" y="145"/>
                  <a:pt x="122" y="147"/>
                  <a:pt x="124" y="149"/>
                </a:cubicBezTo>
                <a:cubicBezTo>
                  <a:pt x="127" y="152"/>
                  <a:pt x="128" y="154"/>
                  <a:pt x="128" y="158"/>
                </a:cubicBezTo>
                <a:cubicBezTo>
                  <a:pt x="128" y="161"/>
                  <a:pt x="127" y="164"/>
                  <a:pt x="124" y="167"/>
                </a:cubicBezTo>
                <a:close/>
                <a:moveTo>
                  <a:pt x="149" y="92"/>
                </a:moveTo>
                <a:cubicBezTo>
                  <a:pt x="149" y="95"/>
                  <a:pt x="147" y="98"/>
                  <a:pt x="145" y="101"/>
                </a:cubicBezTo>
                <a:cubicBezTo>
                  <a:pt x="144" y="102"/>
                  <a:pt x="141" y="105"/>
                  <a:pt x="137" y="109"/>
                </a:cubicBezTo>
                <a:cubicBezTo>
                  <a:pt x="133" y="113"/>
                  <a:pt x="130" y="116"/>
                  <a:pt x="129" y="117"/>
                </a:cubicBezTo>
                <a:cubicBezTo>
                  <a:pt x="128" y="119"/>
                  <a:pt x="127" y="121"/>
                  <a:pt x="126" y="124"/>
                </a:cubicBezTo>
                <a:cubicBezTo>
                  <a:pt x="125" y="126"/>
                  <a:pt x="125" y="130"/>
                  <a:pt x="125" y="135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105" y="131"/>
                  <a:pt x="105" y="131"/>
                  <a:pt x="105" y="131"/>
                </a:cubicBezTo>
                <a:cubicBezTo>
                  <a:pt x="105" y="125"/>
                  <a:pt x="106" y="119"/>
                  <a:pt x="108" y="114"/>
                </a:cubicBezTo>
                <a:cubicBezTo>
                  <a:pt x="111" y="108"/>
                  <a:pt x="115" y="103"/>
                  <a:pt x="120" y="99"/>
                </a:cubicBezTo>
                <a:cubicBezTo>
                  <a:pt x="125" y="94"/>
                  <a:pt x="128" y="91"/>
                  <a:pt x="129" y="89"/>
                </a:cubicBezTo>
                <a:cubicBezTo>
                  <a:pt x="130" y="88"/>
                  <a:pt x="131" y="86"/>
                  <a:pt x="131" y="83"/>
                </a:cubicBezTo>
                <a:cubicBezTo>
                  <a:pt x="131" y="80"/>
                  <a:pt x="130" y="78"/>
                  <a:pt x="127" y="76"/>
                </a:cubicBezTo>
                <a:cubicBezTo>
                  <a:pt x="124" y="73"/>
                  <a:pt x="121" y="72"/>
                  <a:pt x="117" y="72"/>
                </a:cubicBezTo>
                <a:cubicBezTo>
                  <a:pt x="112" y="72"/>
                  <a:pt x="108" y="74"/>
                  <a:pt x="106" y="76"/>
                </a:cubicBezTo>
                <a:cubicBezTo>
                  <a:pt x="103" y="79"/>
                  <a:pt x="101" y="82"/>
                  <a:pt x="101" y="86"/>
                </a:cubicBezTo>
                <a:cubicBezTo>
                  <a:pt x="82" y="86"/>
                  <a:pt x="82" y="86"/>
                  <a:pt x="82" y="86"/>
                </a:cubicBezTo>
                <a:cubicBezTo>
                  <a:pt x="82" y="77"/>
                  <a:pt x="85" y="69"/>
                  <a:pt x="92" y="63"/>
                </a:cubicBezTo>
                <a:cubicBezTo>
                  <a:pt x="98" y="57"/>
                  <a:pt x="107" y="54"/>
                  <a:pt x="117" y="54"/>
                </a:cubicBezTo>
                <a:cubicBezTo>
                  <a:pt x="124" y="54"/>
                  <a:pt x="130" y="55"/>
                  <a:pt x="135" y="58"/>
                </a:cubicBezTo>
                <a:cubicBezTo>
                  <a:pt x="140" y="60"/>
                  <a:pt x="144" y="64"/>
                  <a:pt x="147" y="69"/>
                </a:cubicBezTo>
                <a:cubicBezTo>
                  <a:pt x="149" y="74"/>
                  <a:pt x="151" y="79"/>
                  <a:pt x="151" y="84"/>
                </a:cubicBezTo>
                <a:cubicBezTo>
                  <a:pt x="151" y="87"/>
                  <a:pt x="150" y="89"/>
                  <a:pt x="149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endParaRPr lang="en-IE" sz="1200">
              <a:solidFill>
                <a:srgbClr val="000000"/>
              </a:solidFill>
            </a:endParaRPr>
          </a:p>
        </p:txBody>
      </p:sp>
      <p:sp>
        <p:nvSpPr>
          <p:cNvPr id="82" name="Slide Number">
            <a:extLst>
              <a:ext uri="{FF2B5EF4-FFF2-40B4-BE49-F238E27FC236}">
                <a16:creationId xmlns:a16="http://schemas.microsoft.com/office/drawing/2014/main" id="{8DC77D9F-4096-4835-ADE7-B3E2FE057847}"/>
              </a:ext>
            </a:extLst>
          </p:cNvPr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3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83" name="SlideLogoText">
            <a:extLst>
              <a:ext uri="{FF2B5EF4-FFF2-40B4-BE49-F238E27FC236}">
                <a16:creationId xmlns:a16="http://schemas.microsoft.com/office/drawing/2014/main" id="{1761ED4F-C8D1-4ED9-B842-91C728280AA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790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495492" y="1638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2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5492" y="1638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" name="Picture 4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 rot="5400000" flipH="1">
            <a:off x="8325253" y="3097616"/>
            <a:ext cx="2698115" cy="4549603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Motivators were translated into a three-part mission statement</a:t>
            </a:r>
          </a:p>
        </p:txBody>
      </p:sp>
      <p:sp>
        <p:nvSpPr>
          <p:cNvPr id="42" name="Freeform 51"/>
          <p:cNvSpPr>
            <a:spLocks noEditPoints="1"/>
          </p:cNvSpPr>
          <p:nvPr/>
        </p:nvSpPr>
        <p:spPr bwMode="gray">
          <a:xfrm>
            <a:off x="9688411" y="82097"/>
            <a:ext cx="631613" cy="646634"/>
          </a:xfrm>
          <a:custGeom>
            <a:avLst/>
            <a:gdLst>
              <a:gd name="T0" fmla="*/ 182 w 244"/>
              <a:gd name="T1" fmla="*/ 42 h 266"/>
              <a:gd name="T2" fmla="*/ 28 w 244"/>
              <a:gd name="T3" fmla="*/ 109 h 266"/>
              <a:gd name="T4" fmla="*/ 3 w 244"/>
              <a:gd name="T5" fmla="*/ 156 h 266"/>
              <a:gd name="T6" fmla="*/ 23 w 244"/>
              <a:gd name="T7" fmla="*/ 169 h 266"/>
              <a:gd name="T8" fmla="*/ 23 w 244"/>
              <a:gd name="T9" fmla="*/ 188 h 266"/>
              <a:gd name="T10" fmla="*/ 27 w 244"/>
              <a:gd name="T11" fmla="*/ 201 h 266"/>
              <a:gd name="T12" fmla="*/ 33 w 244"/>
              <a:gd name="T13" fmla="*/ 232 h 266"/>
              <a:gd name="T14" fmla="*/ 93 w 244"/>
              <a:gd name="T15" fmla="*/ 265 h 266"/>
              <a:gd name="T16" fmla="*/ 188 w 244"/>
              <a:gd name="T17" fmla="*/ 266 h 266"/>
              <a:gd name="T18" fmla="*/ 202 w 244"/>
              <a:gd name="T19" fmla="*/ 159 h 266"/>
              <a:gd name="T20" fmla="*/ 117 w 244"/>
              <a:gd name="T21" fmla="*/ 43 h 266"/>
              <a:gd name="T22" fmla="*/ 121 w 244"/>
              <a:gd name="T23" fmla="*/ 58 h 266"/>
              <a:gd name="T24" fmla="*/ 113 w 244"/>
              <a:gd name="T25" fmla="*/ 58 h 266"/>
              <a:gd name="T26" fmla="*/ 75 w 244"/>
              <a:gd name="T27" fmla="*/ 102 h 266"/>
              <a:gd name="T28" fmla="*/ 60 w 244"/>
              <a:gd name="T29" fmla="*/ 99 h 266"/>
              <a:gd name="T30" fmla="*/ 75 w 244"/>
              <a:gd name="T31" fmla="*/ 95 h 266"/>
              <a:gd name="T32" fmla="*/ 75 w 244"/>
              <a:gd name="T33" fmla="*/ 102 h 266"/>
              <a:gd name="T34" fmla="*/ 83 w 244"/>
              <a:gd name="T35" fmla="*/ 75 h 266"/>
              <a:gd name="T36" fmla="*/ 75 w 244"/>
              <a:gd name="T37" fmla="*/ 61 h 266"/>
              <a:gd name="T38" fmla="*/ 88 w 244"/>
              <a:gd name="T39" fmla="*/ 69 h 266"/>
              <a:gd name="T40" fmla="*/ 85 w 244"/>
              <a:gd name="T41" fmla="*/ 76 h 266"/>
              <a:gd name="T42" fmla="*/ 132 w 244"/>
              <a:gd name="T43" fmla="*/ 151 h 266"/>
              <a:gd name="T44" fmla="*/ 119 w 244"/>
              <a:gd name="T45" fmla="*/ 162 h 266"/>
              <a:gd name="T46" fmla="*/ 107 w 244"/>
              <a:gd name="T47" fmla="*/ 152 h 266"/>
              <a:gd name="T48" fmla="*/ 107 w 244"/>
              <a:gd name="T49" fmla="*/ 148 h 266"/>
              <a:gd name="T50" fmla="*/ 131 w 244"/>
              <a:gd name="T51" fmla="*/ 148 h 266"/>
              <a:gd name="T52" fmla="*/ 132 w 244"/>
              <a:gd name="T53" fmla="*/ 151 h 266"/>
              <a:gd name="T54" fmla="*/ 132 w 244"/>
              <a:gd name="T55" fmla="*/ 141 h 266"/>
              <a:gd name="T56" fmla="*/ 107 w 244"/>
              <a:gd name="T57" fmla="*/ 140 h 266"/>
              <a:gd name="T58" fmla="*/ 120 w 244"/>
              <a:gd name="T59" fmla="*/ 74 h 266"/>
              <a:gd name="T60" fmla="*/ 133 w 244"/>
              <a:gd name="T61" fmla="*/ 140 h 266"/>
              <a:gd name="T62" fmla="*/ 152 w 244"/>
              <a:gd name="T63" fmla="*/ 72 h 266"/>
              <a:gd name="T64" fmla="*/ 147 w 244"/>
              <a:gd name="T65" fmla="*/ 72 h 266"/>
              <a:gd name="T66" fmla="*/ 154 w 244"/>
              <a:gd name="T67" fmla="*/ 59 h 266"/>
              <a:gd name="T68" fmla="*/ 160 w 244"/>
              <a:gd name="T69" fmla="*/ 64 h 266"/>
              <a:gd name="T70" fmla="*/ 165 w 244"/>
              <a:gd name="T71" fmla="*/ 102 h 266"/>
              <a:gd name="T72" fmla="*/ 165 w 244"/>
              <a:gd name="T73" fmla="*/ 95 h 266"/>
              <a:gd name="T74" fmla="*/ 180 w 244"/>
              <a:gd name="T75" fmla="*/ 99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4" h="266">
                <a:moveTo>
                  <a:pt x="202" y="159"/>
                </a:moveTo>
                <a:cubicBezTo>
                  <a:pt x="202" y="159"/>
                  <a:pt x="244" y="88"/>
                  <a:pt x="182" y="42"/>
                </a:cubicBezTo>
                <a:cubicBezTo>
                  <a:pt x="182" y="42"/>
                  <a:pt x="121" y="0"/>
                  <a:pt x="51" y="45"/>
                </a:cubicBezTo>
                <a:cubicBezTo>
                  <a:pt x="51" y="45"/>
                  <a:pt x="22" y="64"/>
                  <a:pt x="28" y="109"/>
                </a:cubicBezTo>
                <a:cubicBezTo>
                  <a:pt x="28" y="109"/>
                  <a:pt x="31" y="122"/>
                  <a:pt x="28" y="127"/>
                </a:cubicBezTo>
                <a:cubicBezTo>
                  <a:pt x="3" y="156"/>
                  <a:pt x="3" y="156"/>
                  <a:pt x="3" y="156"/>
                </a:cubicBezTo>
                <a:cubicBezTo>
                  <a:pt x="3" y="156"/>
                  <a:pt x="0" y="165"/>
                  <a:pt x="10" y="166"/>
                </a:cubicBezTo>
                <a:cubicBezTo>
                  <a:pt x="23" y="169"/>
                  <a:pt x="23" y="169"/>
                  <a:pt x="23" y="16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4" y="179"/>
                  <a:pt x="17" y="184"/>
                  <a:pt x="23" y="188"/>
                </a:cubicBezTo>
                <a:cubicBezTo>
                  <a:pt x="23" y="188"/>
                  <a:pt x="28" y="191"/>
                  <a:pt x="24" y="193"/>
                </a:cubicBezTo>
                <a:cubicBezTo>
                  <a:pt x="24" y="193"/>
                  <a:pt x="17" y="198"/>
                  <a:pt x="27" y="201"/>
                </a:cubicBezTo>
                <a:cubicBezTo>
                  <a:pt x="27" y="201"/>
                  <a:pt x="31" y="205"/>
                  <a:pt x="28" y="211"/>
                </a:cubicBezTo>
                <a:cubicBezTo>
                  <a:pt x="28" y="211"/>
                  <a:pt x="20" y="222"/>
                  <a:pt x="33" y="232"/>
                </a:cubicBezTo>
                <a:cubicBezTo>
                  <a:pt x="35" y="232"/>
                  <a:pt x="41" y="239"/>
                  <a:pt x="85" y="230"/>
                </a:cubicBezTo>
                <a:cubicBezTo>
                  <a:pt x="85" y="230"/>
                  <a:pt x="95" y="233"/>
                  <a:pt x="93" y="265"/>
                </a:cubicBezTo>
                <a:cubicBezTo>
                  <a:pt x="96" y="265"/>
                  <a:pt x="180" y="266"/>
                  <a:pt x="180" y="266"/>
                </a:cubicBezTo>
                <a:cubicBezTo>
                  <a:pt x="188" y="266"/>
                  <a:pt x="188" y="266"/>
                  <a:pt x="188" y="266"/>
                </a:cubicBezTo>
                <a:cubicBezTo>
                  <a:pt x="188" y="266"/>
                  <a:pt x="181" y="234"/>
                  <a:pt x="183" y="207"/>
                </a:cubicBezTo>
                <a:cubicBezTo>
                  <a:pt x="183" y="207"/>
                  <a:pt x="189" y="178"/>
                  <a:pt x="202" y="159"/>
                </a:cubicBezTo>
                <a:close/>
                <a:moveTo>
                  <a:pt x="113" y="47"/>
                </a:moveTo>
                <a:cubicBezTo>
                  <a:pt x="113" y="45"/>
                  <a:pt x="115" y="43"/>
                  <a:pt x="117" y="43"/>
                </a:cubicBezTo>
                <a:cubicBezTo>
                  <a:pt x="119" y="43"/>
                  <a:pt x="121" y="45"/>
                  <a:pt x="121" y="4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60"/>
                  <a:pt x="119" y="62"/>
                  <a:pt x="117" y="62"/>
                </a:cubicBezTo>
                <a:cubicBezTo>
                  <a:pt x="115" y="62"/>
                  <a:pt x="113" y="60"/>
                  <a:pt x="113" y="58"/>
                </a:cubicBezTo>
                <a:lnTo>
                  <a:pt x="113" y="47"/>
                </a:lnTo>
                <a:close/>
                <a:moveTo>
                  <a:pt x="75" y="102"/>
                </a:moveTo>
                <a:cubicBezTo>
                  <a:pt x="64" y="102"/>
                  <a:pt x="64" y="102"/>
                  <a:pt x="64" y="102"/>
                </a:cubicBezTo>
                <a:cubicBezTo>
                  <a:pt x="62" y="102"/>
                  <a:pt x="60" y="101"/>
                  <a:pt x="60" y="99"/>
                </a:cubicBezTo>
                <a:cubicBezTo>
                  <a:pt x="60" y="96"/>
                  <a:pt x="62" y="95"/>
                  <a:pt x="64" y="95"/>
                </a:cubicBezTo>
                <a:cubicBezTo>
                  <a:pt x="75" y="95"/>
                  <a:pt x="75" y="95"/>
                  <a:pt x="75" y="95"/>
                </a:cubicBezTo>
                <a:cubicBezTo>
                  <a:pt x="77" y="95"/>
                  <a:pt x="79" y="96"/>
                  <a:pt x="79" y="99"/>
                </a:cubicBezTo>
                <a:cubicBezTo>
                  <a:pt x="79" y="101"/>
                  <a:pt x="77" y="102"/>
                  <a:pt x="75" y="102"/>
                </a:cubicBezTo>
                <a:close/>
                <a:moveTo>
                  <a:pt x="85" y="76"/>
                </a:moveTo>
                <a:cubicBezTo>
                  <a:pt x="84" y="76"/>
                  <a:pt x="83" y="75"/>
                  <a:pt x="83" y="75"/>
                </a:cubicBezTo>
                <a:cubicBezTo>
                  <a:pt x="75" y="67"/>
                  <a:pt x="75" y="67"/>
                  <a:pt x="75" y="67"/>
                </a:cubicBezTo>
                <a:cubicBezTo>
                  <a:pt x="73" y="65"/>
                  <a:pt x="73" y="63"/>
                  <a:pt x="75" y="61"/>
                </a:cubicBezTo>
                <a:cubicBezTo>
                  <a:pt x="76" y="60"/>
                  <a:pt x="79" y="60"/>
                  <a:pt x="80" y="61"/>
                </a:cubicBezTo>
                <a:cubicBezTo>
                  <a:pt x="88" y="69"/>
                  <a:pt x="88" y="69"/>
                  <a:pt x="88" y="69"/>
                </a:cubicBezTo>
                <a:cubicBezTo>
                  <a:pt x="90" y="71"/>
                  <a:pt x="90" y="73"/>
                  <a:pt x="88" y="75"/>
                </a:cubicBezTo>
                <a:cubicBezTo>
                  <a:pt x="87" y="75"/>
                  <a:pt x="86" y="76"/>
                  <a:pt x="85" y="76"/>
                </a:cubicBezTo>
                <a:close/>
                <a:moveTo>
                  <a:pt x="132" y="151"/>
                </a:moveTo>
                <a:cubicBezTo>
                  <a:pt x="132" y="151"/>
                  <a:pt x="132" y="151"/>
                  <a:pt x="132" y="151"/>
                </a:cubicBezTo>
                <a:cubicBezTo>
                  <a:pt x="132" y="152"/>
                  <a:pt x="132" y="152"/>
                  <a:pt x="132" y="152"/>
                </a:cubicBezTo>
                <a:cubicBezTo>
                  <a:pt x="130" y="158"/>
                  <a:pt x="125" y="162"/>
                  <a:pt x="119" y="162"/>
                </a:cubicBezTo>
                <a:cubicBezTo>
                  <a:pt x="114" y="162"/>
                  <a:pt x="109" y="158"/>
                  <a:pt x="107" y="152"/>
                </a:cubicBezTo>
                <a:cubicBezTo>
                  <a:pt x="107" y="152"/>
                  <a:pt x="107" y="152"/>
                  <a:pt x="107" y="152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48"/>
                  <a:pt x="107" y="148"/>
                  <a:pt x="107" y="148"/>
                </a:cubicBezTo>
                <a:cubicBezTo>
                  <a:pt x="108" y="148"/>
                  <a:pt x="108" y="148"/>
                  <a:pt x="108" y="148"/>
                </a:cubicBezTo>
                <a:cubicBezTo>
                  <a:pt x="131" y="148"/>
                  <a:pt x="131" y="148"/>
                  <a:pt x="131" y="148"/>
                </a:cubicBezTo>
                <a:cubicBezTo>
                  <a:pt x="132" y="148"/>
                  <a:pt x="132" y="148"/>
                  <a:pt x="132" y="148"/>
                </a:cubicBezTo>
                <a:lnTo>
                  <a:pt x="132" y="151"/>
                </a:lnTo>
                <a:close/>
                <a:moveTo>
                  <a:pt x="133" y="140"/>
                </a:moveTo>
                <a:cubicBezTo>
                  <a:pt x="133" y="141"/>
                  <a:pt x="133" y="141"/>
                  <a:pt x="132" y="141"/>
                </a:cubicBezTo>
                <a:cubicBezTo>
                  <a:pt x="108" y="141"/>
                  <a:pt x="108" y="141"/>
                  <a:pt x="108" y="141"/>
                </a:cubicBezTo>
                <a:cubicBezTo>
                  <a:pt x="107" y="141"/>
                  <a:pt x="107" y="141"/>
                  <a:pt x="107" y="140"/>
                </a:cubicBezTo>
                <a:cubicBezTo>
                  <a:pt x="102" y="129"/>
                  <a:pt x="88" y="123"/>
                  <a:pt x="88" y="106"/>
                </a:cubicBezTo>
                <a:cubicBezTo>
                  <a:pt x="88" y="89"/>
                  <a:pt x="102" y="74"/>
                  <a:pt x="120" y="74"/>
                </a:cubicBezTo>
                <a:cubicBezTo>
                  <a:pt x="138" y="74"/>
                  <a:pt x="152" y="89"/>
                  <a:pt x="152" y="106"/>
                </a:cubicBezTo>
                <a:cubicBezTo>
                  <a:pt x="152" y="124"/>
                  <a:pt x="136" y="133"/>
                  <a:pt x="133" y="140"/>
                </a:cubicBezTo>
                <a:close/>
                <a:moveTo>
                  <a:pt x="160" y="64"/>
                </a:moveTo>
                <a:cubicBezTo>
                  <a:pt x="152" y="72"/>
                  <a:pt x="152" y="72"/>
                  <a:pt x="152" y="72"/>
                </a:cubicBezTo>
                <a:cubicBezTo>
                  <a:pt x="151" y="73"/>
                  <a:pt x="150" y="73"/>
                  <a:pt x="149" y="73"/>
                </a:cubicBezTo>
                <a:cubicBezTo>
                  <a:pt x="148" y="73"/>
                  <a:pt x="147" y="73"/>
                  <a:pt x="147" y="72"/>
                </a:cubicBezTo>
                <a:cubicBezTo>
                  <a:pt x="145" y="71"/>
                  <a:pt x="145" y="68"/>
                  <a:pt x="147" y="67"/>
                </a:cubicBezTo>
                <a:cubicBezTo>
                  <a:pt x="154" y="59"/>
                  <a:pt x="154" y="59"/>
                  <a:pt x="154" y="59"/>
                </a:cubicBezTo>
                <a:cubicBezTo>
                  <a:pt x="156" y="57"/>
                  <a:pt x="158" y="57"/>
                  <a:pt x="160" y="59"/>
                </a:cubicBezTo>
                <a:cubicBezTo>
                  <a:pt x="161" y="60"/>
                  <a:pt x="161" y="63"/>
                  <a:pt x="160" y="64"/>
                </a:cubicBezTo>
                <a:close/>
                <a:moveTo>
                  <a:pt x="176" y="102"/>
                </a:moveTo>
                <a:cubicBezTo>
                  <a:pt x="165" y="102"/>
                  <a:pt x="165" y="102"/>
                  <a:pt x="165" y="102"/>
                </a:cubicBezTo>
                <a:cubicBezTo>
                  <a:pt x="163" y="102"/>
                  <a:pt x="161" y="101"/>
                  <a:pt x="161" y="99"/>
                </a:cubicBezTo>
                <a:cubicBezTo>
                  <a:pt x="161" y="96"/>
                  <a:pt x="163" y="95"/>
                  <a:pt x="165" y="95"/>
                </a:cubicBezTo>
                <a:cubicBezTo>
                  <a:pt x="176" y="95"/>
                  <a:pt x="176" y="95"/>
                  <a:pt x="176" y="95"/>
                </a:cubicBezTo>
                <a:cubicBezTo>
                  <a:pt x="178" y="95"/>
                  <a:pt x="180" y="96"/>
                  <a:pt x="180" y="99"/>
                </a:cubicBezTo>
                <a:cubicBezTo>
                  <a:pt x="180" y="101"/>
                  <a:pt x="178" y="102"/>
                  <a:pt x="176" y="102"/>
                </a:cubicBezTo>
                <a:close/>
              </a:path>
            </a:pathLst>
          </a:custGeom>
          <a:solidFill>
            <a:srgbClr val="EC297B"/>
          </a:solidFill>
          <a:ln>
            <a:noFill/>
          </a:ln>
          <a:extLst/>
        </p:spPr>
        <p:txBody>
          <a:bodyPr vert="horz" wrap="square" lIns="68575" tIns="34287" rIns="68575" bIns="34287" numCol="1" anchor="t" anchorCtr="0" compatLnSpc="1">
            <a:prstTxWarp prst="textNoShape">
              <a:avLst/>
            </a:prstTxWarp>
            <a:noAutofit/>
          </a:bodyPr>
          <a:lstStyle/>
          <a:p>
            <a:endParaRPr lang="en-IE" sz="975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 bwMode="gray">
          <a:xfrm>
            <a:off x="158759" y="2094955"/>
            <a:ext cx="4350732" cy="246221"/>
          </a:xfrm>
          <a:prstGeom prst="leftRightArrow">
            <a:avLst>
              <a:gd name="adj1" fmla="val 100000"/>
              <a:gd name="adj2" fmla="val 0"/>
            </a:avLst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indent="0" defTabSz="895350" eaLnBrk="1" latinLnBrk="0" hangingPunct="1">
              <a:spcBef>
                <a:spcPts val="600"/>
              </a:spcBef>
              <a:buClr>
                <a:srgbClr val="002960"/>
              </a:buClr>
              <a:buSzPct val="100000"/>
              <a:defRPr sz="2000" b="1" kern="0" baseline="0">
                <a:solidFill>
                  <a:srgbClr val="006BB2"/>
                </a:solidFill>
                <a:latin typeface="Century Gothic" panose="020B0502020202020204" pitchFamily="34" charset="0"/>
              </a:defRPr>
            </a:lvl1pPr>
            <a:lvl2pPr marL="194400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/>
            <a:r>
              <a:rPr lang="de-DE" sz="1600" dirty="0">
                <a:solidFill>
                  <a:srgbClr val="EC297B"/>
                </a:solidFill>
                <a:latin typeface="+mn-lt"/>
              </a:rPr>
              <a:t>6 </a:t>
            </a:r>
            <a:r>
              <a:rPr lang="de-DE" sz="1600" dirty="0" err="1">
                <a:solidFill>
                  <a:srgbClr val="EC297B"/>
                </a:solidFill>
                <a:latin typeface="+mn-lt"/>
              </a:rPr>
              <a:t>motivators</a:t>
            </a:r>
            <a:endParaRPr lang="de-DE" sz="1600" dirty="0">
              <a:solidFill>
                <a:srgbClr val="EC297B"/>
              </a:solidFill>
              <a:latin typeface="+mn-lt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 bwMode="gray">
          <a:xfrm>
            <a:off x="3013751" y="2889332"/>
            <a:ext cx="149574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b="1" dirty="0">
                <a:solidFill>
                  <a:srgbClr val="002960"/>
                </a:solidFill>
              </a:rPr>
              <a:t>Authenticity</a:t>
            </a:r>
          </a:p>
        </p:txBody>
      </p:sp>
      <p:sp>
        <p:nvSpPr>
          <p:cNvPr id="16" name="Tracker circle"/>
          <p:cNvSpPr/>
          <p:nvPr/>
        </p:nvSpPr>
        <p:spPr bwMode="gray">
          <a:xfrm>
            <a:off x="3638361" y="2536131"/>
            <a:ext cx="246521" cy="2465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b="1" dirty="0">
                <a:solidFill>
                  <a:srgbClr val="002960"/>
                </a:solidFill>
              </a:rPr>
              <a:t>5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 bwMode="gray">
          <a:xfrm>
            <a:off x="3013751" y="4134076"/>
            <a:ext cx="14957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b="1" dirty="0">
                <a:solidFill>
                  <a:srgbClr val="002960"/>
                </a:solidFill>
              </a:rPr>
              <a:t>User </a:t>
            </a:r>
            <a:br>
              <a:rPr b="1" dirty="0">
                <a:solidFill>
                  <a:srgbClr val="002960"/>
                </a:solidFill>
              </a:rPr>
            </a:br>
            <a:r>
              <a:rPr b="1" dirty="0">
                <a:solidFill>
                  <a:srgbClr val="002960"/>
                </a:solidFill>
              </a:rPr>
              <a:t>Empowerment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 bwMode="gray">
          <a:xfrm>
            <a:off x="1725674" y="2889332"/>
            <a:ext cx="109138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b="1" dirty="0">
                <a:solidFill>
                  <a:srgbClr val="0065BD"/>
                </a:solidFill>
              </a:rPr>
              <a:t>Digital</a:t>
            </a:r>
            <a:r>
              <a:rPr lang="en-US" b="1" dirty="0">
                <a:solidFill>
                  <a:srgbClr val="0065BD"/>
                </a:solidFill>
              </a:rPr>
              <a:t> </a:t>
            </a:r>
            <a:r>
              <a:rPr b="1" dirty="0">
                <a:solidFill>
                  <a:srgbClr val="0065BD"/>
                </a:solidFill>
              </a:rPr>
              <a:t>Age</a:t>
            </a:r>
          </a:p>
        </p:txBody>
      </p:sp>
      <p:sp>
        <p:nvSpPr>
          <p:cNvPr id="18" name="Tracker circle"/>
          <p:cNvSpPr/>
          <p:nvPr/>
        </p:nvSpPr>
        <p:spPr bwMode="gray">
          <a:xfrm>
            <a:off x="2148107" y="2536130"/>
            <a:ext cx="246521" cy="24652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b="1" dirty="0">
                <a:solidFill>
                  <a:srgbClr val="0065BD"/>
                </a:solidFill>
              </a:rPr>
              <a:t>3</a:t>
            </a:r>
          </a:p>
        </p:txBody>
      </p:sp>
      <p:sp>
        <p:nvSpPr>
          <p:cNvPr id="25" name="TextBox 24"/>
          <p:cNvSpPr txBox="1">
            <a:spLocks/>
          </p:cNvSpPr>
          <p:nvPr/>
        </p:nvSpPr>
        <p:spPr bwMode="gray">
          <a:xfrm>
            <a:off x="1725674" y="4134076"/>
            <a:ext cx="109138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b="1" dirty="0">
                <a:solidFill>
                  <a:srgbClr val="0065BD"/>
                </a:solidFill>
              </a:rPr>
              <a:t>Ne</a:t>
            </a:r>
            <a:r>
              <a:rPr lang="en-US" b="1" dirty="0">
                <a:solidFill>
                  <a:srgbClr val="0065BD"/>
                </a:solidFill>
              </a:rPr>
              <a:t>w </a:t>
            </a:r>
            <a:r>
              <a:rPr b="1" dirty="0">
                <a:solidFill>
                  <a:srgbClr val="0065BD"/>
                </a:solidFill>
              </a:rPr>
              <a:t>Arena</a:t>
            </a:r>
          </a:p>
        </p:txBody>
      </p:sp>
      <p:sp>
        <p:nvSpPr>
          <p:cNvPr id="26" name="Tracker circle"/>
          <p:cNvSpPr/>
          <p:nvPr/>
        </p:nvSpPr>
        <p:spPr bwMode="gray">
          <a:xfrm>
            <a:off x="2148107" y="3780875"/>
            <a:ext cx="246521" cy="2465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b="1" dirty="0">
                <a:solidFill>
                  <a:srgbClr val="0065BD"/>
                </a:solidFill>
              </a:rPr>
              <a:t>4</a:t>
            </a:r>
          </a:p>
        </p:txBody>
      </p:sp>
      <p:sp>
        <p:nvSpPr>
          <p:cNvPr id="21" name="TextBox 20"/>
          <p:cNvSpPr txBox="1">
            <a:spLocks/>
          </p:cNvSpPr>
          <p:nvPr/>
        </p:nvSpPr>
        <p:spPr bwMode="gray">
          <a:xfrm>
            <a:off x="158759" y="2889332"/>
            <a:ext cx="13702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b="1" dirty="0">
                <a:solidFill>
                  <a:srgbClr val="00ADEF"/>
                </a:solidFill>
              </a:rPr>
              <a:t>Global carbon footprint</a:t>
            </a:r>
          </a:p>
        </p:txBody>
      </p:sp>
      <p:sp>
        <p:nvSpPr>
          <p:cNvPr id="22" name="Tracker circle"/>
          <p:cNvSpPr/>
          <p:nvPr/>
        </p:nvSpPr>
        <p:spPr bwMode="gray">
          <a:xfrm>
            <a:off x="720611" y="2536131"/>
            <a:ext cx="246521" cy="2465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b="1" dirty="0">
                <a:solidFill>
                  <a:srgbClr val="00ADEF"/>
                </a:solidFill>
              </a:rPr>
              <a:t>1</a:t>
            </a:r>
          </a:p>
        </p:txBody>
      </p:sp>
      <p:sp>
        <p:nvSpPr>
          <p:cNvPr id="23" name="TextBox 22"/>
          <p:cNvSpPr txBox="1">
            <a:spLocks/>
          </p:cNvSpPr>
          <p:nvPr/>
        </p:nvSpPr>
        <p:spPr bwMode="gray">
          <a:xfrm>
            <a:off x="158759" y="4134076"/>
            <a:ext cx="13702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b="1" dirty="0" err="1">
                <a:solidFill>
                  <a:srgbClr val="00ADEF"/>
                </a:solidFill>
              </a:rPr>
              <a:t>Decentrali</a:t>
            </a:r>
            <a:r>
              <a:rPr lang="en-US" b="1" dirty="0" err="1">
                <a:solidFill>
                  <a:srgbClr val="00ADEF"/>
                </a:solidFill>
              </a:rPr>
              <a:t>-</a:t>
            </a:r>
            <a:r>
              <a:rPr b="1" dirty="0" err="1">
                <a:solidFill>
                  <a:srgbClr val="00ADEF"/>
                </a:solidFill>
              </a:rPr>
              <a:t>sation</a:t>
            </a:r>
            <a:endParaRPr b="1" dirty="0">
              <a:solidFill>
                <a:srgbClr val="00ADEF"/>
              </a:solidFill>
            </a:endParaRPr>
          </a:p>
        </p:txBody>
      </p:sp>
      <p:sp>
        <p:nvSpPr>
          <p:cNvPr id="24" name="Tracker circle"/>
          <p:cNvSpPr/>
          <p:nvPr/>
        </p:nvSpPr>
        <p:spPr bwMode="gray">
          <a:xfrm>
            <a:off x="720611" y="3780874"/>
            <a:ext cx="246521" cy="24652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b="1" dirty="0">
                <a:solidFill>
                  <a:srgbClr val="00ADEF"/>
                </a:solidFill>
              </a:rPr>
              <a:t>2</a:t>
            </a:r>
          </a:p>
        </p:txBody>
      </p:sp>
      <p:sp>
        <p:nvSpPr>
          <p:cNvPr id="14" name="Tracker circle"/>
          <p:cNvSpPr/>
          <p:nvPr/>
        </p:nvSpPr>
        <p:spPr bwMode="gray">
          <a:xfrm>
            <a:off x="3638361" y="3753220"/>
            <a:ext cx="246521" cy="27417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b="1" dirty="0">
                <a:solidFill>
                  <a:srgbClr val="002960"/>
                </a:solidFill>
              </a:rPr>
              <a:t>6</a:t>
            </a:r>
          </a:p>
        </p:txBody>
      </p:sp>
      <p:sp>
        <p:nvSpPr>
          <p:cNvPr id="31" name="TextBox 30"/>
          <p:cNvSpPr txBox="1">
            <a:spLocks/>
          </p:cNvSpPr>
          <p:nvPr/>
        </p:nvSpPr>
        <p:spPr bwMode="gray">
          <a:xfrm>
            <a:off x="7010586" y="2536130"/>
            <a:ext cx="2265730" cy="20903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54004" tIns="54004" rIns="54004" bIns="54004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dirty="0">
                <a:solidFill>
                  <a:srgbClr val="FFFFFF"/>
                </a:solidFill>
              </a:rPr>
              <a:t>We are a fast-moving company, committed to </a:t>
            </a:r>
            <a:r>
              <a:rPr b="1" dirty="0">
                <a:solidFill>
                  <a:srgbClr val="FFFFFF"/>
                </a:solidFill>
              </a:rPr>
              <a:t>radical innovation and playing to win </a:t>
            </a:r>
            <a:r>
              <a:rPr dirty="0">
                <a:solidFill>
                  <a:srgbClr val="FFFFFF"/>
                </a:solidFill>
              </a:rPr>
              <a:t>in an ever-changing game of business and market development</a:t>
            </a:r>
          </a:p>
        </p:txBody>
      </p:sp>
      <p:sp>
        <p:nvSpPr>
          <p:cNvPr id="32" name="TextBox 31"/>
          <p:cNvSpPr txBox="1">
            <a:spLocks/>
          </p:cNvSpPr>
          <p:nvPr/>
        </p:nvSpPr>
        <p:spPr bwMode="gray">
          <a:xfrm>
            <a:off x="4666401" y="2536130"/>
            <a:ext cx="2265729" cy="20903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54004" tIns="54004" rIns="54004" bIns="54004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dirty="0">
                <a:solidFill>
                  <a:srgbClr val="FFFFFF"/>
                </a:solidFill>
              </a:rPr>
              <a:t>We are committed to </a:t>
            </a:r>
            <a:r>
              <a:rPr b="1" dirty="0">
                <a:solidFill>
                  <a:srgbClr val="FFFFFF"/>
                </a:solidFill>
              </a:rPr>
              <a:t>creating a sustainable energy system</a:t>
            </a:r>
            <a:r>
              <a:rPr dirty="0">
                <a:solidFill>
                  <a:srgbClr val="FFFFFF"/>
                </a:solidFill>
              </a:rPr>
              <a:t> for new generations to live in a world worth having</a:t>
            </a:r>
          </a:p>
        </p:txBody>
      </p:sp>
      <p:sp>
        <p:nvSpPr>
          <p:cNvPr id="33" name="TextBox 32"/>
          <p:cNvSpPr txBox="1">
            <a:spLocks/>
          </p:cNvSpPr>
          <p:nvPr/>
        </p:nvSpPr>
        <p:spPr bwMode="gray">
          <a:xfrm>
            <a:off x="9354771" y="2536130"/>
            <a:ext cx="2265729" cy="20903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54004" tIns="54004" rIns="54004" bIns="54004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dirty="0">
                <a:solidFill>
                  <a:srgbClr val="FFFFFF"/>
                </a:solidFill>
              </a:rPr>
              <a:t>We are committed to </a:t>
            </a:r>
            <a:r>
              <a:rPr b="1" dirty="0">
                <a:solidFill>
                  <a:srgbClr val="FFFFFF"/>
                </a:solidFill>
              </a:rPr>
              <a:t>inspiring people, </a:t>
            </a:r>
            <a:r>
              <a:rPr dirty="0">
                <a:solidFill>
                  <a:srgbClr val="FFFFFF"/>
                </a:solidFill>
              </a:rPr>
              <a:t>offering solutions beyond their current needs and expectations and </a:t>
            </a:r>
            <a:r>
              <a:rPr b="1" dirty="0">
                <a:solidFill>
                  <a:srgbClr val="FFFFFF"/>
                </a:solidFill>
              </a:rPr>
              <a:t>marketing their lives easier</a:t>
            </a:r>
          </a:p>
        </p:txBody>
      </p:sp>
      <p:sp>
        <p:nvSpPr>
          <p:cNvPr id="37" name="TextBox 36"/>
          <p:cNvSpPr txBox="1">
            <a:spLocks/>
          </p:cNvSpPr>
          <p:nvPr/>
        </p:nvSpPr>
        <p:spPr bwMode="gray">
          <a:xfrm>
            <a:off x="4666401" y="2094955"/>
            <a:ext cx="6954099" cy="246221"/>
          </a:xfrm>
          <a:prstGeom prst="leftRightArrow">
            <a:avLst>
              <a:gd name="adj1" fmla="val 100000"/>
              <a:gd name="adj2" fmla="val 0"/>
            </a:avLst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indent="0" defTabSz="895350" eaLnBrk="1" latinLnBrk="0" hangingPunct="1">
              <a:spcBef>
                <a:spcPts val="600"/>
              </a:spcBef>
              <a:buClr>
                <a:srgbClr val="002960"/>
              </a:buClr>
              <a:buSzPct val="100000"/>
              <a:defRPr sz="2000" b="1" kern="0" baseline="0">
                <a:solidFill>
                  <a:srgbClr val="006BB2"/>
                </a:solidFill>
                <a:latin typeface="Century Gothic" panose="020B0502020202020204" pitchFamily="34" charset="0"/>
              </a:defRPr>
            </a:lvl1pPr>
            <a:lvl2pPr marL="194400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de-DE" sz="1600" dirty="0">
                <a:solidFill>
                  <a:srgbClr val="EC297B"/>
                </a:solidFill>
                <a:latin typeface="+mn-lt"/>
              </a:rPr>
              <a:t>3 </a:t>
            </a:r>
            <a:r>
              <a:rPr lang="de-DE" sz="1600" dirty="0" err="1">
                <a:solidFill>
                  <a:srgbClr val="EC297B"/>
                </a:solidFill>
                <a:latin typeface="+mn-lt"/>
              </a:rPr>
              <a:t>part</a:t>
            </a:r>
            <a:r>
              <a:rPr lang="de-DE" sz="1600" dirty="0">
                <a:solidFill>
                  <a:srgbClr val="EC297B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rgbClr val="EC297B"/>
                </a:solidFill>
                <a:latin typeface="+mn-lt"/>
              </a:rPr>
              <a:t>mission</a:t>
            </a:r>
            <a:r>
              <a:rPr lang="de-DE" sz="1600" dirty="0">
                <a:solidFill>
                  <a:srgbClr val="EC297B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rgbClr val="EC297B"/>
                </a:solidFill>
                <a:latin typeface="+mn-lt"/>
              </a:rPr>
              <a:t>statement</a:t>
            </a:r>
            <a:endParaRPr lang="de-DE" sz="1600" dirty="0">
              <a:solidFill>
                <a:srgbClr val="EC297B"/>
              </a:solidFill>
              <a:latin typeface="+mn-lt"/>
            </a:endParaRPr>
          </a:p>
        </p:txBody>
      </p:sp>
      <p:cxnSp>
        <p:nvCxnSpPr>
          <p:cNvPr id="43" name="Straight Connector 42"/>
          <p:cNvCxnSpPr>
            <a:cxnSpLocks/>
          </p:cNvCxnSpPr>
          <p:nvPr/>
        </p:nvCxnSpPr>
        <p:spPr bwMode="gray">
          <a:xfrm>
            <a:off x="4587946" y="2094955"/>
            <a:ext cx="0" cy="2531564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5. Source"/>
          <p:cNvSpPr>
            <a:spLocks noChangeArrowheads="1"/>
          </p:cNvSpPr>
          <p:nvPr/>
        </p:nvSpPr>
        <p:spPr bwMode="gray">
          <a:xfrm>
            <a:off x="158758" y="6507558"/>
            <a:ext cx="746431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70271" indent="-370271" defTabSz="895362"/>
            <a:r>
              <a:rPr lang="en-US" sz="800" dirty="0">
                <a:solidFill>
                  <a:schemeClr val="accent6"/>
                </a:solidFill>
                <a:latin typeface="Arial" panose="020B0604020202020204" pitchFamily="34" charset="0"/>
              </a:rPr>
              <a:t>SOURCE: McKinsey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DA24E5D0-2CE8-470D-A6F7-F78A9F4C08A0}"/>
              </a:ext>
            </a:extLst>
          </p:cNvPr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4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35" name="SlideLogoText">
            <a:extLst>
              <a:ext uri="{FF2B5EF4-FFF2-40B4-BE49-F238E27FC236}">
                <a16:creationId xmlns:a16="http://schemas.microsoft.com/office/drawing/2014/main" id="{96A5C5C8-ECDC-4FC0-9FF5-4D2C0FCF452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34775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495492" y="1638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6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5492" y="1638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Now, it's up to you…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3D17C-34CE-49DD-B720-2550DD765D0A}"/>
              </a:ext>
            </a:extLst>
          </p:cNvPr>
          <p:cNvSpPr txBox="1"/>
          <p:nvPr/>
        </p:nvSpPr>
        <p:spPr bwMode="gray">
          <a:xfrm>
            <a:off x="3239799" y="4643455"/>
            <a:ext cx="4794622" cy="110761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/>
            <a:r>
              <a:rPr lang="en-US" sz="2399" b="1" dirty="0">
                <a:solidFill>
                  <a:srgbClr val="EC297B"/>
                </a:solidFill>
                <a:cs typeface="MV Boli" panose="02000500030200090000" pitchFamily="2" charset="0"/>
              </a:rPr>
              <a:t>Next task: What should be the brand statement of client?</a:t>
            </a:r>
            <a:br>
              <a:rPr lang="en-US" sz="2399" b="1" dirty="0">
                <a:solidFill>
                  <a:srgbClr val="EC297B"/>
                </a:solidFill>
                <a:cs typeface="MV Boli" panose="02000500030200090000" pitchFamily="2" charset="0"/>
              </a:rPr>
            </a:br>
            <a:r>
              <a:rPr lang="en-US" sz="2399" b="1" dirty="0">
                <a:solidFill>
                  <a:srgbClr val="EC297B"/>
                </a:solidFill>
                <a:cs typeface="MV Boli" panose="02000500030200090000" pitchFamily="2" charset="0"/>
              </a:rPr>
              <a:t>And why?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56C0D6-50FA-43E5-B968-CD109C17C229}"/>
              </a:ext>
            </a:extLst>
          </p:cNvPr>
          <p:cNvSpPr/>
          <p:nvPr/>
        </p:nvSpPr>
        <p:spPr bwMode="gray">
          <a:xfrm>
            <a:off x="4151809" y="1294458"/>
            <a:ext cx="2970602" cy="2970602"/>
          </a:xfrm>
          <a:prstGeom prst="ellipse">
            <a:avLst/>
          </a:prstGeom>
          <a:solidFill>
            <a:schemeClr val="bg1">
              <a:alpha val="70000"/>
            </a:schemeClr>
          </a:solidFill>
          <a:ln w="63500" cap="rnd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2CF9D-2488-40C9-A7D4-0AC5877B08DE}"/>
              </a:ext>
            </a:extLst>
          </p:cNvPr>
          <p:cNvSpPr/>
          <p:nvPr/>
        </p:nvSpPr>
        <p:spPr bwMode="gray">
          <a:xfrm>
            <a:off x="4151809" y="1294458"/>
            <a:ext cx="2970602" cy="2970602"/>
          </a:xfrm>
          <a:prstGeom prst="ellipse">
            <a:avLst/>
          </a:prstGeom>
          <a:noFill/>
          <a:ln w="63500" cap="rnd">
            <a:solidFill>
              <a:srgbClr val="EC297B"/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9" name="Freeform 320">
            <a:extLst>
              <a:ext uri="{FF2B5EF4-FFF2-40B4-BE49-F238E27FC236}">
                <a16:creationId xmlns:a16="http://schemas.microsoft.com/office/drawing/2014/main" id="{81BDA72D-FEEF-4454-9F31-942CD513A72A}"/>
              </a:ext>
            </a:extLst>
          </p:cNvPr>
          <p:cNvSpPr>
            <a:spLocks noEditPoints="1"/>
          </p:cNvSpPr>
          <p:nvPr/>
        </p:nvSpPr>
        <p:spPr bwMode="auto">
          <a:xfrm>
            <a:off x="4765843" y="1703276"/>
            <a:ext cx="1742534" cy="2152966"/>
          </a:xfrm>
          <a:custGeom>
            <a:avLst/>
            <a:gdLst>
              <a:gd name="T0" fmla="*/ 111 w 478"/>
              <a:gd name="T1" fmla="*/ 490 h 592"/>
              <a:gd name="T2" fmla="*/ 208 w 478"/>
              <a:gd name="T3" fmla="*/ 490 h 592"/>
              <a:gd name="T4" fmla="*/ 215 w 478"/>
              <a:gd name="T5" fmla="*/ 495 h 592"/>
              <a:gd name="T6" fmla="*/ 253 w 478"/>
              <a:gd name="T7" fmla="*/ 575 h 592"/>
              <a:gd name="T8" fmla="*/ 414 w 478"/>
              <a:gd name="T9" fmla="*/ 523 h 592"/>
              <a:gd name="T10" fmla="*/ 422 w 478"/>
              <a:gd name="T11" fmla="*/ 340 h 592"/>
              <a:gd name="T12" fmla="*/ 423 w 478"/>
              <a:gd name="T13" fmla="*/ 337 h 592"/>
              <a:gd name="T14" fmla="*/ 462 w 478"/>
              <a:gd name="T15" fmla="*/ 218 h 592"/>
              <a:gd name="T16" fmla="*/ 260 w 478"/>
              <a:gd name="T17" fmla="*/ 16 h 592"/>
              <a:gd name="T18" fmla="*/ 58 w 478"/>
              <a:gd name="T19" fmla="*/ 218 h 592"/>
              <a:gd name="T20" fmla="*/ 60 w 478"/>
              <a:gd name="T21" fmla="*/ 244 h 592"/>
              <a:gd name="T22" fmla="*/ 59 w 478"/>
              <a:gd name="T23" fmla="*/ 248 h 592"/>
              <a:gd name="T24" fmla="*/ 19 w 478"/>
              <a:gd name="T25" fmla="*/ 346 h 592"/>
              <a:gd name="T26" fmla="*/ 60 w 478"/>
              <a:gd name="T27" fmla="*/ 346 h 592"/>
              <a:gd name="T28" fmla="*/ 67 w 478"/>
              <a:gd name="T29" fmla="*/ 351 h 592"/>
              <a:gd name="T30" fmla="*/ 111 w 478"/>
              <a:gd name="T31" fmla="*/ 490 h 592"/>
              <a:gd name="T32" fmla="*/ 249 w 478"/>
              <a:gd name="T33" fmla="*/ 592 h 592"/>
              <a:gd name="T34" fmla="*/ 242 w 478"/>
              <a:gd name="T35" fmla="*/ 588 h 592"/>
              <a:gd name="T36" fmla="*/ 203 w 478"/>
              <a:gd name="T37" fmla="*/ 506 h 592"/>
              <a:gd name="T38" fmla="*/ 105 w 478"/>
              <a:gd name="T39" fmla="*/ 506 h 592"/>
              <a:gd name="T40" fmla="*/ 98 w 478"/>
              <a:gd name="T41" fmla="*/ 500 h 592"/>
              <a:gd name="T42" fmla="*/ 54 w 478"/>
              <a:gd name="T43" fmla="*/ 361 h 592"/>
              <a:gd name="T44" fmla="*/ 8 w 478"/>
              <a:gd name="T45" fmla="*/ 361 h 592"/>
              <a:gd name="T46" fmla="*/ 1 w 478"/>
              <a:gd name="T47" fmla="*/ 358 h 592"/>
              <a:gd name="T48" fmla="*/ 1 w 478"/>
              <a:gd name="T49" fmla="*/ 351 h 592"/>
              <a:gd name="T50" fmla="*/ 45 w 478"/>
              <a:gd name="T51" fmla="*/ 244 h 592"/>
              <a:gd name="T52" fmla="*/ 43 w 478"/>
              <a:gd name="T53" fmla="*/ 218 h 592"/>
              <a:gd name="T54" fmla="*/ 260 w 478"/>
              <a:gd name="T55" fmla="*/ 0 h 592"/>
              <a:gd name="T56" fmla="*/ 478 w 478"/>
              <a:gd name="T57" fmla="*/ 218 h 592"/>
              <a:gd name="T58" fmla="*/ 436 w 478"/>
              <a:gd name="T59" fmla="*/ 345 h 592"/>
              <a:gd name="T60" fmla="*/ 430 w 478"/>
              <a:gd name="T61" fmla="*/ 528 h 592"/>
              <a:gd name="T62" fmla="*/ 425 w 478"/>
              <a:gd name="T63" fmla="*/ 536 h 592"/>
              <a:gd name="T64" fmla="*/ 251 w 478"/>
              <a:gd name="T65" fmla="*/ 592 h 592"/>
              <a:gd name="T66" fmla="*/ 249 w 478"/>
              <a:gd name="T67" fmla="*/ 592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8" h="592">
                <a:moveTo>
                  <a:pt x="111" y="490"/>
                </a:moveTo>
                <a:lnTo>
                  <a:pt x="208" y="490"/>
                </a:lnTo>
                <a:cubicBezTo>
                  <a:pt x="211" y="490"/>
                  <a:pt x="214" y="492"/>
                  <a:pt x="215" y="495"/>
                </a:cubicBezTo>
                <a:lnTo>
                  <a:pt x="253" y="575"/>
                </a:lnTo>
                <a:lnTo>
                  <a:pt x="414" y="523"/>
                </a:lnTo>
                <a:cubicBezTo>
                  <a:pt x="414" y="495"/>
                  <a:pt x="411" y="383"/>
                  <a:pt x="422" y="340"/>
                </a:cubicBezTo>
                <a:cubicBezTo>
                  <a:pt x="422" y="339"/>
                  <a:pt x="422" y="338"/>
                  <a:pt x="423" y="337"/>
                </a:cubicBezTo>
                <a:cubicBezTo>
                  <a:pt x="449" y="303"/>
                  <a:pt x="462" y="261"/>
                  <a:pt x="462" y="218"/>
                </a:cubicBezTo>
                <a:cubicBezTo>
                  <a:pt x="462" y="106"/>
                  <a:pt x="372" y="16"/>
                  <a:pt x="260" y="16"/>
                </a:cubicBezTo>
                <a:cubicBezTo>
                  <a:pt x="149" y="16"/>
                  <a:pt x="58" y="106"/>
                  <a:pt x="58" y="218"/>
                </a:cubicBezTo>
                <a:cubicBezTo>
                  <a:pt x="58" y="226"/>
                  <a:pt x="59" y="235"/>
                  <a:pt x="60" y="244"/>
                </a:cubicBezTo>
                <a:cubicBezTo>
                  <a:pt x="60" y="245"/>
                  <a:pt x="60" y="247"/>
                  <a:pt x="59" y="248"/>
                </a:cubicBezTo>
                <a:lnTo>
                  <a:pt x="19" y="346"/>
                </a:lnTo>
                <a:lnTo>
                  <a:pt x="60" y="346"/>
                </a:lnTo>
                <a:cubicBezTo>
                  <a:pt x="63" y="346"/>
                  <a:pt x="66" y="348"/>
                  <a:pt x="67" y="351"/>
                </a:cubicBezTo>
                <a:lnTo>
                  <a:pt x="111" y="490"/>
                </a:lnTo>
                <a:close/>
                <a:moveTo>
                  <a:pt x="249" y="592"/>
                </a:moveTo>
                <a:cubicBezTo>
                  <a:pt x="246" y="592"/>
                  <a:pt x="243" y="591"/>
                  <a:pt x="242" y="588"/>
                </a:cubicBezTo>
                <a:lnTo>
                  <a:pt x="203" y="506"/>
                </a:lnTo>
                <a:lnTo>
                  <a:pt x="105" y="506"/>
                </a:lnTo>
                <a:cubicBezTo>
                  <a:pt x="102" y="506"/>
                  <a:pt x="99" y="504"/>
                  <a:pt x="98" y="500"/>
                </a:cubicBezTo>
                <a:lnTo>
                  <a:pt x="54" y="361"/>
                </a:lnTo>
                <a:lnTo>
                  <a:pt x="8" y="361"/>
                </a:lnTo>
                <a:cubicBezTo>
                  <a:pt x="5" y="361"/>
                  <a:pt x="3" y="360"/>
                  <a:pt x="1" y="358"/>
                </a:cubicBezTo>
                <a:cubicBezTo>
                  <a:pt x="0" y="356"/>
                  <a:pt x="0" y="353"/>
                  <a:pt x="1" y="351"/>
                </a:cubicBezTo>
                <a:lnTo>
                  <a:pt x="45" y="244"/>
                </a:lnTo>
                <a:cubicBezTo>
                  <a:pt x="43" y="235"/>
                  <a:pt x="43" y="226"/>
                  <a:pt x="43" y="218"/>
                </a:cubicBezTo>
                <a:cubicBezTo>
                  <a:pt x="43" y="98"/>
                  <a:pt x="140" y="0"/>
                  <a:pt x="260" y="0"/>
                </a:cubicBezTo>
                <a:cubicBezTo>
                  <a:pt x="380" y="0"/>
                  <a:pt x="478" y="98"/>
                  <a:pt x="478" y="218"/>
                </a:cubicBezTo>
                <a:cubicBezTo>
                  <a:pt x="478" y="264"/>
                  <a:pt x="463" y="308"/>
                  <a:pt x="436" y="345"/>
                </a:cubicBezTo>
                <a:cubicBezTo>
                  <a:pt x="426" y="392"/>
                  <a:pt x="430" y="527"/>
                  <a:pt x="430" y="528"/>
                </a:cubicBezTo>
                <a:cubicBezTo>
                  <a:pt x="430" y="531"/>
                  <a:pt x="428" y="534"/>
                  <a:pt x="425" y="536"/>
                </a:cubicBezTo>
                <a:lnTo>
                  <a:pt x="251" y="592"/>
                </a:lnTo>
                <a:cubicBezTo>
                  <a:pt x="250" y="592"/>
                  <a:pt x="250" y="592"/>
                  <a:pt x="249" y="592"/>
                </a:cubicBezTo>
              </a:path>
            </a:pathLst>
          </a:custGeom>
          <a:solidFill>
            <a:srgbClr val="EC297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CustomIcon">
            <a:extLst>
              <a:ext uri="{FF2B5EF4-FFF2-40B4-BE49-F238E27FC236}">
                <a16:creationId xmlns:a16="http://schemas.microsoft.com/office/drawing/2014/main" id="{4A8BEA66-3281-416A-8AF1-9F0D98C2E44E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5557815" y="1944756"/>
            <a:ext cx="596737" cy="683472"/>
            <a:chOff x="1588" y="1588"/>
            <a:chExt cx="546100" cy="625475"/>
          </a:xfrm>
          <a:solidFill>
            <a:srgbClr val="EC297B"/>
          </a:solidFill>
        </p:grpSpPr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D6F0C50-833B-4441-99E8-F24BE3DA3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38" y="1588"/>
              <a:ext cx="25400" cy="77788"/>
            </a:xfrm>
            <a:custGeom>
              <a:avLst/>
              <a:gdLst>
                <a:gd name="T0" fmla="*/ 9 w 18"/>
                <a:gd name="T1" fmla="*/ 53 h 53"/>
                <a:gd name="T2" fmla="*/ 0 w 18"/>
                <a:gd name="T3" fmla="*/ 44 h 53"/>
                <a:gd name="T4" fmla="*/ 0 w 18"/>
                <a:gd name="T5" fmla="*/ 9 h 53"/>
                <a:gd name="T6" fmla="*/ 9 w 18"/>
                <a:gd name="T7" fmla="*/ 0 h 53"/>
                <a:gd name="T8" fmla="*/ 18 w 18"/>
                <a:gd name="T9" fmla="*/ 9 h 53"/>
                <a:gd name="T10" fmla="*/ 18 w 18"/>
                <a:gd name="T11" fmla="*/ 44 h 53"/>
                <a:gd name="T12" fmla="*/ 9 w 18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3">
                  <a:moveTo>
                    <a:pt x="9" y="53"/>
                  </a:moveTo>
                  <a:cubicBezTo>
                    <a:pt x="4" y="53"/>
                    <a:pt x="0" y="49"/>
                    <a:pt x="0" y="4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9"/>
                    <a:pt x="14" y="53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2FF2E7BA-813F-495E-84C7-989319BFA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" y="222250"/>
              <a:ext cx="76200" cy="26988"/>
            </a:xfrm>
            <a:custGeom>
              <a:avLst/>
              <a:gdLst>
                <a:gd name="T0" fmla="*/ 43 w 52"/>
                <a:gd name="T1" fmla="*/ 18 h 18"/>
                <a:gd name="T2" fmla="*/ 9 w 52"/>
                <a:gd name="T3" fmla="*/ 18 h 18"/>
                <a:gd name="T4" fmla="*/ 0 w 52"/>
                <a:gd name="T5" fmla="*/ 9 h 18"/>
                <a:gd name="T6" fmla="*/ 9 w 52"/>
                <a:gd name="T7" fmla="*/ 0 h 18"/>
                <a:gd name="T8" fmla="*/ 43 w 52"/>
                <a:gd name="T9" fmla="*/ 0 h 18"/>
                <a:gd name="T10" fmla="*/ 52 w 52"/>
                <a:gd name="T11" fmla="*/ 9 h 18"/>
                <a:gd name="T12" fmla="*/ 43 w 52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8">
                  <a:moveTo>
                    <a:pt x="43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9" y="0"/>
                    <a:pt x="52" y="4"/>
                    <a:pt x="52" y="9"/>
                  </a:cubicBezTo>
                  <a:cubicBezTo>
                    <a:pt x="52" y="14"/>
                    <a:pt x="49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6870FEDB-9E4B-41C9-9A65-0BAD0999C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8" y="222250"/>
              <a:ext cx="76200" cy="26988"/>
            </a:xfrm>
            <a:custGeom>
              <a:avLst/>
              <a:gdLst>
                <a:gd name="T0" fmla="*/ 43 w 52"/>
                <a:gd name="T1" fmla="*/ 18 h 18"/>
                <a:gd name="T2" fmla="*/ 9 w 52"/>
                <a:gd name="T3" fmla="*/ 18 h 18"/>
                <a:gd name="T4" fmla="*/ 0 w 52"/>
                <a:gd name="T5" fmla="*/ 9 h 18"/>
                <a:gd name="T6" fmla="*/ 9 w 52"/>
                <a:gd name="T7" fmla="*/ 0 h 18"/>
                <a:gd name="T8" fmla="*/ 43 w 52"/>
                <a:gd name="T9" fmla="*/ 0 h 18"/>
                <a:gd name="T10" fmla="*/ 52 w 52"/>
                <a:gd name="T11" fmla="*/ 9 h 18"/>
                <a:gd name="T12" fmla="*/ 43 w 52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8">
                  <a:moveTo>
                    <a:pt x="43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9" y="0"/>
                    <a:pt x="52" y="4"/>
                    <a:pt x="52" y="9"/>
                  </a:cubicBezTo>
                  <a:cubicBezTo>
                    <a:pt x="52" y="14"/>
                    <a:pt x="49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E2E0A475-734F-4FD7-80A5-248E8880A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" y="66675"/>
              <a:ext cx="63500" cy="65088"/>
            </a:xfrm>
            <a:custGeom>
              <a:avLst/>
              <a:gdLst>
                <a:gd name="T0" fmla="*/ 34 w 44"/>
                <a:gd name="T1" fmla="*/ 44 h 44"/>
                <a:gd name="T2" fmla="*/ 27 w 44"/>
                <a:gd name="T3" fmla="*/ 41 h 44"/>
                <a:gd name="T4" fmla="*/ 3 w 44"/>
                <a:gd name="T5" fmla="*/ 17 h 44"/>
                <a:gd name="T6" fmla="*/ 3 w 44"/>
                <a:gd name="T7" fmla="*/ 4 h 44"/>
                <a:gd name="T8" fmla="*/ 16 w 44"/>
                <a:gd name="T9" fmla="*/ 4 h 44"/>
                <a:gd name="T10" fmla="*/ 40 w 44"/>
                <a:gd name="T11" fmla="*/ 28 h 44"/>
                <a:gd name="T12" fmla="*/ 40 w 44"/>
                <a:gd name="T13" fmla="*/ 41 h 44"/>
                <a:gd name="T14" fmla="*/ 34 w 44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4">
                  <a:moveTo>
                    <a:pt x="34" y="44"/>
                  </a:moveTo>
                  <a:cubicBezTo>
                    <a:pt x="32" y="44"/>
                    <a:pt x="30" y="43"/>
                    <a:pt x="27" y="41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4" y="32"/>
                    <a:pt x="44" y="38"/>
                    <a:pt x="40" y="41"/>
                  </a:cubicBezTo>
                  <a:cubicBezTo>
                    <a:pt x="39" y="43"/>
                    <a:pt x="36" y="44"/>
                    <a:pt x="3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9F39A26C-E8B5-4A8B-ABA1-38C781815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" y="66675"/>
              <a:ext cx="65088" cy="65088"/>
            </a:xfrm>
            <a:custGeom>
              <a:avLst/>
              <a:gdLst>
                <a:gd name="T0" fmla="*/ 11 w 45"/>
                <a:gd name="T1" fmla="*/ 44 h 44"/>
                <a:gd name="T2" fmla="*/ 4 w 45"/>
                <a:gd name="T3" fmla="*/ 41 h 44"/>
                <a:gd name="T4" fmla="*/ 4 w 45"/>
                <a:gd name="T5" fmla="*/ 28 h 44"/>
                <a:gd name="T6" fmla="*/ 29 w 45"/>
                <a:gd name="T7" fmla="*/ 4 h 44"/>
                <a:gd name="T8" fmla="*/ 42 w 45"/>
                <a:gd name="T9" fmla="*/ 4 h 44"/>
                <a:gd name="T10" fmla="*/ 42 w 45"/>
                <a:gd name="T11" fmla="*/ 17 h 44"/>
                <a:gd name="T12" fmla="*/ 17 w 45"/>
                <a:gd name="T13" fmla="*/ 41 h 44"/>
                <a:gd name="T14" fmla="*/ 11 w 45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44">
                  <a:moveTo>
                    <a:pt x="11" y="44"/>
                  </a:moveTo>
                  <a:cubicBezTo>
                    <a:pt x="8" y="44"/>
                    <a:pt x="6" y="43"/>
                    <a:pt x="4" y="41"/>
                  </a:cubicBezTo>
                  <a:cubicBezTo>
                    <a:pt x="0" y="38"/>
                    <a:pt x="0" y="32"/>
                    <a:pt x="4" y="2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0"/>
                    <a:pt x="38" y="0"/>
                    <a:pt x="42" y="4"/>
                  </a:cubicBezTo>
                  <a:cubicBezTo>
                    <a:pt x="45" y="7"/>
                    <a:pt x="45" y="13"/>
                    <a:pt x="42" y="17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5" y="43"/>
                    <a:pt x="13" y="44"/>
                    <a:pt x="1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5201320D-721F-4D47-A5F3-34BF95D249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25" y="104775"/>
              <a:ext cx="347663" cy="423863"/>
            </a:xfrm>
            <a:custGeom>
              <a:avLst/>
              <a:gdLst>
                <a:gd name="T0" fmla="*/ 171 w 238"/>
                <a:gd name="T1" fmla="*/ 290 h 290"/>
                <a:gd name="T2" fmla="*/ 66 w 238"/>
                <a:gd name="T3" fmla="*/ 290 h 290"/>
                <a:gd name="T4" fmla="*/ 57 w 238"/>
                <a:gd name="T5" fmla="*/ 280 h 290"/>
                <a:gd name="T6" fmla="*/ 57 w 238"/>
                <a:gd name="T7" fmla="*/ 219 h 290"/>
                <a:gd name="T8" fmla="*/ 0 w 238"/>
                <a:gd name="T9" fmla="*/ 118 h 290"/>
                <a:gd name="T10" fmla="*/ 119 w 238"/>
                <a:gd name="T11" fmla="*/ 0 h 290"/>
                <a:gd name="T12" fmla="*/ 238 w 238"/>
                <a:gd name="T13" fmla="*/ 118 h 290"/>
                <a:gd name="T14" fmla="*/ 180 w 238"/>
                <a:gd name="T15" fmla="*/ 219 h 290"/>
                <a:gd name="T16" fmla="*/ 180 w 238"/>
                <a:gd name="T17" fmla="*/ 280 h 290"/>
                <a:gd name="T18" fmla="*/ 171 w 238"/>
                <a:gd name="T19" fmla="*/ 290 h 290"/>
                <a:gd name="T20" fmla="*/ 75 w 238"/>
                <a:gd name="T21" fmla="*/ 271 h 290"/>
                <a:gd name="T22" fmla="*/ 162 w 238"/>
                <a:gd name="T23" fmla="*/ 271 h 290"/>
                <a:gd name="T24" fmla="*/ 162 w 238"/>
                <a:gd name="T25" fmla="*/ 214 h 290"/>
                <a:gd name="T26" fmla="*/ 167 w 238"/>
                <a:gd name="T27" fmla="*/ 206 h 290"/>
                <a:gd name="T28" fmla="*/ 219 w 238"/>
                <a:gd name="T29" fmla="*/ 118 h 290"/>
                <a:gd name="T30" fmla="*/ 119 w 238"/>
                <a:gd name="T31" fmla="*/ 18 h 290"/>
                <a:gd name="T32" fmla="*/ 19 w 238"/>
                <a:gd name="T33" fmla="*/ 118 h 290"/>
                <a:gd name="T34" fmla="*/ 71 w 238"/>
                <a:gd name="T35" fmla="*/ 206 h 290"/>
                <a:gd name="T36" fmla="*/ 75 w 238"/>
                <a:gd name="T37" fmla="*/ 214 h 290"/>
                <a:gd name="T38" fmla="*/ 75 w 238"/>
                <a:gd name="T39" fmla="*/ 271 h 290"/>
                <a:gd name="T40" fmla="*/ 75 w 238"/>
                <a:gd name="T41" fmla="*/ 27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290">
                  <a:moveTo>
                    <a:pt x="171" y="290"/>
                  </a:moveTo>
                  <a:cubicBezTo>
                    <a:pt x="66" y="290"/>
                    <a:pt x="66" y="290"/>
                    <a:pt x="66" y="290"/>
                  </a:cubicBezTo>
                  <a:cubicBezTo>
                    <a:pt x="62" y="290"/>
                    <a:pt x="57" y="286"/>
                    <a:pt x="57" y="280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22" y="198"/>
                    <a:pt x="0" y="160"/>
                    <a:pt x="0" y="118"/>
                  </a:cubicBezTo>
                  <a:cubicBezTo>
                    <a:pt x="0" y="53"/>
                    <a:pt x="53" y="0"/>
                    <a:pt x="119" y="0"/>
                  </a:cubicBezTo>
                  <a:cubicBezTo>
                    <a:pt x="184" y="0"/>
                    <a:pt x="238" y="53"/>
                    <a:pt x="238" y="118"/>
                  </a:cubicBezTo>
                  <a:cubicBezTo>
                    <a:pt x="238" y="160"/>
                    <a:pt x="216" y="198"/>
                    <a:pt x="180" y="219"/>
                  </a:cubicBezTo>
                  <a:cubicBezTo>
                    <a:pt x="180" y="280"/>
                    <a:pt x="180" y="280"/>
                    <a:pt x="180" y="280"/>
                  </a:cubicBezTo>
                  <a:cubicBezTo>
                    <a:pt x="180" y="286"/>
                    <a:pt x="176" y="290"/>
                    <a:pt x="171" y="290"/>
                  </a:cubicBezTo>
                  <a:close/>
                  <a:moveTo>
                    <a:pt x="75" y="271"/>
                  </a:moveTo>
                  <a:cubicBezTo>
                    <a:pt x="162" y="271"/>
                    <a:pt x="162" y="271"/>
                    <a:pt x="162" y="271"/>
                  </a:cubicBezTo>
                  <a:cubicBezTo>
                    <a:pt x="162" y="214"/>
                    <a:pt x="162" y="214"/>
                    <a:pt x="162" y="214"/>
                  </a:cubicBezTo>
                  <a:cubicBezTo>
                    <a:pt x="162" y="211"/>
                    <a:pt x="164" y="208"/>
                    <a:pt x="167" y="206"/>
                  </a:cubicBezTo>
                  <a:cubicBezTo>
                    <a:pt x="199" y="188"/>
                    <a:pt x="219" y="155"/>
                    <a:pt x="219" y="118"/>
                  </a:cubicBezTo>
                  <a:cubicBezTo>
                    <a:pt x="219" y="63"/>
                    <a:pt x="174" y="18"/>
                    <a:pt x="119" y="18"/>
                  </a:cubicBezTo>
                  <a:cubicBezTo>
                    <a:pt x="64" y="18"/>
                    <a:pt x="19" y="63"/>
                    <a:pt x="19" y="118"/>
                  </a:cubicBezTo>
                  <a:cubicBezTo>
                    <a:pt x="19" y="155"/>
                    <a:pt x="38" y="188"/>
                    <a:pt x="71" y="206"/>
                  </a:cubicBezTo>
                  <a:cubicBezTo>
                    <a:pt x="74" y="208"/>
                    <a:pt x="75" y="211"/>
                    <a:pt x="75" y="214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5" y="271"/>
                    <a:pt x="75" y="271"/>
                    <a:pt x="75" y="2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8D822DE9-CDC2-40C3-87AA-F27811A69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00" y="554038"/>
              <a:ext cx="180975" cy="26988"/>
            </a:xfrm>
            <a:custGeom>
              <a:avLst/>
              <a:gdLst>
                <a:gd name="T0" fmla="*/ 115 w 124"/>
                <a:gd name="T1" fmla="*/ 19 h 19"/>
                <a:gd name="T2" fmla="*/ 9 w 124"/>
                <a:gd name="T3" fmla="*/ 19 h 19"/>
                <a:gd name="T4" fmla="*/ 0 w 124"/>
                <a:gd name="T5" fmla="*/ 10 h 19"/>
                <a:gd name="T6" fmla="*/ 9 w 124"/>
                <a:gd name="T7" fmla="*/ 0 h 19"/>
                <a:gd name="T8" fmla="*/ 115 w 124"/>
                <a:gd name="T9" fmla="*/ 0 h 19"/>
                <a:gd name="T10" fmla="*/ 124 w 124"/>
                <a:gd name="T11" fmla="*/ 10 h 19"/>
                <a:gd name="T12" fmla="*/ 115 w 12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9">
                  <a:moveTo>
                    <a:pt x="115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9" y="0"/>
                    <a:pt x="124" y="4"/>
                    <a:pt x="124" y="10"/>
                  </a:cubicBezTo>
                  <a:cubicBezTo>
                    <a:pt x="124" y="15"/>
                    <a:pt x="119" y="19"/>
                    <a:pt x="11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5CC05C0-054A-42A3-B1B2-B49888229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38" y="600075"/>
              <a:ext cx="141288" cy="26988"/>
            </a:xfrm>
            <a:custGeom>
              <a:avLst/>
              <a:gdLst>
                <a:gd name="T0" fmla="*/ 87 w 97"/>
                <a:gd name="T1" fmla="*/ 18 h 18"/>
                <a:gd name="T2" fmla="*/ 9 w 97"/>
                <a:gd name="T3" fmla="*/ 18 h 18"/>
                <a:gd name="T4" fmla="*/ 0 w 97"/>
                <a:gd name="T5" fmla="*/ 9 h 18"/>
                <a:gd name="T6" fmla="*/ 9 w 97"/>
                <a:gd name="T7" fmla="*/ 0 h 18"/>
                <a:gd name="T8" fmla="*/ 87 w 97"/>
                <a:gd name="T9" fmla="*/ 0 h 18"/>
                <a:gd name="T10" fmla="*/ 97 w 97"/>
                <a:gd name="T11" fmla="*/ 9 h 18"/>
                <a:gd name="T12" fmla="*/ 87 w 97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8">
                  <a:moveTo>
                    <a:pt x="8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2" y="0"/>
                    <a:pt x="97" y="4"/>
                    <a:pt x="97" y="9"/>
                  </a:cubicBezTo>
                  <a:cubicBezTo>
                    <a:pt x="97" y="14"/>
                    <a:pt x="92" y="18"/>
                    <a:pt x="8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921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495492" y="1638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0" name="think-cell Slide" r:id="rId4" imgW="524" imgH="526" progId="TCLayout.ActiveDocument.1">
                  <p:embed/>
                </p:oleObj>
              </mc:Choice>
              <mc:Fallback>
                <p:oleObj name="think-cell Slide" r:id="rId4" imgW="524" imgH="526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5492" y="1638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 rot="5400000" flipH="1">
            <a:off x="7349905" y="1933626"/>
            <a:ext cx="5107505" cy="4090910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600"/>
          <a:stretch/>
        </p:blipFill>
        <p:spPr bwMode="gray">
          <a:xfrm>
            <a:off x="0" y="50"/>
            <a:ext cx="4989847" cy="40948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 rot="10800000" flipH="1">
            <a:off x="1" y="3313043"/>
            <a:ext cx="4255366" cy="3408381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2F558-4F73-4ACD-9B2C-25D14749F273}"/>
              </a:ext>
            </a:extLst>
          </p:cNvPr>
          <p:cNvSpPr txBox="1"/>
          <p:nvPr/>
        </p:nvSpPr>
        <p:spPr bwMode="gray">
          <a:xfrm>
            <a:off x="2877631" y="2005155"/>
            <a:ext cx="6409243" cy="172354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2800" b="1" dirty="0">
                <a:solidFill>
                  <a:srgbClr val="EC297B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"Our planet will be a better place, </a:t>
            </a:r>
            <a:br>
              <a:rPr lang="en-US" sz="2800" b="1" dirty="0">
                <a:solidFill>
                  <a:srgbClr val="EC297B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</a:br>
            <a:r>
              <a:rPr lang="en-US" sz="2800" b="1" dirty="0">
                <a:solidFill>
                  <a:srgbClr val="EC297B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when we create a sustainable world in which client inspires how people live and work"</a:t>
            </a:r>
          </a:p>
        </p:txBody>
      </p:sp>
    </p:spTree>
    <p:extLst>
      <p:ext uri="{BB962C8B-B14F-4D97-AF65-F5344CB8AC3E}">
        <p14:creationId xmlns:p14="http://schemas.microsoft.com/office/powerpoint/2010/main" val="129896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495492" y="1638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4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5492" y="1638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B2D60114-55E5-4BEC-B6F0-456A25323AA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 rot="5400000" flipH="1">
            <a:off x="8325253" y="3097616"/>
            <a:ext cx="2698115" cy="4549603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042796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 give you the full picture of our 6-3-1 logic: Motivators and </a:t>
            </a:r>
            <a:r>
              <a:rPr lang="en-US"/>
              <a:t>mission statement were </a:t>
            </a:r>
            <a:r>
              <a:rPr lang="en-US" dirty="0"/>
              <a:t>translated into the brand belief</a:t>
            </a:r>
          </a:p>
        </p:txBody>
      </p:sp>
      <p:sp>
        <p:nvSpPr>
          <p:cNvPr id="46" name="5. Source"/>
          <p:cNvSpPr>
            <a:spLocks noChangeArrowheads="1"/>
          </p:cNvSpPr>
          <p:nvPr/>
        </p:nvSpPr>
        <p:spPr bwMode="gray">
          <a:xfrm>
            <a:off x="158758" y="6507558"/>
            <a:ext cx="746431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70271" indent="-370271" defTabSz="895362"/>
            <a:r>
              <a:rPr lang="en-US" sz="800" dirty="0">
                <a:solidFill>
                  <a:schemeClr val="accent6"/>
                </a:solidFill>
                <a:latin typeface="Arial" panose="020B0604020202020204" pitchFamily="34" charset="0"/>
              </a:rPr>
              <a:t>SOURCE: McKinsey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C346B95-7BFD-40AA-AE70-2A9E1D49A010}"/>
              </a:ext>
            </a:extLst>
          </p:cNvPr>
          <p:cNvSpPr>
            <a:spLocks noEditPoints="1"/>
          </p:cNvSpPr>
          <p:nvPr/>
        </p:nvSpPr>
        <p:spPr bwMode="gray">
          <a:xfrm>
            <a:off x="10272622" y="781345"/>
            <a:ext cx="631613" cy="646634"/>
          </a:xfrm>
          <a:custGeom>
            <a:avLst/>
            <a:gdLst>
              <a:gd name="T0" fmla="*/ 182 w 244"/>
              <a:gd name="T1" fmla="*/ 42 h 266"/>
              <a:gd name="T2" fmla="*/ 28 w 244"/>
              <a:gd name="T3" fmla="*/ 109 h 266"/>
              <a:gd name="T4" fmla="*/ 3 w 244"/>
              <a:gd name="T5" fmla="*/ 156 h 266"/>
              <a:gd name="T6" fmla="*/ 23 w 244"/>
              <a:gd name="T7" fmla="*/ 169 h 266"/>
              <a:gd name="T8" fmla="*/ 23 w 244"/>
              <a:gd name="T9" fmla="*/ 188 h 266"/>
              <a:gd name="T10" fmla="*/ 27 w 244"/>
              <a:gd name="T11" fmla="*/ 201 h 266"/>
              <a:gd name="T12" fmla="*/ 33 w 244"/>
              <a:gd name="T13" fmla="*/ 232 h 266"/>
              <a:gd name="T14" fmla="*/ 93 w 244"/>
              <a:gd name="T15" fmla="*/ 265 h 266"/>
              <a:gd name="T16" fmla="*/ 188 w 244"/>
              <a:gd name="T17" fmla="*/ 266 h 266"/>
              <a:gd name="T18" fmla="*/ 202 w 244"/>
              <a:gd name="T19" fmla="*/ 159 h 266"/>
              <a:gd name="T20" fmla="*/ 117 w 244"/>
              <a:gd name="T21" fmla="*/ 43 h 266"/>
              <a:gd name="T22" fmla="*/ 121 w 244"/>
              <a:gd name="T23" fmla="*/ 58 h 266"/>
              <a:gd name="T24" fmla="*/ 113 w 244"/>
              <a:gd name="T25" fmla="*/ 58 h 266"/>
              <a:gd name="T26" fmla="*/ 75 w 244"/>
              <a:gd name="T27" fmla="*/ 102 h 266"/>
              <a:gd name="T28" fmla="*/ 60 w 244"/>
              <a:gd name="T29" fmla="*/ 99 h 266"/>
              <a:gd name="T30" fmla="*/ 75 w 244"/>
              <a:gd name="T31" fmla="*/ 95 h 266"/>
              <a:gd name="T32" fmla="*/ 75 w 244"/>
              <a:gd name="T33" fmla="*/ 102 h 266"/>
              <a:gd name="T34" fmla="*/ 83 w 244"/>
              <a:gd name="T35" fmla="*/ 75 h 266"/>
              <a:gd name="T36" fmla="*/ 75 w 244"/>
              <a:gd name="T37" fmla="*/ 61 h 266"/>
              <a:gd name="T38" fmla="*/ 88 w 244"/>
              <a:gd name="T39" fmla="*/ 69 h 266"/>
              <a:gd name="T40" fmla="*/ 85 w 244"/>
              <a:gd name="T41" fmla="*/ 76 h 266"/>
              <a:gd name="T42" fmla="*/ 132 w 244"/>
              <a:gd name="T43" fmla="*/ 151 h 266"/>
              <a:gd name="T44" fmla="*/ 119 w 244"/>
              <a:gd name="T45" fmla="*/ 162 h 266"/>
              <a:gd name="T46" fmla="*/ 107 w 244"/>
              <a:gd name="T47" fmla="*/ 152 h 266"/>
              <a:gd name="T48" fmla="*/ 107 w 244"/>
              <a:gd name="T49" fmla="*/ 148 h 266"/>
              <a:gd name="T50" fmla="*/ 131 w 244"/>
              <a:gd name="T51" fmla="*/ 148 h 266"/>
              <a:gd name="T52" fmla="*/ 132 w 244"/>
              <a:gd name="T53" fmla="*/ 151 h 266"/>
              <a:gd name="T54" fmla="*/ 132 w 244"/>
              <a:gd name="T55" fmla="*/ 141 h 266"/>
              <a:gd name="T56" fmla="*/ 107 w 244"/>
              <a:gd name="T57" fmla="*/ 140 h 266"/>
              <a:gd name="T58" fmla="*/ 120 w 244"/>
              <a:gd name="T59" fmla="*/ 74 h 266"/>
              <a:gd name="T60" fmla="*/ 133 w 244"/>
              <a:gd name="T61" fmla="*/ 140 h 266"/>
              <a:gd name="T62" fmla="*/ 152 w 244"/>
              <a:gd name="T63" fmla="*/ 72 h 266"/>
              <a:gd name="T64" fmla="*/ 147 w 244"/>
              <a:gd name="T65" fmla="*/ 72 h 266"/>
              <a:gd name="T66" fmla="*/ 154 w 244"/>
              <a:gd name="T67" fmla="*/ 59 h 266"/>
              <a:gd name="T68" fmla="*/ 160 w 244"/>
              <a:gd name="T69" fmla="*/ 64 h 266"/>
              <a:gd name="T70" fmla="*/ 165 w 244"/>
              <a:gd name="T71" fmla="*/ 102 h 266"/>
              <a:gd name="T72" fmla="*/ 165 w 244"/>
              <a:gd name="T73" fmla="*/ 95 h 266"/>
              <a:gd name="T74" fmla="*/ 180 w 244"/>
              <a:gd name="T75" fmla="*/ 99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4" h="266">
                <a:moveTo>
                  <a:pt x="202" y="159"/>
                </a:moveTo>
                <a:cubicBezTo>
                  <a:pt x="202" y="159"/>
                  <a:pt x="244" y="88"/>
                  <a:pt x="182" y="42"/>
                </a:cubicBezTo>
                <a:cubicBezTo>
                  <a:pt x="182" y="42"/>
                  <a:pt x="121" y="0"/>
                  <a:pt x="51" y="45"/>
                </a:cubicBezTo>
                <a:cubicBezTo>
                  <a:pt x="51" y="45"/>
                  <a:pt x="22" y="64"/>
                  <a:pt x="28" y="109"/>
                </a:cubicBezTo>
                <a:cubicBezTo>
                  <a:pt x="28" y="109"/>
                  <a:pt x="31" y="122"/>
                  <a:pt x="28" y="127"/>
                </a:cubicBezTo>
                <a:cubicBezTo>
                  <a:pt x="3" y="156"/>
                  <a:pt x="3" y="156"/>
                  <a:pt x="3" y="156"/>
                </a:cubicBezTo>
                <a:cubicBezTo>
                  <a:pt x="3" y="156"/>
                  <a:pt x="0" y="165"/>
                  <a:pt x="10" y="166"/>
                </a:cubicBezTo>
                <a:cubicBezTo>
                  <a:pt x="23" y="169"/>
                  <a:pt x="23" y="169"/>
                  <a:pt x="23" y="16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4" y="179"/>
                  <a:pt x="17" y="184"/>
                  <a:pt x="23" y="188"/>
                </a:cubicBezTo>
                <a:cubicBezTo>
                  <a:pt x="23" y="188"/>
                  <a:pt x="28" y="191"/>
                  <a:pt x="24" y="193"/>
                </a:cubicBezTo>
                <a:cubicBezTo>
                  <a:pt x="24" y="193"/>
                  <a:pt x="17" y="198"/>
                  <a:pt x="27" y="201"/>
                </a:cubicBezTo>
                <a:cubicBezTo>
                  <a:pt x="27" y="201"/>
                  <a:pt x="31" y="205"/>
                  <a:pt x="28" y="211"/>
                </a:cubicBezTo>
                <a:cubicBezTo>
                  <a:pt x="28" y="211"/>
                  <a:pt x="20" y="222"/>
                  <a:pt x="33" y="232"/>
                </a:cubicBezTo>
                <a:cubicBezTo>
                  <a:pt x="35" y="232"/>
                  <a:pt x="41" y="239"/>
                  <a:pt x="85" y="230"/>
                </a:cubicBezTo>
                <a:cubicBezTo>
                  <a:pt x="85" y="230"/>
                  <a:pt x="95" y="233"/>
                  <a:pt x="93" y="265"/>
                </a:cubicBezTo>
                <a:cubicBezTo>
                  <a:pt x="96" y="265"/>
                  <a:pt x="180" y="266"/>
                  <a:pt x="180" y="266"/>
                </a:cubicBezTo>
                <a:cubicBezTo>
                  <a:pt x="188" y="266"/>
                  <a:pt x="188" y="266"/>
                  <a:pt x="188" y="266"/>
                </a:cubicBezTo>
                <a:cubicBezTo>
                  <a:pt x="188" y="266"/>
                  <a:pt x="181" y="234"/>
                  <a:pt x="183" y="207"/>
                </a:cubicBezTo>
                <a:cubicBezTo>
                  <a:pt x="183" y="207"/>
                  <a:pt x="189" y="178"/>
                  <a:pt x="202" y="159"/>
                </a:cubicBezTo>
                <a:close/>
                <a:moveTo>
                  <a:pt x="113" y="47"/>
                </a:moveTo>
                <a:cubicBezTo>
                  <a:pt x="113" y="45"/>
                  <a:pt x="115" y="43"/>
                  <a:pt x="117" y="43"/>
                </a:cubicBezTo>
                <a:cubicBezTo>
                  <a:pt x="119" y="43"/>
                  <a:pt x="121" y="45"/>
                  <a:pt x="121" y="4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60"/>
                  <a:pt x="119" y="62"/>
                  <a:pt x="117" y="62"/>
                </a:cubicBezTo>
                <a:cubicBezTo>
                  <a:pt x="115" y="62"/>
                  <a:pt x="113" y="60"/>
                  <a:pt x="113" y="58"/>
                </a:cubicBezTo>
                <a:lnTo>
                  <a:pt x="113" y="47"/>
                </a:lnTo>
                <a:close/>
                <a:moveTo>
                  <a:pt x="75" y="102"/>
                </a:moveTo>
                <a:cubicBezTo>
                  <a:pt x="64" y="102"/>
                  <a:pt x="64" y="102"/>
                  <a:pt x="64" y="102"/>
                </a:cubicBezTo>
                <a:cubicBezTo>
                  <a:pt x="62" y="102"/>
                  <a:pt x="60" y="101"/>
                  <a:pt x="60" y="99"/>
                </a:cubicBezTo>
                <a:cubicBezTo>
                  <a:pt x="60" y="96"/>
                  <a:pt x="62" y="95"/>
                  <a:pt x="64" y="95"/>
                </a:cubicBezTo>
                <a:cubicBezTo>
                  <a:pt x="75" y="95"/>
                  <a:pt x="75" y="95"/>
                  <a:pt x="75" y="95"/>
                </a:cubicBezTo>
                <a:cubicBezTo>
                  <a:pt x="77" y="95"/>
                  <a:pt x="79" y="96"/>
                  <a:pt x="79" y="99"/>
                </a:cubicBezTo>
                <a:cubicBezTo>
                  <a:pt x="79" y="101"/>
                  <a:pt x="77" y="102"/>
                  <a:pt x="75" y="102"/>
                </a:cubicBezTo>
                <a:close/>
                <a:moveTo>
                  <a:pt x="85" y="76"/>
                </a:moveTo>
                <a:cubicBezTo>
                  <a:pt x="84" y="76"/>
                  <a:pt x="83" y="75"/>
                  <a:pt x="83" y="75"/>
                </a:cubicBezTo>
                <a:cubicBezTo>
                  <a:pt x="75" y="67"/>
                  <a:pt x="75" y="67"/>
                  <a:pt x="75" y="67"/>
                </a:cubicBezTo>
                <a:cubicBezTo>
                  <a:pt x="73" y="65"/>
                  <a:pt x="73" y="63"/>
                  <a:pt x="75" y="61"/>
                </a:cubicBezTo>
                <a:cubicBezTo>
                  <a:pt x="76" y="60"/>
                  <a:pt x="79" y="60"/>
                  <a:pt x="80" y="61"/>
                </a:cubicBezTo>
                <a:cubicBezTo>
                  <a:pt x="88" y="69"/>
                  <a:pt x="88" y="69"/>
                  <a:pt x="88" y="69"/>
                </a:cubicBezTo>
                <a:cubicBezTo>
                  <a:pt x="90" y="71"/>
                  <a:pt x="90" y="73"/>
                  <a:pt x="88" y="75"/>
                </a:cubicBezTo>
                <a:cubicBezTo>
                  <a:pt x="87" y="75"/>
                  <a:pt x="86" y="76"/>
                  <a:pt x="85" y="76"/>
                </a:cubicBezTo>
                <a:close/>
                <a:moveTo>
                  <a:pt x="132" y="151"/>
                </a:moveTo>
                <a:cubicBezTo>
                  <a:pt x="132" y="151"/>
                  <a:pt x="132" y="151"/>
                  <a:pt x="132" y="151"/>
                </a:cubicBezTo>
                <a:cubicBezTo>
                  <a:pt x="132" y="152"/>
                  <a:pt x="132" y="152"/>
                  <a:pt x="132" y="152"/>
                </a:cubicBezTo>
                <a:cubicBezTo>
                  <a:pt x="130" y="158"/>
                  <a:pt x="125" y="162"/>
                  <a:pt x="119" y="162"/>
                </a:cubicBezTo>
                <a:cubicBezTo>
                  <a:pt x="114" y="162"/>
                  <a:pt x="109" y="158"/>
                  <a:pt x="107" y="152"/>
                </a:cubicBezTo>
                <a:cubicBezTo>
                  <a:pt x="107" y="152"/>
                  <a:pt x="107" y="152"/>
                  <a:pt x="107" y="152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48"/>
                  <a:pt x="107" y="148"/>
                  <a:pt x="107" y="148"/>
                </a:cubicBezTo>
                <a:cubicBezTo>
                  <a:pt x="108" y="148"/>
                  <a:pt x="108" y="148"/>
                  <a:pt x="108" y="148"/>
                </a:cubicBezTo>
                <a:cubicBezTo>
                  <a:pt x="131" y="148"/>
                  <a:pt x="131" y="148"/>
                  <a:pt x="131" y="148"/>
                </a:cubicBezTo>
                <a:cubicBezTo>
                  <a:pt x="132" y="148"/>
                  <a:pt x="132" y="148"/>
                  <a:pt x="132" y="148"/>
                </a:cubicBezTo>
                <a:lnTo>
                  <a:pt x="132" y="151"/>
                </a:lnTo>
                <a:close/>
                <a:moveTo>
                  <a:pt x="133" y="140"/>
                </a:moveTo>
                <a:cubicBezTo>
                  <a:pt x="133" y="141"/>
                  <a:pt x="133" y="141"/>
                  <a:pt x="132" y="141"/>
                </a:cubicBezTo>
                <a:cubicBezTo>
                  <a:pt x="108" y="141"/>
                  <a:pt x="108" y="141"/>
                  <a:pt x="108" y="141"/>
                </a:cubicBezTo>
                <a:cubicBezTo>
                  <a:pt x="107" y="141"/>
                  <a:pt x="107" y="141"/>
                  <a:pt x="107" y="140"/>
                </a:cubicBezTo>
                <a:cubicBezTo>
                  <a:pt x="102" y="129"/>
                  <a:pt x="88" y="123"/>
                  <a:pt x="88" y="106"/>
                </a:cubicBezTo>
                <a:cubicBezTo>
                  <a:pt x="88" y="89"/>
                  <a:pt x="102" y="74"/>
                  <a:pt x="120" y="74"/>
                </a:cubicBezTo>
                <a:cubicBezTo>
                  <a:pt x="138" y="74"/>
                  <a:pt x="152" y="89"/>
                  <a:pt x="152" y="106"/>
                </a:cubicBezTo>
                <a:cubicBezTo>
                  <a:pt x="152" y="124"/>
                  <a:pt x="136" y="133"/>
                  <a:pt x="133" y="140"/>
                </a:cubicBezTo>
                <a:close/>
                <a:moveTo>
                  <a:pt x="160" y="64"/>
                </a:moveTo>
                <a:cubicBezTo>
                  <a:pt x="152" y="72"/>
                  <a:pt x="152" y="72"/>
                  <a:pt x="152" y="72"/>
                </a:cubicBezTo>
                <a:cubicBezTo>
                  <a:pt x="151" y="73"/>
                  <a:pt x="150" y="73"/>
                  <a:pt x="149" y="73"/>
                </a:cubicBezTo>
                <a:cubicBezTo>
                  <a:pt x="148" y="73"/>
                  <a:pt x="147" y="73"/>
                  <a:pt x="147" y="72"/>
                </a:cubicBezTo>
                <a:cubicBezTo>
                  <a:pt x="145" y="71"/>
                  <a:pt x="145" y="68"/>
                  <a:pt x="147" y="67"/>
                </a:cubicBezTo>
                <a:cubicBezTo>
                  <a:pt x="154" y="59"/>
                  <a:pt x="154" y="59"/>
                  <a:pt x="154" y="59"/>
                </a:cubicBezTo>
                <a:cubicBezTo>
                  <a:pt x="156" y="57"/>
                  <a:pt x="158" y="57"/>
                  <a:pt x="160" y="59"/>
                </a:cubicBezTo>
                <a:cubicBezTo>
                  <a:pt x="161" y="60"/>
                  <a:pt x="161" y="63"/>
                  <a:pt x="160" y="64"/>
                </a:cubicBezTo>
                <a:close/>
                <a:moveTo>
                  <a:pt x="176" y="102"/>
                </a:moveTo>
                <a:cubicBezTo>
                  <a:pt x="165" y="102"/>
                  <a:pt x="165" y="102"/>
                  <a:pt x="165" y="102"/>
                </a:cubicBezTo>
                <a:cubicBezTo>
                  <a:pt x="163" y="102"/>
                  <a:pt x="161" y="101"/>
                  <a:pt x="161" y="99"/>
                </a:cubicBezTo>
                <a:cubicBezTo>
                  <a:pt x="161" y="96"/>
                  <a:pt x="163" y="95"/>
                  <a:pt x="165" y="95"/>
                </a:cubicBezTo>
                <a:cubicBezTo>
                  <a:pt x="176" y="95"/>
                  <a:pt x="176" y="95"/>
                  <a:pt x="176" y="95"/>
                </a:cubicBezTo>
                <a:cubicBezTo>
                  <a:pt x="178" y="95"/>
                  <a:pt x="180" y="96"/>
                  <a:pt x="180" y="99"/>
                </a:cubicBezTo>
                <a:cubicBezTo>
                  <a:pt x="180" y="101"/>
                  <a:pt x="178" y="102"/>
                  <a:pt x="176" y="102"/>
                </a:cubicBezTo>
                <a:close/>
              </a:path>
            </a:pathLst>
          </a:custGeom>
          <a:solidFill>
            <a:srgbClr val="EC297B"/>
          </a:solidFill>
          <a:ln>
            <a:noFill/>
          </a:ln>
          <a:extLst/>
        </p:spPr>
        <p:txBody>
          <a:bodyPr vert="horz" wrap="square" lIns="68575" tIns="34287" rIns="68575" bIns="34287" numCol="1" anchor="t" anchorCtr="0" compatLnSpc="1">
            <a:prstTxWarp prst="textNoShape">
              <a:avLst/>
            </a:prstTxWarp>
            <a:noAutofit/>
          </a:bodyPr>
          <a:lstStyle/>
          <a:p>
            <a:endParaRPr lang="en-IE" sz="975">
              <a:solidFill>
                <a:srgbClr val="000000"/>
              </a:solidFill>
            </a:endParaRPr>
          </a:p>
        </p:txBody>
      </p:sp>
      <p:sp>
        <p:nvSpPr>
          <p:cNvPr id="53" name="Slide Number">
            <a:extLst>
              <a:ext uri="{FF2B5EF4-FFF2-40B4-BE49-F238E27FC236}">
                <a16:creationId xmlns:a16="http://schemas.microsoft.com/office/drawing/2014/main" id="{F38AE2A9-0C74-4BFB-BD31-2394D3E177CE}"/>
              </a:ext>
            </a:extLst>
          </p:cNvPr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7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54" name="SlideLogoText">
            <a:extLst>
              <a:ext uri="{FF2B5EF4-FFF2-40B4-BE49-F238E27FC236}">
                <a16:creationId xmlns:a16="http://schemas.microsoft.com/office/drawing/2014/main" id="{B27607B9-68F9-4FD8-AECF-6EFE1CC2E13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>
            <a:off x="4260074" y="1877570"/>
            <a:ext cx="5492085" cy="246221"/>
          </a:xfrm>
          <a:prstGeom prst="leftRightArrow">
            <a:avLst>
              <a:gd name="adj1" fmla="val 100000"/>
              <a:gd name="adj2" fmla="val 0"/>
            </a:avLst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indent="0" defTabSz="895350" eaLnBrk="1" latinLnBrk="0" hangingPunct="1">
              <a:spcBef>
                <a:spcPts val="600"/>
              </a:spcBef>
              <a:buClr>
                <a:srgbClr val="002960"/>
              </a:buClr>
              <a:buSzPct val="100000"/>
              <a:defRPr sz="2000" b="1" kern="0" baseline="0">
                <a:solidFill>
                  <a:srgbClr val="006BB2"/>
                </a:solidFill>
                <a:latin typeface="Century Gothic" panose="020B0502020202020204" pitchFamily="34" charset="0"/>
              </a:defRPr>
            </a:lvl1pPr>
            <a:lvl2pPr marL="194400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de-DE" sz="1600" dirty="0">
                <a:solidFill>
                  <a:srgbClr val="EC297B"/>
                </a:solidFill>
                <a:latin typeface="+mn-lt"/>
              </a:rPr>
              <a:t>3 part mission statement</a:t>
            </a:r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>
            <a:off x="9977121" y="1877570"/>
            <a:ext cx="1673530" cy="246221"/>
          </a:xfrm>
          <a:prstGeom prst="leftRightArrow">
            <a:avLst>
              <a:gd name="adj1" fmla="val 100000"/>
              <a:gd name="adj2" fmla="val 0"/>
            </a:avLst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indent="0" defTabSz="895350" eaLnBrk="1" latinLnBrk="0" hangingPunct="1">
              <a:spcBef>
                <a:spcPts val="600"/>
              </a:spcBef>
              <a:buClr>
                <a:srgbClr val="002960"/>
              </a:buClr>
              <a:buSzPct val="100000"/>
              <a:defRPr sz="2000" b="1" kern="0" baseline="0">
                <a:solidFill>
                  <a:srgbClr val="006BB2"/>
                </a:solidFill>
                <a:latin typeface="Century Gothic" panose="020B0502020202020204" pitchFamily="34" charset="0"/>
              </a:defRPr>
            </a:lvl1pPr>
            <a:lvl2pPr marL="194400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de-DE" sz="1600" dirty="0">
                <a:solidFill>
                  <a:srgbClr val="EC297B"/>
                </a:solidFill>
                <a:latin typeface="+mn-lt"/>
              </a:rPr>
              <a:t>1 </a:t>
            </a:r>
            <a:r>
              <a:rPr lang="de-DE" sz="1600" dirty="0" err="1">
                <a:solidFill>
                  <a:srgbClr val="EC297B"/>
                </a:solidFill>
                <a:latin typeface="+mn-lt"/>
              </a:rPr>
              <a:t>brand</a:t>
            </a:r>
            <a:r>
              <a:rPr lang="de-DE" sz="1600" dirty="0">
                <a:solidFill>
                  <a:srgbClr val="EC297B"/>
                </a:solidFill>
                <a:latin typeface="+mn-lt"/>
              </a:rPr>
              <a:t> belief</a:t>
            </a:r>
          </a:p>
        </p:txBody>
      </p: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4147591" y="2272630"/>
            <a:ext cx="0" cy="25712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9864642" y="2272630"/>
            <a:ext cx="0" cy="25712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41923EC-1C1C-443A-92B7-0F9B6501DF47}"/>
              </a:ext>
            </a:extLst>
          </p:cNvPr>
          <p:cNvSpPr txBox="1">
            <a:spLocks/>
          </p:cNvSpPr>
          <p:nvPr/>
        </p:nvSpPr>
        <p:spPr bwMode="gray">
          <a:xfrm>
            <a:off x="158759" y="1877570"/>
            <a:ext cx="3876349" cy="246221"/>
          </a:xfrm>
          <a:prstGeom prst="leftRightArrow">
            <a:avLst>
              <a:gd name="adj1" fmla="val 100000"/>
              <a:gd name="adj2" fmla="val 0"/>
            </a:avLst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indent="0" defTabSz="895350" eaLnBrk="1" latinLnBrk="0" hangingPunct="1">
              <a:spcBef>
                <a:spcPts val="600"/>
              </a:spcBef>
              <a:buClr>
                <a:srgbClr val="002960"/>
              </a:buClr>
              <a:buSzPct val="100000"/>
              <a:defRPr sz="2000" b="1" kern="0" baseline="0">
                <a:solidFill>
                  <a:srgbClr val="006BB2"/>
                </a:solidFill>
                <a:latin typeface="Century Gothic" panose="020B0502020202020204" pitchFamily="34" charset="0"/>
              </a:defRPr>
            </a:lvl1pPr>
            <a:lvl2pPr marL="194400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/>
            <a:r>
              <a:rPr lang="de-DE" sz="1600" dirty="0">
                <a:solidFill>
                  <a:srgbClr val="EC297B"/>
                </a:solidFill>
                <a:latin typeface="+mn-lt"/>
              </a:rPr>
              <a:t>6 </a:t>
            </a:r>
            <a:r>
              <a:rPr lang="de-DE" sz="1600" dirty="0" err="1">
                <a:solidFill>
                  <a:srgbClr val="EC297B"/>
                </a:solidFill>
                <a:latin typeface="+mn-lt"/>
              </a:rPr>
              <a:t>motivators</a:t>
            </a:r>
            <a:endParaRPr lang="de-DE" sz="1600" dirty="0">
              <a:solidFill>
                <a:srgbClr val="EC297B"/>
              </a:solidFill>
              <a:latin typeface="+mn-lt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6128263" y="2272630"/>
            <a:ext cx="1755707" cy="25712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54004" tIns="54004" rIns="54004" bIns="54004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dirty="0">
                <a:solidFill>
                  <a:srgbClr val="FFFFFF"/>
                </a:solidFill>
              </a:rPr>
              <a:t>We are a fast-moving company, committed to </a:t>
            </a:r>
            <a:r>
              <a:rPr b="1" dirty="0">
                <a:solidFill>
                  <a:srgbClr val="FFFFFF"/>
                </a:solidFill>
              </a:rPr>
              <a:t>radical innovation and playing to win </a:t>
            </a:r>
            <a:r>
              <a:rPr dirty="0">
                <a:solidFill>
                  <a:srgbClr val="FFFFFF"/>
                </a:solidFill>
              </a:rPr>
              <a:t>in an ever-changing game of business and market development</a:t>
            </a: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4260074" y="2272630"/>
            <a:ext cx="1755706" cy="25712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54004" tIns="54004" rIns="54004" bIns="54004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dirty="0">
                <a:solidFill>
                  <a:srgbClr val="FFFFFF"/>
                </a:solidFill>
              </a:rPr>
              <a:t>We are committed to </a:t>
            </a:r>
            <a:r>
              <a:rPr b="1" dirty="0">
                <a:solidFill>
                  <a:srgbClr val="FFFFFF"/>
                </a:solidFill>
              </a:rPr>
              <a:t>creating a sustainable energy system</a:t>
            </a:r>
            <a:r>
              <a:rPr dirty="0">
                <a:solidFill>
                  <a:srgbClr val="FFFFFF"/>
                </a:solidFill>
              </a:rPr>
              <a:t> for new generations to live in a world worth having</a:t>
            </a: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7996453" y="2272630"/>
            <a:ext cx="1755706" cy="2571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54004" tIns="54004" rIns="54004" bIns="54004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dirty="0">
                <a:solidFill>
                  <a:srgbClr val="FFFFFF"/>
                </a:solidFill>
              </a:rPr>
              <a:t>We are committed to </a:t>
            </a:r>
            <a:r>
              <a:rPr b="1" dirty="0">
                <a:solidFill>
                  <a:srgbClr val="FFFFFF"/>
                </a:solidFill>
              </a:rPr>
              <a:t>inspiring people, </a:t>
            </a:r>
            <a:r>
              <a:rPr dirty="0">
                <a:solidFill>
                  <a:srgbClr val="FFFFFF"/>
                </a:solidFill>
              </a:rPr>
              <a:t>offering solutions beyond their current needs and expectations and </a:t>
            </a:r>
            <a:r>
              <a:rPr b="1" dirty="0">
                <a:solidFill>
                  <a:srgbClr val="FFFFFF"/>
                </a:solidFill>
              </a:rPr>
              <a:t>marketing their lives easier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 bwMode="gray">
          <a:xfrm>
            <a:off x="9977121" y="2573382"/>
            <a:ext cx="1673530" cy="196977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spcBef>
                <a:spcPts val="1200"/>
              </a:spcBef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</a:defRPr>
            </a:lvl1pPr>
            <a:lvl2pPr marL="180000" lvl="1" indent="-180000">
              <a:spcBef>
                <a:spcPts val="8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2pPr>
            <a:lvl3pPr marL="360000" lvl="2" indent="-180000">
              <a:spcBef>
                <a:spcPts val="4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3pPr>
            <a:lvl4pPr marL="540000" lvl="3" indent="-180000">
              <a:spcBef>
                <a:spcPts val="4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4pPr>
            <a:lvl5pPr marL="0" lvl="4" indent="0">
              <a:spcBef>
                <a:spcPts val="1000"/>
              </a:spcBef>
              <a:buClr>
                <a:schemeClr val="accent3"/>
              </a:buClr>
              <a:buFont typeface="Symbol" panose="05050102010706020507" pitchFamily="18" charset="2"/>
              <a:buNone/>
              <a:defRPr sz="16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lvl="1" indent="0">
              <a:spcBef>
                <a:spcPts val="38"/>
              </a:spcBef>
              <a:buClr>
                <a:srgbClr val="E40045"/>
              </a:buClr>
              <a:buNone/>
            </a:pPr>
            <a:r>
              <a:rPr lang="en-US" b="1" i="1" dirty="0">
                <a:solidFill>
                  <a:srgbClr val="002960"/>
                </a:solidFill>
                <a:latin typeface="+mn-lt"/>
              </a:rPr>
              <a:t>"Our planet will be a better place, </a:t>
            </a:r>
            <a:br>
              <a:rPr lang="en-US" b="1" i="1" dirty="0">
                <a:solidFill>
                  <a:srgbClr val="002960"/>
                </a:solidFill>
                <a:latin typeface="+mn-lt"/>
              </a:rPr>
            </a:br>
            <a:r>
              <a:rPr lang="en-US" b="1" i="1" dirty="0">
                <a:solidFill>
                  <a:srgbClr val="002960"/>
                </a:solidFill>
                <a:latin typeface="+mn-lt"/>
              </a:rPr>
              <a:t>when we create a sustainable world in which client inspires how people live and work"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6601E2-0F07-4150-BFF6-3859FFC4630E}"/>
              </a:ext>
            </a:extLst>
          </p:cNvPr>
          <p:cNvSpPr txBox="1">
            <a:spLocks/>
          </p:cNvSpPr>
          <p:nvPr/>
        </p:nvSpPr>
        <p:spPr bwMode="gray">
          <a:xfrm>
            <a:off x="1641467" y="2743164"/>
            <a:ext cx="109138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b="1" dirty="0">
                <a:solidFill>
                  <a:srgbClr val="0065BD"/>
                </a:solidFill>
              </a:rPr>
              <a:t>Digital</a:t>
            </a:r>
            <a:r>
              <a:rPr lang="en-US" b="1" dirty="0">
                <a:solidFill>
                  <a:srgbClr val="0065BD"/>
                </a:solidFill>
              </a:rPr>
              <a:t> </a:t>
            </a:r>
            <a:r>
              <a:rPr b="1" dirty="0">
                <a:solidFill>
                  <a:srgbClr val="0065BD"/>
                </a:solidFill>
              </a:rPr>
              <a:t>Age</a:t>
            </a:r>
          </a:p>
        </p:txBody>
      </p:sp>
      <p:sp>
        <p:nvSpPr>
          <p:cNvPr id="60" name="Tracker circle">
            <a:extLst>
              <a:ext uri="{FF2B5EF4-FFF2-40B4-BE49-F238E27FC236}">
                <a16:creationId xmlns:a16="http://schemas.microsoft.com/office/drawing/2014/main" id="{3C580F53-771E-4256-9BAE-87C7D82B15EA}"/>
              </a:ext>
            </a:extLst>
          </p:cNvPr>
          <p:cNvSpPr/>
          <p:nvPr/>
        </p:nvSpPr>
        <p:spPr bwMode="gray">
          <a:xfrm>
            <a:off x="2063900" y="2389962"/>
            <a:ext cx="246521" cy="24652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b="1" dirty="0">
                <a:solidFill>
                  <a:srgbClr val="0065BD"/>
                </a:solidFill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A9585E-1769-4247-B6E7-C8D67A921380}"/>
              </a:ext>
            </a:extLst>
          </p:cNvPr>
          <p:cNvSpPr txBox="1">
            <a:spLocks/>
          </p:cNvSpPr>
          <p:nvPr/>
        </p:nvSpPr>
        <p:spPr bwMode="gray">
          <a:xfrm>
            <a:off x="1641467" y="3987908"/>
            <a:ext cx="109138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b="1" dirty="0">
                <a:solidFill>
                  <a:srgbClr val="0065BD"/>
                </a:solidFill>
              </a:rPr>
              <a:t>Ne</a:t>
            </a:r>
            <a:r>
              <a:rPr lang="en-US" b="1" dirty="0">
                <a:solidFill>
                  <a:srgbClr val="0065BD"/>
                </a:solidFill>
              </a:rPr>
              <a:t>w </a:t>
            </a:r>
            <a:r>
              <a:rPr b="1" dirty="0">
                <a:solidFill>
                  <a:srgbClr val="0065BD"/>
                </a:solidFill>
              </a:rPr>
              <a:t>Arena</a:t>
            </a:r>
          </a:p>
        </p:txBody>
      </p:sp>
      <p:sp>
        <p:nvSpPr>
          <p:cNvPr id="62" name="Tracker circle">
            <a:extLst>
              <a:ext uri="{FF2B5EF4-FFF2-40B4-BE49-F238E27FC236}">
                <a16:creationId xmlns:a16="http://schemas.microsoft.com/office/drawing/2014/main" id="{CD8F28D0-383F-419D-9FF6-771F12838311}"/>
              </a:ext>
            </a:extLst>
          </p:cNvPr>
          <p:cNvSpPr/>
          <p:nvPr/>
        </p:nvSpPr>
        <p:spPr bwMode="gray">
          <a:xfrm>
            <a:off x="2063900" y="3634707"/>
            <a:ext cx="246521" cy="2465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b="1" dirty="0">
                <a:solidFill>
                  <a:srgbClr val="0065BD"/>
                </a:solidFill>
              </a:rPr>
              <a:t>4</a:t>
            </a:r>
          </a:p>
        </p:txBody>
      </p:sp>
      <p:sp>
        <p:nvSpPr>
          <p:cNvPr id="64" name="Tracker circle">
            <a:extLst>
              <a:ext uri="{FF2B5EF4-FFF2-40B4-BE49-F238E27FC236}">
                <a16:creationId xmlns:a16="http://schemas.microsoft.com/office/drawing/2014/main" id="{87D21DFE-5CD5-4031-9049-2662A8ADAE68}"/>
              </a:ext>
            </a:extLst>
          </p:cNvPr>
          <p:cNvSpPr/>
          <p:nvPr/>
        </p:nvSpPr>
        <p:spPr bwMode="gray">
          <a:xfrm>
            <a:off x="720611" y="2389963"/>
            <a:ext cx="246521" cy="2465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b="1" dirty="0">
                <a:solidFill>
                  <a:srgbClr val="00ADE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37EF39-51B1-4A0B-963D-318773AB16E4}"/>
              </a:ext>
            </a:extLst>
          </p:cNvPr>
          <p:cNvSpPr txBox="1">
            <a:spLocks/>
          </p:cNvSpPr>
          <p:nvPr/>
        </p:nvSpPr>
        <p:spPr bwMode="gray">
          <a:xfrm>
            <a:off x="158759" y="3987908"/>
            <a:ext cx="13702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b="1" dirty="0" err="1">
                <a:solidFill>
                  <a:srgbClr val="00ADEF"/>
                </a:solidFill>
              </a:rPr>
              <a:t>Decentrali</a:t>
            </a:r>
            <a:r>
              <a:rPr lang="en-US" b="1" dirty="0" err="1">
                <a:solidFill>
                  <a:srgbClr val="00ADEF"/>
                </a:solidFill>
              </a:rPr>
              <a:t>-</a:t>
            </a:r>
            <a:r>
              <a:rPr b="1" dirty="0" err="1">
                <a:solidFill>
                  <a:srgbClr val="00ADEF"/>
                </a:solidFill>
              </a:rPr>
              <a:t>sation</a:t>
            </a:r>
            <a:endParaRPr b="1" dirty="0">
              <a:solidFill>
                <a:srgbClr val="00ADEF"/>
              </a:solidFill>
            </a:endParaRPr>
          </a:p>
        </p:txBody>
      </p:sp>
      <p:sp>
        <p:nvSpPr>
          <p:cNvPr id="66" name="Tracker circle">
            <a:extLst>
              <a:ext uri="{FF2B5EF4-FFF2-40B4-BE49-F238E27FC236}">
                <a16:creationId xmlns:a16="http://schemas.microsoft.com/office/drawing/2014/main" id="{5498C10C-0431-4054-AB01-81D7D4E1AB07}"/>
              </a:ext>
            </a:extLst>
          </p:cNvPr>
          <p:cNvSpPr/>
          <p:nvPr/>
        </p:nvSpPr>
        <p:spPr bwMode="gray">
          <a:xfrm>
            <a:off x="720611" y="3634706"/>
            <a:ext cx="246521" cy="24652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b="1" dirty="0">
                <a:solidFill>
                  <a:srgbClr val="00ADEF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DFF929-4CD7-44DC-B06F-CB5A54C7C479}"/>
              </a:ext>
            </a:extLst>
          </p:cNvPr>
          <p:cNvSpPr txBox="1">
            <a:spLocks/>
          </p:cNvSpPr>
          <p:nvPr/>
        </p:nvSpPr>
        <p:spPr bwMode="gray">
          <a:xfrm>
            <a:off x="158759" y="2743164"/>
            <a:ext cx="13702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b="1" dirty="0">
                <a:solidFill>
                  <a:srgbClr val="00ADEF"/>
                </a:solidFill>
              </a:rPr>
              <a:t>Global carbon footprint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6885F8-06A1-4D36-AA88-172AC59F2068}"/>
              </a:ext>
            </a:extLst>
          </p:cNvPr>
          <p:cNvSpPr txBox="1">
            <a:spLocks/>
          </p:cNvSpPr>
          <p:nvPr/>
        </p:nvSpPr>
        <p:spPr bwMode="gray">
          <a:xfrm>
            <a:off x="2845336" y="2743164"/>
            <a:ext cx="118977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b="1" dirty="0">
                <a:solidFill>
                  <a:srgbClr val="002960"/>
                </a:solidFill>
              </a:rPr>
              <a:t>Authenticity</a:t>
            </a:r>
          </a:p>
        </p:txBody>
      </p:sp>
      <p:sp>
        <p:nvSpPr>
          <p:cNvPr id="57" name="Tracker circle">
            <a:extLst>
              <a:ext uri="{FF2B5EF4-FFF2-40B4-BE49-F238E27FC236}">
                <a16:creationId xmlns:a16="http://schemas.microsoft.com/office/drawing/2014/main" id="{84CA43CA-BD4B-4AFC-AE30-6514265E674C}"/>
              </a:ext>
            </a:extLst>
          </p:cNvPr>
          <p:cNvSpPr/>
          <p:nvPr/>
        </p:nvSpPr>
        <p:spPr bwMode="gray">
          <a:xfrm>
            <a:off x="3316962" y="2389963"/>
            <a:ext cx="246521" cy="2465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b="1" dirty="0">
                <a:solidFill>
                  <a:srgbClr val="002960"/>
                </a:solidFill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D5E4F3-80EC-4348-A9E6-3CEF53A0C781}"/>
              </a:ext>
            </a:extLst>
          </p:cNvPr>
          <p:cNvSpPr txBox="1">
            <a:spLocks/>
          </p:cNvSpPr>
          <p:nvPr/>
        </p:nvSpPr>
        <p:spPr bwMode="gray">
          <a:xfrm>
            <a:off x="2845336" y="3987908"/>
            <a:ext cx="118977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</a:pPr>
            <a:r>
              <a:rPr b="1" dirty="0">
                <a:solidFill>
                  <a:srgbClr val="002960"/>
                </a:solidFill>
              </a:rPr>
              <a:t>User </a:t>
            </a:r>
            <a:br>
              <a:rPr b="1" dirty="0">
                <a:solidFill>
                  <a:srgbClr val="002960"/>
                </a:solidFill>
              </a:rPr>
            </a:br>
            <a:r>
              <a:rPr b="1" dirty="0">
                <a:solidFill>
                  <a:srgbClr val="002960"/>
                </a:solidFill>
              </a:rPr>
              <a:t>Empower</a:t>
            </a:r>
            <a:r>
              <a:rPr lang="en-US" b="1" dirty="0">
                <a:solidFill>
                  <a:srgbClr val="002960"/>
                </a:solidFill>
              </a:rPr>
              <a:t>-</a:t>
            </a:r>
            <a:r>
              <a:rPr b="1" dirty="0" err="1">
                <a:solidFill>
                  <a:srgbClr val="002960"/>
                </a:solidFill>
              </a:rPr>
              <a:t>ment</a:t>
            </a:r>
            <a:endParaRPr b="1" dirty="0">
              <a:solidFill>
                <a:srgbClr val="002960"/>
              </a:solidFill>
            </a:endParaRPr>
          </a:p>
        </p:txBody>
      </p:sp>
      <p:sp>
        <p:nvSpPr>
          <p:cNvPr id="67" name="Tracker circle">
            <a:extLst>
              <a:ext uri="{FF2B5EF4-FFF2-40B4-BE49-F238E27FC236}">
                <a16:creationId xmlns:a16="http://schemas.microsoft.com/office/drawing/2014/main" id="{20B3C648-9FBC-4C82-A06A-55D4D62F2323}"/>
              </a:ext>
            </a:extLst>
          </p:cNvPr>
          <p:cNvSpPr/>
          <p:nvPr/>
        </p:nvSpPr>
        <p:spPr bwMode="gray">
          <a:xfrm>
            <a:off x="3316962" y="3607052"/>
            <a:ext cx="246521" cy="27417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b="1" dirty="0">
                <a:solidFill>
                  <a:srgbClr val="00296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1333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495492" y="1638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2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5492" y="1638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Now, it's up to you…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3D17C-34CE-49DD-B720-2550DD765D0A}"/>
              </a:ext>
            </a:extLst>
          </p:cNvPr>
          <p:cNvSpPr txBox="1"/>
          <p:nvPr/>
        </p:nvSpPr>
        <p:spPr bwMode="gray">
          <a:xfrm>
            <a:off x="2474633" y="4062613"/>
            <a:ext cx="5999834" cy="147681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/>
            <a:r>
              <a:rPr lang="en-US" sz="2399" b="1" dirty="0">
                <a:solidFill>
                  <a:srgbClr val="EC297B"/>
                </a:solidFill>
                <a:cs typeface="MV Boli" panose="02000500030200090000" pitchFamily="2" charset="0"/>
              </a:rPr>
              <a:t>Once we had successfully developed the brand, we were wondering what's the next thing that we now should tackle?</a:t>
            </a:r>
          </a:p>
          <a:p>
            <a:pPr algn="ctr"/>
            <a:r>
              <a:rPr lang="en-US" sz="2399" b="1" dirty="0">
                <a:solidFill>
                  <a:srgbClr val="EC297B"/>
                </a:solidFill>
                <a:cs typeface="MV Boli" panose="02000500030200090000" pitchFamily="2" charset="0"/>
              </a:rPr>
              <a:t>What would you do?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56C0D6-50FA-43E5-B968-CD109C17C229}"/>
              </a:ext>
            </a:extLst>
          </p:cNvPr>
          <p:cNvSpPr/>
          <p:nvPr/>
        </p:nvSpPr>
        <p:spPr bwMode="gray">
          <a:xfrm>
            <a:off x="3989249" y="898218"/>
            <a:ext cx="2970602" cy="2970602"/>
          </a:xfrm>
          <a:prstGeom prst="ellipse">
            <a:avLst/>
          </a:prstGeom>
          <a:solidFill>
            <a:schemeClr val="bg1">
              <a:alpha val="70000"/>
            </a:schemeClr>
          </a:solidFill>
          <a:ln w="63500" cap="rnd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02CF9D-2488-40C9-A7D4-0AC5877B08DE}"/>
              </a:ext>
            </a:extLst>
          </p:cNvPr>
          <p:cNvSpPr/>
          <p:nvPr/>
        </p:nvSpPr>
        <p:spPr bwMode="gray">
          <a:xfrm>
            <a:off x="3989249" y="898218"/>
            <a:ext cx="2970602" cy="2970602"/>
          </a:xfrm>
          <a:prstGeom prst="ellipse">
            <a:avLst/>
          </a:prstGeom>
          <a:noFill/>
          <a:ln w="63500" cap="rnd">
            <a:solidFill>
              <a:srgbClr val="EC297B"/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9" name="Freeform 320">
            <a:extLst>
              <a:ext uri="{FF2B5EF4-FFF2-40B4-BE49-F238E27FC236}">
                <a16:creationId xmlns:a16="http://schemas.microsoft.com/office/drawing/2014/main" id="{81BDA72D-FEEF-4454-9F31-942CD513A72A}"/>
              </a:ext>
            </a:extLst>
          </p:cNvPr>
          <p:cNvSpPr>
            <a:spLocks noEditPoints="1"/>
          </p:cNvSpPr>
          <p:nvPr/>
        </p:nvSpPr>
        <p:spPr bwMode="auto">
          <a:xfrm>
            <a:off x="4603283" y="1307036"/>
            <a:ext cx="1742534" cy="2152966"/>
          </a:xfrm>
          <a:custGeom>
            <a:avLst/>
            <a:gdLst>
              <a:gd name="T0" fmla="*/ 111 w 478"/>
              <a:gd name="T1" fmla="*/ 490 h 592"/>
              <a:gd name="T2" fmla="*/ 208 w 478"/>
              <a:gd name="T3" fmla="*/ 490 h 592"/>
              <a:gd name="T4" fmla="*/ 215 w 478"/>
              <a:gd name="T5" fmla="*/ 495 h 592"/>
              <a:gd name="T6" fmla="*/ 253 w 478"/>
              <a:gd name="T7" fmla="*/ 575 h 592"/>
              <a:gd name="T8" fmla="*/ 414 w 478"/>
              <a:gd name="T9" fmla="*/ 523 h 592"/>
              <a:gd name="T10" fmla="*/ 422 w 478"/>
              <a:gd name="T11" fmla="*/ 340 h 592"/>
              <a:gd name="T12" fmla="*/ 423 w 478"/>
              <a:gd name="T13" fmla="*/ 337 h 592"/>
              <a:gd name="T14" fmla="*/ 462 w 478"/>
              <a:gd name="T15" fmla="*/ 218 h 592"/>
              <a:gd name="T16" fmla="*/ 260 w 478"/>
              <a:gd name="T17" fmla="*/ 16 h 592"/>
              <a:gd name="T18" fmla="*/ 58 w 478"/>
              <a:gd name="T19" fmla="*/ 218 h 592"/>
              <a:gd name="T20" fmla="*/ 60 w 478"/>
              <a:gd name="T21" fmla="*/ 244 h 592"/>
              <a:gd name="T22" fmla="*/ 59 w 478"/>
              <a:gd name="T23" fmla="*/ 248 h 592"/>
              <a:gd name="T24" fmla="*/ 19 w 478"/>
              <a:gd name="T25" fmla="*/ 346 h 592"/>
              <a:gd name="T26" fmla="*/ 60 w 478"/>
              <a:gd name="T27" fmla="*/ 346 h 592"/>
              <a:gd name="T28" fmla="*/ 67 w 478"/>
              <a:gd name="T29" fmla="*/ 351 h 592"/>
              <a:gd name="T30" fmla="*/ 111 w 478"/>
              <a:gd name="T31" fmla="*/ 490 h 592"/>
              <a:gd name="T32" fmla="*/ 249 w 478"/>
              <a:gd name="T33" fmla="*/ 592 h 592"/>
              <a:gd name="T34" fmla="*/ 242 w 478"/>
              <a:gd name="T35" fmla="*/ 588 h 592"/>
              <a:gd name="T36" fmla="*/ 203 w 478"/>
              <a:gd name="T37" fmla="*/ 506 h 592"/>
              <a:gd name="T38" fmla="*/ 105 w 478"/>
              <a:gd name="T39" fmla="*/ 506 h 592"/>
              <a:gd name="T40" fmla="*/ 98 w 478"/>
              <a:gd name="T41" fmla="*/ 500 h 592"/>
              <a:gd name="T42" fmla="*/ 54 w 478"/>
              <a:gd name="T43" fmla="*/ 361 h 592"/>
              <a:gd name="T44" fmla="*/ 8 w 478"/>
              <a:gd name="T45" fmla="*/ 361 h 592"/>
              <a:gd name="T46" fmla="*/ 1 w 478"/>
              <a:gd name="T47" fmla="*/ 358 h 592"/>
              <a:gd name="T48" fmla="*/ 1 w 478"/>
              <a:gd name="T49" fmla="*/ 351 h 592"/>
              <a:gd name="T50" fmla="*/ 45 w 478"/>
              <a:gd name="T51" fmla="*/ 244 h 592"/>
              <a:gd name="T52" fmla="*/ 43 w 478"/>
              <a:gd name="T53" fmla="*/ 218 h 592"/>
              <a:gd name="T54" fmla="*/ 260 w 478"/>
              <a:gd name="T55" fmla="*/ 0 h 592"/>
              <a:gd name="T56" fmla="*/ 478 w 478"/>
              <a:gd name="T57" fmla="*/ 218 h 592"/>
              <a:gd name="T58" fmla="*/ 436 w 478"/>
              <a:gd name="T59" fmla="*/ 345 h 592"/>
              <a:gd name="T60" fmla="*/ 430 w 478"/>
              <a:gd name="T61" fmla="*/ 528 h 592"/>
              <a:gd name="T62" fmla="*/ 425 w 478"/>
              <a:gd name="T63" fmla="*/ 536 h 592"/>
              <a:gd name="T64" fmla="*/ 251 w 478"/>
              <a:gd name="T65" fmla="*/ 592 h 592"/>
              <a:gd name="T66" fmla="*/ 249 w 478"/>
              <a:gd name="T67" fmla="*/ 592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8" h="592">
                <a:moveTo>
                  <a:pt x="111" y="490"/>
                </a:moveTo>
                <a:lnTo>
                  <a:pt x="208" y="490"/>
                </a:lnTo>
                <a:cubicBezTo>
                  <a:pt x="211" y="490"/>
                  <a:pt x="214" y="492"/>
                  <a:pt x="215" y="495"/>
                </a:cubicBezTo>
                <a:lnTo>
                  <a:pt x="253" y="575"/>
                </a:lnTo>
                <a:lnTo>
                  <a:pt x="414" y="523"/>
                </a:lnTo>
                <a:cubicBezTo>
                  <a:pt x="414" y="495"/>
                  <a:pt x="411" y="383"/>
                  <a:pt x="422" y="340"/>
                </a:cubicBezTo>
                <a:cubicBezTo>
                  <a:pt x="422" y="339"/>
                  <a:pt x="422" y="338"/>
                  <a:pt x="423" y="337"/>
                </a:cubicBezTo>
                <a:cubicBezTo>
                  <a:pt x="449" y="303"/>
                  <a:pt x="462" y="261"/>
                  <a:pt x="462" y="218"/>
                </a:cubicBezTo>
                <a:cubicBezTo>
                  <a:pt x="462" y="106"/>
                  <a:pt x="372" y="16"/>
                  <a:pt x="260" y="16"/>
                </a:cubicBezTo>
                <a:cubicBezTo>
                  <a:pt x="149" y="16"/>
                  <a:pt x="58" y="106"/>
                  <a:pt x="58" y="218"/>
                </a:cubicBezTo>
                <a:cubicBezTo>
                  <a:pt x="58" y="226"/>
                  <a:pt x="59" y="235"/>
                  <a:pt x="60" y="244"/>
                </a:cubicBezTo>
                <a:cubicBezTo>
                  <a:pt x="60" y="245"/>
                  <a:pt x="60" y="247"/>
                  <a:pt x="59" y="248"/>
                </a:cubicBezTo>
                <a:lnTo>
                  <a:pt x="19" y="346"/>
                </a:lnTo>
                <a:lnTo>
                  <a:pt x="60" y="346"/>
                </a:lnTo>
                <a:cubicBezTo>
                  <a:pt x="63" y="346"/>
                  <a:pt x="66" y="348"/>
                  <a:pt x="67" y="351"/>
                </a:cubicBezTo>
                <a:lnTo>
                  <a:pt x="111" y="490"/>
                </a:lnTo>
                <a:close/>
                <a:moveTo>
                  <a:pt x="249" y="592"/>
                </a:moveTo>
                <a:cubicBezTo>
                  <a:pt x="246" y="592"/>
                  <a:pt x="243" y="591"/>
                  <a:pt x="242" y="588"/>
                </a:cubicBezTo>
                <a:lnTo>
                  <a:pt x="203" y="506"/>
                </a:lnTo>
                <a:lnTo>
                  <a:pt x="105" y="506"/>
                </a:lnTo>
                <a:cubicBezTo>
                  <a:pt x="102" y="506"/>
                  <a:pt x="99" y="504"/>
                  <a:pt x="98" y="500"/>
                </a:cubicBezTo>
                <a:lnTo>
                  <a:pt x="54" y="361"/>
                </a:lnTo>
                <a:lnTo>
                  <a:pt x="8" y="361"/>
                </a:lnTo>
                <a:cubicBezTo>
                  <a:pt x="5" y="361"/>
                  <a:pt x="3" y="360"/>
                  <a:pt x="1" y="358"/>
                </a:cubicBezTo>
                <a:cubicBezTo>
                  <a:pt x="0" y="356"/>
                  <a:pt x="0" y="353"/>
                  <a:pt x="1" y="351"/>
                </a:cubicBezTo>
                <a:lnTo>
                  <a:pt x="45" y="244"/>
                </a:lnTo>
                <a:cubicBezTo>
                  <a:pt x="43" y="235"/>
                  <a:pt x="43" y="226"/>
                  <a:pt x="43" y="218"/>
                </a:cubicBezTo>
                <a:cubicBezTo>
                  <a:pt x="43" y="98"/>
                  <a:pt x="140" y="0"/>
                  <a:pt x="260" y="0"/>
                </a:cubicBezTo>
                <a:cubicBezTo>
                  <a:pt x="380" y="0"/>
                  <a:pt x="478" y="98"/>
                  <a:pt x="478" y="218"/>
                </a:cubicBezTo>
                <a:cubicBezTo>
                  <a:pt x="478" y="264"/>
                  <a:pt x="463" y="308"/>
                  <a:pt x="436" y="345"/>
                </a:cubicBezTo>
                <a:cubicBezTo>
                  <a:pt x="426" y="392"/>
                  <a:pt x="430" y="527"/>
                  <a:pt x="430" y="528"/>
                </a:cubicBezTo>
                <a:cubicBezTo>
                  <a:pt x="430" y="531"/>
                  <a:pt x="428" y="534"/>
                  <a:pt x="425" y="536"/>
                </a:cubicBezTo>
                <a:lnTo>
                  <a:pt x="251" y="592"/>
                </a:lnTo>
                <a:cubicBezTo>
                  <a:pt x="250" y="592"/>
                  <a:pt x="250" y="592"/>
                  <a:pt x="249" y="592"/>
                </a:cubicBezTo>
              </a:path>
            </a:pathLst>
          </a:custGeom>
          <a:solidFill>
            <a:srgbClr val="EC297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CustomIcon">
            <a:extLst>
              <a:ext uri="{FF2B5EF4-FFF2-40B4-BE49-F238E27FC236}">
                <a16:creationId xmlns:a16="http://schemas.microsoft.com/office/drawing/2014/main" id="{81AEF19C-BA74-4C34-B90B-A94AFEAF1CF0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5395255" y="1548516"/>
            <a:ext cx="596737" cy="683472"/>
            <a:chOff x="1588" y="1588"/>
            <a:chExt cx="546100" cy="625475"/>
          </a:xfrm>
          <a:solidFill>
            <a:srgbClr val="EC297B"/>
          </a:solidFill>
        </p:grpSpPr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C2C40408-72BD-47AF-B47F-30E515401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38" y="1588"/>
              <a:ext cx="25400" cy="77788"/>
            </a:xfrm>
            <a:custGeom>
              <a:avLst/>
              <a:gdLst>
                <a:gd name="T0" fmla="*/ 9 w 18"/>
                <a:gd name="T1" fmla="*/ 53 h 53"/>
                <a:gd name="T2" fmla="*/ 0 w 18"/>
                <a:gd name="T3" fmla="*/ 44 h 53"/>
                <a:gd name="T4" fmla="*/ 0 w 18"/>
                <a:gd name="T5" fmla="*/ 9 h 53"/>
                <a:gd name="T6" fmla="*/ 9 w 18"/>
                <a:gd name="T7" fmla="*/ 0 h 53"/>
                <a:gd name="T8" fmla="*/ 18 w 18"/>
                <a:gd name="T9" fmla="*/ 9 h 53"/>
                <a:gd name="T10" fmla="*/ 18 w 18"/>
                <a:gd name="T11" fmla="*/ 44 h 53"/>
                <a:gd name="T12" fmla="*/ 9 w 18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3">
                  <a:moveTo>
                    <a:pt x="9" y="53"/>
                  </a:moveTo>
                  <a:cubicBezTo>
                    <a:pt x="4" y="53"/>
                    <a:pt x="0" y="49"/>
                    <a:pt x="0" y="4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9"/>
                    <a:pt x="14" y="53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2BC6F0C3-0E4C-4131-9058-034E326CF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" y="222250"/>
              <a:ext cx="76200" cy="26988"/>
            </a:xfrm>
            <a:custGeom>
              <a:avLst/>
              <a:gdLst>
                <a:gd name="T0" fmla="*/ 43 w 52"/>
                <a:gd name="T1" fmla="*/ 18 h 18"/>
                <a:gd name="T2" fmla="*/ 9 w 52"/>
                <a:gd name="T3" fmla="*/ 18 h 18"/>
                <a:gd name="T4" fmla="*/ 0 w 52"/>
                <a:gd name="T5" fmla="*/ 9 h 18"/>
                <a:gd name="T6" fmla="*/ 9 w 52"/>
                <a:gd name="T7" fmla="*/ 0 h 18"/>
                <a:gd name="T8" fmla="*/ 43 w 52"/>
                <a:gd name="T9" fmla="*/ 0 h 18"/>
                <a:gd name="T10" fmla="*/ 52 w 52"/>
                <a:gd name="T11" fmla="*/ 9 h 18"/>
                <a:gd name="T12" fmla="*/ 43 w 52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8">
                  <a:moveTo>
                    <a:pt x="43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9" y="0"/>
                    <a:pt x="52" y="4"/>
                    <a:pt x="52" y="9"/>
                  </a:cubicBezTo>
                  <a:cubicBezTo>
                    <a:pt x="52" y="14"/>
                    <a:pt x="49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DAF81359-31C4-4AB0-A393-D61BBD2E4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8" y="222250"/>
              <a:ext cx="76200" cy="26988"/>
            </a:xfrm>
            <a:custGeom>
              <a:avLst/>
              <a:gdLst>
                <a:gd name="T0" fmla="*/ 43 w 52"/>
                <a:gd name="T1" fmla="*/ 18 h 18"/>
                <a:gd name="T2" fmla="*/ 9 w 52"/>
                <a:gd name="T3" fmla="*/ 18 h 18"/>
                <a:gd name="T4" fmla="*/ 0 w 52"/>
                <a:gd name="T5" fmla="*/ 9 h 18"/>
                <a:gd name="T6" fmla="*/ 9 w 52"/>
                <a:gd name="T7" fmla="*/ 0 h 18"/>
                <a:gd name="T8" fmla="*/ 43 w 52"/>
                <a:gd name="T9" fmla="*/ 0 h 18"/>
                <a:gd name="T10" fmla="*/ 52 w 52"/>
                <a:gd name="T11" fmla="*/ 9 h 18"/>
                <a:gd name="T12" fmla="*/ 43 w 52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8">
                  <a:moveTo>
                    <a:pt x="43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9" y="0"/>
                    <a:pt x="52" y="4"/>
                    <a:pt x="52" y="9"/>
                  </a:cubicBezTo>
                  <a:cubicBezTo>
                    <a:pt x="52" y="14"/>
                    <a:pt x="49" y="1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E6EC5660-8AAB-42CA-AD4B-8EA0EA277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" y="66675"/>
              <a:ext cx="63500" cy="65088"/>
            </a:xfrm>
            <a:custGeom>
              <a:avLst/>
              <a:gdLst>
                <a:gd name="T0" fmla="*/ 34 w 44"/>
                <a:gd name="T1" fmla="*/ 44 h 44"/>
                <a:gd name="T2" fmla="*/ 27 w 44"/>
                <a:gd name="T3" fmla="*/ 41 h 44"/>
                <a:gd name="T4" fmla="*/ 3 w 44"/>
                <a:gd name="T5" fmla="*/ 17 h 44"/>
                <a:gd name="T6" fmla="*/ 3 w 44"/>
                <a:gd name="T7" fmla="*/ 4 h 44"/>
                <a:gd name="T8" fmla="*/ 16 w 44"/>
                <a:gd name="T9" fmla="*/ 4 h 44"/>
                <a:gd name="T10" fmla="*/ 40 w 44"/>
                <a:gd name="T11" fmla="*/ 28 h 44"/>
                <a:gd name="T12" fmla="*/ 40 w 44"/>
                <a:gd name="T13" fmla="*/ 41 h 44"/>
                <a:gd name="T14" fmla="*/ 34 w 44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4">
                  <a:moveTo>
                    <a:pt x="34" y="44"/>
                  </a:moveTo>
                  <a:cubicBezTo>
                    <a:pt x="32" y="44"/>
                    <a:pt x="30" y="43"/>
                    <a:pt x="27" y="41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4" y="32"/>
                    <a:pt x="44" y="38"/>
                    <a:pt x="40" y="41"/>
                  </a:cubicBezTo>
                  <a:cubicBezTo>
                    <a:pt x="39" y="43"/>
                    <a:pt x="36" y="44"/>
                    <a:pt x="3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4D40BEF9-0F59-4D29-9973-D94D108E9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" y="66675"/>
              <a:ext cx="65088" cy="65088"/>
            </a:xfrm>
            <a:custGeom>
              <a:avLst/>
              <a:gdLst>
                <a:gd name="T0" fmla="*/ 11 w 45"/>
                <a:gd name="T1" fmla="*/ 44 h 44"/>
                <a:gd name="T2" fmla="*/ 4 w 45"/>
                <a:gd name="T3" fmla="*/ 41 h 44"/>
                <a:gd name="T4" fmla="*/ 4 w 45"/>
                <a:gd name="T5" fmla="*/ 28 h 44"/>
                <a:gd name="T6" fmla="*/ 29 w 45"/>
                <a:gd name="T7" fmla="*/ 4 h 44"/>
                <a:gd name="T8" fmla="*/ 42 w 45"/>
                <a:gd name="T9" fmla="*/ 4 h 44"/>
                <a:gd name="T10" fmla="*/ 42 w 45"/>
                <a:gd name="T11" fmla="*/ 17 h 44"/>
                <a:gd name="T12" fmla="*/ 17 w 45"/>
                <a:gd name="T13" fmla="*/ 41 h 44"/>
                <a:gd name="T14" fmla="*/ 11 w 45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44">
                  <a:moveTo>
                    <a:pt x="11" y="44"/>
                  </a:moveTo>
                  <a:cubicBezTo>
                    <a:pt x="8" y="44"/>
                    <a:pt x="6" y="43"/>
                    <a:pt x="4" y="41"/>
                  </a:cubicBezTo>
                  <a:cubicBezTo>
                    <a:pt x="0" y="38"/>
                    <a:pt x="0" y="32"/>
                    <a:pt x="4" y="2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0"/>
                    <a:pt x="38" y="0"/>
                    <a:pt x="42" y="4"/>
                  </a:cubicBezTo>
                  <a:cubicBezTo>
                    <a:pt x="45" y="7"/>
                    <a:pt x="45" y="13"/>
                    <a:pt x="42" y="17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5" y="43"/>
                    <a:pt x="13" y="44"/>
                    <a:pt x="1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7F169AB2-F81C-4323-B552-690510D0C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25" y="104775"/>
              <a:ext cx="347663" cy="423863"/>
            </a:xfrm>
            <a:custGeom>
              <a:avLst/>
              <a:gdLst>
                <a:gd name="T0" fmla="*/ 171 w 238"/>
                <a:gd name="T1" fmla="*/ 290 h 290"/>
                <a:gd name="T2" fmla="*/ 66 w 238"/>
                <a:gd name="T3" fmla="*/ 290 h 290"/>
                <a:gd name="T4" fmla="*/ 57 w 238"/>
                <a:gd name="T5" fmla="*/ 280 h 290"/>
                <a:gd name="T6" fmla="*/ 57 w 238"/>
                <a:gd name="T7" fmla="*/ 219 h 290"/>
                <a:gd name="T8" fmla="*/ 0 w 238"/>
                <a:gd name="T9" fmla="*/ 118 h 290"/>
                <a:gd name="T10" fmla="*/ 119 w 238"/>
                <a:gd name="T11" fmla="*/ 0 h 290"/>
                <a:gd name="T12" fmla="*/ 238 w 238"/>
                <a:gd name="T13" fmla="*/ 118 h 290"/>
                <a:gd name="T14" fmla="*/ 180 w 238"/>
                <a:gd name="T15" fmla="*/ 219 h 290"/>
                <a:gd name="T16" fmla="*/ 180 w 238"/>
                <a:gd name="T17" fmla="*/ 280 h 290"/>
                <a:gd name="T18" fmla="*/ 171 w 238"/>
                <a:gd name="T19" fmla="*/ 290 h 290"/>
                <a:gd name="T20" fmla="*/ 75 w 238"/>
                <a:gd name="T21" fmla="*/ 271 h 290"/>
                <a:gd name="T22" fmla="*/ 162 w 238"/>
                <a:gd name="T23" fmla="*/ 271 h 290"/>
                <a:gd name="T24" fmla="*/ 162 w 238"/>
                <a:gd name="T25" fmla="*/ 214 h 290"/>
                <a:gd name="T26" fmla="*/ 167 w 238"/>
                <a:gd name="T27" fmla="*/ 206 h 290"/>
                <a:gd name="T28" fmla="*/ 219 w 238"/>
                <a:gd name="T29" fmla="*/ 118 h 290"/>
                <a:gd name="T30" fmla="*/ 119 w 238"/>
                <a:gd name="T31" fmla="*/ 18 h 290"/>
                <a:gd name="T32" fmla="*/ 19 w 238"/>
                <a:gd name="T33" fmla="*/ 118 h 290"/>
                <a:gd name="T34" fmla="*/ 71 w 238"/>
                <a:gd name="T35" fmla="*/ 206 h 290"/>
                <a:gd name="T36" fmla="*/ 75 w 238"/>
                <a:gd name="T37" fmla="*/ 214 h 290"/>
                <a:gd name="T38" fmla="*/ 75 w 238"/>
                <a:gd name="T39" fmla="*/ 271 h 290"/>
                <a:gd name="T40" fmla="*/ 75 w 238"/>
                <a:gd name="T41" fmla="*/ 27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290">
                  <a:moveTo>
                    <a:pt x="171" y="290"/>
                  </a:moveTo>
                  <a:cubicBezTo>
                    <a:pt x="66" y="290"/>
                    <a:pt x="66" y="290"/>
                    <a:pt x="66" y="290"/>
                  </a:cubicBezTo>
                  <a:cubicBezTo>
                    <a:pt x="62" y="290"/>
                    <a:pt x="57" y="286"/>
                    <a:pt x="57" y="280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22" y="198"/>
                    <a:pt x="0" y="160"/>
                    <a:pt x="0" y="118"/>
                  </a:cubicBezTo>
                  <a:cubicBezTo>
                    <a:pt x="0" y="53"/>
                    <a:pt x="53" y="0"/>
                    <a:pt x="119" y="0"/>
                  </a:cubicBezTo>
                  <a:cubicBezTo>
                    <a:pt x="184" y="0"/>
                    <a:pt x="238" y="53"/>
                    <a:pt x="238" y="118"/>
                  </a:cubicBezTo>
                  <a:cubicBezTo>
                    <a:pt x="238" y="160"/>
                    <a:pt x="216" y="198"/>
                    <a:pt x="180" y="219"/>
                  </a:cubicBezTo>
                  <a:cubicBezTo>
                    <a:pt x="180" y="280"/>
                    <a:pt x="180" y="280"/>
                    <a:pt x="180" y="280"/>
                  </a:cubicBezTo>
                  <a:cubicBezTo>
                    <a:pt x="180" y="286"/>
                    <a:pt x="176" y="290"/>
                    <a:pt x="171" y="290"/>
                  </a:cubicBezTo>
                  <a:close/>
                  <a:moveTo>
                    <a:pt x="75" y="271"/>
                  </a:moveTo>
                  <a:cubicBezTo>
                    <a:pt x="162" y="271"/>
                    <a:pt x="162" y="271"/>
                    <a:pt x="162" y="271"/>
                  </a:cubicBezTo>
                  <a:cubicBezTo>
                    <a:pt x="162" y="214"/>
                    <a:pt x="162" y="214"/>
                    <a:pt x="162" y="214"/>
                  </a:cubicBezTo>
                  <a:cubicBezTo>
                    <a:pt x="162" y="211"/>
                    <a:pt x="164" y="208"/>
                    <a:pt x="167" y="206"/>
                  </a:cubicBezTo>
                  <a:cubicBezTo>
                    <a:pt x="199" y="188"/>
                    <a:pt x="219" y="155"/>
                    <a:pt x="219" y="118"/>
                  </a:cubicBezTo>
                  <a:cubicBezTo>
                    <a:pt x="219" y="63"/>
                    <a:pt x="174" y="18"/>
                    <a:pt x="119" y="18"/>
                  </a:cubicBezTo>
                  <a:cubicBezTo>
                    <a:pt x="64" y="18"/>
                    <a:pt x="19" y="63"/>
                    <a:pt x="19" y="118"/>
                  </a:cubicBezTo>
                  <a:cubicBezTo>
                    <a:pt x="19" y="155"/>
                    <a:pt x="38" y="188"/>
                    <a:pt x="71" y="206"/>
                  </a:cubicBezTo>
                  <a:cubicBezTo>
                    <a:pt x="74" y="208"/>
                    <a:pt x="75" y="211"/>
                    <a:pt x="75" y="214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5" y="271"/>
                    <a:pt x="75" y="271"/>
                    <a:pt x="75" y="2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BF326C1E-02A2-4D77-A66E-1B1B175D5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00" y="554038"/>
              <a:ext cx="180975" cy="26988"/>
            </a:xfrm>
            <a:custGeom>
              <a:avLst/>
              <a:gdLst>
                <a:gd name="T0" fmla="*/ 115 w 124"/>
                <a:gd name="T1" fmla="*/ 19 h 19"/>
                <a:gd name="T2" fmla="*/ 9 w 124"/>
                <a:gd name="T3" fmla="*/ 19 h 19"/>
                <a:gd name="T4" fmla="*/ 0 w 124"/>
                <a:gd name="T5" fmla="*/ 10 h 19"/>
                <a:gd name="T6" fmla="*/ 9 w 124"/>
                <a:gd name="T7" fmla="*/ 0 h 19"/>
                <a:gd name="T8" fmla="*/ 115 w 124"/>
                <a:gd name="T9" fmla="*/ 0 h 19"/>
                <a:gd name="T10" fmla="*/ 124 w 124"/>
                <a:gd name="T11" fmla="*/ 10 h 19"/>
                <a:gd name="T12" fmla="*/ 115 w 12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9">
                  <a:moveTo>
                    <a:pt x="115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9" y="0"/>
                    <a:pt x="124" y="4"/>
                    <a:pt x="124" y="10"/>
                  </a:cubicBezTo>
                  <a:cubicBezTo>
                    <a:pt x="124" y="15"/>
                    <a:pt x="119" y="19"/>
                    <a:pt x="11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E53E2297-9516-4459-AB78-17B8F40BC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38" y="600075"/>
              <a:ext cx="141288" cy="26988"/>
            </a:xfrm>
            <a:custGeom>
              <a:avLst/>
              <a:gdLst>
                <a:gd name="T0" fmla="*/ 87 w 97"/>
                <a:gd name="T1" fmla="*/ 18 h 18"/>
                <a:gd name="T2" fmla="*/ 9 w 97"/>
                <a:gd name="T3" fmla="*/ 18 h 18"/>
                <a:gd name="T4" fmla="*/ 0 w 97"/>
                <a:gd name="T5" fmla="*/ 9 h 18"/>
                <a:gd name="T6" fmla="*/ 9 w 97"/>
                <a:gd name="T7" fmla="*/ 0 h 18"/>
                <a:gd name="T8" fmla="*/ 87 w 97"/>
                <a:gd name="T9" fmla="*/ 0 h 18"/>
                <a:gd name="T10" fmla="*/ 97 w 97"/>
                <a:gd name="T11" fmla="*/ 9 h 18"/>
                <a:gd name="T12" fmla="*/ 87 w 97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8">
                  <a:moveTo>
                    <a:pt x="8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2" y="0"/>
                    <a:pt x="97" y="4"/>
                    <a:pt x="97" y="9"/>
                  </a:cubicBezTo>
                  <a:cubicBezTo>
                    <a:pt x="97" y="14"/>
                    <a:pt x="92" y="18"/>
                    <a:pt x="8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7972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Object 4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495492" y="1638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6" name="think-cell Slide" r:id="rId14" imgW="524" imgH="526" progId="TCLayout.ActiveDocument.1">
                  <p:embed/>
                </p:oleObj>
              </mc:Choice>
              <mc:Fallback>
                <p:oleObj name="think-cell Slide" r:id="rId14" imgW="524" imgH="526" progId="TCLayout.ActiveDocument.1">
                  <p:embed/>
                  <p:pic>
                    <p:nvPicPr>
                      <p:cNvPr id="46" name="Object 45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95492" y="1638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" name="Picture 58">
            <a:extLst>
              <a:ext uri="{FF2B5EF4-FFF2-40B4-BE49-F238E27FC236}">
                <a16:creationId xmlns:a16="http://schemas.microsoft.com/office/drawing/2014/main" id="{81F57343-28A9-45C9-BDE7-E2FC69B823AF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 rot="5400000" flipH="1">
            <a:off x="8325253" y="3097616"/>
            <a:ext cx="2698115" cy="4549603"/>
          </a:xfrm>
          <a:prstGeom prst="rect">
            <a:avLst/>
          </a:prstGeom>
          <a:ln>
            <a:noFill/>
          </a:ln>
        </p:spPr>
      </p:pic>
      <p:sp>
        <p:nvSpPr>
          <p:cNvPr id="60" name="Slide Number">
            <a:extLst>
              <a:ext uri="{FF2B5EF4-FFF2-40B4-BE49-F238E27FC236}">
                <a16:creationId xmlns:a16="http://schemas.microsoft.com/office/drawing/2014/main" id="{9CCE47D3-B2F8-465A-9325-AB0ED1A24888}"/>
              </a:ext>
            </a:extLst>
          </p:cNvPr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9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61" name="SlideLogoText">
            <a:extLst>
              <a:ext uri="{FF2B5EF4-FFF2-40B4-BE49-F238E27FC236}">
                <a16:creationId xmlns:a16="http://schemas.microsoft.com/office/drawing/2014/main" id="{C4B54CF2-CB27-49BB-ACC9-A0201944C3A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60" y="230189"/>
            <a:ext cx="9529652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brand was introduced to the broad public with a well-orchestrated three-phase campaign approach</a:t>
            </a:r>
          </a:p>
        </p:txBody>
      </p:sp>
      <p:sp>
        <p:nvSpPr>
          <p:cNvPr id="44" name="TextBox 43"/>
          <p:cNvSpPr txBox="1">
            <a:spLocks/>
          </p:cNvSpPr>
          <p:nvPr/>
        </p:nvSpPr>
        <p:spPr bwMode="gray">
          <a:xfrm>
            <a:off x="158759" y="5820547"/>
            <a:ext cx="11491891" cy="5763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72009" tIns="72009" rIns="72009" bIns="72009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The brand introduction was a huge success achieving more than 70% aided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brand awareness in the home region and 36% nation-wide after 5 months </a:t>
            </a:r>
          </a:p>
        </p:txBody>
      </p:sp>
      <p:sp>
        <p:nvSpPr>
          <p:cNvPr id="48" name="5. Source"/>
          <p:cNvSpPr>
            <a:spLocks noChangeArrowheads="1"/>
          </p:cNvSpPr>
          <p:nvPr/>
        </p:nvSpPr>
        <p:spPr bwMode="gray">
          <a:xfrm>
            <a:off x="158758" y="6507558"/>
            <a:ext cx="746431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70271" indent="-370271" defTabSz="895362"/>
            <a:r>
              <a:rPr lang="en-US" sz="800" dirty="0">
                <a:solidFill>
                  <a:schemeClr val="accent6"/>
                </a:solidFill>
                <a:latin typeface="Arial" panose="020B0604020202020204" pitchFamily="34" charset="0"/>
              </a:rPr>
              <a:t>SOURCE: McKinsey</a:t>
            </a:r>
          </a:p>
        </p:txBody>
      </p:sp>
      <p:grpSp>
        <p:nvGrpSpPr>
          <p:cNvPr id="51" name="Group 50"/>
          <p:cNvGrpSpPr/>
          <p:nvPr/>
        </p:nvGrpSpPr>
        <p:grpSpPr bwMode="gray">
          <a:xfrm>
            <a:off x="10272622" y="482206"/>
            <a:ext cx="589931" cy="603961"/>
            <a:chOff x="3294063" y="1312863"/>
            <a:chExt cx="738188" cy="804862"/>
          </a:xfrm>
          <a:solidFill>
            <a:schemeClr val="accent2"/>
          </a:solidFill>
        </p:grpSpPr>
        <p:sp>
          <p:nvSpPr>
            <p:cNvPr id="52" name="Freeform 46"/>
            <p:cNvSpPr>
              <a:spLocks/>
            </p:cNvSpPr>
            <p:nvPr/>
          </p:nvSpPr>
          <p:spPr bwMode="gray">
            <a:xfrm>
              <a:off x="3757613" y="1558925"/>
              <a:ext cx="47625" cy="50800"/>
            </a:xfrm>
            <a:custGeom>
              <a:avLst/>
              <a:gdLst>
                <a:gd name="T0" fmla="*/ 3 w 16"/>
                <a:gd name="T1" fmla="*/ 3 h 17"/>
                <a:gd name="T2" fmla="*/ 3 w 16"/>
                <a:gd name="T3" fmla="*/ 13 h 17"/>
                <a:gd name="T4" fmla="*/ 13 w 16"/>
                <a:gd name="T5" fmla="*/ 14 h 17"/>
                <a:gd name="T6" fmla="*/ 14 w 16"/>
                <a:gd name="T7" fmla="*/ 3 h 17"/>
                <a:gd name="T8" fmla="*/ 3 w 16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5" y="16"/>
                    <a:pt x="10" y="17"/>
                    <a:pt x="13" y="14"/>
                  </a:cubicBezTo>
                  <a:cubicBezTo>
                    <a:pt x="16" y="11"/>
                    <a:pt x="16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solidFill>
                  <a:srgbClr val="000000"/>
                </a:solidFill>
              </a:endParaRPr>
            </a:p>
          </p:txBody>
        </p:sp>
        <p:sp>
          <p:nvSpPr>
            <p:cNvPr id="53" name="Freeform 47"/>
            <p:cNvSpPr>
              <a:spLocks/>
            </p:cNvSpPr>
            <p:nvPr/>
          </p:nvSpPr>
          <p:spPr bwMode="gray">
            <a:xfrm>
              <a:off x="3708401" y="1724025"/>
              <a:ext cx="39688" cy="36512"/>
            </a:xfrm>
            <a:custGeom>
              <a:avLst/>
              <a:gdLst>
                <a:gd name="T0" fmla="*/ 3 w 13"/>
                <a:gd name="T1" fmla="*/ 2 h 12"/>
                <a:gd name="T2" fmla="*/ 2 w 13"/>
                <a:gd name="T3" fmla="*/ 10 h 12"/>
                <a:gd name="T4" fmla="*/ 10 w 13"/>
                <a:gd name="T5" fmla="*/ 10 h 12"/>
                <a:gd name="T6" fmla="*/ 10 w 13"/>
                <a:gd name="T7" fmla="*/ 2 h 12"/>
                <a:gd name="T8" fmla="*/ 3 w 13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3" y="2"/>
                  </a:moveTo>
                  <a:cubicBezTo>
                    <a:pt x="0" y="4"/>
                    <a:pt x="0" y="7"/>
                    <a:pt x="2" y="10"/>
                  </a:cubicBezTo>
                  <a:cubicBezTo>
                    <a:pt x="4" y="12"/>
                    <a:pt x="8" y="12"/>
                    <a:pt x="10" y="10"/>
                  </a:cubicBezTo>
                  <a:cubicBezTo>
                    <a:pt x="12" y="8"/>
                    <a:pt x="13" y="4"/>
                    <a:pt x="10" y="2"/>
                  </a:cubicBezTo>
                  <a:cubicBezTo>
                    <a:pt x="8" y="0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solidFill>
                  <a:srgbClr val="000000"/>
                </a:solidFill>
              </a:endParaRPr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gray">
            <a:xfrm>
              <a:off x="3530601" y="1589088"/>
              <a:ext cx="69850" cy="71437"/>
            </a:xfrm>
            <a:custGeom>
              <a:avLst/>
              <a:gdLst>
                <a:gd name="T0" fmla="*/ 14 w 23"/>
                <a:gd name="T1" fmla="*/ 2 h 24"/>
                <a:gd name="T2" fmla="*/ 2 w 23"/>
                <a:gd name="T3" fmla="*/ 10 h 24"/>
                <a:gd name="T4" fmla="*/ 10 w 23"/>
                <a:gd name="T5" fmla="*/ 22 h 24"/>
                <a:gd name="T6" fmla="*/ 22 w 23"/>
                <a:gd name="T7" fmla="*/ 14 h 24"/>
                <a:gd name="T8" fmla="*/ 14 w 23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4" y="2"/>
                  </a:moveTo>
                  <a:cubicBezTo>
                    <a:pt x="8" y="0"/>
                    <a:pt x="3" y="4"/>
                    <a:pt x="2" y="10"/>
                  </a:cubicBezTo>
                  <a:cubicBezTo>
                    <a:pt x="0" y="15"/>
                    <a:pt x="4" y="21"/>
                    <a:pt x="10" y="22"/>
                  </a:cubicBezTo>
                  <a:cubicBezTo>
                    <a:pt x="15" y="24"/>
                    <a:pt x="21" y="20"/>
                    <a:pt x="22" y="14"/>
                  </a:cubicBezTo>
                  <a:cubicBezTo>
                    <a:pt x="23" y="9"/>
                    <a:pt x="20" y="3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solidFill>
                  <a:srgbClr val="000000"/>
                </a:solidFill>
              </a:endParaRPr>
            </a:p>
          </p:txBody>
        </p:sp>
        <p:sp>
          <p:nvSpPr>
            <p:cNvPr id="55" name="Freeform 49"/>
            <p:cNvSpPr>
              <a:spLocks noEditPoints="1"/>
            </p:cNvSpPr>
            <p:nvPr/>
          </p:nvSpPr>
          <p:spPr bwMode="gray">
            <a:xfrm>
              <a:off x="3294063" y="1312863"/>
              <a:ext cx="738188" cy="804862"/>
            </a:xfrm>
            <a:custGeom>
              <a:avLst/>
              <a:gdLst>
                <a:gd name="T0" fmla="*/ 28 w 244"/>
                <a:gd name="T1" fmla="*/ 109 h 266"/>
                <a:gd name="T2" fmla="*/ 24 w 244"/>
                <a:gd name="T3" fmla="*/ 169 h 266"/>
                <a:gd name="T4" fmla="*/ 27 w 244"/>
                <a:gd name="T5" fmla="*/ 201 h 266"/>
                <a:gd name="T6" fmla="*/ 93 w 244"/>
                <a:gd name="T7" fmla="*/ 265 h 266"/>
                <a:gd name="T8" fmla="*/ 203 w 244"/>
                <a:gd name="T9" fmla="*/ 159 h 266"/>
                <a:gd name="T10" fmla="*/ 108 w 244"/>
                <a:gd name="T11" fmla="*/ 135 h 266"/>
                <a:gd name="T12" fmla="*/ 100 w 244"/>
                <a:gd name="T13" fmla="*/ 140 h 266"/>
                <a:gd name="T14" fmla="*/ 86 w 244"/>
                <a:gd name="T15" fmla="*/ 141 h 266"/>
                <a:gd name="T16" fmla="*/ 77 w 244"/>
                <a:gd name="T17" fmla="*/ 138 h 266"/>
                <a:gd name="T18" fmla="*/ 65 w 244"/>
                <a:gd name="T19" fmla="*/ 130 h 266"/>
                <a:gd name="T20" fmla="*/ 58 w 244"/>
                <a:gd name="T21" fmla="*/ 124 h 266"/>
                <a:gd name="T22" fmla="*/ 61 w 244"/>
                <a:gd name="T23" fmla="*/ 107 h 266"/>
                <a:gd name="T24" fmla="*/ 51 w 244"/>
                <a:gd name="T25" fmla="*/ 99 h 266"/>
                <a:gd name="T26" fmla="*/ 64 w 244"/>
                <a:gd name="T27" fmla="*/ 89 h 266"/>
                <a:gd name="T28" fmla="*/ 61 w 244"/>
                <a:gd name="T29" fmla="*/ 77 h 266"/>
                <a:gd name="T30" fmla="*/ 80 w 244"/>
                <a:gd name="T31" fmla="*/ 76 h 266"/>
                <a:gd name="T32" fmla="*/ 93 w 244"/>
                <a:gd name="T33" fmla="*/ 65 h 266"/>
                <a:gd name="T34" fmla="*/ 102 w 244"/>
                <a:gd name="T35" fmla="*/ 68 h 266"/>
                <a:gd name="T36" fmla="*/ 115 w 244"/>
                <a:gd name="T37" fmla="*/ 76 h 266"/>
                <a:gd name="T38" fmla="*/ 122 w 244"/>
                <a:gd name="T39" fmla="*/ 82 h 266"/>
                <a:gd name="T40" fmla="*/ 126 w 244"/>
                <a:gd name="T41" fmla="*/ 96 h 266"/>
                <a:gd name="T42" fmla="*/ 128 w 244"/>
                <a:gd name="T43" fmla="*/ 105 h 266"/>
                <a:gd name="T44" fmla="*/ 124 w 244"/>
                <a:gd name="T45" fmla="*/ 118 h 266"/>
                <a:gd name="T46" fmla="*/ 120 w 244"/>
                <a:gd name="T47" fmla="*/ 127 h 266"/>
                <a:gd name="T48" fmla="*/ 161 w 244"/>
                <a:gd name="T49" fmla="*/ 150 h 266"/>
                <a:gd name="T50" fmla="*/ 160 w 244"/>
                <a:gd name="T51" fmla="*/ 154 h 266"/>
                <a:gd name="T52" fmla="*/ 154 w 244"/>
                <a:gd name="T53" fmla="*/ 159 h 266"/>
                <a:gd name="T54" fmla="*/ 149 w 244"/>
                <a:gd name="T55" fmla="*/ 161 h 266"/>
                <a:gd name="T56" fmla="*/ 142 w 244"/>
                <a:gd name="T57" fmla="*/ 161 h 266"/>
                <a:gd name="T58" fmla="*/ 137 w 244"/>
                <a:gd name="T59" fmla="*/ 161 h 266"/>
                <a:gd name="T60" fmla="*/ 130 w 244"/>
                <a:gd name="T61" fmla="*/ 158 h 266"/>
                <a:gd name="T62" fmla="*/ 128 w 244"/>
                <a:gd name="T63" fmla="*/ 153 h 266"/>
                <a:gd name="T64" fmla="*/ 124 w 244"/>
                <a:gd name="T65" fmla="*/ 146 h 266"/>
                <a:gd name="T66" fmla="*/ 123 w 244"/>
                <a:gd name="T67" fmla="*/ 142 h 266"/>
                <a:gd name="T68" fmla="*/ 130 w 244"/>
                <a:gd name="T69" fmla="*/ 135 h 266"/>
                <a:gd name="T70" fmla="*/ 128 w 244"/>
                <a:gd name="T71" fmla="*/ 129 h 266"/>
                <a:gd name="T72" fmla="*/ 136 w 244"/>
                <a:gd name="T73" fmla="*/ 128 h 266"/>
                <a:gd name="T74" fmla="*/ 138 w 244"/>
                <a:gd name="T75" fmla="*/ 122 h 266"/>
                <a:gd name="T76" fmla="*/ 147 w 244"/>
                <a:gd name="T77" fmla="*/ 127 h 266"/>
                <a:gd name="T78" fmla="*/ 156 w 244"/>
                <a:gd name="T79" fmla="*/ 126 h 266"/>
                <a:gd name="T80" fmla="*/ 159 w 244"/>
                <a:gd name="T81" fmla="*/ 130 h 266"/>
                <a:gd name="T82" fmla="*/ 162 w 244"/>
                <a:gd name="T83" fmla="*/ 137 h 266"/>
                <a:gd name="T84" fmla="*/ 164 w 244"/>
                <a:gd name="T85" fmla="*/ 142 h 266"/>
                <a:gd name="T86" fmla="*/ 183 w 244"/>
                <a:gd name="T87" fmla="*/ 106 h 266"/>
                <a:gd name="T88" fmla="*/ 174 w 244"/>
                <a:gd name="T89" fmla="*/ 112 h 266"/>
                <a:gd name="T90" fmla="*/ 169 w 244"/>
                <a:gd name="T91" fmla="*/ 115 h 266"/>
                <a:gd name="T92" fmla="*/ 159 w 244"/>
                <a:gd name="T93" fmla="*/ 115 h 266"/>
                <a:gd name="T94" fmla="*/ 152 w 244"/>
                <a:gd name="T95" fmla="*/ 115 h 266"/>
                <a:gd name="T96" fmla="*/ 144 w 244"/>
                <a:gd name="T97" fmla="*/ 110 h 266"/>
                <a:gd name="T98" fmla="*/ 140 w 244"/>
                <a:gd name="T99" fmla="*/ 105 h 266"/>
                <a:gd name="T100" fmla="*/ 135 w 244"/>
                <a:gd name="T101" fmla="*/ 95 h 266"/>
                <a:gd name="T102" fmla="*/ 134 w 244"/>
                <a:gd name="T103" fmla="*/ 88 h 266"/>
                <a:gd name="T104" fmla="*/ 143 w 244"/>
                <a:gd name="T105" fmla="*/ 80 h 266"/>
                <a:gd name="T106" fmla="*/ 140 w 244"/>
                <a:gd name="T107" fmla="*/ 72 h 266"/>
                <a:gd name="T108" fmla="*/ 152 w 244"/>
                <a:gd name="T109" fmla="*/ 71 h 266"/>
                <a:gd name="T110" fmla="*/ 155 w 244"/>
                <a:gd name="T111" fmla="*/ 63 h 266"/>
                <a:gd name="T112" fmla="*/ 167 w 244"/>
                <a:gd name="T113" fmla="*/ 70 h 266"/>
                <a:gd name="T114" fmla="*/ 179 w 244"/>
                <a:gd name="T115" fmla="*/ 69 h 266"/>
                <a:gd name="T116" fmla="*/ 182 w 244"/>
                <a:gd name="T117" fmla="*/ 74 h 266"/>
                <a:gd name="T118" fmla="*/ 187 w 244"/>
                <a:gd name="T119" fmla="*/ 84 h 266"/>
                <a:gd name="T120" fmla="*/ 188 w 244"/>
                <a:gd name="T121" fmla="*/ 90 h 266"/>
                <a:gd name="T122" fmla="*/ 185 w 244"/>
                <a:gd name="T123" fmla="*/ 10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" h="266">
                  <a:moveTo>
                    <a:pt x="203" y="159"/>
                  </a:moveTo>
                  <a:cubicBezTo>
                    <a:pt x="203" y="159"/>
                    <a:pt x="244" y="88"/>
                    <a:pt x="182" y="42"/>
                  </a:cubicBezTo>
                  <a:cubicBezTo>
                    <a:pt x="182" y="42"/>
                    <a:pt x="121" y="0"/>
                    <a:pt x="51" y="45"/>
                  </a:cubicBezTo>
                  <a:cubicBezTo>
                    <a:pt x="51" y="45"/>
                    <a:pt x="22" y="64"/>
                    <a:pt x="28" y="109"/>
                  </a:cubicBezTo>
                  <a:cubicBezTo>
                    <a:pt x="28" y="109"/>
                    <a:pt x="31" y="122"/>
                    <a:pt x="28" y="127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4" y="156"/>
                    <a:pt x="0" y="165"/>
                    <a:pt x="10" y="166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4" y="179"/>
                    <a:pt x="17" y="184"/>
                    <a:pt x="23" y="188"/>
                  </a:cubicBezTo>
                  <a:cubicBezTo>
                    <a:pt x="23" y="188"/>
                    <a:pt x="28" y="191"/>
                    <a:pt x="24" y="193"/>
                  </a:cubicBezTo>
                  <a:cubicBezTo>
                    <a:pt x="24" y="193"/>
                    <a:pt x="17" y="198"/>
                    <a:pt x="27" y="201"/>
                  </a:cubicBezTo>
                  <a:cubicBezTo>
                    <a:pt x="27" y="201"/>
                    <a:pt x="31" y="205"/>
                    <a:pt x="29" y="211"/>
                  </a:cubicBezTo>
                  <a:cubicBezTo>
                    <a:pt x="29" y="211"/>
                    <a:pt x="20" y="222"/>
                    <a:pt x="33" y="232"/>
                  </a:cubicBezTo>
                  <a:cubicBezTo>
                    <a:pt x="35" y="232"/>
                    <a:pt x="41" y="239"/>
                    <a:pt x="85" y="230"/>
                  </a:cubicBezTo>
                  <a:cubicBezTo>
                    <a:pt x="85" y="230"/>
                    <a:pt x="95" y="233"/>
                    <a:pt x="93" y="265"/>
                  </a:cubicBezTo>
                  <a:cubicBezTo>
                    <a:pt x="96" y="265"/>
                    <a:pt x="180" y="266"/>
                    <a:pt x="180" y="266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8" y="266"/>
                    <a:pt x="181" y="234"/>
                    <a:pt x="183" y="207"/>
                  </a:cubicBezTo>
                  <a:cubicBezTo>
                    <a:pt x="183" y="207"/>
                    <a:pt x="189" y="178"/>
                    <a:pt x="203" y="159"/>
                  </a:cubicBezTo>
                  <a:close/>
                  <a:moveTo>
                    <a:pt x="119" y="129"/>
                  </a:moveTo>
                  <a:cubicBezTo>
                    <a:pt x="111" y="136"/>
                    <a:pt x="111" y="136"/>
                    <a:pt x="111" y="136"/>
                  </a:cubicBezTo>
                  <a:cubicBezTo>
                    <a:pt x="111" y="136"/>
                    <a:pt x="110" y="136"/>
                    <a:pt x="110" y="136"/>
                  </a:cubicBezTo>
                  <a:cubicBezTo>
                    <a:pt x="109" y="136"/>
                    <a:pt x="108" y="136"/>
                    <a:pt x="108" y="135"/>
                  </a:cubicBezTo>
                  <a:cubicBezTo>
                    <a:pt x="103" y="129"/>
                    <a:pt x="103" y="129"/>
                    <a:pt x="103" y="129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100" y="139"/>
                    <a:pt x="100" y="140"/>
                    <a:pt x="100" y="140"/>
                  </a:cubicBezTo>
                  <a:cubicBezTo>
                    <a:pt x="99" y="141"/>
                    <a:pt x="99" y="141"/>
                    <a:pt x="98" y="141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88" y="142"/>
                    <a:pt x="87" y="142"/>
                    <a:pt x="87" y="142"/>
                  </a:cubicBezTo>
                  <a:cubicBezTo>
                    <a:pt x="87" y="142"/>
                    <a:pt x="87" y="142"/>
                    <a:pt x="86" y="141"/>
                  </a:cubicBezTo>
                  <a:cubicBezTo>
                    <a:pt x="86" y="141"/>
                    <a:pt x="86" y="140"/>
                    <a:pt x="86" y="140"/>
                  </a:cubicBezTo>
                  <a:cubicBezTo>
                    <a:pt x="85" y="132"/>
                    <a:pt x="85" y="132"/>
                    <a:pt x="85" y="132"/>
                  </a:cubicBezTo>
                  <a:cubicBezTo>
                    <a:pt x="82" y="131"/>
                    <a:pt x="82" y="131"/>
                    <a:pt x="82" y="131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77" y="139"/>
                    <a:pt x="76" y="139"/>
                  </a:cubicBezTo>
                  <a:cubicBezTo>
                    <a:pt x="76" y="139"/>
                    <a:pt x="75" y="139"/>
                    <a:pt x="74" y="139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4" y="133"/>
                    <a:pt x="64" y="131"/>
                    <a:pt x="65" y="130"/>
                  </a:cubicBezTo>
                  <a:cubicBezTo>
                    <a:pt x="69" y="123"/>
                    <a:pt x="69" y="123"/>
                    <a:pt x="69" y="123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24"/>
                    <a:pt x="58" y="124"/>
                    <a:pt x="58" y="124"/>
                  </a:cubicBezTo>
                  <a:cubicBezTo>
                    <a:pt x="57" y="124"/>
                    <a:pt x="57" y="123"/>
                    <a:pt x="56" y="12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2" y="111"/>
                    <a:pt x="53" y="110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2" y="102"/>
                    <a:pt x="52" y="102"/>
                    <a:pt x="51" y="101"/>
                  </a:cubicBezTo>
                  <a:cubicBezTo>
                    <a:pt x="51" y="101"/>
                    <a:pt x="51" y="100"/>
                    <a:pt x="51" y="9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4" y="89"/>
                    <a:pt x="54" y="88"/>
                    <a:pt x="54" y="88"/>
                  </a:cubicBezTo>
                  <a:cubicBezTo>
                    <a:pt x="55" y="88"/>
                    <a:pt x="56" y="87"/>
                    <a:pt x="56" y="88"/>
                  </a:cubicBezTo>
                  <a:cubicBezTo>
                    <a:pt x="64" y="89"/>
                    <a:pt x="64" y="89"/>
                    <a:pt x="64" y="89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80"/>
                    <a:pt x="60" y="79"/>
                    <a:pt x="60" y="79"/>
                  </a:cubicBezTo>
                  <a:cubicBezTo>
                    <a:pt x="60" y="78"/>
                    <a:pt x="60" y="78"/>
                    <a:pt x="61" y="77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71" y="70"/>
                    <a:pt x="72" y="71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66"/>
                    <a:pt x="80" y="65"/>
                    <a:pt x="81" y="65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2" y="64"/>
                    <a:pt x="93" y="64"/>
                    <a:pt x="93" y="65"/>
                  </a:cubicBezTo>
                  <a:cubicBezTo>
                    <a:pt x="94" y="65"/>
                    <a:pt x="94" y="65"/>
                    <a:pt x="94" y="66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3" y="67"/>
                    <a:pt x="104" y="67"/>
                    <a:pt x="105" y="67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115" y="73"/>
                    <a:pt x="115" y="73"/>
                    <a:pt x="115" y="74"/>
                  </a:cubicBezTo>
                  <a:cubicBezTo>
                    <a:pt x="115" y="75"/>
                    <a:pt x="115" y="75"/>
                    <a:pt x="115" y="76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5"/>
                    <a:pt x="113" y="85"/>
                    <a:pt x="113" y="85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21" y="82"/>
                    <a:pt x="122" y="82"/>
                    <a:pt x="122" y="82"/>
                  </a:cubicBezTo>
                  <a:cubicBezTo>
                    <a:pt x="123" y="82"/>
                    <a:pt x="123" y="83"/>
                    <a:pt x="123" y="83"/>
                  </a:cubicBezTo>
                  <a:cubicBezTo>
                    <a:pt x="127" y="93"/>
                    <a:pt x="127" y="93"/>
                    <a:pt x="127" y="93"/>
                  </a:cubicBezTo>
                  <a:cubicBezTo>
                    <a:pt x="128" y="93"/>
                    <a:pt x="128" y="94"/>
                    <a:pt x="127" y="94"/>
                  </a:cubicBezTo>
                  <a:cubicBezTo>
                    <a:pt x="127" y="95"/>
                    <a:pt x="127" y="95"/>
                    <a:pt x="126" y="96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102"/>
                    <a:pt x="119" y="102"/>
                    <a:pt x="119" y="102"/>
                  </a:cubicBezTo>
                  <a:cubicBezTo>
                    <a:pt x="127" y="104"/>
                    <a:pt x="127" y="104"/>
                    <a:pt x="127" y="104"/>
                  </a:cubicBezTo>
                  <a:cubicBezTo>
                    <a:pt x="127" y="104"/>
                    <a:pt x="128" y="104"/>
                    <a:pt x="128" y="105"/>
                  </a:cubicBezTo>
                  <a:cubicBezTo>
                    <a:pt x="129" y="105"/>
                    <a:pt x="129" y="106"/>
                    <a:pt x="129" y="10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7"/>
                    <a:pt x="126" y="118"/>
                    <a:pt x="125" y="118"/>
                  </a:cubicBezTo>
                  <a:cubicBezTo>
                    <a:pt x="125" y="118"/>
                    <a:pt x="124" y="119"/>
                    <a:pt x="124" y="118"/>
                  </a:cubicBezTo>
                  <a:cubicBezTo>
                    <a:pt x="115" y="117"/>
                    <a:pt x="115" y="117"/>
                    <a:pt x="115" y="117"/>
                  </a:cubicBezTo>
                  <a:cubicBezTo>
                    <a:pt x="114" y="119"/>
                    <a:pt x="114" y="119"/>
                    <a:pt x="114" y="119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20" y="126"/>
                    <a:pt x="120" y="127"/>
                    <a:pt x="120" y="127"/>
                  </a:cubicBezTo>
                  <a:cubicBezTo>
                    <a:pt x="120" y="128"/>
                    <a:pt x="119" y="128"/>
                    <a:pt x="119" y="129"/>
                  </a:cubicBezTo>
                  <a:close/>
                  <a:moveTo>
                    <a:pt x="163" y="149"/>
                  </a:moveTo>
                  <a:cubicBezTo>
                    <a:pt x="163" y="149"/>
                    <a:pt x="163" y="149"/>
                    <a:pt x="162" y="149"/>
                  </a:cubicBezTo>
                  <a:cubicBezTo>
                    <a:pt x="162" y="150"/>
                    <a:pt x="162" y="150"/>
                    <a:pt x="161" y="150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9" y="153"/>
                    <a:pt x="159" y="153"/>
                    <a:pt x="159" y="153"/>
                  </a:cubicBezTo>
                  <a:cubicBezTo>
                    <a:pt x="159" y="154"/>
                    <a:pt x="160" y="154"/>
                    <a:pt x="160" y="154"/>
                  </a:cubicBezTo>
                  <a:cubicBezTo>
                    <a:pt x="160" y="154"/>
                    <a:pt x="159" y="155"/>
                    <a:pt x="159" y="155"/>
                  </a:cubicBezTo>
                  <a:cubicBezTo>
                    <a:pt x="155" y="159"/>
                    <a:pt x="155" y="159"/>
                    <a:pt x="155" y="159"/>
                  </a:cubicBezTo>
                  <a:cubicBezTo>
                    <a:pt x="155" y="159"/>
                    <a:pt x="155" y="159"/>
                    <a:pt x="154" y="159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51" y="155"/>
                    <a:pt x="151" y="155"/>
                    <a:pt x="151" y="155"/>
                  </a:cubicBezTo>
                  <a:cubicBezTo>
                    <a:pt x="149" y="156"/>
                    <a:pt x="149" y="156"/>
                    <a:pt x="149" y="156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150" y="161"/>
                    <a:pt x="149" y="161"/>
                    <a:pt x="149" y="161"/>
                  </a:cubicBezTo>
                  <a:cubicBezTo>
                    <a:pt x="149" y="162"/>
                    <a:pt x="149" y="162"/>
                    <a:pt x="148" y="162"/>
                  </a:cubicBezTo>
                  <a:cubicBezTo>
                    <a:pt x="143" y="162"/>
                    <a:pt x="143" y="162"/>
                    <a:pt x="143" y="162"/>
                  </a:cubicBezTo>
                  <a:cubicBezTo>
                    <a:pt x="143" y="163"/>
                    <a:pt x="142" y="162"/>
                    <a:pt x="142" y="162"/>
                  </a:cubicBezTo>
                  <a:cubicBezTo>
                    <a:pt x="142" y="162"/>
                    <a:pt x="142" y="162"/>
                    <a:pt x="142" y="161"/>
                  </a:cubicBezTo>
                  <a:cubicBezTo>
                    <a:pt x="141" y="157"/>
                    <a:pt x="141" y="157"/>
                    <a:pt x="141" y="157"/>
                  </a:cubicBezTo>
                  <a:cubicBezTo>
                    <a:pt x="140" y="157"/>
                    <a:pt x="140" y="157"/>
                    <a:pt x="140" y="157"/>
                  </a:cubicBezTo>
                  <a:cubicBezTo>
                    <a:pt x="137" y="161"/>
                    <a:pt x="137" y="161"/>
                    <a:pt x="137" y="161"/>
                  </a:cubicBezTo>
                  <a:cubicBezTo>
                    <a:pt x="137" y="161"/>
                    <a:pt x="137" y="161"/>
                    <a:pt x="137" y="161"/>
                  </a:cubicBezTo>
                  <a:cubicBezTo>
                    <a:pt x="136" y="161"/>
                    <a:pt x="136" y="161"/>
                    <a:pt x="136" y="161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1" y="158"/>
                    <a:pt x="131" y="158"/>
                    <a:pt x="130" y="158"/>
                  </a:cubicBezTo>
                  <a:cubicBezTo>
                    <a:pt x="130" y="157"/>
                    <a:pt x="130" y="157"/>
                    <a:pt x="131" y="157"/>
                  </a:cubicBezTo>
                  <a:cubicBezTo>
                    <a:pt x="133" y="153"/>
                    <a:pt x="133" y="153"/>
                    <a:pt x="133" y="153"/>
                  </a:cubicBezTo>
                  <a:cubicBezTo>
                    <a:pt x="132" y="152"/>
                    <a:pt x="132" y="152"/>
                    <a:pt x="132" y="152"/>
                  </a:cubicBezTo>
                  <a:cubicBezTo>
                    <a:pt x="128" y="153"/>
                    <a:pt x="128" y="153"/>
                    <a:pt x="128" y="153"/>
                  </a:cubicBezTo>
                  <a:cubicBezTo>
                    <a:pt x="127" y="154"/>
                    <a:pt x="127" y="154"/>
                    <a:pt x="127" y="154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23" y="147"/>
                    <a:pt x="124" y="147"/>
                    <a:pt x="124" y="146"/>
                  </a:cubicBezTo>
                  <a:cubicBezTo>
                    <a:pt x="128" y="145"/>
                    <a:pt x="128" y="145"/>
                    <a:pt x="128" y="145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3" y="142"/>
                    <a:pt x="123" y="142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4" y="135"/>
                    <a:pt x="125" y="134"/>
                    <a:pt x="125" y="134"/>
                  </a:cubicBezTo>
                  <a:cubicBezTo>
                    <a:pt x="130" y="135"/>
                    <a:pt x="130" y="135"/>
                    <a:pt x="130" y="135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27" y="129"/>
                    <a:pt x="127" y="129"/>
                    <a:pt x="128" y="129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23"/>
                    <a:pt x="137" y="123"/>
                    <a:pt x="137" y="122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44" y="121"/>
                    <a:pt x="144" y="121"/>
                    <a:pt x="144" y="121"/>
                  </a:cubicBezTo>
                  <a:cubicBezTo>
                    <a:pt x="144" y="121"/>
                    <a:pt x="145" y="122"/>
                    <a:pt x="145" y="122"/>
                  </a:cubicBezTo>
                  <a:cubicBezTo>
                    <a:pt x="146" y="127"/>
                    <a:pt x="146" y="127"/>
                    <a:pt x="146" y="127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3"/>
                    <a:pt x="151" y="123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6" y="126"/>
                    <a:pt x="156" y="126"/>
                    <a:pt x="156" y="126"/>
                  </a:cubicBezTo>
                  <a:cubicBezTo>
                    <a:pt x="156" y="126"/>
                    <a:pt x="156" y="127"/>
                    <a:pt x="156" y="127"/>
                  </a:cubicBezTo>
                  <a:cubicBezTo>
                    <a:pt x="154" y="131"/>
                    <a:pt x="154" y="131"/>
                    <a:pt x="154" y="131"/>
                  </a:cubicBezTo>
                  <a:cubicBezTo>
                    <a:pt x="155" y="132"/>
                    <a:pt x="155" y="132"/>
                    <a:pt x="155" y="132"/>
                  </a:cubicBezTo>
                  <a:cubicBezTo>
                    <a:pt x="159" y="130"/>
                    <a:pt x="159" y="130"/>
                    <a:pt x="159" y="130"/>
                  </a:cubicBezTo>
                  <a:cubicBezTo>
                    <a:pt x="160" y="130"/>
                    <a:pt x="160" y="130"/>
                    <a:pt x="161" y="131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63" y="136"/>
                    <a:pt x="163" y="136"/>
                    <a:pt x="163" y="137"/>
                  </a:cubicBezTo>
                  <a:cubicBezTo>
                    <a:pt x="163" y="137"/>
                    <a:pt x="163" y="137"/>
                    <a:pt x="162" y="137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59" y="141"/>
                    <a:pt x="159" y="141"/>
                    <a:pt x="159" y="141"/>
                  </a:cubicBezTo>
                  <a:cubicBezTo>
                    <a:pt x="163" y="142"/>
                    <a:pt x="163" y="142"/>
                    <a:pt x="163" y="142"/>
                  </a:cubicBezTo>
                  <a:cubicBezTo>
                    <a:pt x="163" y="142"/>
                    <a:pt x="164" y="142"/>
                    <a:pt x="164" y="142"/>
                  </a:cubicBezTo>
                  <a:cubicBezTo>
                    <a:pt x="164" y="143"/>
                    <a:pt x="164" y="143"/>
                    <a:pt x="164" y="143"/>
                  </a:cubicBezTo>
                  <a:lnTo>
                    <a:pt x="163" y="149"/>
                  </a:lnTo>
                  <a:close/>
                  <a:moveTo>
                    <a:pt x="182" y="105"/>
                  </a:moveTo>
                  <a:cubicBezTo>
                    <a:pt x="182" y="105"/>
                    <a:pt x="183" y="106"/>
                    <a:pt x="183" y="106"/>
                  </a:cubicBezTo>
                  <a:cubicBezTo>
                    <a:pt x="183" y="106"/>
                    <a:pt x="182" y="107"/>
                    <a:pt x="182" y="107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6" y="112"/>
                    <a:pt x="176" y="112"/>
                    <a:pt x="176" y="112"/>
                  </a:cubicBezTo>
                  <a:cubicBezTo>
                    <a:pt x="175" y="112"/>
                    <a:pt x="175" y="112"/>
                    <a:pt x="174" y="112"/>
                  </a:cubicBezTo>
                  <a:cubicBezTo>
                    <a:pt x="170" y="108"/>
                    <a:pt x="170" y="108"/>
                    <a:pt x="170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9" y="114"/>
                    <a:pt x="169" y="114"/>
                    <a:pt x="169" y="114"/>
                  </a:cubicBezTo>
                  <a:cubicBezTo>
                    <a:pt x="169" y="115"/>
                    <a:pt x="169" y="115"/>
                    <a:pt x="169" y="115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60" y="117"/>
                    <a:pt x="160" y="117"/>
                    <a:pt x="160" y="117"/>
                  </a:cubicBezTo>
                  <a:cubicBezTo>
                    <a:pt x="160" y="117"/>
                    <a:pt x="159" y="117"/>
                    <a:pt x="159" y="116"/>
                  </a:cubicBezTo>
                  <a:cubicBezTo>
                    <a:pt x="159" y="116"/>
                    <a:pt x="159" y="116"/>
                    <a:pt x="159" y="115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56" y="109"/>
                    <a:pt x="156" y="109"/>
                    <a:pt x="156" y="109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2" y="115"/>
                    <a:pt x="152" y="115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4" y="111"/>
                    <a:pt x="144" y="110"/>
                    <a:pt x="144" y="110"/>
                  </a:cubicBezTo>
                  <a:cubicBezTo>
                    <a:pt x="143" y="110"/>
                    <a:pt x="144" y="109"/>
                    <a:pt x="144" y="109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5" y="102"/>
                    <a:pt x="145" y="102"/>
                    <a:pt x="145" y="102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39" y="105"/>
                    <a:pt x="139" y="105"/>
                    <a:pt x="139" y="105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35" y="97"/>
                    <a:pt x="135" y="97"/>
                    <a:pt x="135" y="97"/>
                  </a:cubicBezTo>
                  <a:cubicBezTo>
                    <a:pt x="134" y="96"/>
                    <a:pt x="135" y="95"/>
                    <a:pt x="135" y="95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0"/>
                    <a:pt x="141" y="90"/>
                    <a:pt x="141" y="90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5" y="89"/>
                    <a:pt x="134" y="89"/>
                    <a:pt x="134" y="88"/>
                  </a:cubicBezTo>
                  <a:cubicBezTo>
                    <a:pt x="134" y="88"/>
                    <a:pt x="134" y="88"/>
                    <a:pt x="134" y="87"/>
                  </a:cubicBezTo>
                  <a:cubicBezTo>
                    <a:pt x="135" y="80"/>
                    <a:pt x="135" y="80"/>
                    <a:pt x="135" y="80"/>
                  </a:cubicBezTo>
                  <a:cubicBezTo>
                    <a:pt x="135" y="79"/>
                    <a:pt x="136" y="79"/>
                    <a:pt x="137" y="79"/>
                  </a:cubicBezTo>
                  <a:cubicBezTo>
                    <a:pt x="143" y="80"/>
                    <a:pt x="143" y="80"/>
                    <a:pt x="143" y="80"/>
                  </a:cubicBezTo>
                  <a:cubicBezTo>
                    <a:pt x="144" y="78"/>
                    <a:pt x="144" y="78"/>
                    <a:pt x="144" y="78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6" y="67"/>
                    <a:pt x="146" y="67"/>
                    <a:pt x="146" y="67"/>
                  </a:cubicBezTo>
                  <a:cubicBezTo>
                    <a:pt x="146" y="66"/>
                    <a:pt x="146" y="66"/>
                    <a:pt x="147" y="66"/>
                  </a:cubicBezTo>
                  <a:cubicBezTo>
                    <a:pt x="147" y="66"/>
                    <a:pt x="148" y="66"/>
                    <a:pt x="148" y="67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54" y="70"/>
                    <a:pt x="154" y="70"/>
                    <a:pt x="154" y="70"/>
                  </a:cubicBezTo>
                  <a:cubicBezTo>
                    <a:pt x="153" y="64"/>
                    <a:pt x="153" y="64"/>
                    <a:pt x="153" y="64"/>
                  </a:cubicBezTo>
                  <a:cubicBezTo>
                    <a:pt x="153" y="64"/>
                    <a:pt x="153" y="64"/>
                    <a:pt x="154" y="63"/>
                  </a:cubicBezTo>
                  <a:cubicBezTo>
                    <a:pt x="154" y="63"/>
                    <a:pt x="154" y="63"/>
                    <a:pt x="155" y="63"/>
                  </a:cubicBezTo>
                  <a:cubicBezTo>
                    <a:pt x="162" y="62"/>
                    <a:pt x="162" y="62"/>
                    <a:pt x="162" y="62"/>
                  </a:cubicBezTo>
                  <a:cubicBezTo>
                    <a:pt x="163" y="62"/>
                    <a:pt x="164" y="62"/>
                    <a:pt x="164" y="63"/>
                  </a:cubicBezTo>
                  <a:cubicBezTo>
                    <a:pt x="164" y="69"/>
                    <a:pt x="164" y="69"/>
                    <a:pt x="164" y="69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69" y="64"/>
                    <a:pt x="169" y="64"/>
                    <a:pt x="169" y="64"/>
                  </a:cubicBezTo>
                  <a:cubicBezTo>
                    <a:pt x="170" y="64"/>
                    <a:pt x="171" y="64"/>
                    <a:pt x="172" y="64"/>
                  </a:cubicBezTo>
                  <a:cubicBezTo>
                    <a:pt x="178" y="68"/>
                    <a:pt x="178" y="68"/>
                    <a:pt x="178" y="68"/>
                  </a:cubicBezTo>
                  <a:cubicBezTo>
                    <a:pt x="178" y="68"/>
                    <a:pt x="179" y="68"/>
                    <a:pt x="179" y="69"/>
                  </a:cubicBezTo>
                  <a:cubicBezTo>
                    <a:pt x="179" y="69"/>
                    <a:pt x="179" y="69"/>
                    <a:pt x="179" y="70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7" y="77"/>
                    <a:pt x="177" y="77"/>
                    <a:pt x="177" y="77"/>
                  </a:cubicBezTo>
                  <a:cubicBezTo>
                    <a:pt x="182" y="74"/>
                    <a:pt x="182" y="74"/>
                    <a:pt x="182" y="74"/>
                  </a:cubicBezTo>
                  <a:cubicBezTo>
                    <a:pt x="183" y="74"/>
                    <a:pt x="184" y="74"/>
                    <a:pt x="184" y="75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8" y="82"/>
                    <a:pt x="188" y="82"/>
                    <a:pt x="188" y="83"/>
                  </a:cubicBezTo>
                  <a:cubicBezTo>
                    <a:pt x="187" y="83"/>
                    <a:pt x="187" y="83"/>
                    <a:pt x="187" y="84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2" y="88"/>
                    <a:pt x="182" y="88"/>
                    <a:pt x="182" y="88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8" y="90"/>
                    <a:pt x="188" y="90"/>
                    <a:pt x="188" y="90"/>
                  </a:cubicBezTo>
                  <a:cubicBezTo>
                    <a:pt x="189" y="91"/>
                    <a:pt x="189" y="91"/>
                    <a:pt x="189" y="91"/>
                  </a:cubicBezTo>
                  <a:cubicBezTo>
                    <a:pt x="187" y="99"/>
                    <a:pt x="187" y="99"/>
                    <a:pt x="187" y="99"/>
                  </a:cubicBezTo>
                  <a:cubicBezTo>
                    <a:pt x="187" y="99"/>
                    <a:pt x="187" y="99"/>
                    <a:pt x="186" y="100"/>
                  </a:cubicBezTo>
                  <a:cubicBezTo>
                    <a:pt x="186" y="100"/>
                    <a:pt x="186" y="100"/>
                    <a:pt x="185" y="100"/>
                  </a:cubicBezTo>
                  <a:cubicBezTo>
                    <a:pt x="179" y="99"/>
                    <a:pt x="179" y="99"/>
                    <a:pt x="179" y="99"/>
                  </a:cubicBezTo>
                  <a:cubicBezTo>
                    <a:pt x="178" y="101"/>
                    <a:pt x="178" y="101"/>
                    <a:pt x="178" y="101"/>
                  </a:cubicBezTo>
                  <a:lnTo>
                    <a:pt x="182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IE"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844D7A0-76BA-455B-B4DE-6BD0D1263742}"/>
              </a:ext>
            </a:extLst>
          </p:cNvPr>
          <p:cNvGrpSpPr/>
          <p:nvPr>
            <p:custDataLst>
              <p:tags r:id="rId4"/>
            </p:custDataLst>
          </p:nvPr>
        </p:nvGrpSpPr>
        <p:grpSpPr bwMode="gray">
          <a:xfrm>
            <a:off x="119063" y="2794522"/>
            <a:ext cx="3848714" cy="594360"/>
            <a:chOff x="119063" y="889000"/>
            <a:chExt cx="3848714" cy="594360"/>
          </a:xfrm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40D241E7-ACDC-4FD2-BA92-35115D7F967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gray">
            <a:xfrm>
              <a:off x="119063" y="889000"/>
              <a:ext cx="3848714" cy="59436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78209 w 1828800"/>
                <a:gd name="connsiteY5" fmla="*/ 457200 h 914400"/>
                <a:gd name="connsiteX0" fmla="*/ 0 w 1828800"/>
                <a:gd name="connsiteY0" fmla="*/ 0 h 914400"/>
                <a:gd name="connsiteX1" fmla="*/ 1750591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78209 w 1828800"/>
                <a:gd name="connsiteY5" fmla="*/ 457200 h 914400"/>
                <a:gd name="connsiteX0" fmla="*/ 0 w 1828800"/>
                <a:gd name="connsiteY0" fmla="*/ 0 h 914400"/>
                <a:gd name="connsiteX1" fmla="*/ 1750591 w 1828800"/>
                <a:gd name="connsiteY1" fmla="*/ 0 h 914400"/>
                <a:gd name="connsiteX2" fmla="*/ 1828800 w 1828800"/>
                <a:gd name="connsiteY2" fmla="*/ 457200 h 914400"/>
                <a:gd name="connsiteX3" fmla="*/ 1750591 w 1828800"/>
                <a:gd name="connsiteY3" fmla="*/ 914400 h 914400"/>
                <a:gd name="connsiteX4" fmla="*/ 0 w 1828800"/>
                <a:gd name="connsiteY4" fmla="*/ 914400 h 914400"/>
                <a:gd name="connsiteX5" fmla="*/ 78209 w 1828800"/>
                <a:gd name="connsiteY5" fmla="*/ 457200 h 914400"/>
                <a:gd name="connsiteX0" fmla="*/ 0 w 1828800"/>
                <a:gd name="connsiteY0" fmla="*/ 0 h 914400"/>
                <a:gd name="connsiteX1" fmla="*/ 1750591 w 1828800"/>
                <a:gd name="connsiteY1" fmla="*/ 0 h 914400"/>
                <a:gd name="connsiteX2" fmla="*/ 1828800 w 1828800"/>
                <a:gd name="connsiteY2" fmla="*/ 457200 h 914400"/>
                <a:gd name="connsiteX3" fmla="*/ 175059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591 w 1828800"/>
                <a:gd name="connsiteY1" fmla="*/ 0 h 914400"/>
                <a:gd name="connsiteX2" fmla="*/ 1828800 w 1828800"/>
                <a:gd name="connsiteY2" fmla="*/ 457200 h 914400"/>
                <a:gd name="connsiteX3" fmla="*/ 175059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591 w 1828800"/>
                <a:gd name="connsiteY1" fmla="*/ 0 h 914400"/>
                <a:gd name="connsiteX2" fmla="*/ 1828800 w 1828800"/>
                <a:gd name="connsiteY2" fmla="*/ 457200 h 914400"/>
                <a:gd name="connsiteX3" fmla="*/ 175059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591 w 1828800"/>
                <a:gd name="connsiteY1" fmla="*/ 0 h 914400"/>
                <a:gd name="connsiteX2" fmla="*/ 1828800 w 1828800"/>
                <a:gd name="connsiteY2" fmla="*/ 457200 h 914400"/>
                <a:gd name="connsiteX3" fmla="*/ 175059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5059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50836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50836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50836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77964" y="0"/>
                  </a:lnTo>
                  <a:lnTo>
                    <a:pt x="1828800" y="457200"/>
                  </a:lnTo>
                  <a:lnTo>
                    <a:pt x="1777964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0793746-C7A1-42CC-ADC8-F2AD6D20E0CB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 bwMode="gray">
            <a:xfrm>
              <a:off x="182563" y="930275"/>
              <a:ext cx="3678229" cy="51181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Teaser phase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DAEA318-FFBD-4690-8F3D-3422961590C8}"/>
              </a:ext>
            </a:extLst>
          </p:cNvPr>
          <p:cNvGrpSpPr/>
          <p:nvPr>
            <p:custDataLst>
              <p:tags r:id="rId5"/>
            </p:custDataLst>
          </p:nvPr>
        </p:nvGrpSpPr>
        <p:grpSpPr bwMode="gray">
          <a:xfrm>
            <a:off x="3940651" y="2794522"/>
            <a:ext cx="3848714" cy="594360"/>
            <a:chOff x="3940651" y="889000"/>
            <a:chExt cx="3848714" cy="594360"/>
          </a:xfrm>
        </p:grpSpPr>
        <p:sp>
          <p:nvSpPr>
            <p:cNvPr id="67" name="Freeform 44">
              <a:extLst>
                <a:ext uri="{FF2B5EF4-FFF2-40B4-BE49-F238E27FC236}">
                  <a16:creationId xmlns:a16="http://schemas.microsoft.com/office/drawing/2014/main" id="{C3A72881-0043-4643-9771-E3E72131A9C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gray">
            <a:xfrm>
              <a:off x="3940651" y="889000"/>
              <a:ext cx="3848714" cy="59436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590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590 w 1828800"/>
                <a:gd name="connsiteY1" fmla="*/ 0 h 914400"/>
                <a:gd name="connsiteX2" fmla="*/ 1828800 w 1828800"/>
                <a:gd name="connsiteY2" fmla="*/ 457200 h 914400"/>
                <a:gd name="connsiteX3" fmla="*/ 1750590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590 w 1828800"/>
                <a:gd name="connsiteY1" fmla="*/ 0 h 914400"/>
                <a:gd name="connsiteX2" fmla="*/ 1828800 w 1828800"/>
                <a:gd name="connsiteY2" fmla="*/ 457200 h 914400"/>
                <a:gd name="connsiteX3" fmla="*/ 1750590 w 1828800"/>
                <a:gd name="connsiteY3" fmla="*/ 914400 h 914400"/>
                <a:gd name="connsiteX4" fmla="*/ 0 w 1828800"/>
                <a:gd name="connsiteY4" fmla="*/ 914400 h 914400"/>
                <a:gd name="connsiteX5" fmla="*/ 78209 w 1828800"/>
                <a:gd name="connsiteY5" fmla="*/ 457200 h 914400"/>
                <a:gd name="connsiteX0" fmla="*/ 0 w 1828800"/>
                <a:gd name="connsiteY0" fmla="*/ 0 h 914400"/>
                <a:gd name="connsiteX1" fmla="*/ 1750590 w 1828800"/>
                <a:gd name="connsiteY1" fmla="*/ 0 h 914400"/>
                <a:gd name="connsiteX2" fmla="*/ 1828800 w 1828800"/>
                <a:gd name="connsiteY2" fmla="*/ 457200 h 914400"/>
                <a:gd name="connsiteX3" fmla="*/ 1750590 w 1828800"/>
                <a:gd name="connsiteY3" fmla="*/ 914400 h 914400"/>
                <a:gd name="connsiteX4" fmla="*/ 0 w 1828800"/>
                <a:gd name="connsiteY4" fmla="*/ 914400 h 914400"/>
                <a:gd name="connsiteX5" fmla="*/ 78209 w 1828800"/>
                <a:gd name="connsiteY5" fmla="*/ 457200 h 914400"/>
                <a:gd name="connsiteX0" fmla="*/ 0 w 1828800"/>
                <a:gd name="connsiteY0" fmla="*/ 0 h 914400"/>
                <a:gd name="connsiteX1" fmla="*/ 1750590 w 1828800"/>
                <a:gd name="connsiteY1" fmla="*/ 0 h 914400"/>
                <a:gd name="connsiteX2" fmla="*/ 1828800 w 1828800"/>
                <a:gd name="connsiteY2" fmla="*/ 457200 h 914400"/>
                <a:gd name="connsiteX3" fmla="*/ 1750590 w 1828800"/>
                <a:gd name="connsiteY3" fmla="*/ 914400 h 914400"/>
                <a:gd name="connsiteX4" fmla="*/ 0 w 1828800"/>
                <a:gd name="connsiteY4" fmla="*/ 914400 h 914400"/>
                <a:gd name="connsiteX5" fmla="*/ 78209 w 1828800"/>
                <a:gd name="connsiteY5" fmla="*/ 457200 h 914400"/>
                <a:gd name="connsiteX0" fmla="*/ 0 w 1828800"/>
                <a:gd name="connsiteY0" fmla="*/ 0 h 914400"/>
                <a:gd name="connsiteX1" fmla="*/ 1750590 w 1828800"/>
                <a:gd name="connsiteY1" fmla="*/ 0 h 914400"/>
                <a:gd name="connsiteX2" fmla="*/ 1828800 w 1828800"/>
                <a:gd name="connsiteY2" fmla="*/ 457200 h 914400"/>
                <a:gd name="connsiteX3" fmla="*/ 1750590 w 1828800"/>
                <a:gd name="connsiteY3" fmla="*/ 914400 h 914400"/>
                <a:gd name="connsiteX4" fmla="*/ 0 w 1828800"/>
                <a:gd name="connsiteY4" fmla="*/ 914400 h 914400"/>
                <a:gd name="connsiteX5" fmla="*/ 50836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50590 w 1828800"/>
                <a:gd name="connsiteY3" fmla="*/ 914400 h 914400"/>
                <a:gd name="connsiteX4" fmla="*/ 0 w 1828800"/>
                <a:gd name="connsiteY4" fmla="*/ 914400 h 914400"/>
                <a:gd name="connsiteX5" fmla="*/ 50836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50836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50836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50836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50836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77964" y="0"/>
                  </a:lnTo>
                  <a:lnTo>
                    <a:pt x="1828800" y="457200"/>
                  </a:lnTo>
                  <a:lnTo>
                    <a:pt x="1777964" y="914400"/>
                  </a:lnTo>
                  <a:lnTo>
                    <a:pt x="0" y="914400"/>
                  </a:lnTo>
                  <a:lnTo>
                    <a:pt x="50836" y="4572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614F054-E083-497A-8E9C-311F772E800D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 bwMode="gray">
            <a:xfrm>
              <a:off x="4098436" y="930275"/>
              <a:ext cx="3583944" cy="51181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Launch phase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2F26F24-9742-42E2-85EA-D69C3AB62A9E}"/>
              </a:ext>
            </a:extLst>
          </p:cNvPr>
          <p:cNvGrpSpPr/>
          <p:nvPr>
            <p:custDataLst>
              <p:tags r:id="rId6"/>
            </p:custDataLst>
          </p:nvPr>
        </p:nvGrpSpPr>
        <p:grpSpPr bwMode="gray">
          <a:xfrm>
            <a:off x="7762240" y="2794522"/>
            <a:ext cx="3848714" cy="594360"/>
            <a:chOff x="7762240" y="889000"/>
            <a:chExt cx="3848714" cy="594360"/>
          </a:xfrm>
        </p:grpSpPr>
        <p:sp>
          <p:nvSpPr>
            <p:cNvPr id="70" name="Freeform 44">
              <a:extLst>
                <a:ext uri="{FF2B5EF4-FFF2-40B4-BE49-F238E27FC236}">
                  <a16:creationId xmlns:a16="http://schemas.microsoft.com/office/drawing/2014/main" id="{B978E4A3-7E41-4549-BA6E-E30BCAC9110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gray">
            <a:xfrm>
              <a:off x="7762240" y="889000"/>
              <a:ext cx="3848714" cy="59436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75847 w 1828800"/>
                <a:gd name="connsiteY5" fmla="*/ 457200 h 914400"/>
                <a:gd name="connsiteX0" fmla="*/ 0 w 1828800"/>
                <a:gd name="connsiteY0" fmla="*/ 0 h 914400"/>
                <a:gd name="connsiteX1" fmla="*/ 1752953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591 w 1828800"/>
                <a:gd name="connsiteY1" fmla="*/ 0 h 914400"/>
                <a:gd name="connsiteX2" fmla="*/ 1828800 w 1828800"/>
                <a:gd name="connsiteY2" fmla="*/ 457200 h 914400"/>
                <a:gd name="connsiteX3" fmla="*/ 1752953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591 w 1828800"/>
                <a:gd name="connsiteY1" fmla="*/ 0 h 914400"/>
                <a:gd name="connsiteX2" fmla="*/ 1828800 w 1828800"/>
                <a:gd name="connsiteY2" fmla="*/ 457200 h 914400"/>
                <a:gd name="connsiteX3" fmla="*/ 175059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591 w 1828800"/>
                <a:gd name="connsiteY1" fmla="*/ 0 h 914400"/>
                <a:gd name="connsiteX2" fmla="*/ 1828800 w 1828800"/>
                <a:gd name="connsiteY2" fmla="*/ 457200 h 914400"/>
                <a:gd name="connsiteX3" fmla="*/ 1750591 w 1828800"/>
                <a:gd name="connsiteY3" fmla="*/ 914400 h 914400"/>
                <a:gd name="connsiteX4" fmla="*/ 0 w 1828800"/>
                <a:gd name="connsiteY4" fmla="*/ 914400 h 914400"/>
                <a:gd name="connsiteX5" fmla="*/ 78209 w 1828800"/>
                <a:gd name="connsiteY5" fmla="*/ 457200 h 914400"/>
                <a:gd name="connsiteX0" fmla="*/ 0 w 1828800"/>
                <a:gd name="connsiteY0" fmla="*/ 0 h 914400"/>
                <a:gd name="connsiteX1" fmla="*/ 1750591 w 1828800"/>
                <a:gd name="connsiteY1" fmla="*/ 0 h 914400"/>
                <a:gd name="connsiteX2" fmla="*/ 1828800 w 1828800"/>
                <a:gd name="connsiteY2" fmla="*/ 457200 h 914400"/>
                <a:gd name="connsiteX3" fmla="*/ 1750591 w 1828800"/>
                <a:gd name="connsiteY3" fmla="*/ 914400 h 914400"/>
                <a:gd name="connsiteX4" fmla="*/ 0 w 1828800"/>
                <a:gd name="connsiteY4" fmla="*/ 914400 h 914400"/>
                <a:gd name="connsiteX5" fmla="*/ 78209 w 1828800"/>
                <a:gd name="connsiteY5" fmla="*/ 457200 h 914400"/>
                <a:gd name="connsiteX0" fmla="*/ 0 w 1828800"/>
                <a:gd name="connsiteY0" fmla="*/ 0 h 914400"/>
                <a:gd name="connsiteX1" fmla="*/ 1750591 w 1828800"/>
                <a:gd name="connsiteY1" fmla="*/ 0 h 914400"/>
                <a:gd name="connsiteX2" fmla="*/ 1828800 w 1828800"/>
                <a:gd name="connsiteY2" fmla="*/ 457200 h 914400"/>
                <a:gd name="connsiteX3" fmla="*/ 1750591 w 1828800"/>
                <a:gd name="connsiteY3" fmla="*/ 914400 h 914400"/>
                <a:gd name="connsiteX4" fmla="*/ 0 w 1828800"/>
                <a:gd name="connsiteY4" fmla="*/ 914400 h 914400"/>
                <a:gd name="connsiteX5" fmla="*/ 78209 w 1828800"/>
                <a:gd name="connsiteY5" fmla="*/ 457200 h 914400"/>
                <a:gd name="connsiteX0" fmla="*/ 0 w 1828800"/>
                <a:gd name="connsiteY0" fmla="*/ 0 h 914400"/>
                <a:gd name="connsiteX1" fmla="*/ 1750591 w 1828800"/>
                <a:gd name="connsiteY1" fmla="*/ 0 h 914400"/>
                <a:gd name="connsiteX2" fmla="*/ 1828800 w 1828800"/>
                <a:gd name="connsiteY2" fmla="*/ 457200 h 914400"/>
                <a:gd name="connsiteX3" fmla="*/ 1750591 w 1828800"/>
                <a:gd name="connsiteY3" fmla="*/ 914400 h 914400"/>
                <a:gd name="connsiteX4" fmla="*/ 0 w 1828800"/>
                <a:gd name="connsiteY4" fmla="*/ 914400 h 914400"/>
                <a:gd name="connsiteX5" fmla="*/ 50836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50591 w 1828800"/>
                <a:gd name="connsiteY3" fmla="*/ 914400 h 914400"/>
                <a:gd name="connsiteX4" fmla="*/ 0 w 1828800"/>
                <a:gd name="connsiteY4" fmla="*/ 914400 h 914400"/>
                <a:gd name="connsiteX5" fmla="*/ 50836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50836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50836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50836 w 1828800"/>
                <a:gd name="connsiteY5" fmla="*/ 457200 h 914400"/>
                <a:gd name="connsiteX0" fmla="*/ 0 w 1828800"/>
                <a:gd name="connsiteY0" fmla="*/ 0 h 914400"/>
                <a:gd name="connsiteX1" fmla="*/ 1777964 w 1828800"/>
                <a:gd name="connsiteY1" fmla="*/ 0 h 914400"/>
                <a:gd name="connsiteX2" fmla="*/ 1828800 w 1828800"/>
                <a:gd name="connsiteY2" fmla="*/ 457200 h 914400"/>
                <a:gd name="connsiteX3" fmla="*/ 1777964 w 1828800"/>
                <a:gd name="connsiteY3" fmla="*/ 914400 h 914400"/>
                <a:gd name="connsiteX4" fmla="*/ 0 w 1828800"/>
                <a:gd name="connsiteY4" fmla="*/ 914400 h 914400"/>
                <a:gd name="connsiteX5" fmla="*/ 50836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77964" y="0"/>
                  </a:lnTo>
                  <a:lnTo>
                    <a:pt x="1828800" y="457200"/>
                  </a:lnTo>
                  <a:lnTo>
                    <a:pt x="1777964" y="914400"/>
                  </a:lnTo>
                  <a:lnTo>
                    <a:pt x="0" y="914400"/>
                  </a:lnTo>
                  <a:lnTo>
                    <a:pt x="50836" y="4572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E037C14-080D-49CF-BED1-AAED06EF2448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 bwMode="gray">
            <a:xfrm>
              <a:off x="7920025" y="930275"/>
              <a:ext cx="3583944" cy="51181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Product phase</a:t>
              </a:r>
            </a:p>
          </p:txBody>
        </p:sp>
      </p:grpSp>
      <p:sp>
        <p:nvSpPr>
          <p:cNvPr id="11" name="Shape 887"/>
          <p:cNvSpPr/>
          <p:nvPr/>
        </p:nvSpPr>
        <p:spPr bwMode="gray">
          <a:xfrm>
            <a:off x="119063" y="3748974"/>
            <a:ext cx="89447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100">
                <a:solidFill>
                  <a:srgbClr val="3B3632"/>
                </a:solidFill>
                <a:latin typeface="AmpleSoft Medium"/>
                <a:ea typeface="AmpleSoft Medium"/>
                <a:cs typeface="AmpleSoft Medium"/>
                <a:sym typeface="AmpleSoft Medium"/>
              </a:defRPr>
            </a:lvl1pPr>
          </a:lstStyle>
          <a:p>
            <a:r>
              <a:rPr lang="de-DE" sz="1400" dirty="0">
                <a:solidFill>
                  <a:schemeClr val="tx1"/>
                </a:solidFill>
                <a:latin typeface="+mn-lt"/>
                <a:cs typeface="Calibri"/>
              </a:rPr>
              <a:t>15</a:t>
            </a:r>
            <a:r>
              <a:rPr sz="1400" dirty="0">
                <a:solidFill>
                  <a:schemeClr val="tx1"/>
                </a:solidFill>
                <a:latin typeface="+mn-lt"/>
                <a:cs typeface="Calibri"/>
              </a:rPr>
              <a:t>.08.2016</a:t>
            </a:r>
          </a:p>
        </p:txBody>
      </p:sp>
      <p:sp>
        <p:nvSpPr>
          <p:cNvPr id="12" name="Shape 888"/>
          <p:cNvSpPr/>
          <p:nvPr/>
        </p:nvSpPr>
        <p:spPr bwMode="gray">
          <a:xfrm>
            <a:off x="3940651" y="3748974"/>
            <a:ext cx="89447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100">
                <a:solidFill>
                  <a:srgbClr val="3B3632"/>
                </a:solidFill>
                <a:latin typeface="AmpleSoft Medium"/>
                <a:ea typeface="AmpleSoft Medium"/>
                <a:cs typeface="AmpleSoft Medium"/>
                <a:sym typeface="AmpleSoft Medium"/>
              </a:defRPr>
            </a:lvl1pPr>
          </a:lstStyle>
          <a:p>
            <a:r>
              <a:rPr sz="1400" dirty="0">
                <a:solidFill>
                  <a:schemeClr val="tx1"/>
                </a:solidFill>
                <a:latin typeface="+mn-lt"/>
                <a:cs typeface="Calibri"/>
              </a:rPr>
              <a:t>01.09.2016</a:t>
            </a:r>
          </a:p>
        </p:txBody>
      </p:sp>
      <p:sp>
        <p:nvSpPr>
          <p:cNvPr id="17" name="Shape 888"/>
          <p:cNvSpPr/>
          <p:nvPr/>
        </p:nvSpPr>
        <p:spPr bwMode="gray">
          <a:xfrm>
            <a:off x="7762240" y="3748974"/>
            <a:ext cx="89447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100">
                <a:solidFill>
                  <a:srgbClr val="3B3632"/>
                </a:solidFill>
                <a:latin typeface="AmpleSoft Medium"/>
                <a:ea typeface="AmpleSoft Medium"/>
                <a:cs typeface="AmpleSoft Medium"/>
                <a:sym typeface="AmpleSoft Medium"/>
              </a:defRPr>
            </a:lvl1pPr>
          </a:lstStyle>
          <a:p>
            <a:r>
              <a:rPr lang="de-DE" sz="1400" dirty="0">
                <a:solidFill>
                  <a:schemeClr val="tx1"/>
                </a:solidFill>
                <a:latin typeface="+mn-lt"/>
                <a:cs typeface="Calibri"/>
              </a:rPr>
              <a:t>15</a:t>
            </a:r>
            <a:r>
              <a:rPr sz="1400" dirty="0">
                <a:solidFill>
                  <a:schemeClr val="tx1"/>
                </a:solidFill>
                <a:latin typeface="+mn-lt"/>
                <a:cs typeface="Calibri"/>
              </a:rPr>
              <a:t>.09.2016</a:t>
            </a:r>
          </a:p>
        </p:txBody>
      </p:sp>
      <p:sp>
        <p:nvSpPr>
          <p:cNvPr id="15" name="Shape 882"/>
          <p:cNvSpPr>
            <a:spLocks/>
          </p:cNvSpPr>
          <p:nvPr/>
        </p:nvSpPr>
        <p:spPr bwMode="gray">
          <a:xfrm>
            <a:off x="158759" y="3589606"/>
            <a:ext cx="11287603" cy="0"/>
          </a:xfrm>
          <a:prstGeom prst="line">
            <a:avLst/>
          </a:prstGeom>
          <a:ln w="63500">
            <a:solidFill>
              <a:schemeClr val="accent2"/>
            </a:solidFill>
            <a:miter lim="4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sz="1400">
              <a:latin typeface="+mn-lt"/>
            </a:endParaRPr>
          </a:p>
        </p:txBody>
      </p:sp>
      <p:sp>
        <p:nvSpPr>
          <p:cNvPr id="9" name="Shape 883"/>
          <p:cNvSpPr/>
          <p:nvPr/>
        </p:nvSpPr>
        <p:spPr bwMode="gray">
          <a:xfrm>
            <a:off x="119063" y="3499579"/>
            <a:ext cx="180059" cy="180059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221"/>
              </a:spcBef>
              <a:buClr>
                <a:srgbClr val="F5F5F6"/>
              </a:buClr>
              <a:buFont typeface="JVMHelveticaCondensed-Bold"/>
              <a:defRPr sz="1800">
                <a:solidFill>
                  <a:schemeClr val="accent5">
                    <a:hueOff val="-4858787"/>
                    <a:satOff val="-2170"/>
                    <a:lumOff val="10471"/>
                  </a:schemeClr>
                </a:solidFill>
                <a:uFill>
                  <a:solidFill>
                    <a:schemeClr val="accent5">
                      <a:hueOff val="-4858787"/>
                      <a:satOff val="-2170"/>
                      <a:lumOff val="10471"/>
                    </a:schemeClr>
                  </a:solidFill>
                </a:uFill>
                <a:latin typeface="+mj-lt"/>
                <a:ea typeface="+mj-ea"/>
                <a:cs typeface="+mj-cs"/>
                <a:sym typeface="JVMHelveticaCondensed-Bold"/>
              </a:defRPr>
            </a:pPr>
            <a:endParaRPr sz="1400">
              <a:latin typeface="+mn-lt"/>
            </a:endParaRPr>
          </a:p>
        </p:txBody>
      </p:sp>
      <p:sp>
        <p:nvSpPr>
          <p:cNvPr id="10" name="Shape 885"/>
          <p:cNvSpPr/>
          <p:nvPr/>
        </p:nvSpPr>
        <p:spPr bwMode="gray">
          <a:xfrm>
            <a:off x="3940651" y="3499579"/>
            <a:ext cx="180059" cy="180059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221"/>
              </a:spcBef>
              <a:buClr>
                <a:srgbClr val="F5F5F6"/>
              </a:buClr>
              <a:buFont typeface="JVMHelveticaCondensed-Bold"/>
              <a:defRPr sz="1800">
                <a:solidFill>
                  <a:schemeClr val="accent5">
                    <a:hueOff val="-4858787"/>
                    <a:satOff val="-2170"/>
                    <a:lumOff val="10471"/>
                  </a:schemeClr>
                </a:solidFill>
                <a:uFill>
                  <a:solidFill>
                    <a:schemeClr val="accent5">
                      <a:hueOff val="-4858787"/>
                      <a:satOff val="-2170"/>
                      <a:lumOff val="10471"/>
                    </a:schemeClr>
                  </a:solidFill>
                </a:uFill>
                <a:latin typeface="+mj-lt"/>
                <a:ea typeface="+mj-ea"/>
                <a:cs typeface="+mj-cs"/>
                <a:sym typeface="JVMHelveticaCondensed-Bold"/>
              </a:defRPr>
            </a:pPr>
            <a:endParaRPr sz="1400">
              <a:latin typeface="+mn-lt"/>
            </a:endParaRPr>
          </a:p>
        </p:txBody>
      </p:sp>
      <p:sp>
        <p:nvSpPr>
          <p:cNvPr id="14" name="Shape 885"/>
          <p:cNvSpPr/>
          <p:nvPr/>
        </p:nvSpPr>
        <p:spPr bwMode="gray">
          <a:xfrm>
            <a:off x="7762240" y="3499579"/>
            <a:ext cx="180059" cy="180059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221"/>
              </a:spcBef>
              <a:buClr>
                <a:srgbClr val="F5F5F6"/>
              </a:buClr>
              <a:buFont typeface="JVMHelveticaCondensed-Bold"/>
              <a:defRPr sz="1800">
                <a:solidFill>
                  <a:schemeClr val="accent5">
                    <a:hueOff val="-4858787"/>
                    <a:satOff val="-2170"/>
                    <a:lumOff val="10471"/>
                  </a:schemeClr>
                </a:solidFill>
                <a:uFill>
                  <a:solidFill>
                    <a:schemeClr val="accent5">
                      <a:hueOff val="-4858787"/>
                      <a:satOff val="-2170"/>
                      <a:lumOff val="10471"/>
                    </a:schemeClr>
                  </a:solidFill>
                </a:uFill>
                <a:latin typeface="+mj-lt"/>
                <a:ea typeface="+mj-ea"/>
                <a:cs typeface="+mj-cs"/>
                <a:sym typeface="JVMHelveticaCondensed-Bold"/>
              </a:defRPr>
            </a:pPr>
            <a:endParaRPr sz="1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7382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14"/>
  <p:tag name="ISNEWSLIDENUMBER" val="True"/>
  <p:tag name="NEWNAMES2" val="True"/>
  <p:tag name="PREVIOUSNAME" val="Presentation3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qkMRaaREyztFr74krTc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qkMRaaREyztFr74krTc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irm Format - template_Blue">
  <a:themeElements>
    <a:clrScheme name="McKinsey Cyan-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9F0FF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CBAAA8DA-AFC5-4F8A-BF34-733F303E9EE7}" vid="{C83A2FBA-1D83-4DE4-A7E3-439E0B148B18}"/>
    </a:ext>
  </a:extLst>
</a:theme>
</file>

<file path=ppt/theme/theme2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3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Wide</Template>
  <TotalTime>0</TotalTime>
  <Words>882</Words>
  <Application>Microsoft Office PowerPoint</Application>
  <PresentationFormat>Custom</PresentationFormat>
  <Paragraphs>163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AmpleSoft Medium</vt:lpstr>
      <vt:lpstr>Arial</vt:lpstr>
      <vt:lpstr>Calibri</vt:lpstr>
      <vt:lpstr>Century Gothic</vt:lpstr>
      <vt:lpstr>JVMHelveticaCondensed-Bold</vt:lpstr>
      <vt:lpstr>MV Boli</vt:lpstr>
      <vt:lpstr>Wingdings</vt:lpstr>
      <vt:lpstr>Firm Format - template_Blue</vt:lpstr>
      <vt:lpstr>M&amp;S Theme</vt:lpstr>
      <vt:lpstr>Firm Format - template_Grey</vt:lpstr>
      <vt:lpstr>think-cell Slide</vt:lpstr>
      <vt:lpstr> </vt:lpstr>
      <vt:lpstr>EnergyCo: initial situation – external pressures due to energy transition and gap between brand promise and perception </vt:lpstr>
      <vt:lpstr>We did a thorough stakeholder analysis to derive "motivators“ for the new brand</vt:lpstr>
      <vt:lpstr>Motivators were translated into a three-part mission statement</vt:lpstr>
      <vt:lpstr>Now, it's up to you…</vt:lpstr>
      <vt:lpstr> </vt:lpstr>
      <vt:lpstr>To give you the full picture of our 6-3-1 logic: Motivators and mission statement were translated into the brand belief</vt:lpstr>
      <vt:lpstr>Now, it's up to you…</vt:lpstr>
      <vt:lpstr>The brand was introduced to the broad public with a well-orchestrated three-phase campaign approach</vt:lpstr>
      <vt:lpstr>The launch campaign was centered around the theme of #restart</vt:lpstr>
      <vt:lpstr>Internal activation – taking all employees from “knowing” to “promoting” the new brand</vt:lpstr>
      <vt:lpstr>Brand delivery assurance – monitor and steer the brand for long-term success</vt:lpstr>
      <vt:lpstr>We continued to work on brand delivery – long-term implementation initiatives how to deliver the new brand in the future</vt:lpstr>
      <vt:lpstr>Summarizing our client case in 30 seconds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2018-11-05T09:20:13Z</dcterms:created>
  <dcterms:modified xsi:type="dcterms:W3CDTF">2019-05-07T10:36:19Z</dcterms:modified>
  <cp:category/>
  <cp:contentStatus/>
  <dc:language/>
  <cp:version/>
</cp:coreProperties>
</file>