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9" r:id="rId2"/>
  </p:sldMasterIdLst>
  <p:notesMasterIdLst>
    <p:notesMasterId r:id="rId4"/>
  </p:notesMasterIdLst>
  <p:sldIdLst>
    <p:sldId id="256" r:id="rId3"/>
  </p:sldIdLst>
  <p:sldSz cx="11950700" cy="6721475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3" autoAdjust="0"/>
    <p:restoredTop sz="94660"/>
  </p:normalViewPr>
  <p:slideViewPr>
    <p:cSldViewPr snapToGrid="0">
      <p:cViewPr>
        <p:scale>
          <a:sx n="162" d="100"/>
          <a:sy n="162" d="100"/>
        </p:scale>
        <p:origin x="8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E7CF-3BD7-4E6A-803E-C472CC8592CB}" type="datetimeFigureOut">
              <a:rPr lang="de-DE" smtClean="0"/>
              <a:t>21.05.19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54241-324F-4892-9EF0-562933882E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3626DB75-57D9-48EB-972A-F1073D2C5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8E04A-4DAE-489F-B527-84C3FAC5A4C8}" type="slidenum">
              <a:rPr lang="en-US" altLang="de-DE"/>
              <a:pPr/>
              <a:t>1</a:t>
            </a:fld>
            <a:endParaRPr lang="en-US" altLang="de-DE"/>
          </a:p>
        </p:txBody>
      </p:sp>
      <p:sp>
        <p:nvSpPr>
          <p:cNvPr id="793602" name="Rectangle 2">
            <a:extLst>
              <a:ext uri="{FF2B5EF4-FFF2-40B4-BE49-F238E27FC236}">
                <a16:creationId xmlns:a16="http://schemas.microsoft.com/office/drawing/2014/main" xmlns="" id="{D70C381B-EDD0-4AE1-97E7-26C7B2D9D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xmlns="" id="{CEEEF991-89B2-4448-9415-A53F2965E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4989513"/>
            <a:ext cx="5951537" cy="244475"/>
          </a:xfrm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498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5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5001539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15967"/>
            <a:ext cx="110608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700" b="0" i="0" smtClean="0">
                <a:solidFill>
                  <a:schemeClr val="accent6"/>
                </a:solidFill>
              </a:rPr>
              <a:pPr lvl="0"/>
              <a:t>‹#›</a:t>
            </a:fld>
            <a:endParaRPr lang="en-US" sz="700" b="0" i="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05567" y="6515967"/>
            <a:ext cx="881652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700" b="0" i="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06652" y="6508273"/>
            <a:ext cx="108056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610" y="6229812"/>
            <a:ext cx="2688908" cy="357856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8670" y="6229812"/>
            <a:ext cx="4033361" cy="3578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0182" y="6229812"/>
            <a:ext cx="2688908" cy="357856"/>
          </a:xfrm>
          <a:prstGeom prst="rect">
            <a:avLst/>
          </a:prstGeom>
        </p:spPr>
        <p:txBody>
          <a:bodyPr/>
          <a:lstStyle/>
          <a:p>
            <a:fld id="{890B50F3-2616-464A-9212-C31CAE7704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06652" y="6508273"/>
            <a:ext cx="108056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06652" y="6508273"/>
            <a:ext cx="108056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36.xml"/><Relationship Id="rId21" Type="http://schemas.openxmlformats.org/officeDocument/2006/relationships/tags" Target="../tags/tag37.xml"/><Relationship Id="rId22" Type="http://schemas.openxmlformats.org/officeDocument/2006/relationships/tags" Target="../tags/tag38.xml"/><Relationship Id="rId23" Type="http://schemas.openxmlformats.org/officeDocument/2006/relationships/tags" Target="../tags/tag39.xml"/><Relationship Id="rId24" Type="http://schemas.openxmlformats.org/officeDocument/2006/relationships/tags" Target="../tags/tag40.xml"/><Relationship Id="rId25" Type="http://schemas.openxmlformats.org/officeDocument/2006/relationships/tags" Target="../tags/tag41.xml"/><Relationship Id="rId26" Type="http://schemas.openxmlformats.org/officeDocument/2006/relationships/tags" Target="../tags/tag42.xml"/><Relationship Id="rId27" Type="http://schemas.openxmlformats.org/officeDocument/2006/relationships/tags" Target="../tags/tag43.xml"/><Relationship Id="rId28" Type="http://schemas.openxmlformats.org/officeDocument/2006/relationships/tags" Target="../tags/tag44.xml"/><Relationship Id="rId29" Type="http://schemas.openxmlformats.org/officeDocument/2006/relationships/tags" Target="../tags/tag45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46.xml"/><Relationship Id="rId31" Type="http://schemas.openxmlformats.org/officeDocument/2006/relationships/tags" Target="../tags/tag47.xml"/><Relationship Id="rId32" Type="http://schemas.openxmlformats.org/officeDocument/2006/relationships/tags" Target="../tags/tag48.xml"/><Relationship Id="rId9" Type="http://schemas.openxmlformats.org/officeDocument/2006/relationships/tags" Target="../tags/tag25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Relationship Id="rId33" Type="http://schemas.openxmlformats.org/officeDocument/2006/relationships/tags" Target="../tags/tag49.xml"/><Relationship Id="rId34" Type="http://schemas.openxmlformats.org/officeDocument/2006/relationships/tags" Target="../tags/tag50.xml"/><Relationship Id="rId35" Type="http://schemas.openxmlformats.org/officeDocument/2006/relationships/tags" Target="../tags/tag51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tags" Target="../tags/tag31.xml"/><Relationship Id="rId16" Type="http://schemas.openxmlformats.org/officeDocument/2006/relationships/tags" Target="../tags/tag32.xml"/><Relationship Id="rId17" Type="http://schemas.openxmlformats.org/officeDocument/2006/relationships/tags" Target="../tags/tag33.xml"/><Relationship Id="rId18" Type="http://schemas.openxmlformats.org/officeDocument/2006/relationships/tags" Target="../tags/tag34.xml"/><Relationship Id="rId19" Type="http://schemas.openxmlformats.org/officeDocument/2006/relationships/tags" Target="../tags/tag35.xml"/><Relationship Id="rId37" Type="http://schemas.openxmlformats.org/officeDocument/2006/relationships/tags" Target="../tags/tag53.xml"/><Relationship Id="rId38" Type="http://schemas.openxmlformats.org/officeDocument/2006/relationships/oleObject" Target="../embeddings/oleObject3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32327594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25303" y="4114413"/>
            <a:ext cx="264496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50020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3985" y="285751"/>
            <a:ext cx="478209" cy="150811"/>
            <a:chOff x="8382182" y="285750"/>
            <a:chExt cx="358593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2182" y="285750"/>
              <a:ext cx="35859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218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2182" y="436561"/>
              <a:ext cx="35859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1" y="279401"/>
            <a:ext cx="802334" cy="997467"/>
            <a:chOff x="7835905" y="279400"/>
            <a:chExt cx="802227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2" y="279401"/>
            <a:ext cx="1110349" cy="730767"/>
            <a:chOff x="7540629" y="279400"/>
            <a:chExt cx="1110202" cy="730767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69017" cy="1306516"/>
            <a:chOff x="7769225" y="250825"/>
            <a:chExt cx="86890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25303" y="4114413"/>
            <a:ext cx="264496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50020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316494"/>
            <a:ext cx="5686373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4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3985" y="285751"/>
            <a:ext cx="478209" cy="150811"/>
            <a:chOff x="8382182" y="285750"/>
            <a:chExt cx="358593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2182" y="285750"/>
              <a:ext cx="35859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218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2182" y="436561"/>
              <a:ext cx="35859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1" y="279401"/>
            <a:ext cx="802334" cy="997467"/>
            <a:chOff x="7835905" y="279400"/>
            <a:chExt cx="802227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2" y="279401"/>
            <a:ext cx="1110349" cy="730767"/>
            <a:chOff x="7540629" y="279400"/>
            <a:chExt cx="1110202" cy="730767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69017" cy="1306516"/>
            <a:chOff x="7769225" y="250825"/>
            <a:chExt cx="86890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802334" cy="997467"/>
            <a:chOff x="7835905" y="279400"/>
            <a:chExt cx="802227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110349" cy="730767"/>
            <a:chOff x="7540629" y="279400"/>
            <a:chExt cx="1110202" cy="730767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69017" cy="1306516"/>
            <a:chOff x="7769225" y="250825"/>
            <a:chExt cx="868902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4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tags" Target="../tags/tag75.xml"/><Relationship Id="rId21" Type="http://schemas.openxmlformats.org/officeDocument/2006/relationships/tags" Target="../tags/tag76.xml"/><Relationship Id="rId22" Type="http://schemas.openxmlformats.org/officeDocument/2006/relationships/tags" Target="../tags/tag77.xml"/><Relationship Id="rId23" Type="http://schemas.openxmlformats.org/officeDocument/2006/relationships/tags" Target="../tags/tag78.xml"/><Relationship Id="rId24" Type="http://schemas.openxmlformats.org/officeDocument/2006/relationships/tags" Target="../tags/tag79.xml"/><Relationship Id="rId25" Type="http://schemas.openxmlformats.org/officeDocument/2006/relationships/tags" Target="../tags/tag80.xml"/><Relationship Id="rId26" Type="http://schemas.openxmlformats.org/officeDocument/2006/relationships/tags" Target="../tags/tag81.xml"/><Relationship Id="rId27" Type="http://schemas.openxmlformats.org/officeDocument/2006/relationships/tags" Target="../tags/tag82.xml"/><Relationship Id="rId28" Type="http://schemas.openxmlformats.org/officeDocument/2006/relationships/tags" Target="../tags/tag83.xml"/><Relationship Id="rId29" Type="http://schemas.openxmlformats.org/officeDocument/2006/relationships/tags" Target="../tags/tag84.xml"/><Relationship Id="rId1" Type="http://schemas.openxmlformats.org/officeDocument/2006/relationships/vmlDrawing" Target="../drawings/vmlDrawing5.v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30" Type="http://schemas.openxmlformats.org/officeDocument/2006/relationships/tags" Target="../tags/tag85.xml"/><Relationship Id="rId31" Type="http://schemas.openxmlformats.org/officeDocument/2006/relationships/tags" Target="../tags/tag86.xml"/><Relationship Id="rId32" Type="http://schemas.openxmlformats.org/officeDocument/2006/relationships/tags" Target="../tags/tag87.xml"/><Relationship Id="rId9" Type="http://schemas.openxmlformats.org/officeDocument/2006/relationships/tags" Target="../tags/tag64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33" Type="http://schemas.openxmlformats.org/officeDocument/2006/relationships/tags" Target="../tags/tag88.xml"/><Relationship Id="rId34" Type="http://schemas.openxmlformats.org/officeDocument/2006/relationships/tags" Target="../tags/tag89.xml"/><Relationship Id="rId35" Type="http://schemas.openxmlformats.org/officeDocument/2006/relationships/tags" Target="../tags/tag90.xml"/><Relationship Id="rId36" Type="http://schemas.openxmlformats.org/officeDocument/2006/relationships/tags" Target="../tags/tag91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tags" Target="../tags/tag70.xml"/><Relationship Id="rId16" Type="http://schemas.openxmlformats.org/officeDocument/2006/relationships/tags" Target="../tags/tag71.xml"/><Relationship Id="rId17" Type="http://schemas.openxmlformats.org/officeDocument/2006/relationships/tags" Target="../tags/tag72.xml"/><Relationship Id="rId18" Type="http://schemas.openxmlformats.org/officeDocument/2006/relationships/tags" Target="../tags/tag73.xml"/><Relationship Id="rId19" Type="http://schemas.openxmlformats.org/officeDocument/2006/relationships/tags" Target="../tags/tag74.xml"/><Relationship Id="rId37" Type="http://schemas.openxmlformats.org/officeDocument/2006/relationships/tags" Target="../tags/tag92.xml"/><Relationship Id="rId38" Type="http://schemas.openxmlformats.org/officeDocument/2006/relationships/tags" Target="../tags/tag93.xml"/><Relationship Id="rId39" Type="http://schemas.openxmlformats.org/officeDocument/2006/relationships/tags" Target="../tags/tag94.xml"/><Relationship Id="rId40" Type="http://schemas.openxmlformats.org/officeDocument/2006/relationships/slideLayout" Target="../slideLayouts/slideLayout2.xml"/><Relationship Id="rId41" Type="http://schemas.openxmlformats.org/officeDocument/2006/relationships/notesSlide" Target="../notesSlides/notesSlide1.xml"/><Relationship Id="rId42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0" name="Rectangle 4">
            <a:extLst>
              <a:ext uri="{FF2B5EF4-FFF2-40B4-BE49-F238E27FC236}">
                <a16:creationId xmlns:a16="http://schemas.microsoft.com/office/drawing/2014/main" xmlns="" id="{2132BF27-5D1E-494E-B3C8-96822FFFC11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 bwMode="gray">
          <a:xfrm>
            <a:off x="158782" y="230189"/>
            <a:ext cx="10577536" cy="36933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175"/>
            <a:r>
              <a:rPr lang="en-US" altLang="de-DE" dirty="0"/>
              <a:t>Set-up a “sales factory” for efficient transactional back-office operations around proposals, pricing support, order management, account setup to support direct/indirect channels</a:t>
            </a:r>
          </a:p>
        </p:txBody>
      </p:sp>
      <p:graphicFrame>
        <p:nvGraphicFramePr>
          <p:cNvPr id="792578" name="Rectangle 2" hidden="1">
            <a:extLst>
              <a:ext uri="{FF2B5EF4-FFF2-40B4-BE49-F238E27FC236}">
                <a16:creationId xmlns:a16="http://schemas.microsoft.com/office/drawing/2014/main" xmlns="" id="{5965A9A3-8D4D-47DD-A5EA-0DDC13FE1D75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2" imgW="0" imgH="0" progId="TCLayout.ActiveDocument.1">
                  <p:embed/>
                </p:oleObj>
              </mc:Choice>
              <mc:Fallback>
                <p:oleObj name="think-cell Slide" r:id="rId42" imgW="0" imgH="0" progId="TCLayout.ActiveDocument.1">
                  <p:embed/>
                  <p:pic>
                    <p:nvPicPr>
                      <p:cNvPr id="792578" name="Rectangle 2" hidden="1">
                        <a:extLst>
                          <a:ext uri="{FF2B5EF4-FFF2-40B4-BE49-F238E27FC236}">
                            <a16:creationId xmlns:a16="http://schemas.microsoft.com/office/drawing/2014/main" xmlns="" id="{5965A9A3-8D4D-47DD-A5EA-0DDC13FE1D75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81" name="1. On-page tracker">
            <a:extLst>
              <a:ext uri="{FF2B5EF4-FFF2-40B4-BE49-F238E27FC236}">
                <a16:creationId xmlns:a16="http://schemas.microsoft.com/office/drawing/2014/main" xmlns="" id="{CECE2D02-55E5-4B16-88E5-97D99C54FE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8781" y="1373645"/>
            <a:ext cx="24574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de-DE" b="0" i="0" dirty="0">
                <a:solidFill>
                  <a:srgbClr val="808080"/>
                </a:solidFill>
              </a:rPr>
              <a:t>Direct sales operations factory </a:t>
            </a:r>
          </a:p>
        </p:txBody>
      </p:sp>
      <p:sp>
        <p:nvSpPr>
          <p:cNvPr id="792650" name="Rectangle 74">
            <a:extLst>
              <a:ext uri="{FF2B5EF4-FFF2-40B4-BE49-F238E27FC236}">
                <a16:creationId xmlns:a16="http://schemas.microsoft.com/office/drawing/2014/main" xmlns="" id="{ECED659C-8A27-4634-9975-6013DEC0823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632745" y="1854135"/>
            <a:ext cx="6016625" cy="46402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1" name="Rectangle 75">
            <a:extLst>
              <a:ext uri="{FF2B5EF4-FFF2-40B4-BE49-F238E27FC236}">
                <a16:creationId xmlns:a16="http://schemas.microsoft.com/office/drawing/2014/main" xmlns="" id="{BFC09B60-787D-41D9-A8D5-E1E8DEE382C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911307" y="5959409"/>
            <a:ext cx="2397125" cy="520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2" name="Rectangle 76">
            <a:extLst>
              <a:ext uri="{FF2B5EF4-FFF2-40B4-BE49-F238E27FC236}">
                <a16:creationId xmlns:a16="http://schemas.microsoft.com/office/drawing/2014/main" xmlns="" id="{F3A8E936-41D8-4DFF-AC42-51D89085BBC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7911307" y="5272023"/>
            <a:ext cx="2397125" cy="11382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3152" tIns="73152" rIns="73152" bIns="73152" anchor="ctr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06400" indent="-2111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55638" indent="-134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9163" indent="-14922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636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356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9076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796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00" i="0">
                <a:solidFill>
                  <a:schemeClr val="bg2"/>
                </a:solidFill>
                <a:ea typeface="SimSun" panose="02010600030101010101" pitchFamily="2" charset="-122"/>
              </a:rPr>
              <a:t>Impact</a:t>
            </a:r>
          </a:p>
          <a:p>
            <a:pPr lvl="1">
              <a:buClr>
                <a:schemeClr val="bg1"/>
              </a:buClr>
            </a:pPr>
            <a:r>
              <a:rPr lang="en-US" altLang="de-DE" sz="1300" b="0" i="0">
                <a:solidFill>
                  <a:schemeClr val="bg1"/>
                </a:solidFill>
              </a:rPr>
              <a:t>15-20% productivity gain for support team</a:t>
            </a:r>
          </a:p>
          <a:p>
            <a:pPr lvl="1">
              <a:buClr>
                <a:schemeClr val="bg1"/>
              </a:buClr>
            </a:pPr>
            <a:r>
              <a:rPr lang="en-US" altLang="de-DE" sz="1300" b="0" i="0">
                <a:solidFill>
                  <a:schemeClr val="bg1"/>
                </a:solidFill>
              </a:rPr>
              <a:t>72% reduction in cycle time (qualification to order)</a:t>
            </a:r>
          </a:p>
        </p:txBody>
      </p:sp>
      <p:sp>
        <p:nvSpPr>
          <p:cNvPr id="792653" name="Rectangle 77">
            <a:extLst>
              <a:ext uri="{FF2B5EF4-FFF2-40B4-BE49-F238E27FC236}">
                <a16:creationId xmlns:a16="http://schemas.microsoft.com/office/drawing/2014/main" xmlns="" id="{532F7432-F05C-441E-8AB1-2BA908A20ED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911307" y="1854135"/>
            <a:ext cx="2397125" cy="33432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4" name="Rectangle 78">
            <a:extLst>
              <a:ext uri="{FF2B5EF4-FFF2-40B4-BE49-F238E27FC236}">
                <a16:creationId xmlns:a16="http://schemas.microsoft.com/office/drawing/2014/main" xmlns="" id="{D4931801-A81D-4A0D-9FE6-07B875C57B8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911307" y="1854134"/>
            <a:ext cx="2397125" cy="406400"/>
          </a:xfrm>
          <a:prstGeom prst="rect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5" name="Rectangle 79">
            <a:extLst>
              <a:ext uri="{FF2B5EF4-FFF2-40B4-BE49-F238E27FC236}">
                <a16:creationId xmlns:a16="http://schemas.microsoft.com/office/drawing/2014/main" xmlns="" id="{3AD6CDCE-04DA-4A01-B914-04FBCDA3E1B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7971632" y="1957323"/>
            <a:ext cx="2238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00" i="0">
                <a:solidFill>
                  <a:schemeClr val="bg1"/>
                </a:solidFill>
                <a:ea typeface="SimSun" panose="02010600030101010101" pitchFamily="2" charset="-122"/>
              </a:rPr>
              <a:t>Elements of the solution</a:t>
            </a:r>
          </a:p>
        </p:txBody>
      </p:sp>
      <p:sp>
        <p:nvSpPr>
          <p:cNvPr id="792656" name="Rectangle 80">
            <a:extLst>
              <a:ext uri="{FF2B5EF4-FFF2-40B4-BE49-F238E27FC236}">
                <a16:creationId xmlns:a16="http://schemas.microsoft.com/office/drawing/2014/main" xmlns="" id="{217DB88A-E2FB-4346-B1E1-4581C60E5BC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971632" y="2322448"/>
            <a:ext cx="223837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de-DE" sz="1300" b="0" i="0"/>
              <a:t>All sales support activities transferred to low cost sales support “factory”</a:t>
            </a:r>
          </a:p>
          <a:p>
            <a:pPr lvl="1"/>
            <a:r>
              <a:rPr lang="en-US" altLang="de-DE" sz="1300" b="0" i="0"/>
              <a:t>“Bid manager” role created to coordinate all deal support functions</a:t>
            </a:r>
          </a:p>
          <a:p>
            <a:pPr lvl="1"/>
            <a:r>
              <a:rPr lang="en-US" altLang="de-DE" sz="1300" b="0" i="0"/>
              <a:t>New workflow management systems and resource pooling</a:t>
            </a:r>
          </a:p>
          <a:p>
            <a:pPr lvl="1"/>
            <a:r>
              <a:rPr lang="en-US" altLang="de-DE" sz="1300" b="0" i="0"/>
              <a:t>SLAs defined for all key performance metrics</a:t>
            </a:r>
          </a:p>
          <a:p>
            <a:pPr lvl="1"/>
            <a:r>
              <a:rPr lang="en-US" altLang="de-DE" sz="1300" b="0" i="0"/>
              <a:t>Documented handoff processes between aligned functions</a:t>
            </a:r>
          </a:p>
        </p:txBody>
      </p:sp>
      <p:sp>
        <p:nvSpPr>
          <p:cNvPr id="792657" name="Rectangle 81">
            <a:extLst>
              <a:ext uri="{FF2B5EF4-FFF2-40B4-BE49-F238E27FC236}">
                <a16:creationId xmlns:a16="http://schemas.microsoft.com/office/drawing/2014/main" xmlns="" id="{4098941B-C9CD-4A1F-A2DB-5F45F1640D8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912269" y="2279584"/>
            <a:ext cx="665162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8" name="Rectangle 82">
            <a:extLst>
              <a:ext uri="{FF2B5EF4-FFF2-40B4-BE49-F238E27FC236}">
                <a16:creationId xmlns:a16="http://schemas.microsoft.com/office/drawing/2014/main" xmlns="" id="{72E2A4BC-FD4D-4BA7-8712-ED9E4130DC2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06169" y="2279584"/>
            <a:ext cx="665162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59" name="Rectangle 83">
            <a:extLst>
              <a:ext uri="{FF2B5EF4-FFF2-40B4-BE49-F238E27FC236}">
                <a16:creationId xmlns:a16="http://schemas.microsoft.com/office/drawing/2014/main" xmlns="" id="{DA3480B4-9F2B-48E4-8A69-C1B777DBC0E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40906" y="4330635"/>
            <a:ext cx="1625600" cy="620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60" name="Rectangle 84">
            <a:extLst>
              <a:ext uri="{FF2B5EF4-FFF2-40B4-BE49-F238E27FC236}">
                <a16:creationId xmlns:a16="http://schemas.microsoft.com/office/drawing/2014/main" xmlns="" id="{4D631718-8732-41D6-90F5-62E6FBD2DEE7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93170" y="2144648"/>
            <a:ext cx="3544887" cy="439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Customer</a:t>
            </a:r>
          </a:p>
        </p:txBody>
      </p:sp>
      <p:sp>
        <p:nvSpPr>
          <p:cNvPr id="792661" name="Rectangle 85">
            <a:extLst>
              <a:ext uri="{FF2B5EF4-FFF2-40B4-BE49-F238E27FC236}">
                <a16:creationId xmlns:a16="http://schemas.microsoft.com/office/drawing/2014/main" xmlns="" id="{0E69B208-6128-4988-8D78-BB1A4108C6F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28081" y="2660584"/>
            <a:ext cx="1085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i="0"/>
              <a:t>Customer request</a:t>
            </a:r>
          </a:p>
        </p:txBody>
      </p:sp>
      <p:sp>
        <p:nvSpPr>
          <p:cNvPr id="792662" name="Rectangle 86">
            <a:extLst>
              <a:ext uri="{FF2B5EF4-FFF2-40B4-BE49-F238E27FC236}">
                <a16:creationId xmlns:a16="http://schemas.microsoft.com/office/drawing/2014/main" xmlns="" id="{40C4FE96-F353-4399-A81F-0310D61421B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440906" y="4330635"/>
            <a:ext cx="1625600" cy="620713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bg1"/>
                </a:solidFill>
                <a:ea typeface="MS PGothic" panose="020B0600070205080204" pitchFamily="34" charset="-128"/>
              </a:rPr>
              <a:t>Deal coordinator</a:t>
            </a:r>
          </a:p>
        </p:txBody>
      </p:sp>
      <p:sp>
        <p:nvSpPr>
          <p:cNvPr id="792663" name="Rectangle 87">
            <a:extLst>
              <a:ext uri="{FF2B5EF4-FFF2-40B4-BE49-F238E27FC236}">
                <a16:creationId xmlns:a16="http://schemas.microsoft.com/office/drawing/2014/main" xmlns="" id="{5C2B8881-BBCA-4E82-A934-7E6DA79B22C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80831" y="2660584"/>
            <a:ext cx="1062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i="0"/>
              <a:t>Response to customer</a:t>
            </a:r>
          </a:p>
        </p:txBody>
      </p:sp>
      <p:sp>
        <p:nvSpPr>
          <p:cNvPr id="792664" name="Rectangle 88">
            <a:extLst>
              <a:ext uri="{FF2B5EF4-FFF2-40B4-BE49-F238E27FC236}">
                <a16:creationId xmlns:a16="http://schemas.microsoft.com/office/drawing/2014/main" xmlns="" id="{3A88A80C-FC61-426B-A951-9FC1CE4655AA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08995" y="5411722"/>
            <a:ext cx="903287" cy="627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Planning </a:t>
            </a:r>
          </a:p>
        </p:txBody>
      </p:sp>
      <p:cxnSp>
        <p:nvCxnSpPr>
          <p:cNvPr id="792665" name="AutoShape 89">
            <a:extLst>
              <a:ext uri="{FF2B5EF4-FFF2-40B4-BE49-F238E27FC236}">
                <a16:creationId xmlns:a16="http://schemas.microsoft.com/office/drawing/2014/main" xmlns="" id="{C3C64B10-F98F-44B4-8924-E3B7391497D3}"/>
              </a:ext>
            </a:extLst>
          </p:cNvPr>
          <p:cNvCxnSpPr>
            <a:cxnSpLocks noChangeShapeType="1"/>
            <a:stCxn id="792662" idx="2"/>
            <a:endCxn id="792664" idx="0"/>
          </p:cNvCxnSpPr>
          <p:nvPr>
            <p:custDataLst>
              <p:tags r:id="rId20"/>
            </p:custDataLst>
          </p:nvPr>
        </p:nvCxnSpPr>
        <p:spPr bwMode="auto">
          <a:xfrm flipH="1">
            <a:off x="2561432" y="4951348"/>
            <a:ext cx="16922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2666" name="AutoShape 90">
            <a:extLst>
              <a:ext uri="{FF2B5EF4-FFF2-40B4-BE49-F238E27FC236}">
                <a16:creationId xmlns:a16="http://schemas.microsoft.com/office/drawing/2014/main" xmlns="" id="{43B9A5FB-5630-4E22-A6C4-8B5087053656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rot="5400000">
            <a:off x="3533710" y="3826931"/>
            <a:ext cx="128" cy="42797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de-DE"/>
          </a:p>
        </p:txBody>
      </p:sp>
      <p:sp>
        <p:nvSpPr>
          <p:cNvPr id="792667" name="Rectangle 91">
            <a:extLst>
              <a:ext uri="{FF2B5EF4-FFF2-40B4-BE49-F238E27FC236}">
                <a16:creationId xmlns:a16="http://schemas.microsoft.com/office/drawing/2014/main" xmlns="" id="{DFEDA478-8842-4AA1-9AA3-F549AC0B5A5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051970" y="5411722"/>
            <a:ext cx="903287" cy="627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Pricing</a:t>
            </a:r>
          </a:p>
        </p:txBody>
      </p:sp>
      <p:sp>
        <p:nvSpPr>
          <p:cNvPr id="792668" name="Rectangle 92">
            <a:extLst>
              <a:ext uri="{FF2B5EF4-FFF2-40B4-BE49-F238E27FC236}">
                <a16:creationId xmlns:a16="http://schemas.microsoft.com/office/drawing/2014/main" xmlns="" id="{7732E337-000E-4EBF-9B41-349A401CD23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94945" y="5411722"/>
            <a:ext cx="903287" cy="627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Legal/ contract</a:t>
            </a:r>
          </a:p>
        </p:txBody>
      </p:sp>
      <p:sp>
        <p:nvSpPr>
          <p:cNvPr id="792669" name="Rectangle 93">
            <a:extLst>
              <a:ext uri="{FF2B5EF4-FFF2-40B4-BE49-F238E27FC236}">
                <a16:creationId xmlns:a16="http://schemas.microsoft.com/office/drawing/2014/main" xmlns="" id="{CDE370E0-C4D1-4C11-83F1-69FB56481CF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937920" y="5411722"/>
            <a:ext cx="903287" cy="627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New accounts setup</a:t>
            </a:r>
          </a:p>
        </p:txBody>
      </p:sp>
      <p:cxnSp>
        <p:nvCxnSpPr>
          <p:cNvPr id="792670" name="AutoShape 94">
            <a:extLst>
              <a:ext uri="{FF2B5EF4-FFF2-40B4-BE49-F238E27FC236}">
                <a16:creationId xmlns:a16="http://schemas.microsoft.com/office/drawing/2014/main" xmlns="" id="{5EBEA8B8-CB3B-4AC3-A6BB-6A4507733E59}"/>
              </a:ext>
            </a:extLst>
          </p:cNvPr>
          <p:cNvCxnSpPr>
            <a:cxnSpLocks noChangeShapeType="1"/>
            <a:stCxn id="792667" idx="0"/>
            <a:endCxn id="792662" idx="2"/>
          </p:cNvCxnSpPr>
          <p:nvPr>
            <p:custDataLst>
              <p:tags r:id="rId25"/>
            </p:custDataLst>
          </p:nvPr>
        </p:nvCxnSpPr>
        <p:spPr bwMode="auto">
          <a:xfrm flipV="1">
            <a:off x="3504406" y="4951348"/>
            <a:ext cx="7493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2671" name="AutoShape 95">
            <a:extLst>
              <a:ext uri="{FF2B5EF4-FFF2-40B4-BE49-F238E27FC236}">
                <a16:creationId xmlns:a16="http://schemas.microsoft.com/office/drawing/2014/main" xmlns="" id="{8987C9EE-4B02-4FDD-A6FF-2403FF6B18BC}"/>
              </a:ext>
            </a:extLst>
          </p:cNvPr>
          <p:cNvCxnSpPr>
            <a:cxnSpLocks noChangeShapeType="1"/>
            <a:stCxn id="792668" idx="0"/>
            <a:endCxn id="792662" idx="2"/>
          </p:cNvCxnSpPr>
          <p:nvPr>
            <p:custDataLst>
              <p:tags r:id="rId26"/>
            </p:custDataLst>
          </p:nvPr>
        </p:nvCxnSpPr>
        <p:spPr bwMode="auto">
          <a:xfrm flipH="1" flipV="1">
            <a:off x="4253707" y="4951348"/>
            <a:ext cx="1936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2672" name="AutoShape 96">
            <a:extLst>
              <a:ext uri="{FF2B5EF4-FFF2-40B4-BE49-F238E27FC236}">
                <a16:creationId xmlns:a16="http://schemas.microsoft.com/office/drawing/2014/main" xmlns="" id="{DE54B895-BB24-40E4-A79B-ED249F0D1BB3}"/>
              </a:ext>
            </a:extLst>
          </p:cNvPr>
          <p:cNvCxnSpPr>
            <a:cxnSpLocks noChangeShapeType="1"/>
            <a:stCxn id="792669" idx="0"/>
            <a:endCxn id="792662" idx="2"/>
          </p:cNvCxnSpPr>
          <p:nvPr>
            <p:custDataLst>
              <p:tags r:id="rId27"/>
            </p:custDataLst>
          </p:nvPr>
        </p:nvCxnSpPr>
        <p:spPr bwMode="auto">
          <a:xfrm flipH="1" flipV="1">
            <a:off x="4253706" y="4951348"/>
            <a:ext cx="113665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2673" name="Rectangle 97">
            <a:extLst>
              <a:ext uri="{FF2B5EF4-FFF2-40B4-BE49-F238E27FC236}">
                <a16:creationId xmlns:a16="http://schemas.microsoft.com/office/drawing/2014/main" xmlns="" id="{C6D9EE4F-7C7E-47FA-9DAE-0992C81721E4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40906" y="3286060"/>
            <a:ext cx="1625600" cy="620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Sales rep</a:t>
            </a:r>
          </a:p>
        </p:txBody>
      </p:sp>
      <p:cxnSp>
        <p:nvCxnSpPr>
          <p:cNvPr id="792674" name="AutoShape 98">
            <a:extLst>
              <a:ext uri="{FF2B5EF4-FFF2-40B4-BE49-F238E27FC236}">
                <a16:creationId xmlns:a16="http://schemas.microsoft.com/office/drawing/2014/main" xmlns="" id="{8D587EFD-9040-4EC5-8F3A-ED75C58657E7}"/>
              </a:ext>
            </a:extLst>
          </p:cNvPr>
          <p:cNvCxnSpPr>
            <a:cxnSpLocks noChangeShapeType="1"/>
            <a:stCxn id="792657" idx="2"/>
            <a:endCxn id="792673" idx="1"/>
          </p:cNvCxnSpPr>
          <p:nvPr>
            <p:custDataLst>
              <p:tags r:id="rId29"/>
            </p:custDataLst>
          </p:nvPr>
        </p:nvCxnSpPr>
        <p:spPr bwMode="auto">
          <a:xfrm rot="16200000" flipH="1">
            <a:off x="2827338" y="2983641"/>
            <a:ext cx="1031875" cy="195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2675" name="AutoShape 99">
            <a:extLst>
              <a:ext uri="{FF2B5EF4-FFF2-40B4-BE49-F238E27FC236}">
                <a16:creationId xmlns:a16="http://schemas.microsoft.com/office/drawing/2014/main" xmlns="" id="{4DE92F4F-A8C4-48EC-B634-F40BCA0E4C45}"/>
              </a:ext>
            </a:extLst>
          </p:cNvPr>
          <p:cNvCxnSpPr>
            <a:cxnSpLocks noChangeShapeType="1"/>
            <a:stCxn id="792673" idx="3"/>
            <a:endCxn id="792658" idx="2"/>
          </p:cNvCxnSpPr>
          <p:nvPr>
            <p:custDataLst>
              <p:tags r:id="rId30"/>
            </p:custDataLst>
          </p:nvPr>
        </p:nvCxnSpPr>
        <p:spPr bwMode="auto">
          <a:xfrm flipV="1">
            <a:off x="5066506" y="2565335"/>
            <a:ext cx="173038" cy="103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2676" name="AutoShape 100">
            <a:extLst>
              <a:ext uri="{FF2B5EF4-FFF2-40B4-BE49-F238E27FC236}">
                <a16:creationId xmlns:a16="http://schemas.microsoft.com/office/drawing/2014/main" xmlns="" id="{048DEEF1-46D8-418D-8045-DF0B8BF9D2B7}"/>
              </a:ext>
            </a:extLst>
          </p:cNvPr>
          <p:cNvCxnSpPr>
            <a:cxnSpLocks noChangeShapeType="1"/>
            <a:stCxn id="792673" idx="2"/>
            <a:endCxn id="792659" idx="1"/>
          </p:cNvCxnSpPr>
          <p:nvPr>
            <p:custDataLst>
              <p:tags r:id="rId31"/>
            </p:custDataLst>
          </p:nvPr>
        </p:nvCxnSpPr>
        <p:spPr bwMode="auto">
          <a:xfrm rot="5400000">
            <a:off x="3479800" y="3867878"/>
            <a:ext cx="735012" cy="812800"/>
          </a:xfrm>
          <a:prstGeom prst="bentConnector4">
            <a:avLst>
              <a:gd name="adj1" fmla="val 28727"/>
              <a:gd name="adj2" fmla="val 1281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2677" name="AutoShape 101">
            <a:extLst>
              <a:ext uri="{FF2B5EF4-FFF2-40B4-BE49-F238E27FC236}">
                <a16:creationId xmlns:a16="http://schemas.microsoft.com/office/drawing/2014/main" xmlns="" id="{1705AE53-DD55-4E6D-8185-A2969CDF936B}"/>
              </a:ext>
            </a:extLst>
          </p:cNvPr>
          <p:cNvCxnSpPr>
            <a:cxnSpLocks noChangeShapeType="1"/>
            <a:stCxn id="792659" idx="3"/>
            <a:endCxn id="792673" idx="2"/>
          </p:cNvCxnSpPr>
          <p:nvPr>
            <p:custDataLst>
              <p:tags r:id="rId32"/>
            </p:custDataLst>
          </p:nvPr>
        </p:nvCxnSpPr>
        <p:spPr bwMode="auto">
          <a:xfrm flipH="1" flipV="1">
            <a:off x="4253706" y="3906772"/>
            <a:ext cx="812800" cy="735012"/>
          </a:xfrm>
          <a:prstGeom prst="bentConnector4">
            <a:avLst>
              <a:gd name="adj1" fmla="val -28125"/>
              <a:gd name="adj2" fmla="val 71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2678" name="Rectangle 102">
            <a:extLst>
              <a:ext uri="{FF2B5EF4-FFF2-40B4-BE49-F238E27FC236}">
                <a16:creationId xmlns:a16="http://schemas.microsoft.com/office/drawing/2014/main" xmlns="" id="{E5A2EC82-680A-4896-BE73-8A0827459F73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993107" y="4146484"/>
            <a:ext cx="1173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i="0"/>
              <a:t>Rep passes to deal coordinator</a:t>
            </a:r>
          </a:p>
        </p:txBody>
      </p:sp>
      <p:sp>
        <p:nvSpPr>
          <p:cNvPr id="792679" name="Rectangle 103">
            <a:extLst>
              <a:ext uri="{FF2B5EF4-FFF2-40B4-BE49-F238E27FC236}">
                <a16:creationId xmlns:a16="http://schemas.microsoft.com/office/drawing/2014/main" xmlns="" id="{C3DC1F85-CAA8-43E1-A999-23B9F8B173DF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380832" y="4160772"/>
            <a:ext cx="1338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b="0" i="0"/>
              <a:t>Deal coordinator finds answer</a:t>
            </a:r>
          </a:p>
        </p:txBody>
      </p:sp>
      <p:sp>
        <p:nvSpPr>
          <p:cNvPr id="792680" name="Rectangle 104">
            <a:extLst>
              <a:ext uri="{FF2B5EF4-FFF2-40B4-BE49-F238E27FC236}">
                <a16:creationId xmlns:a16="http://schemas.microsoft.com/office/drawing/2014/main" xmlns="" id="{E08CF0B9-4E26-4DB1-9A4D-BBBAAA47F5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882481" y="5411722"/>
            <a:ext cx="903288" cy="627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00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257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71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171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>
                <a:solidFill>
                  <a:schemeClr val="tx2"/>
                </a:solidFill>
                <a:ea typeface="MS PGothic" panose="020B0600070205080204" pitchFamily="34" charset="-128"/>
              </a:rPr>
              <a:t>Fulfillment</a:t>
            </a:r>
          </a:p>
        </p:txBody>
      </p:sp>
      <p:cxnSp>
        <p:nvCxnSpPr>
          <p:cNvPr id="792681" name="AutoShape 105">
            <a:extLst>
              <a:ext uri="{FF2B5EF4-FFF2-40B4-BE49-F238E27FC236}">
                <a16:creationId xmlns:a16="http://schemas.microsoft.com/office/drawing/2014/main" xmlns="" id="{227F3541-6692-4C2E-B5E4-932F4A80BF46}"/>
              </a:ext>
            </a:extLst>
          </p:cNvPr>
          <p:cNvCxnSpPr>
            <a:cxnSpLocks noChangeShapeType="1"/>
            <a:stCxn id="792680" idx="0"/>
            <a:endCxn id="792662" idx="2"/>
          </p:cNvCxnSpPr>
          <p:nvPr>
            <p:custDataLst>
              <p:tags r:id="rId36"/>
            </p:custDataLst>
          </p:nvPr>
        </p:nvCxnSpPr>
        <p:spPr bwMode="auto">
          <a:xfrm flipH="1" flipV="1">
            <a:off x="4253707" y="4951348"/>
            <a:ext cx="2081213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2682" name="Rectangle 106">
            <a:extLst>
              <a:ext uri="{FF2B5EF4-FFF2-40B4-BE49-F238E27FC236}">
                <a16:creationId xmlns:a16="http://schemas.microsoft.com/office/drawing/2014/main" xmlns="" id="{052A7F94-DFA0-47E7-81F0-8F5EC4B434B2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785144" y="3949635"/>
            <a:ext cx="5783262" cy="23987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2683" name="Rectangle 107">
            <a:extLst>
              <a:ext uri="{FF2B5EF4-FFF2-40B4-BE49-F238E27FC236}">
                <a16:creationId xmlns:a16="http://schemas.microsoft.com/office/drawing/2014/main" xmlns="" id="{969870BF-E91E-473B-82E5-1291443EC40D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245645" y="6222934"/>
            <a:ext cx="224472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200" i="0"/>
              <a:t>Sales Factory design</a:t>
            </a:r>
            <a:endParaRPr lang="en-US" altLang="de-DE" sz="1200" b="0" i="0"/>
          </a:p>
        </p:txBody>
      </p:sp>
      <p:sp>
        <p:nvSpPr>
          <p:cNvPr id="792684" name="Footnote">
            <a:extLst>
              <a:ext uri="{FF2B5EF4-FFF2-40B4-BE49-F238E27FC236}">
                <a16:creationId xmlns:a16="http://schemas.microsoft.com/office/drawing/2014/main" xmlns="" id="{C882013A-7AE6-48AE-A38D-9672F5DC1AFC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gray">
          <a:xfrm>
            <a:off x="158781" y="6539650"/>
            <a:ext cx="8564562" cy="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441325" indent="-44132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3187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7613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0493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28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de-DE" sz="700" b="0" i="0"/>
              <a:t>SOURCE: Disguised client case/data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xmlns="" id="{52D015F4-5CD3-1047-8E00-88A0982B82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422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i="0" dirty="0">
                <a:solidFill>
                  <a:srgbClr val="FFFFFF"/>
                </a:solidFill>
              </a:rPr>
              <a:t>TMT | </a:t>
            </a:r>
            <a:r>
              <a:rPr lang="pl-PL" sz="1000" i="0" dirty="0" err="1">
                <a:solidFill>
                  <a:srgbClr val="FFFFFF"/>
                </a:solidFill>
              </a:rPr>
              <a:t>North</a:t>
            </a:r>
            <a:r>
              <a:rPr lang="pl-PL" sz="1000" i="0" dirty="0">
                <a:solidFill>
                  <a:srgbClr val="FFFFFF"/>
                </a:solidFill>
              </a:rPr>
              <a:t> </a:t>
            </a:r>
            <a:r>
              <a:rPr lang="pl-PL" sz="1000" i="0" dirty="0" err="1">
                <a:solidFill>
                  <a:srgbClr val="FFFFFF"/>
                </a:solidFill>
              </a:rPr>
              <a:t>America</a:t>
            </a:r>
            <a:r>
              <a:rPr lang="pl-PL" sz="1000" dirty="0">
                <a:solidFill>
                  <a:srgbClr val="FFFFFF"/>
                </a:solidFill>
              </a:rPr>
              <a:t>	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xmlns="" id="{5B95081C-1B23-6B4A-B2B8-0069DF6D1F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6520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i="0" dirty="0" smtClean="0">
                <a:solidFill>
                  <a:srgbClr val="FFFFFF"/>
                </a:solidFill>
              </a:rPr>
              <a:t>HIT013</a:t>
            </a:r>
            <a:endParaRPr lang="en-US" sz="1000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88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NAMES" val="True"/>
  <p:tag name="PREVIOUSNAME" val="C:\Users\Anuradha Sarin\Documents\13 Sales Compass\13 B_ S&amp;C Case Library\Cases 2017-18\776921 Sales Growth CSOcase repositor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ZqRyRro0bUGGSEn1M4kos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YmssadVq3UG6xhcQGkWk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rSjESbVEKiCtz98h6ga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mMiJA.mkWXdWfwMuHGZ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BGSwc_JD0.UftdZHAI4w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4F_4HMci0qNJf4VJiupj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AyD17dD0e5onEDXvekP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1IZUipa0yWrgpt7iBkS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5Tuu9CqUuwykUUuKdds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TOQaT8pkaIFsmRvwXDf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cZCOCOH0C.SOYA29PB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OrrhBHB20.tWfiy.BJ6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0O.SybNIUi3QM5DixIVl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PKJzkn.EOJjT85V5f13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sgpqduo2UOZl85GSxvXf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Bxhbt7yF0GSj4N8pG.Xz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TCSDy_3U2qO9sGWbVS2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HWE70Rc7Eam0yqmTrMw2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  <p:tag name="THINKCELLSHAPEDONOTDELETE" val="pTJGB96_eVUmKIxRmQDumx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7ZnRbOPbkab22FrujA34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81cn9VXk.EcOxdbFWFE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8K55R5MkuQKLDW4SuS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gNu1kgKk6s3s6UYgEDg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mwtmZc3EuOt4_abCa2W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TGTII_pA0apO_7T3v7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U8GZGbnUOUq65xpDzM1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r.m4dBpE61hz7Q1oQ6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quYQcm2k62EX768LLCE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X.GptgmEaheCmosEi6m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1OtvkSl0GTMIKBaLoy1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FY5.FNAvkCEiTrg.H.od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lAOP6ZgUSPbOdLkcISk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4J3RTvzf0SYm.hjnqn1d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AFHPOIbfUyfckL.iPAFt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4TEf45ht0m4bqrRLcydl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Zyeq1i4Ua1r8wpPeAto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g13oWkNYa0OQG9FkGnrnaQ"/>
</p:tagLst>
</file>

<file path=ppt/theme/theme1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M&amp;S Theme</Template>
  <TotalTime>27</TotalTime>
  <Words>140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MS PGothic</vt:lpstr>
      <vt:lpstr>SimSun</vt:lpstr>
      <vt:lpstr>Arial</vt:lpstr>
      <vt:lpstr>M&amp;S Theme</vt:lpstr>
      <vt:lpstr>Firm Format - template_Grey</vt:lpstr>
      <vt:lpstr>think-cell Slide</vt:lpstr>
      <vt:lpstr>Set-up a “sales factory” for efficient transactional back-office operations around proposals, pricing support, order management, account setup to support direct/indirect channels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Set-up a “sales factory” for efficient transactional back-office operations around proposals, pricing support, order management, account setup to support direct/indirect channels</dc:title>
  <dc:creator>Jochen Ulrich</dc:creator>
  <cp:lastModifiedBy>Petra Vincent</cp:lastModifiedBy>
  <cp:revision>7</cp:revision>
  <dcterms:created xsi:type="dcterms:W3CDTF">2017-12-13T11:47:44Z</dcterms:created>
  <dcterms:modified xsi:type="dcterms:W3CDTF">2019-05-21T18:49:01Z</dcterms:modified>
</cp:coreProperties>
</file>