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2" r:id="rId3"/>
    <p:sldMasterId id="2147483676" r:id="rId4"/>
  </p:sldMasterIdLst>
  <p:notesMasterIdLst>
    <p:notesMasterId r:id="rId6"/>
  </p:notesMasterIdLst>
  <p:handoutMasterIdLst>
    <p:handoutMasterId r:id="rId7"/>
  </p:handoutMasterIdLst>
  <p:sldIdLst>
    <p:sldId id="513" r:id="rId5"/>
  </p:sldIdLst>
  <p:sldSz cx="12161838" cy="6721475"/>
  <p:notesSz cx="6811963" cy="9942513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p Gerritsen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84" autoAdjust="0"/>
    <p:restoredTop sz="94684" autoAdjust="0"/>
  </p:normalViewPr>
  <p:slideViewPr>
    <p:cSldViewPr snapToGrid="0" snapToObjects="1">
      <p:cViewPr>
        <p:scale>
          <a:sx n="125" d="100"/>
          <a:sy n="125" d="100"/>
        </p:scale>
        <p:origin x="712" y="360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32"/>
        <p:guide pos="21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49275" y="622300"/>
            <a:ext cx="7915275" cy="4375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628" y="5342509"/>
            <a:ext cx="5804922" cy="127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9133" y="9555300"/>
            <a:ext cx="540403" cy="19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19471" y="11111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6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tags" Target="../tags/tag9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5.jpg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tags" Target="../tags/tag2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grpSp>
        <p:nvGrpSpPr>
          <p:cNvPr id="8" name="Title Elements"/>
          <p:cNvGrpSpPr>
            <a:grpSpLocks/>
          </p:cNvGrpSpPr>
          <p:nvPr/>
        </p:nvGrpSpPr>
        <p:grpSpPr bwMode="auto">
          <a:xfrm>
            <a:off x="1" y="0"/>
            <a:ext cx="12157529" cy="6723063"/>
            <a:chOff x="0" y="0"/>
            <a:chExt cx="5643" cy="4235"/>
          </a:xfrm>
        </p:grpSpPr>
        <p:sp>
          <p:nvSpPr>
            <p:cNvPr id="9" name="Document type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>
                  <a:latin typeface="+mn-lt"/>
                </a:rPr>
                <a:t>Document type</a:t>
              </a:r>
            </a:p>
          </p:txBody>
        </p:sp>
        <p:sp>
          <p:nvSpPr>
            <p:cNvPr id="10" name="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>
                  <a:latin typeface="+mn-lt"/>
                </a:rPr>
                <a:t>Date</a:t>
              </a:r>
            </a:p>
          </p:txBody>
        </p:sp>
        <p:sp>
          <p:nvSpPr>
            <p:cNvPr id="11" name="Disclaimer-English (US)" hidden="1"/>
            <p:cNvSpPr>
              <a:spLocks noChangeArrowheads="1"/>
            </p:cNvSpPr>
            <p:nvPr/>
          </p:nvSpPr>
          <p:spPr bwMode="auto">
            <a:xfrm>
              <a:off x="1663" y="3714"/>
              <a:ext cx="322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CONFIDENTIAL AND PROPRIETARY</a:t>
              </a:r>
            </a:p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89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49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" name="Title Elements"/>
          <p:cNvGrpSpPr>
            <a:grpSpLocks/>
          </p:cNvGrpSpPr>
          <p:nvPr/>
        </p:nvGrpSpPr>
        <p:grpSpPr bwMode="auto">
          <a:xfrm>
            <a:off x="1" y="0"/>
            <a:ext cx="12157529" cy="6723063"/>
            <a:chOff x="0" y="0"/>
            <a:chExt cx="5643" cy="4235"/>
          </a:xfrm>
        </p:grpSpPr>
        <p:sp>
          <p:nvSpPr>
            <p:cNvPr id="9" name="Title Elements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Title Elements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Title Elements" hidden="1"/>
            <p:cNvSpPr>
              <a:spLocks noChangeArrowheads="1"/>
            </p:cNvSpPr>
            <p:nvPr/>
          </p:nvSpPr>
          <p:spPr bwMode="auto">
            <a:xfrm>
              <a:off x="1663" y="3714"/>
              <a:ext cx="322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dirty="0">
                  <a:solidFill>
                    <a:srgbClr val="000000"/>
                  </a:solidFill>
                  <a:latin typeface="Arial"/>
                </a:rPr>
                <a:t>CONFIDENTIAL AND PROPRIETARY</a:t>
              </a:r>
            </a:p>
            <a:p>
              <a:pPr defTabSz="804863" eaLnBrk="0" hangingPunct="0"/>
              <a:r>
                <a:rPr lang="en-US" sz="800" dirty="0">
                  <a:solidFill>
                    <a:srgbClr val="000000"/>
                  </a:solidFill>
                  <a:latin typeface="Arial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8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3606" y="1243162"/>
            <a:ext cx="11493701" cy="1231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444210" y="6536606"/>
            <a:ext cx="383097" cy="14113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pPr>
              <a:buClr>
                <a:srgbClr val="002960"/>
              </a:buClr>
            </a:pPr>
            <a:r>
              <a:rPr lang="en-US">
                <a:solidFill>
                  <a:srgbClr val="002960"/>
                </a:solidFill>
              </a:rPr>
              <a:t>Page </a:t>
            </a:r>
            <a:fld id="{89D06DFF-97DA-42D8-94A6-87C53C3F38B2}" type="slidenum">
              <a:rPr lang="en-US" smtClean="0">
                <a:solidFill>
                  <a:srgbClr val="002960"/>
                </a:solidFill>
              </a:rPr>
              <a:pPr>
                <a:buClr>
                  <a:srgbClr val="002960"/>
                </a:buClr>
              </a:pPr>
              <a:t>‹#›</a:t>
            </a:fld>
            <a:endParaRPr lang="en-US">
              <a:solidFill>
                <a:srgbClr val="0029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333605" y="6536606"/>
            <a:ext cx="383097" cy="14113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pPr>
              <a:buClr>
                <a:srgbClr val="002960"/>
              </a:buClr>
            </a:pPr>
            <a:r>
              <a:rPr lang="en-US">
                <a:solidFill>
                  <a:srgbClr val="002960"/>
                </a:solidFill>
              </a:rPr>
              <a:t>set date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5697822" y="6536606"/>
            <a:ext cx="766196" cy="14113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pPr>
              <a:buClr>
                <a:srgbClr val="002960"/>
              </a:buClr>
            </a:pPr>
            <a:r>
              <a:rPr lang="en-US">
                <a:solidFill>
                  <a:srgbClr val="002960"/>
                </a:solidFill>
              </a:rPr>
              <a:t>Copyright © Infineon Technologies AG 2013.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1EAD765F-DE75-411F-B78D-91C291AB00DA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9688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8603673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1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Relationship Id="rId9" Type="http://schemas.openxmlformats.org/officeDocument/2006/relationships/tags" Target="../tags/tag4.xml"/><Relationship Id="rId10" Type="http://schemas.openxmlformats.org/officeDocument/2006/relationships/oleObject" Target="../embeddings/oleObject1.bin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2.v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oleObject" Target="../embeddings/oleObject2.bin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20" Type="http://schemas.openxmlformats.org/officeDocument/2006/relationships/tags" Target="../tags/tag24.xml"/><Relationship Id="rId21" Type="http://schemas.openxmlformats.org/officeDocument/2006/relationships/tags" Target="../tags/tag25.xml"/><Relationship Id="rId22" Type="http://schemas.openxmlformats.org/officeDocument/2006/relationships/tags" Target="../tags/tag26.xml"/><Relationship Id="rId23" Type="http://schemas.openxmlformats.org/officeDocument/2006/relationships/oleObject" Target="../embeddings/oleObject3.bin"/><Relationship Id="rId24" Type="http://schemas.openxmlformats.org/officeDocument/2006/relationships/image" Target="../media/image1.emf"/><Relationship Id="rId10" Type="http://schemas.openxmlformats.org/officeDocument/2006/relationships/tags" Target="../tags/tag14.xml"/><Relationship Id="rId11" Type="http://schemas.openxmlformats.org/officeDocument/2006/relationships/tags" Target="../tags/tag15.xml"/><Relationship Id="rId12" Type="http://schemas.openxmlformats.org/officeDocument/2006/relationships/tags" Target="../tags/tag16.xml"/><Relationship Id="rId13" Type="http://schemas.openxmlformats.org/officeDocument/2006/relationships/tags" Target="../tags/tag17.xml"/><Relationship Id="rId14" Type="http://schemas.openxmlformats.org/officeDocument/2006/relationships/tags" Target="../tags/tag18.xml"/><Relationship Id="rId15" Type="http://schemas.openxmlformats.org/officeDocument/2006/relationships/tags" Target="../tags/tag19.xml"/><Relationship Id="rId16" Type="http://schemas.openxmlformats.org/officeDocument/2006/relationships/tags" Target="../tags/tag20.xml"/><Relationship Id="rId17" Type="http://schemas.openxmlformats.org/officeDocument/2006/relationships/tags" Target="../tags/tag21.xml"/><Relationship Id="rId18" Type="http://schemas.openxmlformats.org/officeDocument/2006/relationships/tags" Target="../tags/tag22.xml"/><Relationship Id="rId19" Type="http://schemas.openxmlformats.org/officeDocument/2006/relationships/tags" Target="../tags/tag2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3.vml"/><Relationship Id="rId6" Type="http://schemas.openxmlformats.org/officeDocument/2006/relationships/tags" Target="../tags/tag10.xml"/><Relationship Id="rId7" Type="http://schemas.openxmlformats.org/officeDocument/2006/relationships/tags" Target="../tags/tag11.xml"/><Relationship Id="rId8" Type="http://schemas.openxmlformats.org/officeDocument/2006/relationships/tags" Target="../tags/tag12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44.xml"/><Relationship Id="rId21" Type="http://schemas.openxmlformats.org/officeDocument/2006/relationships/tags" Target="../tags/tag45.xml"/><Relationship Id="rId22" Type="http://schemas.openxmlformats.org/officeDocument/2006/relationships/tags" Target="../tags/tag46.xml"/><Relationship Id="rId23" Type="http://schemas.openxmlformats.org/officeDocument/2006/relationships/tags" Target="../tags/tag47.xml"/><Relationship Id="rId24" Type="http://schemas.openxmlformats.org/officeDocument/2006/relationships/tags" Target="../tags/tag48.xml"/><Relationship Id="rId25" Type="http://schemas.openxmlformats.org/officeDocument/2006/relationships/tags" Target="../tags/tag49.xml"/><Relationship Id="rId26" Type="http://schemas.openxmlformats.org/officeDocument/2006/relationships/tags" Target="../tags/tag50.xml"/><Relationship Id="rId27" Type="http://schemas.openxmlformats.org/officeDocument/2006/relationships/tags" Target="../tags/tag51.xml"/><Relationship Id="rId28" Type="http://schemas.openxmlformats.org/officeDocument/2006/relationships/tags" Target="../tags/tag52.xml"/><Relationship Id="rId29" Type="http://schemas.openxmlformats.org/officeDocument/2006/relationships/tags" Target="../tags/tag5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5.vml"/><Relationship Id="rId30" Type="http://schemas.openxmlformats.org/officeDocument/2006/relationships/tags" Target="../tags/tag54.xml"/><Relationship Id="rId31" Type="http://schemas.openxmlformats.org/officeDocument/2006/relationships/tags" Target="../tags/tag55.xml"/><Relationship Id="rId32" Type="http://schemas.openxmlformats.org/officeDocument/2006/relationships/tags" Target="../tags/tag56.xml"/><Relationship Id="rId9" Type="http://schemas.openxmlformats.org/officeDocument/2006/relationships/tags" Target="../tags/tag33.xml"/><Relationship Id="rId6" Type="http://schemas.openxmlformats.org/officeDocument/2006/relationships/tags" Target="../tags/tag30.xml"/><Relationship Id="rId7" Type="http://schemas.openxmlformats.org/officeDocument/2006/relationships/tags" Target="../tags/tag31.xml"/><Relationship Id="rId8" Type="http://schemas.openxmlformats.org/officeDocument/2006/relationships/tags" Target="../tags/tag32.xml"/><Relationship Id="rId33" Type="http://schemas.openxmlformats.org/officeDocument/2006/relationships/tags" Target="../tags/tag57.xml"/><Relationship Id="rId34" Type="http://schemas.openxmlformats.org/officeDocument/2006/relationships/tags" Target="../tags/tag58.xml"/><Relationship Id="rId35" Type="http://schemas.openxmlformats.org/officeDocument/2006/relationships/tags" Target="../tags/tag59.xml"/><Relationship Id="rId36" Type="http://schemas.openxmlformats.org/officeDocument/2006/relationships/tags" Target="../tags/tag60.xml"/><Relationship Id="rId10" Type="http://schemas.openxmlformats.org/officeDocument/2006/relationships/tags" Target="../tags/tag34.xml"/><Relationship Id="rId11" Type="http://schemas.openxmlformats.org/officeDocument/2006/relationships/tags" Target="../tags/tag35.xml"/><Relationship Id="rId12" Type="http://schemas.openxmlformats.org/officeDocument/2006/relationships/tags" Target="../tags/tag36.xml"/><Relationship Id="rId13" Type="http://schemas.openxmlformats.org/officeDocument/2006/relationships/tags" Target="../tags/tag37.xml"/><Relationship Id="rId14" Type="http://schemas.openxmlformats.org/officeDocument/2006/relationships/tags" Target="../tags/tag38.xml"/><Relationship Id="rId15" Type="http://schemas.openxmlformats.org/officeDocument/2006/relationships/tags" Target="../tags/tag39.xml"/><Relationship Id="rId16" Type="http://schemas.openxmlformats.org/officeDocument/2006/relationships/tags" Target="../tags/tag40.xml"/><Relationship Id="rId17" Type="http://schemas.openxmlformats.org/officeDocument/2006/relationships/tags" Target="../tags/tag41.xml"/><Relationship Id="rId18" Type="http://schemas.openxmlformats.org/officeDocument/2006/relationships/tags" Target="../tags/tag42.xml"/><Relationship Id="rId19" Type="http://schemas.openxmlformats.org/officeDocument/2006/relationships/tags" Target="../tags/tag43.xml"/><Relationship Id="rId37" Type="http://schemas.openxmlformats.org/officeDocument/2006/relationships/tags" Target="../tags/tag61.xml"/><Relationship Id="rId38" Type="http://schemas.openxmlformats.org/officeDocument/2006/relationships/oleObject" Target="../embeddings/oleObject5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00363894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/>
        </p:nvGrpSpPr>
        <p:grpSpPr bwMode="auto">
          <a:xfrm>
            <a:off x="161585" y="6080125"/>
            <a:ext cx="11601681" cy="508000"/>
            <a:chOff x="75" y="3830"/>
            <a:chExt cx="5385" cy="320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9" r:id="rId3"/>
    <p:sldLayoutId id="2147483671" r:id="rId4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76199472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/>
        </p:nvGrpSpPr>
        <p:grpSpPr bwMode="auto">
          <a:xfrm>
            <a:off x="161585" y="6080125"/>
            <a:ext cx="11601681" cy="508000"/>
            <a:chOff x="75" y="3830"/>
            <a:chExt cx="5385" cy="320"/>
          </a:xfrm>
        </p:grpSpPr>
        <p:sp>
          <p:nvSpPr>
            <p:cNvPr id="13" name="Slide Elements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Slide Elements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8957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307796587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1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1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03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vmlDrawing" Target="../drawings/vmlDrawing7.vml"/><Relationship Id="rId2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017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17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30188"/>
            <a:ext cx="10366943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At </a:t>
            </a:r>
            <a:r>
              <a:rPr lang="en-US" dirty="0" err="1"/>
              <a:t>SalesCo</a:t>
            </a:r>
            <a:r>
              <a:rPr lang="en-US" dirty="0"/>
              <a:t>, we “de-complexified” significantly the solution selling process</a:t>
            </a:r>
            <a:endParaRPr lang="nl-NL" dirty="0"/>
          </a:p>
        </p:txBody>
      </p:sp>
      <p:pic>
        <p:nvPicPr>
          <p:cNvPr id="13" name="Picture 12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983616" y="2974426"/>
            <a:ext cx="1334143" cy="9998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9"/>
          <p:cNvSpPr txBox="1">
            <a:spLocks/>
          </p:cNvSpPr>
          <p:nvPr/>
        </p:nvSpPr>
        <p:spPr>
          <a:xfrm>
            <a:off x="5552899" y="2974425"/>
            <a:ext cx="209621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200" b="1" i="1" dirty="0">
                <a:solidFill>
                  <a:srgbClr val="0066CC"/>
                </a:solidFill>
              </a:rPr>
              <a:t>2 cross-functional ‘cookbook’ methodologies</a:t>
            </a:r>
            <a:r>
              <a:rPr lang="en-US" sz="1200" i="1" dirty="0">
                <a:solidFill>
                  <a:srgbClr val="0066CC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for value proposition development and solution design, applied in live cases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983616" y="1465684"/>
            <a:ext cx="1334143" cy="9998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7"/>
          <p:cNvSpPr txBox="1">
            <a:spLocks/>
          </p:cNvSpPr>
          <p:nvPr/>
        </p:nvSpPr>
        <p:spPr>
          <a:xfrm>
            <a:off x="5552899" y="1465684"/>
            <a:ext cx="209621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200" b="1" i="1" dirty="0">
                <a:solidFill>
                  <a:srgbClr val="0066CC"/>
                </a:solidFill>
              </a:rPr>
              <a:t>~30 levers </a:t>
            </a:r>
            <a:r>
              <a:rPr lang="en-US" sz="1200" dirty="0">
                <a:solidFill>
                  <a:srgbClr val="000000"/>
                </a:solidFill>
              </a:rPr>
              <a:t>to simplify steps in End2End process of solution bid management, applied after a detailed activity diagnostic</a:t>
            </a: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040208" y="4395094"/>
            <a:ext cx="1334143" cy="9998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ectangle 21"/>
          <p:cNvSpPr txBox="1">
            <a:spLocks/>
          </p:cNvSpPr>
          <p:nvPr/>
        </p:nvSpPr>
        <p:spPr>
          <a:xfrm>
            <a:off x="5609491" y="4395093"/>
            <a:ext cx="209621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200" b="1" i="1" dirty="0">
                <a:solidFill>
                  <a:srgbClr val="0066CC"/>
                </a:solidFill>
              </a:rPr>
              <a:t>250+ ‘caveats’ </a:t>
            </a:r>
            <a:r>
              <a:rPr lang="en-US" sz="1200" dirty="0">
                <a:solidFill>
                  <a:srgbClr val="000000"/>
                </a:solidFill>
              </a:rPr>
              <a:t>database to scope solutions to perceived customer value</a:t>
            </a:r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8220971" y="1507808"/>
            <a:ext cx="3304280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200" b="1" i="1" dirty="0">
                <a:solidFill>
                  <a:schemeClr val="accent3"/>
                </a:solidFill>
              </a:rPr>
              <a:t>25-35 </a:t>
            </a:r>
            <a:r>
              <a:rPr lang="en-US" sz="1200" b="1" i="1" dirty="0" err="1">
                <a:solidFill>
                  <a:schemeClr val="accent3"/>
                </a:solidFill>
              </a:rPr>
              <a:t>mln</a:t>
            </a:r>
            <a:r>
              <a:rPr lang="en-US" sz="1200" b="1" i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savings in terms of time spend in meetings, documentation, iterations and rework, and low chance bids – to be reinvested in increasing win rate likelihood</a:t>
            </a:r>
          </a:p>
          <a:p>
            <a:pPr lvl="1">
              <a:spcBef>
                <a:spcPct val="20000"/>
              </a:spcBef>
            </a:pPr>
            <a:r>
              <a:rPr lang="en-US" sz="1200" b="1" i="1" dirty="0">
                <a:solidFill>
                  <a:schemeClr val="accent3"/>
                </a:solidFill>
              </a:rPr>
              <a:t>Up to 30% </a:t>
            </a:r>
            <a:r>
              <a:rPr lang="en-US" sz="1200" dirty="0"/>
              <a:t>cost reduction of ‘</a:t>
            </a:r>
            <a:r>
              <a:rPr lang="en-US" sz="1200" dirty="0" err="1"/>
              <a:t>barebone</a:t>
            </a:r>
            <a:r>
              <a:rPr lang="en-US" sz="1200" dirty="0"/>
              <a:t>’ offers, with value-add components priced in separately</a:t>
            </a:r>
          </a:p>
        </p:txBody>
      </p:sp>
      <p:sp>
        <p:nvSpPr>
          <p:cNvPr id="32" name="Rectangle 32"/>
          <p:cNvSpPr txBox="1">
            <a:spLocks/>
          </p:cNvSpPr>
          <p:nvPr/>
        </p:nvSpPr>
        <p:spPr>
          <a:xfrm>
            <a:off x="355924" y="1481386"/>
            <a:ext cx="3116787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200" b="1" i="1" dirty="0">
                <a:solidFill>
                  <a:schemeClr val="accent3"/>
                </a:solidFill>
              </a:rPr>
              <a:t>‘Textbook’ solution selling process, but…</a:t>
            </a:r>
          </a:p>
          <a:p>
            <a:pPr lvl="1">
              <a:spcBef>
                <a:spcPct val="20000"/>
              </a:spcBef>
            </a:pPr>
            <a:r>
              <a:rPr lang="en-US" sz="1200" b="1" i="1" dirty="0">
                <a:solidFill>
                  <a:schemeClr val="accent3"/>
                </a:solidFill>
              </a:rPr>
              <a:t>…organization overly focused on control and compliance…</a:t>
            </a:r>
          </a:p>
          <a:p>
            <a:pPr lvl="2">
              <a:spcBef>
                <a:spcPct val="10000"/>
              </a:spcBef>
            </a:pPr>
            <a:r>
              <a:rPr lang="en-US" sz="1200" dirty="0"/>
              <a:t>60-80 meetings per bid</a:t>
            </a:r>
          </a:p>
          <a:p>
            <a:pPr lvl="2">
              <a:spcBef>
                <a:spcPct val="10000"/>
              </a:spcBef>
            </a:pPr>
            <a:r>
              <a:rPr lang="en-US" sz="1200" dirty="0"/>
              <a:t>65+ people involved</a:t>
            </a:r>
          </a:p>
          <a:p>
            <a:pPr lvl="2">
              <a:spcBef>
                <a:spcPct val="10000"/>
              </a:spcBef>
            </a:pPr>
            <a:r>
              <a:rPr lang="en-US" sz="1200" dirty="0"/>
              <a:t>280+ pages of internal documentation</a:t>
            </a:r>
          </a:p>
          <a:p>
            <a:pPr lvl="1">
              <a:spcBef>
                <a:spcPct val="20000"/>
              </a:spcBef>
            </a:pPr>
            <a:r>
              <a:rPr lang="en-US" sz="1200" b="1" i="1" dirty="0">
                <a:solidFill>
                  <a:schemeClr val="accent3"/>
                </a:solidFill>
              </a:rPr>
              <a:t>… with too little focus on quality of bids</a:t>
            </a:r>
          </a:p>
          <a:p>
            <a:pPr lvl="2">
              <a:spcBef>
                <a:spcPct val="10000"/>
              </a:spcBef>
            </a:pPr>
            <a:r>
              <a:rPr lang="en-US" sz="1200" dirty="0"/>
              <a:t>Lack of End2End accountability for cross-divisional sales</a:t>
            </a:r>
          </a:p>
          <a:p>
            <a:pPr lvl="2">
              <a:spcBef>
                <a:spcPct val="10000"/>
              </a:spcBef>
            </a:pPr>
            <a:r>
              <a:rPr lang="en-US" sz="1200" dirty="0"/>
              <a:t>Disconnect between sales and solution teams</a:t>
            </a:r>
          </a:p>
          <a:p>
            <a:pPr lvl="2">
              <a:spcBef>
                <a:spcPct val="10000"/>
              </a:spcBef>
            </a:pPr>
            <a:r>
              <a:rPr lang="en-US" sz="1200" dirty="0"/>
              <a:t>Lack of outside-in information</a:t>
            </a:r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xmlns="" id="{0C0C5D98-95BA-4439-80A1-DA294E8934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95314" y="-6577"/>
            <a:ext cx="666524" cy="177006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HIT015</a:t>
            </a:r>
          </a:p>
        </p:txBody>
      </p:sp>
      <p:sp>
        <p:nvSpPr>
          <p:cNvPr id="43" name="Rectangle 13">
            <a:extLst>
              <a:ext uri="{FF2B5EF4-FFF2-40B4-BE49-F238E27FC236}">
                <a16:creationId xmlns:a16="http://schemas.microsoft.com/office/drawing/2014/main" xmlns="" id="{F4EDE18E-EAFF-4855-9296-6B0946FABB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"/>
            <a:ext cx="1833564" cy="17042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TMT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|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Western Europe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B2FE16C-B97D-D54F-B923-31A2A5DBE089}"/>
              </a:ext>
            </a:extLst>
          </p:cNvPr>
          <p:cNvSpPr/>
          <p:nvPr/>
        </p:nvSpPr>
        <p:spPr>
          <a:xfrm>
            <a:off x="5609492" y="2450123"/>
            <a:ext cx="141444" cy="5758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FABA9F-3AB0-C144-9E3D-0BBDB72CA074}"/>
              </a:ext>
            </a:extLst>
          </p:cNvPr>
          <p:cNvSpPr/>
          <p:nvPr/>
        </p:nvSpPr>
        <p:spPr>
          <a:xfrm>
            <a:off x="5609492" y="3954658"/>
            <a:ext cx="141444" cy="5758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126535F-BA09-964B-B05E-44EC5F2A0842}"/>
              </a:ext>
            </a:extLst>
          </p:cNvPr>
          <p:cNvSpPr/>
          <p:nvPr/>
        </p:nvSpPr>
        <p:spPr>
          <a:xfrm>
            <a:off x="5609492" y="5860638"/>
            <a:ext cx="141444" cy="5758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942974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7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02693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02693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026933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50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1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3525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38483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678984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678984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024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  <p:tag name="TPVERSION" val="5"/>
  <p:tag name="TPFULLVERSION" val="5.3.1.3337"/>
  <p:tag name="PPTVERSION" val="14"/>
  <p:tag name="TPOS" val="2"/>
  <p:tag name="ISNEWSLIDENUMBER" val="True"/>
  <p:tag name="NEWNAMES" val="True"/>
  <p:tag name="PREVIOUSNAME" val="C:\Users\Anuradha Sarin\Documents\13 Sales Compass\13 B_ S&amp;C Case Library\Cases 2017-18\201827_Solution selling - 1 page case examples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heme/theme1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4830</TotalTime>
  <Words>196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Georgia</vt:lpstr>
      <vt:lpstr>Times New Roman</vt:lpstr>
      <vt:lpstr>Verdana</vt:lpstr>
      <vt:lpstr>Arial</vt:lpstr>
      <vt:lpstr>blank</vt:lpstr>
      <vt:lpstr>1_blank</vt:lpstr>
      <vt:lpstr>M&amp;S Theme</vt:lpstr>
      <vt:lpstr>Firm Format - template_Grey</vt:lpstr>
      <vt:lpstr>think-cell Slide</vt:lpstr>
      <vt:lpstr>At SalesCo, we “de-complexified” significantly the solution selling process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to Value (StV) in High Tech</dc:title>
  <dc:creator>Jop Gerritsen</dc:creator>
  <cp:lastModifiedBy>Petra Vincent</cp:lastModifiedBy>
  <cp:revision>383</cp:revision>
  <cp:lastPrinted>2015-06-04T12:42:56Z</cp:lastPrinted>
  <dcterms:created xsi:type="dcterms:W3CDTF">2014-12-09T11:37:45Z</dcterms:created>
  <dcterms:modified xsi:type="dcterms:W3CDTF">2019-05-01T21:59:56Z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