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68" r:id="rId3"/>
    <p:sldMasterId id="2147483672" r:id="rId4"/>
  </p:sldMasterIdLst>
  <p:notesMasterIdLst>
    <p:notesMasterId r:id="rId6"/>
  </p:notesMasterIdLst>
  <p:handoutMasterIdLst>
    <p:handoutMasterId r:id="rId7"/>
  </p:handoutMasterIdLst>
  <p:sldIdLst>
    <p:sldId id="268" r:id="rId5"/>
  </p:sldIdLst>
  <p:sldSz cx="12161838" cy="6721475"/>
  <p:notesSz cx="6743700" cy="9906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4" autoAdjust="0"/>
    <p:restoredTop sz="94684" autoAdjust="0"/>
  </p:normalViewPr>
  <p:slideViewPr>
    <p:cSldViewPr snapToGrid="0" snapToObjects="1">
      <p:cViewPr varScale="1">
        <p:scale>
          <a:sx n="134" d="100"/>
          <a:sy n="134" d="100"/>
        </p:scale>
        <p:origin x="264" y="184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68325" y="620713"/>
            <a:ext cx="7886700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8325" y="620713"/>
            <a:ext cx="7886700" cy="4359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219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94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1" Type="http://schemas.openxmlformats.org/officeDocument/2006/relationships/tags" Target="../tags/tag36.xml"/><Relationship Id="rId12" Type="http://schemas.openxmlformats.org/officeDocument/2006/relationships/tags" Target="../tags/tag37.xml"/><Relationship Id="rId13" Type="http://schemas.openxmlformats.org/officeDocument/2006/relationships/slideMaster" Target="../slideMasters/slideMaster2.xml"/><Relationship Id="rId14" Type="http://schemas.openxmlformats.org/officeDocument/2006/relationships/oleObject" Target="../embeddings/oleObject3.bin"/><Relationship Id="rId15" Type="http://schemas.openxmlformats.org/officeDocument/2006/relationships/image" Target="../media/image4.emf"/><Relationship Id="rId16" Type="http://schemas.openxmlformats.org/officeDocument/2006/relationships/image" Target="../media/image5.jpg"/><Relationship Id="rId17" Type="http://schemas.openxmlformats.org/officeDocument/2006/relationships/image" Target="../media/image2.emf"/><Relationship Id="rId18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Relationship Id="rId9" Type="http://schemas.openxmlformats.org/officeDocument/2006/relationships/tags" Target="../tags/tag34.xml"/><Relationship Id="rId10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slideMaster" Target="../slideMasters/slideMaster3.xml"/><Relationship Id="rId6" Type="http://schemas.openxmlformats.org/officeDocument/2006/relationships/image" Target="../media/image7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4.emf"/><Relationship Id="rId11" Type="http://schemas.openxmlformats.org/officeDocument/2006/relationships/image" Target="../media/image5.jpg"/><Relationship Id="rId1" Type="http://schemas.openxmlformats.org/officeDocument/2006/relationships/vmlDrawing" Target="../drawings/vmlDrawing5.vml"/><Relationship Id="rId2" Type="http://schemas.openxmlformats.org/officeDocument/2006/relationships/tags" Target="../tags/tag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8.jpg"/><Relationship Id="rId5" Type="http://schemas.openxmlformats.org/officeDocument/2006/relationships/oleObject" Target="../embeddings/oleObject8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9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1:03 PM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768492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1:03 PM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80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5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5655950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3768492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8.xml"/><Relationship Id="rId12" Type="http://schemas.openxmlformats.org/officeDocument/2006/relationships/tags" Target="../tags/tag9.xml"/><Relationship Id="rId13" Type="http://schemas.openxmlformats.org/officeDocument/2006/relationships/tags" Target="../tags/tag10.xml"/><Relationship Id="rId14" Type="http://schemas.openxmlformats.org/officeDocument/2006/relationships/tags" Target="../tags/tag11.xml"/><Relationship Id="rId15" Type="http://schemas.openxmlformats.org/officeDocument/2006/relationships/tags" Target="../tags/tag12.xml"/><Relationship Id="rId16" Type="http://schemas.openxmlformats.org/officeDocument/2006/relationships/tags" Target="../tags/tag13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tags" Target="../tags/tag5.xml"/><Relationship Id="rId9" Type="http://schemas.openxmlformats.org/officeDocument/2006/relationships/tags" Target="../tags/tag6.xml"/><Relationship Id="rId10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ags" Target="../tags/tag21.xml"/><Relationship Id="rId12" Type="http://schemas.openxmlformats.org/officeDocument/2006/relationships/tags" Target="../tags/tag22.xml"/><Relationship Id="rId13" Type="http://schemas.openxmlformats.org/officeDocument/2006/relationships/tags" Target="../tags/tag23.xml"/><Relationship Id="rId14" Type="http://schemas.openxmlformats.org/officeDocument/2006/relationships/tags" Target="../tags/tag24.xml"/><Relationship Id="rId15" Type="http://schemas.openxmlformats.org/officeDocument/2006/relationships/tags" Target="../tags/tag25.xml"/><Relationship Id="rId16" Type="http://schemas.openxmlformats.org/officeDocument/2006/relationships/tags" Target="../tags/tag26.xml"/><Relationship Id="rId17" Type="http://schemas.openxmlformats.org/officeDocument/2006/relationships/oleObject" Target="../embeddings/oleObject2.bin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Relationship Id="rId4" Type="http://schemas.openxmlformats.org/officeDocument/2006/relationships/vmlDrawing" Target="../drawings/vmlDrawing2.v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Relationship Id="rId9" Type="http://schemas.openxmlformats.org/officeDocument/2006/relationships/tags" Target="../tags/tag19.xml"/><Relationship Id="rId10" Type="http://schemas.openxmlformats.org/officeDocument/2006/relationships/tags" Target="../tags/tag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20" Type="http://schemas.openxmlformats.org/officeDocument/2006/relationships/tags" Target="../tags/tag52.xml"/><Relationship Id="rId21" Type="http://schemas.openxmlformats.org/officeDocument/2006/relationships/tags" Target="../tags/tag53.xml"/><Relationship Id="rId22" Type="http://schemas.openxmlformats.org/officeDocument/2006/relationships/tags" Target="../tags/tag54.xml"/><Relationship Id="rId23" Type="http://schemas.openxmlformats.org/officeDocument/2006/relationships/oleObject" Target="../embeddings/oleObject4.bin"/><Relationship Id="rId24" Type="http://schemas.openxmlformats.org/officeDocument/2006/relationships/image" Target="../media/image1.emf"/><Relationship Id="rId10" Type="http://schemas.openxmlformats.org/officeDocument/2006/relationships/tags" Target="../tags/tag42.xml"/><Relationship Id="rId11" Type="http://schemas.openxmlformats.org/officeDocument/2006/relationships/tags" Target="../tags/tag43.xml"/><Relationship Id="rId12" Type="http://schemas.openxmlformats.org/officeDocument/2006/relationships/tags" Target="../tags/tag44.xml"/><Relationship Id="rId13" Type="http://schemas.openxmlformats.org/officeDocument/2006/relationships/tags" Target="../tags/tag45.xml"/><Relationship Id="rId14" Type="http://schemas.openxmlformats.org/officeDocument/2006/relationships/tags" Target="../tags/tag46.xml"/><Relationship Id="rId15" Type="http://schemas.openxmlformats.org/officeDocument/2006/relationships/tags" Target="../tags/tag47.xml"/><Relationship Id="rId16" Type="http://schemas.openxmlformats.org/officeDocument/2006/relationships/tags" Target="../tags/tag48.xml"/><Relationship Id="rId17" Type="http://schemas.openxmlformats.org/officeDocument/2006/relationships/tags" Target="../tags/tag49.xml"/><Relationship Id="rId18" Type="http://schemas.openxmlformats.org/officeDocument/2006/relationships/tags" Target="../tags/tag50.xml"/><Relationship Id="rId19" Type="http://schemas.openxmlformats.org/officeDocument/2006/relationships/tags" Target="../tags/tag51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38.xml"/><Relationship Id="rId7" Type="http://schemas.openxmlformats.org/officeDocument/2006/relationships/tags" Target="../tags/tag39.xml"/><Relationship Id="rId8" Type="http://schemas.openxmlformats.org/officeDocument/2006/relationships/tags" Target="../tags/tag40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74.xml"/><Relationship Id="rId21" Type="http://schemas.openxmlformats.org/officeDocument/2006/relationships/tags" Target="../tags/tag75.xml"/><Relationship Id="rId22" Type="http://schemas.openxmlformats.org/officeDocument/2006/relationships/tags" Target="../tags/tag76.xml"/><Relationship Id="rId23" Type="http://schemas.openxmlformats.org/officeDocument/2006/relationships/tags" Target="../tags/tag77.xml"/><Relationship Id="rId24" Type="http://schemas.openxmlformats.org/officeDocument/2006/relationships/tags" Target="../tags/tag78.xml"/><Relationship Id="rId25" Type="http://schemas.openxmlformats.org/officeDocument/2006/relationships/tags" Target="../tags/tag79.xml"/><Relationship Id="rId26" Type="http://schemas.openxmlformats.org/officeDocument/2006/relationships/tags" Target="../tags/tag80.xml"/><Relationship Id="rId27" Type="http://schemas.openxmlformats.org/officeDocument/2006/relationships/tags" Target="../tags/tag81.xml"/><Relationship Id="rId28" Type="http://schemas.openxmlformats.org/officeDocument/2006/relationships/tags" Target="../tags/tag82.xml"/><Relationship Id="rId29" Type="http://schemas.openxmlformats.org/officeDocument/2006/relationships/tags" Target="../tags/tag8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6.vml"/><Relationship Id="rId30" Type="http://schemas.openxmlformats.org/officeDocument/2006/relationships/tags" Target="../tags/tag84.xml"/><Relationship Id="rId31" Type="http://schemas.openxmlformats.org/officeDocument/2006/relationships/tags" Target="../tags/tag85.xml"/><Relationship Id="rId32" Type="http://schemas.openxmlformats.org/officeDocument/2006/relationships/tags" Target="../tags/tag86.xml"/><Relationship Id="rId9" Type="http://schemas.openxmlformats.org/officeDocument/2006/relationships/tags" Target="../tags/tag63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33" Type="http://schemas.openxmlformats.org/officeDocument/2006/relationships/tags" Target="../tags/tag87.xml"/><Relationship Id="rId34" Type="http://schemas.openxmlformats.org/officeDocument/2006/relationships/tags" Target="../tags/tag88.xml"/><Relationship Id="rId35" Type="http://schemas.openxmlformats.org/officeDocument/2006/relationships/tags" Target="../tags/tag89.xml"/><Relationship Id="rId36" Type="http://schemas.openxmlformats.org/officeDocument/2006/relationships/tags" Target="../tags/tag90.xml"/><Relationship Id="rId10" Type="http://schemas.openxmlformats.org/officeDocument/2006/relationships/tags" Target="../tags/tag64.xml"/><Relationship Id="rId11" Type="http://schemas.openxmlformats.org/officeDocument/2006/relationships/tags" Target="../tags/tag65.xml"/><Relationship Id="rId12" Type="http://schemas.openxmlformats.org/officeDocument/2006/relationships/tags" Target="../tags/tag66.xml"/><Relationship Id="rId13" Type="http://schemas.openxmlformats.org/officeDocument/2006/relationships/tags" Target="../tags/tag67.xml"/><Relationship Id="rId14" Type="http://schemas.openxmlformats.org/officeDocument/2006/relationships/tags" Target="../tags/tag68.xml"/><Relationship Id="rId15" Type="http://schemas.openxmlformats.org/officeDocument/2006/relationships/tags" Target="../tags/tag69.xml"/><Relationship Id="rId16" Type="http://schemas.openxmlformats.org/officeDocument/2006/relationships/tags" Target="../tags/tag70.xml"/><Relationship Id="rId17" Type="http://schemas.openxmlformats.org/officeDocument/2006/relationships/tags" Target="../tags/tag71.xml"/><Relationship Id="rId18" Type="http://schemas.openxmlformats.org/officeDocument/2006/relationships/tags" Target="../tags/tag72.xml"/><Relationship Id="rId19" Type="http://schemas.openxmlformats.org/officeDocument/2006/relationships/tags" Target="../tags/tag73.xml"/><Relationship Id="rId37" Type="http://schemas.openxmlformats.org/officeDocument/2006/relationships/tags" Target="../tags/tag91.xml"/><Relationship Id="rId38" Type="http://schemas.openxmlformats.org/officeDocument/2006/relationships/oleObject" Target="../embeddings/oleObject7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10922497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1:03 PM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0601054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1:03 PM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303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07467818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79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emf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vmlDrawing" Target="../drawings/vmlDrawing8.vml"/><Relationship Id="rId2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451678" y="4064117"/>
            <a:ext cx="1098029" cy="4085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81432" y="4064117"/>
            <a:ext cx="1098029" cy="4085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81432" y="4916121"/>
            <a:ext cx="1098029" cy="4085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51678" y="4893999"/>
            <a:ext cx="1098029" cy="4085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9004412"/>
              </p:ext>
            </p:extLst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95769"/>
            <a:ext cx="10342563" cy="1107996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Largest e-Commerce player in Asia – We developed and piloted a dynamic pricing engine and a promotion optimization process to help the client maximize its product margins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16625" y="2020931"/>
            <a:ext cx="2934574" cy="228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Largest e-Commerce player in Asia </a:t>
            </a:r>
            <a:r>
              <a:rPr lang="en-US" altLang="zh-CN" sz="1200" dirty="0">
                <a:solidFill>
                  <a:srgbClr val="000000"/>
                </a:solidFill>
              </a:rPr>
              <a:t>with ~115 billion of annual sales and is growing at ~60% annually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Recognized the need for dynamic pricing due to the transparency nature of e-commerce where both competitors and customers react timelessly to online prices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Recognize the need for promotion management and optimization as a way to maximize margin and prevent revenue leakage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611403" y="2038467"/>
            <a:ext cx="4555028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Developed an econometric model to estimate both price and promotion elasticity for a given product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Designed a dynamic pricing engine based on price elasticity, competitors’ pricing and internal economics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Designed a promotion optimization and management </a:t>
            </a:r>
            <a:r>
              <a:rPr lang="en-US" altLang="zh-CN" sz="1200" dirty="0">
                <a:solidFill>
                  <a:srgbClr val="000000"/>
                </a:solidFill>
              </a:rPr>
              <a:t>mechanism </a:t>
            </a:r>
            <a:endParaRPr lang="en-US" altLang="ja-JP" sz="12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Conducted a pilot on the laptop product category containing over 2,000 SKUs (Still ongoing)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3911407" y="3794016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b="1">
                <a:solidFill>
                  <a:srgbClr val="000000"/>
                </a:solidFill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3911407" y="4005411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0" name="Rectangle 103"/>
          <p:cNvSpPr>
            <a:spLocks noChangeArrowheads="1"/>
          </p:cNvSpPr>
          <p:nvPr/>
        </p:nvSpPr>
        <p:spPr bwMode="gray">
          <a:xfrm>
            <a:off x="4570221" y="4079509"/>
            <a:ext cx="979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Kevin Wei Wang</a:t>
            </a:r>
          </a:p>
        </p:txBody>
      </p:sp>
      <p:sp>
        <p:nvSpPr>
          <p:cNvPr id="31" name="Rectangle 106"/>
          <p:cNvSpPr>
            <a:spLocks noChangeArrowheads="1"/>
          </p:cNvSpPr>
          <p:nvPr/>
        </p:nvSpPr>
        <p:spPr bwMode="gray">
          <a:xfrm>
            <a:off x="6347686" y="4079509"/>
            <a:ext cx="862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Kevin</a:t>
            </a:r>
          </a:p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Chan</a:t>
            </a:r>
          </a:p>
        </p:txBody>
      </p:sp>
      <p:sp>
        <p:nvSpPr>
          <p:cNvPr id="32" name="Rectangle 111"/>
          <p:cNvSpPr>
            <a:spLocks noChangeArrowheads="1"/>
          </p:cNvSpPr>
          <p:nvPr/>
        </p:nvSpPr>
        <p:spPr bwMode="gray">
          <a:xfrm>
            <a:off x="4570219" y="4916121"/>
            <a:ext cx="979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Rob</a:t>
            </a:r>
          </a:p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Turtle</a:t>
            </a:r>
          </a:p>
        </p:txBody>
      </p:sp>
      <p:sp>
        <p:nvSpPr>
          <p:cNvPr id="33" name="Rectangle 114"/>
          <p:cNvSpPr>
            <a:spLocks noChangeArrowheads="1"/>
          </p:cNvSpPr>
          <p:nvPr/>
        </p:nvSpPr>
        <p:spPr bwMode="gray">
          <a:xfrm>
            <a:off x="6347686" y="4916121"/>
            <a:ext cx="862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 err="1">
                <a:solidFill>
                  <a:schemeClr val="bg1"/>
                </a:solidFill>
              </a:rPr>
              <a:t>Jie</a:t>
            </a: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Cheng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3430" y="4064116"/>
            <a:ext cx="578881" cy="762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5104" y="4074944"/>
            <a:ext cx="563772" cy="7516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682" y="4900575"/>
            <a:ext cx="543441" cy="727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9601" y="4874265"/>
            <a:ext cx="629513" cy="796796"/>
          </a:xfrm>
          <a:prstGeom prst="rect">
            <a:avLst/>
          </a:prstGeom>
        </p:spPr>
      </p:pic>
      <p:sp>
        <p:nvSpPr>
          <p:cNvPr id="38" name="Rectangle 94"/>
          <p:cNvSpPr>
            <a:spLocks noChangeArrowheads="1"/>
          </p:cNvSpPr>
          <p:nvPr/>
        </p:nvSpPr>
        <p:spPr bwMode="gray">
          <a:xfrm>
            <a:off x="8534731" y="1967572"/>
            <a:ext cx="2832100" cy="3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Expect </a:t>
            </a:r>
            <a:r>
              <a:rPr lang="en-US" altLang="zh-CN" sz="1200" dirty="0">
                <a:solidFill>
                  <a:srgbClr val="000000"/>
                </a:solidFill>
              </a:rPr>
              <a:t>significant impact on financial performance for the laptop category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Incremental ~350 million </a:t>
            </a:r>
            <a:r>
              <a:rPr lang="en-US" altLang="ja-JP" sz="1200" dirty="0" err="1">
                <a:solidFill>
                  <a:srgbClr val="000000"/>
                </a:solidFill>
              </a:rPr>
              <a:t>CNY</a:t>
            </a:r>
            <a:r>
              <a:rPr lang="en-US" altLang="ja-JP" sz="1200" dirty="0">
                <a:solidFill>
                  <a:srgbClr val="000000"/>
                </a:solidFill>
              </a:rPr>
              <a:t> in revenue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Incremental ~50 million </a:t>
            </a:r>
            <a:r>
              <a:rPr lang="en-US" altLang="ja-JP" sz="1200" dirty="0" err="1">
                <a:solidFill>
                  <a:srgbClr val="000000"/>
                </a:solidFill>
              </a:rPr>
              <a:t>CNY</a:t>
            </a:r>
            <a:r>
              <a:rPr lang="en-US" altLang="ja-JP" sz="1200" dirty="0">
                <a:solidFill>
                  <a:srgbClr val="000000"/>
                </a:solidFill>
              </a:rPr>
              <a:t> in profit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zh-CN" sz="1200" dirty="0">
                <a:solidFill>
                  <a:srgbClr val="000000"/>
                </a:solidFill>
              </a:rPr>
              <a:t>Integrated the dynamic pricing and promotion optimization methodology into their management system and process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On-going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Replicating the methodology to the </a:t>
            </a:r>
            <a:r>
              <a:rPr lang="en-US" altLang="ja-JP" sz="1200" dirty="0" err="1">
                <a:solidFill>
                  <a:srgbClr val="000000"/>
                </a:solidFill>
              </a:rPr>
              <a:t>FMCG</a:t>
            </a:r>
            <a:r>
              <a:rPr lang="en-US" altLang="ja-JP" sz="1200" dirty="0">
                <a:solidFill>
                  <a:srgbClr val="000000"/>
                </a:solidFill>
              </a:rPr>
              <a:t> (Fast moving consumer goods) category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zh-CN" sz="1200" dirty="0">
                <a:solidFill>
                  <a:srgbClr val="000000"/>
                </a:solidFill>
              </a:rPr>
              <a:t>Enhancing client’s analytical ability through t</a:t>
            </a:r>
            <a:r>
              <a:rPr lang="en-US" altLang="ja-JP" sz="1200" dirty="0">
                <a:solidFill>
                  <a:srgbClr val="000000"/>
                </a:solidFill>
              </a:rPr>
              <a:t>ransferring the econometric model to the R&amp;D team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xmlns="" id="{EB0E8DF2-C7AA-6849-BCBC-30418FFBE8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1604" y="1"/>
            <a:ext cx="1441304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TMT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xmlns="" id="{0CBAFE9D-2C3B-D74B-940F-A975AA12EF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HIT028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484606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2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992" y="1568565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568565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454" y="1568565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5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385108" y="1540743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6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357646" y="1540743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442413" y="1894182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357646" y="1926462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920534"/>
            <a:ext cx="3052784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841381" y="5920534"/>
            <a:ext cx="3913067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49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Anuradha Sarin\Documents\16 Case Codification process\M&amp;S Cases\ASIA_MICHELLE CHUA CASES\2015 CASES\JD dot com_eCommerce and Pricing\2015Case Study - eCommerce_Pricing and Promotions_Ranyi Zhou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7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36</TotalTime>
  <Words>244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Georgia</vt:lpstr>
      <vt:lpstr>MS PGothic</vt:lpstr>
      <vt:lpstr>ＭＳ Ｐゴシック</vt:lpstr>
      <vt:lpstr>Times New Roman</vt:lpstr>
      <vt:lpstr>Arial</vt:lpstr>
      <vt:lpstr>Firm Format - English (US)</vt:lpstr>
      <vt:lpstr>17_AW2014</vt:lpstr>
      <vt:lpstr>M&amp;S Theme</vt:lpstr>
      <vt:lpstr>Firm Format - template_Grey</vt:lpstr>
      <vt:lpstr>think-cell Slide</vt:lpstr>
      <vt:lpstr>Largest e-Commerce player in Asia – We developed and piloted a dynamic pricing engine and a promotion optimization process to help the client maximize its product margins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e-Commerce player in China – We developed and piloted a dynamic pricing engine and a promotion optimization process to help the client maximize its product margins</dc:title>
  <dc:creator>Michelle Chua</dc:creator>
  <cp:lastModifiedBy>Petra Vincent</cp:lastModifiedBy>
  <cp:revision>6</cp:revision>
  <cp:lastPrinted>2008-09-19T11:06:26Z</cp:lastPrinted>
  <dcterms:created xsi:type="dcterms:W3CDTF">2015-06-25T08:35:03Z</dcterms:created>
  <dcterms:modified xsi:type="dcterms:W3CDTF">2019-05-01T22:13:51Z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