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68" r:id="rId3"/>
    <p:sldMasterId id="2147483672" r:id="rId4"/>
  </p:sldMasterIdLst>
  <p:notesMasterIdLst>
    <p:notesMasterId r:id="rId6"/>
  </p:notesMasterIdLst>
  <p:handoutMasterIdLst>
    <p:handoutMasterId r:id="rId7"/>
  </p:handoutMasterIdLst>
  <p:sldIdLst>
    <p:sldId id="268" r:id="rId5"/>
  </p:sldIdLst>
  <p:sldSz cx="12161838" cy="6721475"/>
  <p:notesSz cx="6743700" cy="9906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4" autoAdjust="0"/>
    <p:restoredTop sz="94684" autoAdjust="0"/>
  </p:normalViewPr>
  <p:slideViewPr>
    <p:cSldViewPr snapToGrid="0" snapToObjects="1">
      <p:cViewPr varScale="1">
        <p:scale>
          <a:sx n="134" d="100"/>
          <a:sy n="134" d="100"/>
        </p:scale>
        <p:origin x="264" y="424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568325" y="620713"/>
            <a:ext cx="7886700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>
                <a:solidFill>
                  <a:prstClr val="black"/>
                </a:solidFill>
              </a:rPr>
              <a:pPr/>
              <a:t>0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8325" y="620713"/>
            <a:ext cx="7886700" cy="43592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580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85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1" Type="http://schemas.openxmlformats.org/officeDocument/2006/relationships/tags" Target="../tags/tag27.xml"/><Relationship Id="rId12" Type="http://schemas.openxmlformats.org/officeDocument/2006/relationships/tags" Target="../tags/tag28.xml"/><Relationship Id="rId13" Type="http://schemas.openxmlformats.org/officeDocument/2006/relationships/slideMaster" Target="../slideMasters/slideMaster2.xml"/><Relationship Id="rId14" Type="http://schemas.openxmlformats.org/officeDocument/2006/relationships/oleObject" Target="../embeddings/oleObject3.bin"/><Relationship Id="rId15" Type="http://schemas.openxmlformats.org/officeDocument/2006/relationships/image" Target="../media/image4.emf"/><Relationship Id="rId16" Type="http://schemas.openxmlformats.org/officeDocument/2006/relationships/image" Target="../media/image5.jpg"/><Relationship Id="rId17" Type="http://schemas.openxmlformats.org/officeDocument/2006/relationships/image" Target="../media/image2.emf"/><Relationship Id="rId18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tags" Target="../tags/tag18.xml"/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tags" Target="../tags/tag21.xml"/><Relationship Id="rId6" Type="http://schemas.openxmlformats.org/officeDocument/2006/relationships/tags" Target="../tags/tag22.xml"/><Relationship Id="rId7" Type="http://schemas.openxmlformats.org/officeDocument/2006/relationships/tags" Target="../tags/tag23.xml"/><Relationship Id="rId8" Type="http://schemas.openxmlformats.org/officeDocument/2006/relationships/tags" Target="../tags/tag24.xml"/><Relationship Id="rId9" Type="http://schemas.openxmlformats.org/officeDocument/2006/relationships/tags" Target="../tags/tag25.xml"/><Relationship Id="rId10" Type="http://schemas.openxmlformats.org/officeDocument/2006/relationships/tags" Target="../tags/tag2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4" Type="http://schemas.openxmlformats.org/officeDocument/2006/relationships/tags" Target="../tags/tag48.xml"/><Relationship Id="rId5" Type="http://schemas.openxmlformats.org/officeDocument/2006/relationships/slideMaster" Target="../slideMasters/slideMaster3.xml"/><Relationship Id="rId6" Type="http://schemas.openxmlformats.org/officeDocument/2006/relationships/image" Target="../media/image7.jpg"/><Relationship Id="rId7" Type="http://schemas.openxmlformats.org/officeDocument/2006/relationships/oleObject" Target="../embeddings/oleObject5.bin"/><Relationship Id="rId8" Type="http://schemas.openxmlformats.org/officeDocument/2006/relationships/image" Target="../media/image6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4.emf"/><Relationship Id="rId11" Type="http://schemas.openxmlformats.org/officeDocument/2006/relationships/image" Target="../media/image5.jpg"/><Relationship Id="rId1" Type="http://schemas.openxmlformats.org/officeDocument/2006/relationships/vmlDrawing" Target="../drawings/vmlDrawing5.vml"/><Relationship Id="rId2" Type="http://schemas.openxmlformats.org/officeDocument/2006/relationships/tags" Target="../tags/tag4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8.jpg"/><Relationship Id="rId5" Type="http://schemas.openxmlformats.org/officeDocument/2006/relationships/oleObject" Target="../embeddings/oleObject8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7.vml"/><Relationship Id="rId2" Type="http://schemas.openxmlformats.org/officeDocument/2006/relationships/tags" Target="../tags/tag8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84.xml"/><Relationship Id="rId2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3582841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3582841" y="498476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8/28/2018 9:01 AM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3582842" y="655639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82841" y="4930775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82841" y="5199063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3582842" y="5895976"/>
            <a:ext cx="6950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77442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77442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2157529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75288" y="6305550"/>
            <a:ext cx="918439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82842" y="2133601"/>
            <a:ext cx="669816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82842" y="3867150"/>
            <a:ext cx="6698166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597374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smtClean="0"/>
              <a:pPr lvl="0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866039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" y="1"/>
            <a:ext cx="12154287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2841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82841" y="498476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8/28/2018 9:01 AM Central European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82842" y="655639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82841" y="4930775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82841" y="5199063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3582842" y="5895976"/>
            <a:ext cx="6950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77442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77442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2157529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975288" y="6305550"/>
            <a:ext cx="918439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3582842" y="2133601"/>
            <a:ext cx="669816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3582842" y="3867150"/>
            <a:ext cx="6698166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142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597374" y="6435725"/>
            <a:ext cx="283309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14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6193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29199" y="-1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3837817"/>
              </p:ext>
            </p:extLst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67220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250173" y="6377192"/>
            <a:ext cx="38063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87378" y="187976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0941" y="6254081"/>
            <a:ext cx="5211674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2866039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" y="1"/>
            <a:ext cx="12154287" cy="672147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586" y="230189"/>
            <a:ext cx="116964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424772" y="-13134"/>
            <a:ext cx="1731903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824" y="-495300"/>
            <a:ext cx="18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2161838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829199" y="3392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459491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250172" y="6377192"/>
            <a:ext cx="391166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89853" y="192025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830941" y="6254080"/>
            <a:ext cx="5211674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8.xml"/><Relationship Id="rId12" Type="http://schemas.openxmlformats.org/officeDocument/2006/relationships/tags" Target="../tags/tag9.xml"/><Relationship Id="rId13" Type="http://schemas.openxmlformats.org/officeDocument/2006/relationships/tags" Target="../tags/tag10.xml"/><Relationship Id="rId14" Type="http://schemas.openxmlformats.org/officeDocument/2006/relationships/tags" Target="../tags/tag11.xml"/><Relationship Id="rId15" Type="http://schemas.openxmlformats.org/officeDocument/2006/relationships/tags" Target="../tags/tag12.xml"/><Relationship Id="rId16" Type="http://schemas.openxmlformats.org/officeDocument/2006/relationships/tags" Target="../tags/tag13.xml"/><Relationship Id="rId17" Type="http://schemas.openxmlformats.org/officeDocument/2006/relationships/oleObject" Target="../embeddings/oleObject1.bin"/><Relationship Id="rId18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Relationship Id="rId4" Type="http://schemas.openxmlformats.org/officeDocument/2006/relationships/vmlDrawing" Target="../drawings/vmlDrawing1.vml"/><Relationship Id="rId5" Type="http://schemas.openxmlformats.org/officeDocument/2006/relationships/tags" Target="../tags/tag2.xml"/><Relationship Id="rId6" Type="http://schemas.openxmlformats.org/officeDocument/2006/relationships/tags" Target="../tags/tag3.xml"/><Relationship Id="rId7" Type="http://schemas.openxmlformats.org/officeDocument/2006/relationships/tags" Target="../tags/tag4.xml"/><Relationship Id="rId8" Type="http://schemas.openxmlformats.org/officeDocument/2006/relationships/tags" Target="../tags/tag5.xml"/><Relationship Id="rId9" Type="http://schemas.openxmlformats.org/officeDocument/2006/relationships/tags" Target="../tags/tag6.xml"/><Relationship Id="rId10" Type="http://schemas.openxmlformats.org/officeDocument/2006/relationships/tags" Target="../tags/tag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vmlDrawing" Target="../drawings/vmlDrawing2.vml"/><Relationship Id="rId5" Type="http://schemas.openxmlformats.org/officeDocument/2006/relationships/tags" Target="../tags/tag15.xml"/><Relationship Id="rId6" Type="http://schemas.openxmlformats.org/officeDocument/2006/relationships/tags" Target="../tags/tag16.xml"/><Relationship Id="rId7" Type="http://schemas.openxmlformats.org/officeDocument/2006/relationships/tags" Target="../tags/tag17.xml"/><Relationship Id="rId8" Type="http://schemas.openxmlformats.org/officeDocument/2006/relationships/oleObject" Target="../embeddings/oleObject2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20" Type="http://schemas.openxmlformats.org/officeDocument/2006/relationships/tags" Target="../tags/tag43.xml"/><Relationship Id="rId21" Type="http://schemas.openxmlformats.org/officeDocument/2006/relationships/tags" Target="../tags/tag44.xml"/><Relationship Id="rId22" Type="http://schemas.openxmlformats.org/officeDocument/2006/relationships/tags" Target="../tags/tag45.xml"/><Relationship Id="rId23" Type="http://schemas.openxmlformats.org/officeDocument/2006/relationships/oleObject" Target="../embeddings/oleObject4.bin"/><Relationship Id="rId24" Type="http://schemas.openxmlformats.org/officeDocument/2006/relationships/image" Target="../media/image1.emf"/><Relationship Id="rId10" Type="http://schemas.openxmlformats.org/officeDocument/2006/relationships/tags" Target="../tags/tag33.xml"/><Relationship Id="rId11" Type="http://schemas.openxmlformats.org/officeDocument/2006/relationships/tags" Target="../tags/tag34.xml"/><Relationship Id="rId12" Type="http://schemas.openxmlformats.org/officeDocument/2006/relationships/tags" Target="../tags/tag35.xml"/><Relationship Id="rId13" Type="http://schemas.openxmlformats.org/officeDocument/2006/relationships/tags" Target="../tags/tag36.xml"/><Relationship Id="rId14" Type="http://schemas.openxmlformats.org/officeDocument/2006/relationships/tags" Target="../tags/tag37.xml"/><Relationship Id="rId15" Type="http://schemas.openxmlformats.org/officeDocument/2006/relationships/tags" Target="../tags/tag38.xml"/><Relationship Id="rId16" Type="http://schemas.openxmlformats.org/officeDocument/2006/relationships/tags" Target="../tags/tag39.xml"/><Relationship Id="rId17" Type="http://schemas.openxmlformats.org/officeDocument/2006/relationships/tags" Target="../tags/tag40.xml"/><Relationship Id="rId18" Type="http://schemas.openxmlformats.org/officeDocument/2006/relationships/tags" Target="../tags/tag41.xml"/><Relationship Id="rId19" Type="http://schemas.openxmlformats.org/officeDocument/2006/relationships/tags" Target="../tags/tag4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4.vml"/><Relationship Id="rId6" Type="http://schemas.openxmlformats.org/officeDocument/2006/relationships/tags" Target="../tags/tag29.xml"/><Relationship Id="rId7" Type="http://schemas.openxmlformats.org/officeDocument/2006/relationships/tags" Target="../tags/tag30.xml"/><Relationship Id="rId8" Type="http://schemas.openxmlformats.org/officeDocument/2006/relationships/tags" Target="../tags/tag31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65.xml"/><Relationship Id="rId21" Type="http://schemas.openxmlformats.org/officeDocument/2006/relationships/tags" Target="../tags/tag66.xml"/><Relationship Id="rId22" Type="http://schemas.openxmlformats.org/officeDocument/2006/relationships/tags" Target="../tags/tag67.xml"/><Relationship Id="rId23" Type="http://schemas.openxmlformats.org/officeDocument/2006/relationships/tags" Target="../tags/tag68.xml"/><Relationship Id="rId24" Type="http://schemas.openxmlformats.org/officeDocument/2006/relationships/tags" Target="../tags/tag69.xml"/><Relationship Id="rId25" Type="http://schemas.openxmlformats.org/officeDocument/2006/relationships/tags" Target="../tags/tag70.xml"/><Relationship Id="rId26" Type="http://schemas.openxmlformats.org/officeDocument/2006/relationships/tags" Target="../tags/tag71.xml"/><Relationship Id="rId27" Type="http://schemas.openxmlformats.org/officeDocument/2006/relationships/tags" Target="../tags/tag72.xml"/><Relationship Id="rId28" Type="http://schemas.openxmlformats.org/officeDocument/2006/relationships/tags" Target="../tags/tag73.xml"/><Relationship Id="rId29" Type="http://schemas.openxmlformats.org/officeDocument/2006/relationships/tags" Target="../tags/tag74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6.vml"/><Relationship Id="rId30" Type="http://schemas.openxmlformats.org/officeDocument/2006/relationships/tags" Target="../tags/tag75.xml"/><Relationship Id="rId31" Type="http://schemas.openxmlformats.org/officeDocument/2006/relationships/tags" Target="../tags/tag76.xml"/><Relationship Id="rId32" Type="http://schemas.openxmlformats.org/officeDocument/2006/relationships/tags" Target="../tags/tag77.xml"/><Relationship Id="rId9" Type="http://schemas.openxmlformats.org/officeDocument/2006/relationships/tags" Target="../tags/tag54.xml"/><Relationship Id="rId6" Type="http://schemas.openxmlformats.org/officeDocument/2006/relationships/tags" Target="../tags/tag51.xml"/><Relationship Id="rId7" Type="http://schemas.openxmlformats.org/officeDocument/2006/relationships/tags" Target="../tags/tag52.xml"/><Relationship Id="rId8" Type="http://schemas.openxmlformats.org/officeDocument/2006/relationships/tags" Target="../tags/tag53.xml"/><Relationship Id="rId33" Type="http://schemas.openxmlformats.org/officeDocument/2006/relationships/tags" Target="../tags/tag78.xml"/><Relationship Id="rId34" Type="http://schemas.openxmlformats.org/officeDocument/2006/relationships/tags" Target="../tags/tag79.xml"/><Relationship Id="rId35" Type="http://schemas.openxmlformats.org/officeDocument/2006/relationships/tags" Target="../tags/tag80.xml"/><Relationship Id="rId36" Type="http://schemas.openxmlformats.org/officeDocument/2006/relationships/tags" Target="../tags/tag81.xml"/><Relationship Id="rId10" Type="http://schemas.openxmlformats.org/officeDocument/2006/relationships/tags" Target="../tags/tag55.xml"/><Relationship Id="rId11" Type="http://schemas.openxmlformats.org/officeDocument/2006/relationships/tags" Target="../tags/tag56.xml"/><Relationship Id="rId12" Type="http://schemas.openxmlformats.org/officeDocument/2006/relationships/tags" Target="../tags/tag57.xml"/><Relationship Id="rId13" Type="http://schemas.openxmlformats.org/officeDocument/2006/relationships/tags" Target="../tags/tag58.xml"/><Relationship Id="rId14" Type="http://schemas.openxmlformats.org/officeDocument/2006/relationships/tags" Target="../tags/tag59.xml"/><Relationship Id="rId15" Type="http://schemas.openxmlformats.org/officeDocument/2006/relationships/tags" Target="../tags/tag60.xml"/><Relationship Id="rId16" Type="http://schemas.openxmlformats.org/officeDocument/2006/relationships/tags" Target="../tags/tag61.xml"/><Relationship Id="rId17" Type="http://schemas.openxmlformats.org/officeDocument/2006/relationships/tags" Target="../tags/tag62.xml"/><Relationship Id="rId18" Type="http://schemas.openxmlformats.org/officeDocument/2006/relationships/tags" Target="../tags/tag63.xml"/><Relationship Id="rId19" Type="http://schemas.openxmlformats.org/officeDocument/2006/relationships/tags" Target="../tags/tag64.xml"/><Relationship Id="rId37" Type="http://schemas.openxmlformats.org/officeDocument/2006/relationships/tags" Target="../tags/tag82.xml"/><Relationship Id="rId38" Type="http://schemas.openxmlformats.org/officeDocument/2006/relationships/oleObject" Target="../embeddings/oleObject7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9"/>
            <a:ext cx="121618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968277" y="36514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10922497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8/28/2018 9:01 AM Central European Standard Time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971318" y="1951038"/>
            <a:ext cx="583854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61584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61583" y="531814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61585" y="6080125"/>
            <a:ext cx="1160168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61584" y="6435725"/>
            <a:ext cx="931366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971318" y="1127125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0051924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425831" y="6403976"/>
            <a:ext cx="54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51481059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9"/>
            <a:ext cx="121618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968277" y="36514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10922498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8/28/2018 9:01 AM Central European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Printed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1318" y="1951038"/>
            <a:ext cx="583854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61584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61583" y="531814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61585" y="6080125"/>
            <a:ext cx="1160168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61584" y="6435725"/>
            <a:ext cx="931366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1318" y="1127125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051924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425831" y="6403976"/>
            <a:ext cx="54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6477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144972634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78424" y="1951380"/>
            <a:ext cx="4378714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8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20" y="1951380"/>
            <a:ext cx="3666241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1031074" y="431801"/>
            <a:ext cx="777352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717786" y="431801"/>
            <a:ext cx="1090640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963211" y="403225"/>
            <a:ext cx="845214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.bin"/><Relationship Id="rId12" Type="http://schemas.openxmlformats.org/officeDocument/2006/relationships/image" Target="../media/image6.emf"/><Relationship Id="rId13" Type="http://schemas.openxmlformats.org/officeDocument/2006/relationships/oleObject" Target="../embeddings/oleObject10.bin"/><Relationship Id="rId14" Type="http://schemas.openxmlformats.org/officeDocument/2006/relationships/image" Target="../media/image9.emf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jpg"/><Relationship Id="rId1" Type="http://schemas.openxmlformats.org/officeDocument/2006/relationships/vmlDrawing" Target="../drawings/vmlDrawing8.vml"/><Relationship Id="rId2" Type="http://schemas.openxmlformats.org/officeDocument/2006/relationships/tags" Target="../tags/tag86.xml"/><Relationship Id="rId3" Type="http://schemas.openxmlformats.org/officeDocument/2006/relationships/tags" Target="../tags/tag87.xml"/><Relationship Id="rId4" Type="http://schemas.openxmlformats.org/officeDocument/2006/relationships/tags" Target="../tags/tag88.xml"/><Relationship Id="rId5" Type="http://schemas.openxmlformats.org/officeDocument/2006/relationships/tags" Target="../tags/tag89.xml"/><Relationship Id="rId6" Type="http://schemas.openxmlformats.org/officeDocument/2006/relationships/tags" Target="../tags/tag90.xml"/><Relationship Id="rId7" Type="http://schemas.openxmlformats.org/officeDocument/2006/relationships/tags" Target="../tags/tag91.xml"/><Relationship Id="rId8" Type="http://schemas.openxmlformats.org/officeDocument/2006/relationships/tags" Target="../tags/tag92.xml"/><Relationship Id="rId9" Type="http://schemas.openxmlformats.org/officeDocument/2006/relationships/slideLayout" Target="../slideLayouts/slideLayout6.xml"/><Relationship Id="rId10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4560794" y="3716015"/>
            <a:ext cx="917641" cy="43366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216009" y="3716015"/>
            <a:ext cx="917641" cy="43366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48776" y="4572550"/>
            <a:ext cx="1048562" cy="43366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216009" y="4572550"/>
            <a:ext cx="917641" cy="43366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884037"/>
              </p:ext>
            </p:extLst>
          </p:nvPr>
        </p:nvGraphicFramePr>
        <p:xfrm>
          <a:off x="16002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0020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/>
            <a:endParaRPr lang="ja-JP" altLang="en-US" sz="1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25" y="166689"/>
            <a:ext cx="10099675" cy="738664"/>
          </a:xfrm>
        </p:spPr>
        <p:txBody>
          <a:bodyPr wrap="square">
            <a:spAutoFit/>
          </a:bodyPr>
          <a:lstStyle/>
          <a:p>
            <a:r>
              <a:rPr lang="en-US" altLang="ja-JP" dirty="0">
                <a:ea typeface="MS PGothic" pitchFamily="34" charset="-128"/>
              </a:rPr>
              <a:t>Largest telco in Asia-Pacific – we lifted total sales revenue in their outbound call </a:t>
            </a:r>
            <a:r>
              <a:rPr lang="en-US" altLang="ja-JP" dirty="0" err="1">
                <a:ea typeface="MS PGothic" pitchFamily="34" charset="-128"/>
              </a:rPr>
              <a:t>centre</a:t>
            </a:r>
            <a:r>
              <a:rPr lang="en-US" altLang="ja-JP" dirty="0">
                <a:ea typeface="MS PGothic" pitchFamily="34" charset="-128"/>
              </a:rPr>
              <a:t> by 12% in 6 weeks in a sustainable way</a:t>
            </a:r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gray">
          <a:xfrm>
            <a:off x="8287081" y="3587751"/>
            <a:ext cx="2674938" cy="199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b="1" dirty="0">
                <a:solidFill>
                  <a:srgbClr val="000000"/>
                </a:solidFill>
              </a:rPr>
              <a:t>Significant increase in conversion rate for all agents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Mobile: 520% increase from 4% to 27%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Broadband: 300% increase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endParaRPr lang="en-US" altLang="ja-JP" sz="1200" b="1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b="1" dirty="0">
                <a:solidFill>
                  <a:srgbClr val="000000"/>
                </a:solidFill>
              </a:rPr>
              <a:t>Complete rollout will include all inbound call </a:t>
            </a:r>
            <a:r>
              <a:rPr lang="en-US" altLang="ja-JP" sz="1200" b="1" dirty="0" err="1">
                <a:solidFill>
                  <a:srgbClr val="000000"/>
                </a:solidFill>
              </a:rPr>
              <a:t>centre</a:t>
            </a:r>
            <a:r>
              <a:rPr lang="en-US" altLang="ja-JP" sz="1200" b="1" dirty="0">
                <a:solidFill>
                  <a:srgbClr val="000000"/>
                </a:solidFill>
              </a:rPr>
              <a:t> and stores and will represent $40m EBITDA increase</a:t>
            </a:r>
          </a:p>
        </p:txBody>
      </p:sp>
      <p:graphicFrame>
        <p:nvGraphicFramePr>
          <p:cNvPr id="84043" name="Object 75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42821665"/>
              </p:ext>
            </p:extLst>
          </p:nvPr>
        </p:nvGraphicFramePr>
        <p:xfrm>
          <a:off x="8285494" y="2362200"/>
          <a:ext cx="262246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Chart" r:id="rId13" imgW="2619506" imgH="914535" progId="MSGraph.Chart.8">
                  <p:embed followColorScheme="full"/>
                </p:oleObj>
              </mc:Choice>
              <mc:Fallback>
                <p:oleObj name="Chart" r:id="rId13" imgW="2619506" imgH="914535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5494" y="2362200"/>
                        <a:ext cx="262246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59" name="Line 91"/>
          <p:cNvSpPr>
            <a:spLocks noChangeShapeType="1"/>
          </p:cNvSpPr>
          <p:nvPr>
            <p:custDataLst>
              <p:tags r:id="rId5"/>
            </p:custDataLst>
          </p:nvPr>
        </p:nvSpPr>
        <p:spPr bwMode="gray">
          <a:xfrm flipV="1">
            <a:off x="9003044" y="2139950"/>
            <a:ext cx="1206500" cy="171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84058" name="Oval 9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282444" y="2089150"/>
            <a:ext cx="649288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buClr>
                <a:srgbClr val="000000"/>
              </a:buClr>
            </a:pPr>
            <a:r>
              <a:rPr lang="en-AU" altLang="ja-JP" sz="1200" b="1" dirty="0">
                <a:solidFill>
                  <a:srgbClr val="000000"/>
                </a:solidFill>
                <a:cs typeface="Arial" charset="0"/>
              </a:rPr>
              <a:t>+12%</a:t>
            </a:r>
            <a:endParaRPr lang="en-US" altLang="ja-JP" sz="12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44" name="Rectangle 7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666494" y="3222626"/>
            <a:ext cx="6731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fld id="{A25FE222-C494-4F56-95E2-D7F1A1498E03}" type="datetime'''''''''''Pr''''e''''''-p''''il''o''''t'''''''">
              <a:rPr lang="ja-JP" altLang="en-US" sz="1200">
                <a:solidFill>
                  <a:srgbClr val="000000"/>
                </a:solidFill>
                <a:cs typeface="Arial" charset="0"/>
              </a:rPr>
              <a:pPr>
                <a:buClr>
                  <a:srgbClr val="000000"/>
                </a:buClr>
              </a:pPr>
              <a:t>Pre-pilot</a:t>
            </a:fld>
            <a:endParaRPr lang="en-US" altLang="ja-JP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55" name="Rectangle 8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33308" y="3222626"/>
            <a:ext cx="7524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fld id="{EC01FB19-88BE-45E2-BD6C-7C14E0E2F44C}" type="datetime'''''P''''''''o''''s''t-''''''p''''''''''''''''i''l''''''''ot'">
              <a:rPr lang="ja-JP" altLang="en-US" sz="1200">
                <a:solidFill>
                  <a:srgbClr val="000000"/>
                </a:solidFill>
                <a:cs typeface="Arial" charset="0"/>
              </a:rPr>
              <a:pPr>
                <a:buClr>
                  <a:srgbClr val="000000"/>
                </a:buClr>
              </a:pPr>
              <a:t>Post-pilot</a:t>
            </a:fld>
            <a:endParaRPr lang="en-US" altLang="ja-JP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61" name="Rectangle 93"/>
          <p:cNvSpPr>
            <a:spLocks noChangeArrowheads="1"/>
          </p:cNvSpPr>
          <p:nvPr/>
        </p:nvSpPr>
        <p:spPr bwMode="gray">
          <a:xfrm>
            <a:off x="8287081" y="1568370"/>
            <a:ext cx="26749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buClr>
                <a:srgbClr val="000000"/>
              </a:buClr>
            </a:pPr>
            <a:r>
              <a:rPr lang="en-US" altLang="ja-JP" sz="1200" b="1" dirty="0">
                <a:solidFill>
                  <a:srgbClr val="000000"/>
                </a:solidFill>
              </a:rPr>
              <a:t>Uplift in sales revenue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335073" y="1517539"/>
            <a:ext cx="2919300" cy="210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b="1" dirty="0">
                <a:solidFill>
                  <a:srgbClr val="000000"/>
                </a:solidFill>
              </a:rPr>
              <a:t>Largest telco in Asia-Pacific </a:t>
            </a:r>
            <a:r>
              <a:rPr lang="en-US" altLang="ja-JP" sz="1200" dirty="0">
                <a:solidFill>
                  <a:srgbClr val="000000"/>
                </a:solidFill>
              </a:rPr>
              <a:t>with $3.5bn revenue, 5,500 employees and 2m customers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b="1" dirty="0">
                <a:solidFill>
                  <a:srgbClr val="002960"/>
                </a:solidFill>
              </a:rPr>
              <a:t>Declining sales performance in call </a:t>
            </a:r>
            <a:r>
              <a:rPr lang="en-US" altLang="ja-JP" sz="1200" b="1" dirty="0" err="1">
                <a:solidFill>
                  <a:srgbClr val="002960"/>
                </a:solidFill>
              </a:rPr>
              <a:t>centres</a:t>
            </a:r>
            <a:r>
              <a:rPr lang="en-US" altLang="ja-JP" sz="1200" dirty="0">
                <a:solidFill>
                  <a:srgbClr val="000000"/>
                </a:solidFill>
              </a:rPr>
              <a:t> over the last 24 months with high attrition rate and under competitive pressure</a:t>
            </a:r>
            <a:endParaRPr lang="en-US" altLang="ja-JP" sz="1200" b="1" dirty="0">
              <a:solidFill>
                <a:srgbClr val="002960"/>
              </a:solidFill>
            </a:endParaRP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b="1" dirty="0" err="1">
                <a:solidFill>
                  <a:srgbClr val="002960"/>
                </a:solidFill>
              </a:rPr>
              <a:t>Recognised</a:t>
            </a:r>
            <a:r>
              <a:rPr lang="en-US" altLang="ja-JP" sz="1200" b="1" dirty="0">
                <a:solidFill>
                  <a:srgbClr val="002960"/>
                </a:solidFill>
              </a:rPr>
              <a:t> the need for a complete sales turnaround </a:t>
            </a:r>
            <a:r>
              <a:rPr lang="en-US" altLang="ja-JP" sz="1200" dirty="0">
                <a:solidFill>
                  <a:srgbClr val="000000"/>
                </a:solidFill>
              </a:rPr>
              <a:t>as a way to drive bottom line impact and maintain market share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3899136" y="1512002"/>
            <a:ext cx="3892643" cy="173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b="1" dirty="0">
                <a:solidFill>
                  <a:srgbClr val="000000"/>
                </a:solidFill>
              </a:rPr>
              <a:t>Launched a sales turnaround </a:t>
            </a:r>
            <a:r>
              <a:rPr lang="en-US" altLang="ja-JP" sz="1200" b="1" dirty="0" err="1">
                <a:solidFill>
                  <a:srgbClr val="000000"/>
                </a:solidFill>
              </a:rPr>
              <a:t>programme</a:t>
            </a:r>
            <a:r>
              <a:rPr lang="en-US" altLang="ja-JP" sz="1200" b="1" dirty="0">
                <a:solidFill>
                  <a:srgbClr val="000000"/>
                </a:solidFill>
              </a:rPr>
              <a:t> focused on outbound sales first </a:t>
            </a:r>
            <a:r>
              <a:rPr lang="en-US" altLang="ja-JP" sz="1200" dirty="0">
                <a:solidFill>
                  <a:srgbClr val="000000"/>
                </a:solidFill>
              </a:rPr>
              <a:t>in order to showcase a major lift in revenue in the most broken business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b="1" dirty="0">
                <a:solidFill>
                  <a:srgbClr val="002960"/>
                </a:solidFill>
              </a:rPr>
              <a:t>Targeted 3 improvement levers to rapidly capture impact  </a:t>
            </a:r>
            <a:r>
              <a:rPr lang="en-US" altLang="ja-JP" sz="1200" dirty="0">
                <a:solidFill>
                  <a:srgbClr val="000000"/>
                </a:solidFill>
              </a:rPr>
              <a:t>Implemented a sustainable needs based sales approach, developed strong team leaders focused on daily coaching and align incentives to business needs understood by the agents</a:t>
            </a:r>
            <a:endParaRPr lang="en-US" altLang="ja-JP" sz="1200" b="1" dirty="0">
              <a:solidFill>
                <a:srgbClr val="000000"/>
              </a:solidFill>
            </a:endParaRPr>
          </a:p>
          <a:p>
            <a:pPr marL="1587" lvl="1" indent="0">
              <a:spcBef>
                <a:spcPct val="20000"/>
              </a:spcBef>
              <a:buClr>
                <a:srgbClr val="000000"/>
              </a:buClr>
              <a:buNone/>
            </a:pPr>
            <a:endParaRPr lang="en-US" altLang="ja-JP" sz="1200" dirty="0">
              <a:solidFill>
                <a:srgbClr val="000000"/>
              </a:solidFill>
            </a:endParaRPr>
          </a:p>
        </p:txBody>
      </p:sp>
      <p:sp>
        <p:nvSpPr>
          <p:cNvPr id="84068" name="Rectangle 100"/>
          <p:cNvSpPr>
            <a:spLocks noChangeArrowheads="1"/>
          </p:cNvSpPr>
          <p:nvPr/>
        </p:nvSpPr>
        <p:spPr bwMode="gray">
          <a:xfrm>
            <a:off x="3995094" y="3464932"/>
            <a:ext cx="20907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200" b="1">
                <a:solidFill>
                  <a:srgbClr val="000000"/>
                </a:solidFill>
              </a:rPr>
              <a:t>M&amp;S Expertise</a:t>
            </a:r>
          </a:p>
        </p:txBody>
      </p:sp>
      <p:sp>
        <p:nvSpPr>
          <p:cNvPr id="84069" name="Line 101"/>
          <p:cNvSpPr>
            <a:spLocks noChangeShapeType="1"/>
          </p:cNvSpPr>
          <p:nvPr/>
        </p:nvSpPr>
        <p:spPr bwMode="auto">
          <a:xfrm>
            <a:off x="3995094" y="3663855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84071" name="Rectangle 103"/>
          <p:cNvSpPr>
            <a:spLocks noChangeArrowheads="1"/>
          </p:cNvSpPr>
          <p:nvPr/>
        </p:nvSpPr>
        <p:spPr bwMode="gray">
          <a:xfrm>
            <a:off x="4653908" y="3750196"/>
            <a:ext cx="790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Katia </a:t>
            </a:r>
            <a:r>
              <a:rPr lang="en-US" altLang="ja-JP" sz="1200" dirty="0" err="1">
                <a:solidFill>
                  <a:schemeClr val="bg1"/>
                </a:solidFill>
              </a:rPr>
              <a:t>Khvatova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84074" name="Rectangle 106"/>
          <p:cNvSpPr>
            <a:spLocks noChangeArrowheads="1"/>
          </p:cNvSpPr>
          <p:nvPr/>
        </p:nvSpPr>
        <p:spPr bwMode="gray">
          <a:xfrm>
            <a:off x="6339833" y="3737496"/>
            <a:ext cx="8620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Vincent Vuillard</a:t>
            </a:r>
          </a:p>
        </p:txBody>
      </p:sp>
      <p:sp>
        <p:nvSpPr>
          <p:cNvPr id="84079" name="Rectangle 111"/>
          <p:cNvSpPr>
            <a:spLocks noChangeArrowheads="1"/>
          </p:cNvSpPr>
          <p:nvPr/>
        </p:nvSpPr>
        <p:spPr bwMode="gray">
          <a:xfrm>
            <a:off x="4653906" y="4679141"/>
            <a:ext cx="9794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200" dirty="0" err="1">
                <a:solidFill>
                  <a:schemeClr val="bg1"/>
                </a:solidFill>
              </a:rPr>
              <a:t>Porendy</a:t>
            </a:r>
            <a:r>
              <a:rPr lang="en-US" altLang="ja-JP" sz="1200" dirty="0">
                <a:solidFill>
                  <a:schemeClr val="bg1"/>
                </a:solidFill>
              </a:rPr>
              <a:t> Ung</a:t>
            </a:r>
          </a:p>
        </p:txBody>
      </p:sp>
      <p:sp>
        <p:nvSpPr>
          <p:cNvPr id="84082" name="Rectangle 114"/>
          <p:cNvSpPr>
            <a:spLocks noChangeArrowheads="1"/>
          </p:cNvSpPr>
          <p:nvPr/>
        </p:nvSpPr>
        <p:spPr bwMode="gray">
          <a:xfrm>
            <a:off x="6382695" y="4586808"/>
            <a:ext cx="8620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Christophe Bur</a:t>
            </a: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3995095" y="3719419"/>
            <a:ext cx="569913" cy="760413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5719119" y="3706719"/>
            <a:ext cx="569913" cy="759885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3985984" y="4556031"/>
            <a:ext cx="569913" cy="760413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96" y="4556031"/>
            <a:ext cx="569913" cy="760413"/>
          </a:xfrm>
          <a:prstGeom prst="rect">
            <a:avLst/>
          </a:prstGeom>
        </p:spPr>
      </p:pic>
      <p:sp>
        <p:nvSpPr>
          <p:cNvPr id="44" name="Rectangle 13">
            <a:extLst>
              <a:ext uri="{FF2B5EF4-FFF2-40B4-BE49-F238E27FC236}">
                <a16:creationId xmlns:a16="http://schemas.microsoft.com/office/drawing/2014/main" xmlns="" id="{6A53D713-9AAC-AF44-B337-515C939580DE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"/>
            <a:ext cx="1447800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TMT | Asia-</a:t>
            </a:r>
            <a:r>
              <a:rPr lang="pl-PL" sz="1000" dirty="0" err="1">
                <a:solidFill>
                  <a:srgbClr val="FFFFFF"/>
                </a:solidFill>
                <a:latin typeface="Arial" pitchFamily="34" charset="0"/>
              </a:rPr>
              <a:t>Paciifc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5" name="Rectangle 13">
            <a:extLst>
              <a:ext uri="{FF2B5EF4-FFF2-40B4-BE49-F238E27FC236}">
                <a16:creationId xmlns:a16="http://schemas.microsoft.com/office/drawing/2014/main" xmlns="" id="{4E53E2A3-F84E-7D48-9E82-71E35D2144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94326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HIT030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029611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7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313" y="1113570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113570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113570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50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1085748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1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226967" y="1085748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439187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471467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765621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765621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848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180"/>
  <p:tag name="PREVIOUSNAME" val="C:\Users\Anuradha Sarin\Documents\16 Case Codification process\M&amp;S Cases\ASIA_MICHELLE CHUA CASES\2015 CASES\Telecom NZ_Sales Transf for Call Centre\2015 Case Study_Telco_Sales Transf for Call Center_Vincent V and Katia K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umDj5zOUuzwZCZnDoRs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9l5FHyknUy_3KSRK.m0e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I1LyBHcU637zxyT7cnz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RIpOqcemEeh8EyO8aRQg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ydcX9ipHk2Y3IM.a5L2_g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4_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5</TotalTime>
  <Words>222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Georgia</vt:lpstr>
      <vt:lpstr>MS PGothic</vt:lpstr>
      <vt:lpstr>ＭＳ Ｐゴシック</vt:lpstr>
      <vt:lpstr>Times New Roman</vt:lpstr>
      <vt:lpstr>Arial</vt:lpstr>
      <vt:lpstr>Firm Format - English (US)</vt:lpstr>
      <vt:lpstr>14_AW2014</vt:lpstr>
      <vt:lpstr>M&amp;S Theme</vt:lpstr>
      <vt:lpstr>Firm Format - template_Grey</vt:lpstr>
      <vt:lpstr>think-cell Slide</vt:lpstr>
      <vt:lpstr>Chart</vt:lpstr>
      <vt:lpstr>Largest telco in Asia-Pacific – we lifted total sales revenue in their outbound call centre by 12% in 6 weeks in a sustainable way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Largest telco in New Zealand – we lifted total sales revenue in their outbound call centre by 12% in 6 weeks in a sustainable way</dc:title>
  <dc:creator>Michelle Chua</dc:creator>
  <cp:lastModifiedBy>Petra Vincent</cp:lastModifiedBy>
  <cp:revision>5</cp:revision>
  <cp:lastPrinted>2008-09-19T11:06:26Z</cp:lastPrinted>
  <dcterms:created xsi:type="dcterms:W3CDTF">2015-06-24T02:40:34Z</dcterms:created>
  <dcterms:modified xsi:type="dcterms:W3CDTF">2019-05-01T22:23:39Z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