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  <p:sldMasterId id="2147483665" r:id="rId2"/>
    <p:sldMasterId id="2147483671" r:id="rId3"/>
    <p:sldMasterId id="2147483675" r:id="rId4"/>
  </p:sldMasterIdLst>
  <p:notesMasterIdLst>
    <p:notesMasterId r:id="rId6"/>
  </p:notesMasterIdLst>
  <p:handoutMasterIdLst>
    <p:handoutMasterId r:id="rId7"/>
  </p:handoutMasterIdLst>
  <p:sldIdLst>
    <p:sldId id="261" r:id="rId5"/>
  </p:sldIdLst>
  <p:sldSz cx="11950700" cy="6721475"/>
  <p:notesSz cx="6743700" cy="99060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3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8080"/>
    <a:srgbClr val="0065CC"/>
    <a:srgbClr val="91AFFF"/>
    <a:srgbClr val="002960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81" autoAdjust="0"/>
    <p:restoredTop sz="94681" autoAdjust="0"/>
  </p:normalViewPr>
  <p:slideViewPr>
    <p:cSldViewPr snapToGrid="0" snapToObjects="1">
      <p:cViewPr>
        <p:scale>
          <a:sx n="132" d="100"/>
          <a:sy n="132" d="100"/>
        </p:scale>
        <p:origin x="2264" y="1200"/>
      </p:cViewPr>
      <p:guideLst>
        <p:guide orient="horz" pos="4233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3408" y="-114"/>
      </p:cViewPr>
      <p:guideLst>
        <p:guide orient="horz" pos="312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tags" Target="tags/tag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500063" y="620713"/>
            <a:ext cx="7750176" cy="4359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6100" y="5322888"/>
            <a:ext cx="5746750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8213" y="9526072"/>
            <a:ext cx="53498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553135" y="110252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D29B9-0276-4D9A-B439-F6C480F02A9F}" type="slidenum">
              <a:rPr lang="ja-JP" altLang="en-US"/>
              <a:pPr/>
              <a:t>0</a:t>
            </a:fld>
            <a:endParaRPr lang="en-US" altLang="ja-JP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00063" y="620713"/>
            <a:ext cx="7750176" cy="4359275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7201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1" Type="http://schemas.openxmlformats.org/officeDocument/2006/relationships/tags" Target="../tags/tag14.xml"/><Relationship Id="rId12" Type="http://schemas.openxmlformats.org/officeDocument/2006/relationships/tags" Target="../tags/tag15.xml"/><Relationship Id="rId13" Type="http://schemas.openxmlformats.org/officeDocument/2006/relationships/slideMaster" Target="../slideMasters/slideMaster1.xml"/><Relationship Id="rId14" Type="http://schemas.openxmlformats.org/officeDocument/2006/relationships/oleObject" Target="../embeddings/oleObject2.bin"/><Relationship Id="rId15" Type="http://schemas.openxmlformats.org/officeDocument/2006/relationships/image" Target="../media/image2.emf"/><Relationship Id="rId16" Type="http://schemas.openxmlformats.org/officeDocument/2006/relationships/image" Target="../media/image3.jpg"/><Relationship Id="rId17" Type="http://schemas.openxmlformats.org/officeDocument/2006/relationships/image" Target="../media/image4.emf"/><Relationship Id="rId18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tags" Target="../tags/tag5.xml"/><Relationship Id="rId3" Type="http://schemas.openxmlformats.org/officeDocument/2006/relationships/tags" Target="../tags/tag6.xml"/><Relationship Id="rId4" Type="http://schemas.openxmlformats.org/officeDocument/2006/relationships/tags" Target="../tags/tag7.xml"/><Relationship Id="rId5" Type="http://schemas.openxmlformats.org/officeDocument/2006/relationships/tags" Target="../tags/tag8.xml"/><Relationship Id="rId6" Type="http://schemas.openxmlformats.org/officeDocument/2006/relationships/tags" Target="../tags/tag9.xml"/><Relationship Id="rId7" Type="http://schemas.openxmlformats.org/officeDocument/2006/relationships/tags" Target="../tags/tag10.xml"/><Relationship Id="rId8" Type="http://schemas.openxmlformats.org/officeDocument/2006/relationships/tags" Target="../tags/tag11.xml"/><Relationship Id="rId9" Type="http://schemas.openxmlformats.org/officeDocument/2006/relationships/tags" Target="../tags/tag12.xml"/><Relationship Id="rId10" Type="http://schemas.openxmlformats.org/officeDocument/2006/relationships/tags" Target="../tags/tag1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image" Target="../media/image10.jpg"/><Relationship Id="rId5" Type="http://schemas.openxmlformats.org/officeDocument/2006/relationships/oleObject" Target="../embeddings/oleObject8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7.vml"/><Relationship Id="rId2" Type="http://schemas.openxmlformats.org/officeDocument/2006/relationships/tags" Target="../tags/tag7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tags" Target="../tags/tag75.xml"/><Relationship Id="rId2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tags" Target="../tags/tag76.xml"/><Relationship Id="rId2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tags" Target="../tags/tag19.xml"/><Relationship Id="rId2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slideMaster" Target="../slideMasters/slideMaster3.xml"/><Relationship Id="rId6" Type="http://schemas.openxmlformats.org/officeDocument/2006/relationships/image" Target="../media/image9.jpg"/><Relationship Id="rId7" Type="http://schemas.openxmlformats.org/officeDocument/2006/relationships/oleObject" Target="../embeddings/oleObject5.bin"/><Relationship Id="rId8" Type="http://schemas.openxmlformats.org/officeDocument/2006/relationships/image" Target="../media/image8.emf"/><Relationship Id="rId9" Type="http://schemas.openxmlformats.org/officeDocument/2006/relationships/oleObject" Target="../embeddings/oleObject6.bin"/><Relationship Id="rId10" Type="http://schemas.openxmlformats.org/officeDocument/2006/relationships/image" Target="../media/image2.emf"/><Relationship Id="rId11" Type="http://schemas.openxmlformats.org/officeDocument/2006/relationships/image" Target="../media/image3.jpg"/><Relationship Id="rId1" Type="http://schemas.openxmlformats.org/officeDocument/2006/relationships/vmlDrawing" Target="../drawings/vmlDrawing5.vml"/><Relationship Id="rId2" Type="http://schemas.openxmlformats.org/officeDocument/2006/relationships/tags" Target="../tags/tag3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40.xml"/><Relationship Id="rId2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06271097"/>
              </p:ext>
            </p:extLst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3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" y="1"/>
            <a:ext cx="11943280" cy="6721475"/>
          </a:xfrm>
          <a:prstGeom prst="rect">
            <a:avLst/>
          </a:prstGeom>
        </p:spPr>
      </p:pic>
      <p:sp>
        <p:nvSpPr>
          <p:cNvPr id="4" name="Working Draft Text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20641" y="342901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baseline="0" noProof="0" dirty="0">
                <a:latin typeface="+mn-lt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258427" y="36514"/>
            <a:ext cx="39377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noProof="0" dirty="0">
              <a:latin typeface="+mn-lt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520641" y="498476"/>
            <a:ext cx="341760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>
                <a:latin typeface="+mn-lt"/>
              </a:rPr>
              <a:t>Last Modified 8/28/2018 9:15 AM Central European Standard Time</a:t>
            </a:r>
            <a:endParaRPr lang="en-US" sz="900" baseline="0" noProof="0" dirty="0"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520641" y="655639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 dirty="0">
                <a:latin typeface="+mn-lt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3520641" y="4930775"/>
            <a:ext cx="658188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3520641" y="5199063"/>
            <a:ext cx="658188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3520641" y="5895976"/>
            <a:ext cx="6829576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noProof="0" dirty="0"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noProof="0" dirty="0"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1" y="2238375"/>
            <a:ext cx="2925751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aseline="0" noProof="0" dirty="0">
              <a:latin typeface="+mn-lt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1" y="1"/>
            <a:ext cx="2925751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aseline="0" noProof="0" dirty="0">
              <a:latin typeface="+mn-lt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1" y="1"/>
            <a:ext cx="11946466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aseline="0" noProof="0" dirty="0">
              <a:latin typeface="+mn-lt"/>
            </a:endParaRPr>
          </a:p>
        </p:txBody>
      </p:sp>
      <p:grpSp>
        <p:nvGrpSpPr>
          <p:cNvPr id="15" name="TitleBottomBar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2923635" y="6305550"/>
            <a:ext cx="9024947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noProof="0" dirty="0">
                <a:latin typeface="+mn-lt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911" y="6443664"/>
            <a:ext cx="2182669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  <p:custDataLst>
              <p:tags r:id="rId10"/>
            </p:custDataLst>
          </p:nvPr>
        </p:nvSpPr>
        <p:spPr>
          <a:xfrm>
            <a:off x="3520642" y="2133601"/>
            <a:ext cx="6581881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3520642" y="3867150"/>
            <a:ext cx="6581881" cy="215444"/>
          </a:xfrm>
        </p:spPr>
        <p:txBody>
          <a:bodyPr>
            <a:spAutoFit/>
          </a:bodyPr>
          <a:lstStyle>
            <a:lvl1pPr>
              <a:defRPr sz="140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273986" y="6508273"/>
            <a:ext cx="101323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7062" y="50803"/>
            <a:ext cx="12071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hf hdr="0" ftr="0" dt="0"/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0"/>
            <a:ext cx="11950700" cy="6721375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90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90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itleRectangle"/>
          <p:cNvSpPr>
            <a:spLocks noChangeAspect="1"/>
          </p:cNvSpPr>
          <p:nvPr/>
        </p:nvSpPr>
        <p:spPr bwMode="white">
          <a:xfrm>
            <a:off x="2780082" y="3392"/>
            <a:ext cx="9170618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260546" y="36515"/>
            <a:ext cx="393769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gray">
          <a:xfrm>
            <a:off x="8106944" y="6254081"/>
            <a:ext cx="88267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gray">
          <a:xfrm>
            <a:off x="8106944" y="6377192"/>
            <a:ext cx="384375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2/6/2019 1:33 PM Eastern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gray">
          <a:xfrm>
            <a:off x="8106945" y="6500304"/>
            <a:ext cx="354737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890" y="1434421"/>
            <a:ext cx="8310356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890" y="3119079"/>
            <a:ext cx="8310356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890" y="3584143"/>
            <a:ext cx="83103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1" name="LogoImage"/>
          <p:cNvSpPr>
            <a:spLocks noEditPoints="1"/>
          </p:cNvSpPr>
          <p:nvPr/>
        </p:nvSpPr>
        <p:spPr bwMode="auto">
          <a:xfrm>
            <a:off x="3036211" y="192025"/>
            <a:ext cx="2177267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9" name="Disclaimer-template_Blue" hidden="1"/>
          <p:cNvSpPr>
            <a:spLocks noChangeArrowheads="1"/>
          </p:cNvSpPr>
          <p:nvPr/>
        </p:nvSpPr>
        <p:spPr bwMode="black">
          <a:xfrm>
            <a:off x="2781793" y="6254080"/>
            <a:ext cx="5121196" cy="35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273986" y="6508273"/>
            <a:ext cx="101323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40064" y="50802"/>
            <a:ext cx="141129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273986" y="6508273"/>
            <a:ext cx="101323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40064" y="50802"/>
            <a:ext cx="141129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11396035" y="6435725"/>
            <a:ext cx="278391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1000" smtClean="0"/>
              <a:pPr lvl="0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" y="317"/>
            <a:ext cx="11950276" cy="6720840"/>
          </a:xfrm>
          <a:prstGeom prst="rect">
            <a:avLst/>
          </a:prstGeom>
        </p:spPr>
      </p:pic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11258427" y="36514"/>
            <a:ext cx="39377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auto">
          <a:xfrm>
            <a:off x="3520641" y="498476"/>
            <a:ext cx="341760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Last Modified 8/28/2018 9:15 AM Central European Standard Time</a:t>
            </a: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auto">
          <a:xfrm>
            <a:off x="3520641" y="655639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3520641" y="4930775"/>
            <a:ext cx="658188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3520641" y="5199063"/>
            <a:ext cx="658188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3520641" y="5895976"/>
            <a:ext cx="6829576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804863" eaLnBrk="0" hangingPunct="0"/>
            <a:r>
              <a:rPr lang="en-US" sz="800">
                <a:solidFill>
                  <a:srgbClr val="000000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1" y="2238375"/>
            <a:ext cx="2925751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1" y="1"/>
            <a:ext cx="2925751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1" y="1"/>
            <a:ext cx="11946466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923635" y="6305550"/>
            <a:ext cx="9024947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911" y="6443664"/>
            <a:ext cx="2182669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520642" y="2133601"/>
            <a:ext cx="6581881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520642" y="3867150"/>
            <a:ext cx="6581881" cy="215444"/>
          </a:xfrm>
        </p:spPr>
        <p:txBody>
          <a:bodyPr>
            <a:spAutoFit/>
          </a:bodyPr>
          <a:lstStyle>
            <a:lvl1pPr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9851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58779" y="230188"/>
            <a:ext cx="11493418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396035" y="6435725"/>
            <a:ext cx="278391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59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5509" y="2087563"/>
            <a:ext cx="10159682" cy="2923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3135" y="3808414"/>
            <a:ext cx="8364430" cy="24622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pg num"/>
          <p:cNvSpPr>
            <a:spLocks noGrp="1"/>
          </p:cNvSpPr>
          <p:nvPr>
            <p:ph type="sldNum" sz="quarter" idx="10"/>
          </p:nvPr>
        </p:nvSpPr>
        <p:spPr/>
        <p:txBody>
          <a:bodyPr>
            <a:spAutoFit/>
          </a:bodyPr>
          <a:lstStyle>
            <a:lvl1pPr algn="r">
              <a:defRPr/>
            </a:lvl1pPr>
          </a:lstStyle>
          <a:p>
            <a:fld id="{42C328C1-A84F-4A39-A664-DBA00541A8C6}" type="slidenum">
              <a:rPr smtClean="0"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0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396036" y="6435725"/>
            <a:ext cx="278391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D5014BB8-AE14-445D-8BBD-48022E2E45A4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6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1413171" y="6434981"/>
            <a:ext cx="192360" cy="153888"/>
          </a:xfrm>
        </p:spPr>
        <p:txBody>
          <a:bodyPr/>
          <a:lstStyle>
            <a:lvl1pPr>
              <a:defRPr/>
            </a:lvl1pPr>
          </a:lstStyle>
          <a:p>
            <a:fld id="{295C94B5-F897-42D6-85CA-B9F77EB6ECAE}" type="slidenum">
              <a:rPr>
                <a:solidFill>
                  <a:srgbClr val="FFFFFF"/>
                </a:solidFill>
              </a:rPr>
              <a:pPr/>
              <a:t>‹#›</a:t>
            </a:fld>
            <a:r>
              <a:rPr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486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1950791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780082" y="-1"/>
            <a:ext cx="9170618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32680183"/>
              </p:ext>
            </p:extLst>
          </p:nvPr>
        </p:nvGraphicFramePr>
        <p:xfrm>
          <a:off x="2118" y="1590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8" y="1590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366405" y="36515"/>
            <a:ext cx="393769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106944" y="6254081"/>
            <a:ext cx="88267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106944" y="6377192"/>
            <a:ext cx="3740265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2/6/2019 1:33 PM Eastern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106945" y="6500304"/>
            <a:ext cx="354737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890" y="1434421"/>
            <a:ext cx="8310356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890" y="3119079"/>
            <a:ext cx="8310356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890" y="3584143"/>
            <a:ext cx="83103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33779" y="187976"/>
            <a:ext cx="2177267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781793" y="6254081"/>
            <a:ext cx="512119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06271097"/>
              </p:ext>
            </p:extLst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" y="1"/>
            <a:ext cx="11943280" cy="672147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158781" y="230189"/>
            <a:ext cx="10085009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273986" y="6508273"/>
            <a:ext cx="101323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7062" y="50803"/>
            <a:ext cx="12071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Isosceles Triangle 16">
            <a:extLst>
              <a:ext uri="{FF2B5EF4-FFF2-40B4-BE49-F238E27FC236}">
                <a16:creationId xmlns:a16="http://schemas.microsoft.com/office/drawing/2014/main" xmlns="" id="{E2C70A52-20E0-44EE-80F1-358CF5856D90}"/>
              </a:ext>
            </a:extLst>
          </p:cNvPr>
          <p:cNvSpPr/>
          <p:nvPr/>
        </p:nvSpPr>
        <p:spPr>
          <a:xfrm flipV="1">
            <a:off x="10243790" y="-13134"/>
            <a:ext cx="1701836" cy="124011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7561" y="-495300"/>
            <a:ext cx="184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vmlDrawing" Target="../drawings/vmlDrawing1.vml"/><Relationship Id="rId5" Type="http://schemas.openxmlformats.org/officeDocument/2006/relationships/tags" Target="../tags/tag2.xml"/><Relationship Id="rId6" Type="http://schemas.openxmlformats.org/officeDocument/2006/relationships/tags" Target="../tags/tag3.xml"/><Relationship Id="rId7" Type="http://schemas.openxmlformats.org/officeDocument/2006/relationships/tags" Target="../tags/tag4.xml"/><Relationship Id="rId8" Type="http://schemas.openxmlformats.org/officeDocument/2006/relationships/oleObject" Target="../embeddings/oleObject1.bin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jpg"/><Relationship Id="rId12" Type="http://schemas.openxmlformats.org/officeDocument/2006/relationships/oleObject" Target="../embeddings/oleObject3.bin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7" Type="http://schemas.openxmlformats.org/officeDocument/2006/relationships/vmlDrawing" Target="../drawings/vmlDrawing3.vml"/><Relationship Id="rId8" Type="http://schemas.openxmlformats.org/officeDocument/2006/relationships/tags" Target="../tags/tag16.xml"/><Relationship Id="rId9" Type="http://schemas.openxmlformats.org/officeDocument/2006/relationships/tags" Target="../tags/tag17.xml"/><Relationship Id="rId10" Type="http://schemas.openxmlformats.org/officeDocument/2006/relationships/tags" Target="../tags/tag18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20" Type="http://schemas.openxmlformats.org/officeDocument/2006/relationships/tags" Target="../tags/tag34.xml"/><Relationship Id="rId21" Type="http://schemas.openxmlformats.org/officeDocument/2006/relationships/tags" Target="../tags/tag35.xml"/><Relationship Id="rId22" Type="http://schemas.openxmlformats.org/officeDocument/2006/relationships/tags" Target="../tags/tag36.xml"/><Relationship Id="rId23" Type="http://schemas.openxmlformats.org/officeDocument/2006/relationships/oleObject" Target="../embeddings/oleObject4.bin"/><Relationship Id="rId24" Type="http://schemas.openxmlformats.org/officeDocument/2006/relationships/image" Target="../media/image1.emf"/><Relationship Id="rId10" Type="http://schemas.openxmlformats.org/officeDocument/2006/relationships/tags" Target="../tags/tag24.xml"/><Relationship Id="rId11" Type="http://schemas.openxmlformats.org/officeDocument/2006/relationships/tags" Target="../tags/tag25.xml"/><Relationship Id="rId12" Type="http://schemas.openxmlformats.org/officeDocument/2006/relationships/tags" Target="../tags/tag26.xml"/><Relationship Id="rId13" Type="http://schemas.openxmlformats.org/officeDocument/2006/relationships/tags" Target="../tags/tag27.xml"/><Relationship Id="rId14" Type="http://schemas.openxmlformats.org/officeDocument/2006/relationships/tags" Target="../tags/tag28.xml"/><Relationship Id="rId15" Type="http://schemas.openxmlformats.org/officeDocument/2006/relationships/tags" Target="../tags/tag29.xml"/><Relationship Id="rId16" Type="http://schemas.openxmlformats.org/officeDocument/2006/relationships/tags" Target="../tags/tag30.xml"/><Relationship Id="rId17" Type="http://schemas.openxmlformats.org/officeDocument/2006/relationships/tags" Target="../tags/tag31.xml"/><Relationship Id="rId18" Type="http://schemas.openxmlformats.org/officeDocument/2006/relationships/tags" Target="../tags/tag32.xml"/><Relationship Id="rId19" Type="http://schemas.openxmlformats.org/officeDocument/2006/relationships/tags" Target="../tags/tag33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theme" Target="../theme/theme3.xml"/><Relationship Id="rId5" Type="http://schemas.openxmlformats.org/officeDocument/2006/relationships/vmlDrawing" Target="../drawings/vmlDrawing4.vml"/><Relationship Id="rId6" Type="http://schemas.openxmlformats.org/officeDocument/2006/relationships/tags" Target="../tags/tag20.xml"/><Relationship Id="rId7" Type="http://schemas.openxmlformats.org/officeDocument/2006/relationships/tags" Target="../tags/tag21.xml"/><Relationship Id="rId8" Type="http://schemas.openxmlformats.org/officeDocument/2006/relationships/tags" Target="../tags/tag22.xml"/></Relationships>
</file>

<file path=ppt/slideMasters/_rels/slideMaster4.xml.rels><?xml version="1.0" encoding="UTF-8" standalone="yes"?>
<Relationships xmlns="http://schemas.openxmlformats.org/package/2006/relationships"><Relationship Id="rId20" Type="http://schemas.openxmlformats.org/officeDocument/2006/relationships/tags" Target="../tags/tag56.xml"/><Relationship Id="rId21" Type="http://schemas.openxmlformats.org/officeDocument/2006/relationships/tags" Target="../tags/tag57.xml"/><Relationship Id="rId22" Type="http://schemas.openxmlformats.org/officeDocument/2006/relationships/tags" Target="../tags/tag58.xml"/><Relationship Id="rId23" Type="http://schemas.openxmlformats.org/officeDocument/2006/relationships/tags" Target="../tags/tag59.xml"/><Relationship Id="rId24" Type="http://schemas.openxmlformats.org/officeDocument/2006/relationships/tags" Target="../tags/tag60.xml"/><Relationship Id="rId25" Type="http://schemas.openxmlformats.org/officeDocument/2006/relationships/tags" Target="../tags/tag61.xml"/><Relationship Id="rId26" Type="http://schemas.openxmlformats.org/officeDocument/2006/relationships/tags" Target="../tags/tag62.xml"/><Relationship Id="rId27" Type="http://schemas.openxmlformats.org/officeDocument/2006/relationships/tags" Target="../tags/tag63.xml"/><Relationship Id="rId28" Type="http://schemas.openxmlformats.org/officeDocument/2006/relationships/tags" Target="../tags/tag64.xml"/><Relationship Id="rId29" Type="http://schemas.openxmlformats.org/officeDocument/2006/relationships/tags" Target="../tags/tag65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theme" Target="../theme/theme4.xml"/><Relationship Id="rId5" Type="http://schemas.openxmlformats.org/officeDocument/2006/relationships/vmlDrawing" Target="../drawings/vmlDrawing6.vml"/><Relationship Id="rId30" Type="http://schemas.openxmlformats.org/officeDocument/2006/relationships/tags" Target="../tags/tag66.xml"/><Relationship Id="rId31" Type="http://schemas.openxmlformats.org/officeDocument/2006/relationships/tags" Target="../tags/tag67.xml"/><Relationship Id="rId32" Type="http://schemas.openxmlformats.org/officeDocument/2006/relationships/tags" Target="../tags/tag68.xml"/><Relationship Id="rId9" Type="http://schemas.openxmlformats.org/officeDocument/2006/relationships/tags" Target="../tags/tag45.xml"/><Relationship Id="rId6" Type="http://schemas.openxmlformats.org/officeDocument/2006/relationships/tags" Target="../tags/tag42.xml"/><Relationship Id="rId7" Type="http://schemas.openxmlformats.org/officeDocument/2006/relationships/tags" Target="../tags/tag43.xml"/><Relationship Id="rId8" Type="http://schemas.openxmlformats.org/officeDocument/2006/relationships/tags" Target="../tags/tag44.xml"/><Relationship Id="rId33" Type="http://schemas.openxmlformats.org/officeDocument/2006/relationships/tags" Target="../tags/tag69.xml"/><Relationship Id="rId34" Type="http://schemas.openxmlformats.org/officeDocument/2006/relationships/tags" Target="../tags/tag70.xml"/><Relationship Id="rId35" Type="http://schemas.openxmlformats.org/officeDocument/2006/relationships/tags" Target="../tags/tag71.xml"/><Relationship Id="rId36" Type="http://schemas.openxmlformats.org/officeDocument/2006/relationships/tags" Target="../tags/tag72.xml"/><Relationship Id="rId10" Type="http://schemas.openxmlformats.org/officeDocument/2006/relationships/tags" Target="../tags/tag46.xml"/><Relationship Id="rId11" Type="http://schemas.openxmlformats.org/officeDocument/2006/relationships/tags" Target="../tags/tag47.xml"/><Relationship Id="rId12" Type="http://schemas.openxmlformats.org/officeDocument/2006/relationships/tags" Target="../tags/tag48.xml"/><Relationship Id="rId13" Type="http://schemas.openxmlformats.org/officeDocument/2006/relationships/tags" Target="../tags/tag49.xml"/><Relationship Id="rId14" Type="http://schemas.openxmlformats.org/officeDocument/2006/relationships/tags" Target="../tags/tag50.xml"/><Relationship Id="rId15" Type="http://schemas.openxmlformats.org/officeDocument/2006/relationships/tags" Target="../tags/tag51.xml"/><Relationship Id="rId16" Type="http://schemas.openxmlformats.org/officeDocument/2006/relationships/tags" Target="../tags/tag52.xml"/><Relationship Id="rId17" Type="http://schemas.openxmlformats.org/officeDocument/2006/relationships/tags" Target="../tags/tag53.xml"/><Relationship Id="rId18" Type="http://schemas.openxmlformats.org/officeDocument/2006/relationships/tags" Target="../tags/tag54.xml"/><Relationship Id="rId19" Type="http://schemas.openxmlformats.org/officeDocument/2006/relationships/tags" Target="../tags/tag55.xml"/><Relationship Id="rId37" Type="http://schemas.openxmlformats.org/officeDocument/2006/relationships/tags" Target="../tags/tag73.xml"/><Relationship Id="rId38" Type="http://schemas.openxmlformats.org/officeDocument/2006/relationships/oleObject" Target="../embeddings/oleObject7.bin"/><Relationship Id="rId3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233513490"/>
              </p:ext>
            </p:extLst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0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6300789"/>
            <a:ext cx="11950700" cy="422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1600" baseline="0" noProof="0" dirty="0">
              <a:latin typeface="+mn-lt"/>
              <a:ea typeface="+mn-ea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777860" y="36514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auto">
          <a:xfrm rot="5400000">
            <a:off x="10713006" y="1940591"/>
            <a:ext cx="22890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latin typeface="+mn-lt"/>
                <a:ea typeface="+mn-ea"/>
              </a:rPr>
              <a:t>Last Modified 8/28/2018 9:15 AM Central European Standard Time</a:t>
            </a:r>
            <a:endParaRPr lang="en-US" sz="1600" baseline="0" noProof="0" dirty="0"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auto">
          <a:xfrm rot="5400000">
            <a:off x="11734920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 dirty="0">
                <a:latin typeface="+mn-lt"/>
                <a:ea typeface="+mn-ea"/>
              </a:rPr>
              <a:t>Printed</a:t>
            </a:r>
            <a:endParaRPr lang="en-US" sz="1600" baseline="0" noProof="0" dirty="0"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37095" y="1951038"/>
            <a:ext cx="5737182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58779" y="230188"/>
            <a:ext cx="11493418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58779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58778" y="531814"/>
            <a:ext cx="1149341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58779" y="6080125"/>
            <a:ext cx="1140026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baseline="0" noProof="0" dirty="0">
                <a:latin typeface="+mn-lt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58779" y="6435725"/>
            <a:ext cx="915197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baseline="0" noProof="0" dirty="0">
                <a:solidFill>
                  <a:schemeClr val="tx1"/>
                </a:solidFill>
                <a:latin typeface="+mn-lt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937094" y="1127125"/>
            <a:ext cx="5686374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855598" y="6434981"/>
            <a:ext cx="1256754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baseline="0" noProof="0" dirty="0"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1227471" y="6403976"/>
            <a:ext cx="53444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baseline="0" noProof="0" dirty="0">
                <a:latin typeface="+mn-lt"/>
                <a:ea typeface="+mn-ea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accent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9347"/>
            <a:ext cx="11950700" cy="422129"/>
          </a:xfrm>
          <a:prstGeom prst="rect">
            <a:avLst/>
          </a:prstGeom>
        </p:spPr>
      </p:pic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589814232"/>
              </p:ext>
            </p:extLst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1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464538" y="457201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auto">
          <a:xfrm rot="5400000">
            <a:off x="10713006" y="1940591"/>
            <a:ext cx="22890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Last Modified 8/28/2018 9:15 AM Central European Standard Time</a:t>
            </a:r>
            <a:endParaRPr lang="en-US" sz="16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auto">
          <a:xfrm rot="5400000">
            <a:off x="11734920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Printed</a:t>
            </a:r>
            <a:endParaRPr lang="en-US" sz="16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37095" y="1951038"/>
            <a:ext cx="5737182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58779" y="230188"/>
            <a:ext cx="11493418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58779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58778" y="531814"/>
            <a:ext cx="1149341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58779" y="6080125"/>
            <a:ext cx="1140026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58779" y="6435725"/>
            <a:ext cx="915197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937094" y="1127125"/>
            <a:ext cx="5686374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 sz="160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9855598" y="6434981"/>
            <a:ext cx="1256754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>
                <a:solidFill>
                  <a:srgbClr val="FFFFFF"/>
                </a:solidFill>
                <a:latin typeface="Arial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1227471" y="6403976"/>
            <a:ext cx="53444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dirty="0">
                <a:solidFill>
                  <a:srgbClr val="FFFFFF"/>
                </a:solidFill>
                <a:latin typeface="Arial"/>
              </a:rPr>
              <a:t>|</a:t>
            </a:r>
          </a:p>
        </p:txBody>
      </p:sp>
      <p:sp>
        <p:nvSpPr>
          <p:cNvPr id="22" name="pg num"/>
          <p:cNvSpPr>
            <a:spLocks noGrp="1"/>
          </p:cNvSpPr>
          <p:nvPr>
            <p:ph type="sldNum" sz="quarter" idx="4"/>
          </p:nvPr>
        </p:nvSpPr>
        <p:spPr>
          <a:xfrm>
            <a:off x="11448437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lang="en-US" sz="10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72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144875561"/>
              </p:ext>
            </p:extLst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70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7062" y="50803"/>
            <a:ext cx="12071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4921" y="4114413"/>
            <a:ext cx="245260" cy="92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81" y="230190"/>
            <a:ext cx="11493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80" y="75765"/>
            <a:ext cx="49058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81" y="554866"/>
            <a:ext cx="1149341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79" y="6305946"/>
            <a:ext cx="1140026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80" y="6507559"/>
            <a:ext cx="9954329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7094" y="1254580"/>
            <a:ext cx="5686373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8785" y="285751"/>
            <a:ext cx="473398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8342" y="279401"/>
            <a:ext cx="763856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80493" y="279401"/>
            <a:ext cx="1071705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1657" y="250825"/>
            <a:ext cx="83054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5654" y="6507559"/>
            <a:ext cx="45725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758" y="1951380"/>
            <a:ext cx="4302696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07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1" name="think-cell Slide" r:id="rId38" imgW="270" imgH="270" progId="TCLayout.ActiveDocument.1">
                  <p:embed/>
                </p:oleObj>
              </mc:Choice>
              <mc:Fallback>
                <p:oleObj name="think-cell Slide" r:id="rId3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70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133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4921" y="4114413"/>
            <a:ext cx="245260" cy="92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81" y="230190"/>
            <a:ext cx="11493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80" y="75765"/>
            <a:ext cx="49058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81" y="554866"/>
            <a:ext cx="1149341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79" y="6305946"/>
            <a:ext cx="1140026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80" y="6507559"/>
            <a:ext cx="9954329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/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37096" y="1951380"/>
            <a:ext cx="3602592" cy="12311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7094" y="1254580"/>
            <a:ext cx="5686373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8785" y="285751"/>
            <a:ext cx="473398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8342" y="279401"/>
            <a:ext cx="763856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80493" y="279401"/>
            <a:ext cx="1071705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1657" y="250825"/>
            <a:ext cx="83054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5654" y="6507559"/>
            <a:ext cx="45725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1" name="doc id" hidden="1"/>
          <p:cNvSpPr>
            <a:spLocks noChangeArrowheads="1"/>
          </p:cNvSpPr>
          <p:nvPr/>
        </p:nvSpPr>
        <p:spPr bwMode="auto">
          <a:xfrm>
            <a:off x="10240064" y="50802"/>
            <a:ext cx="141129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/>
          <p:nvPr/>
        </p:nvGrpSpPr>
        <p:grpSpPr bwMode="gray">
          <a:xfrm>
            <a:off x="10839567" y="431801"/>
            <a:ext cx="763856" cy="997467"/>
            <a:chOff x="7835905" y="279400"/>
            <a:chExt cx="763755" cy="997467"/>
          </a:xfrm>
        </p:grpSpPr>
        <p:sp>
          <p:nvSpPr>
            <p:cNvPr id="6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2" name="LegendLines" hidden="1"/>
          <p:cNvGrpSpPr/>
          <p:nvPr/>
        </p:nvGrpSpPr>
        <p:grpSpPr bwMode="gray">
          <a:xfrm>
            <a:off x="10531718" y="431801"/>
            <a:ext cx="1071705" cy="730251"/>
            <a:chOff x="7540629" y="279400"/>
            <a:chExt cx="1071563" cy="730251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gray">
          <a:xfrm>
            <a:off x="10772883" y="403225"/>
            <a:ext cx="830540" cy="1306516"/>
            <a:chOff x="7769225" y="250825"/>
            <a:chExt cx="830430" cy="1306516"/>
          </a:xfrm>
        </p:grpSpPr>
        <p:grpSp>
          <p:nvGrpSpPr>
            <p:cNvPr id="8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9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9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9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9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8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283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609630" indent="-349268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819192" indent="-207444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999794" indent="-173575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tags" Target="../tags/tag86.xml"/><Relationship Id="rId12" Type="http://schemas.openxmlformats.org/officeDocument/2006/relationships/tags" Target="../tags/tag87.xml"/><Relationship Id="rId13" Type="http://schemas.openxmlformats.org/officeDocument/2006/relationships/slideLayout" Target="../slideLayouts/slideLayout9.xml"/><Relationship Id="rId14" Type="http://schemas.openxmlformats.org/officeDocument/2006/relationships/notesSlide" Target="../notesSlides/notesSlide1.xml"/><Relationship Id="rId15" Type="http://schemas.openxmlformats.org/officeDocument/2006/relationships/oleObject" Target="../embeddings/oleObject9.bin"/><Relationship Id="rId16" Type="http://schemas.openxmlformats.org/officeDocument/2006/relationships/image" Target="../media/image8.emf"/><Relationship Id="rId17" Type="http://schemas.openxmlformats.org/officeDocument/2006/relationships/oleObject" Target="../embeddings/oleObject10.bin"/><Relationship Id="rId18" Type="http://schemas.openxmlformats.org/officeDocument/2006/relationships/image" Target="../media/image11.emf"/><Relationship Id="rId1" Type="http://schemas.openxmlformats.org/officeDocument/2006/relationships/vmlDrawing" Target="../drawings/vmlDrawing8.vml"/><Relationship Id="rId2" Type="http://schemas.openxmlformats.org/officeDocument/2006/relationships/tags" Target="../tags/tag77.xml"/><Relationship Id="rId3" Type="http://schemas.openxmlformats.org/officeDocument/2006/relationships/tags" Target="../tags/tag78.xml"/><Relationship Id="rId4" Type="http://schemas.openxmlformats.org/officeDocument/2006/relationships/tags" Target="../tags/tag79.xml"/><Relationship Id="rId5" Type="http://schemas.openxmlformats.org/officeDocument/2006/relationships/tags" Target="../tags/tag80.xml"/><Relationship Id="rId6" Type="http://schemas.openxmlformats.org/officeDocument/2006/relationships/tags" Target="../tags/tag81.xml"/><Relationship Id="rId7" Type="http://schemas.openxmlformats.org/officeDocument/2006/relationships/tags" Target="../tags/tag82.xml"/><Relationship Id="rId8" Type="http://schemas.openxmlformats.org/officeDocument/2006/relationships/tags" Target="../tags/tag83.xml"/><Relationship Id="rId9" Type="http://schemas.openxmlformats.org/officeDocument/2006/relationships/tags" Target="../tags/tag84.xml"/><Relationship Id="rId10" Type="http://schemas.openxmlformats.org/officeDocument/2006/relationships/tags" Target="../tags/tag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54" name="Object 8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27196193"/>
              </p:ext>
            </p:extLst>
          </p:nvPr>
        </p:nvGraphicFramePr>
        <p:xfrm>
          <a:off x="149463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7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4631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45" name="Rectangle 77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94631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endParaRPr lang="ja-JP" altLang="en-US" sz="1400" b="1">
              <a:latin typeface="Arial" panose="020B0604020202020204" pitchFamily="34" charset="0"/>
              <a:ea typeface="ＭＳ Ｐゴシック" panose="020B0600070205080204" pitchFamily="34" charset="-128"/>
              <a:sym typeface="Arial" panose="020B0604020202020204" pitchFamily="34" charset="0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8781" y="230189"/>
            <a:ext cx="10313505" cy="369332"/>
          </a:xfrm>
        </p:spPr>
        <p:txBody>
          <a:bodyPr/>
          <a:lstStyle/>
          <a:p>
            <a:r>
              <a:rPr lang="en-US" altLang="ja-JP" dirty="0">
                <a:ea typeface="MS PGothic" pitchFamily="34" charset="-128"/>
              </a:rPr>
              <a:t>We helped world largest ecommerce flash sale platform with an E2E transformation of </a:t>
            </a:r>
            <a:r>
              <a:rPr lang="en-US" altLang="ja-JP" dirty="0" err="1">
                <a:ea typeface="MS PGothic" pitchFamily="34" charset="-128"/>
              </a:rPr>
              <a:t>CLM</a:t>
            </a:r>
            <a:r>
              <a:rPr lang="en-US" altLang="ja-JP" dirty="0">
                <a:ea typeface="MS PGothic" pitchFamily="34" charset="-128"/>
              </a:rPr>
              <a:t> approach and demonstrated ~</a:t>
            </a:r>
            <a:r>
              <a:rPr lang="en-US" altLang="zh-CN" dirty="0">
                <a:ea typeface="MS PGothic" pitchFamily="34" charset="-128"/>
              </a:rPr>
              <a:t>1.2</a:t>
            </a:r>
            <a:r>
              <a:rPr lang="en-US" altLang="ja-JP" dirty="0">
                <a:ea typeface="MS PGothic" pitchFamily="34" charset="-128"/>
              </a:rPr>
              <a:t>B </a:t>
            </a:r>
            <a:r>
              <a:rPr lang="en-US" altLang="ja-JP" dirty="0" err="1">
                <a:ea typeface="MS PGothic" pitchFamily="34" charset="-128"/>
              </a:rPr>
              <a:t>RMB</a:t>
            </a:r>
            <a:r>
              <a:rPr lang="en-US" altLang="ja-JP" dirty="0">
                <a:ea typeface="MS PGothic" pitchFamily="34" charset="-128"/>
              </a:rPr>
              <a:t> revenue lift </a:t>
            </a:r>
          </a:p>
        </p:txBody>
      </p:sp>
      <p:sp>
        <p:nvSpPr>
          <p:cNvPr id="84064" name="Rectangle 96"/>
          <p:cNvSpPr>
            <a:spLocks noChangeArrowheads="1"/>
          </p:cNvSpPr>
          <p:nvPr/>
        </p:nvSpPr>
        <p:spPr bwMode="gray">
          <a:xfrm>
            <a:off x="4068444" y="1676279"/>
            <a:ext cx="3756030" cy="2511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200" b="1" dirty="0">
                <a:solidFill>
                  <a:schemeClr val="accent4"/>
                </a:solidFill>
                <a:ea typeface="MS PGothic" pitchFamily="34" charset="-128"/>
              </a:rPr>
              <a:t>Developed </a:t>
            </a:r>
            <a:r>
              <a:rPr lang="en-US" altLang="ja-JP" sz="1200" dirty="0">
                <a:ea typeface="MS PGothic" pitchFamily="34" charset="-128"/>
              </a:rPr>
              <a:t>an</a:t>
            </a:r>
            <a:r>
              <a:rPr lang="en-US" altLang="ja-JP" sz="1200" b="1" dirty="0">
                <a:solidFill>
                  <a:schemeClr val="accent4"/>
                </a:solidFill>
                <a:ea typeface="MS PGothic" pitchFamily="34" charset="-128"/>
              </a:rPr>
              <a:t> </a:t>
            </a:r>
            <a:r>
              <a:rPr lang="en-US" altLang="ja-JP" sz="1200" dirty="0">
                <a:ea typeface="MS PGothic" pitchFamily="34" charset="-128"/>
              </a:rPr>
              <a:t>integrated </a:t>
            </a:r>
            <a:r>
              <a:rPr lang="en-US" altLang="ja-JP" sz="1200" b="1" dirty="0">
                <a:solidFill>
                  <a:schemeClr val="accent4"/>
                </a:solidFill>
                <a:ea typeface="MS PGothic" pitchFamily="34" charset="-128"/>
              </a:rPr>
              <a:t>customer profile data warehouse </a:t>
            </a:r>
            <a:r>
              <a:rPr lang="en-US" altLang="ja-JP" sz="1200" dirty="0">
                <a:ea typeface="MS PGothic" pitchFamily="34" charset="-128"/>
              </a:rPr>
              <a:t>and </a:t>
            </a:r>
            <a:r>
              <a:rPr lang="en-US" altLang="ja-JP" sz="1200" b="1" dirty="0">
                <a:solidFill>
                  <a:schemeClr val="accent4"/>
                </a:solidFill>
                <a:ea typeface="MS PGothic" pitchFamily="34" charset="-128"/>
              </a:rPr>
              <a:t>behavior base segmentation</a:t>
            </a:r>
          </a:p>
          <a:p>
            <a:pPr lvl="1">
              <a:spcBef>
                <a:spcPct val="20000"/>
              </a:spcBef>
            </a:pPr>
            <a:r>
              <a:rPr lang="en-US" altLang="zh-CN" sz="1200" b="1" dirty="0">
                <a:solidFill>
                  <a:schemeClr val="accent4"/>
                </a:solidFill>
                <a:ea typeface="MS PGothic" pitchFamily="34" charset="-128"/>
              </a:rPr>
              <a:t>Scanned the improvement opportunities along customer lifecycles and proposed  </a:t>
            </a:r>
            <a:r>
              <a:rPr lang="en-US" altLang="zh-CN" sz="1200" dirty="0">
                <a:solidFill>
                  <a:srgbClr val="000000"/>
                </a:solidFill>
              </a:rPr>
              <a:t>three programs with over </a:t>
            </a:r>
            <a:r>
              <a:rPr lang="en-US" altLang="zh-CN" sz="1200" b="1" dirty="0">
                <a:solidFill>
                  <a:schemeClr val="accent4"/>
                </a:solidFill>
              </a:rPr>
              <a:t>10 billion </a:t>
            </a:r>
            <a:r>
              <a:rPr lang="en-US" altLang="zh-CN" sz="1200" b="1" dirty="0" err="1">
                <a:solidFill>
                  <a:schemeClr val="accent4"/>
                </a:solidFill>
              </a:rPr>
              <a:t>RMB</a:t>
            </a:r>
            <a:r>
              <a:rPr lang="en-US" altLang="zh-CN" sz="1200" b="1" dirty="0">
                <a:solidFill>
                  <a:schemeClr val="accent4"/>
                </a:solidFill>
              </a:rPr>
              <a:t> </a:t>
            </a:r>
            <a:r>
              <a:rPr lang="en-US" altLang="zh-CN" sz="1200" dirty="0">
                <a:solidFill>
                  <a:srgbClr val="000000"/>
                </a:solidFill>
              </a:rPr>
              <a:t>annual revenue lift potential</a:t>
            </a:r>
            <a:endParaRPr lang="en-US" altLang="ja-JP" sz="1200" b="1" dirty="0">
              <a:solidFill>
                <a:schemeClr val="accent4"/>
              </a:solidFill>
              <a:ea typeface="MS PGothic" pitchFamily="34" charset="-128"/>
            </a:endParaRPr>
          </a:p>
          <a:p>
            <a:pPr lvl="1">
              <a:spcBef>
                <a:spcPct val="20000"/>
              </a:spcBef>
            </a:pPr>
            <a:r>
              <a:rPr lang="en-US" altLang="ja-JP" sz="1200" b="1" dirty="0">
                <a:solidFill>
                  <a:schemeClr val="accent4"/>
                </a:solidFill>
                <a:ea typeface="MS PGothic" pitchFamily="34" charset="-128"/>
              </a:rPr>
              <a:t>Designed and conducted pilot part of “on boarding” program </a:t>
            </a:r>
            <a:r>
              <a:rPr lang="en-US" altLang="zh-CN" sz="1200" dirty="0">
                <a:solidFill>
                  <a:srgbClr val="000000"/>
                </a:solidFill>
              </a:rPr>
              <a:t>to improve customers </a:t>
            </a:r>
            <a:r>
              <a:rPr lang="en-US" altLang="zh-CN" sz="1200" b="1" dirty="0">
                <a:solidFill>
                  <a:schemeClr val="accent4"/>
                </a:solidFill>
              </a:rPr>
              <a:t>repurchase rate within 7 days</a:t>
            </a:r>
            <a:r>
              <a:rPr lang="en-US" altLang="zh-CN" sz="1200" dirty="0">
                <a:solidFill>
                  <a:srgbClr val="000000"/>
                </a:solidFill>
              </a:rPr>
              <a:t> after their first purchase</a:t>
            </a:r>
            <a:endParaRPr lang="en-US" altLang="ja-JP" sz="1200" b="1" dirty="0">
              <a:solidFill>
                <a:schemeClr val="accent4"/>
              </a:solidFill>
              <a:ea typeface="MS PGothic" pitchFamily="34" charset="-128"/>
            </a:endParaRPr>
          </a:p>
          <a:p>
            <a:pPr lvl="1">
              <a:spcBef>
                <a:spcPct val="20000"/>
              </a:spcBef>
            </a:pPr>
            <a:r>
              <a:rPr lang="en-US" altLang="zh-CN" sz="1200" b="1" dirty="0">
                <a:solidFill>
                  <a:schemeClr val="accent4"/>
                </a:solidFill>
                <a:ea typeface="MS PGothic" pitchFamily="34" charset="-128"/>
              </a:rPr>
              <a:t>H</a:t>
            </a:r>
            <a:r>
              <a:rPr lang="en-US" altLang="ja-JP" sz="1200" b="1" dirty="0">
                <a:solidFill>
                  <a:schemeClr val="accent4"/>
                </a:solidFill>
                <a:ea typeface="MS PGothic" pitchFamily="34" charset="-128"/>
              </a:rPr>
              <a:t>elped client build capabilities </a:t>
            </a:r>
            <a:r>
              <a:rPr lang="en-US" altLang="ja-JP" sz="1200" dirty="0">
                <a:ea typeface="MS PGothic" pitchFamily="34" charset="-128"/>
              </a:rPr>
              <a:t>to design, implement, tracking, and interpret pilots for agile testing and learning</a:t>
            </a:r>
          </a:p>
        </p:txBody>
      </p:sp>
      <p:sp>
        <p:nvSpPr>
          <p:cNvPr id="84068" name="Rectangle 100"/>
          <p:cNvSpPr>
            <a:spLocks noChangeArrowheads="1"/>
          </p:cNvSpPr>
          <p:nvPr/>
        </p:nvSpPr>
        <p:spPr bwMode="gray">
          <a:xfrm>
            <a:off x="4355979" y="5275962"/>
            <a:ext cx="185784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ja-JP" sz="1400" b="1" dirty="0">
              <a:solidFill>
                <a:schemeClr val="accent4"/>
              </a:solidFill>
              <a:ea typeface="MS PGothic" pitchFamily="34" charset="-128"/>
            </a:endParaRPr>
          </a:p>
        </p:txBody>
      </p:sp>
      <p:sp>
        <p:nvSpPr>
          <p:cNvPr id="29" name="Rectangle 103"/>
          <p:cNvSpPr>
            <a:spLocks noChangeArrowheads="1"/>
          </p:cNvSpPr>
          <p:nvPr/>
        </p:nvSpPr>
        <p:spPr bwMode="gray">
          <a:xfrm>
            <a:off x="4941403" y="5653787"/>
            <a:ext cx="53887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ja-JP" sz="1400" dirty="0">
              <a:ea typeface="MS PGothic" pitchFamily="34" charset="-128"/>
            </a:endParaRPr>
          </a:p>
        </p:txBody>
      </p:sp>
      <p:sp>
        <p:nvSpPr>
          <p:cNvPr id="30" name="Rectangle 106"/>
          <p:cNvSpPr>
            <a:spLocks noChangeArrowheads="1"/>
          </p:cNvSpPr>
          <p:nvPr/>
        </p:nvSpPr>
        <p:spPr bwMode="gray">
          <a:xfrm>
            <a:off x="6439526" y="5653787"/>
            <a:ext cx="76599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ja-JP" sz="1400" dirty="0">
              <a:ea typeface="MS PGothic" pitchFamily="34" charset="-128"/>
            </a:endParaRPr>
          </a:p>
        </p:txBody>
      </p:sp>
      <p:sp>
        <p:nvSpPr>
          <p:cNvPr id="33" name="Rectangle 94"/>
          <p:cNvSpPr>
            <a:spLocks noChangeArrowheads="1"/>
          </p:cNvSpPr>
          <p:nvPr/>
        </p:nvSpPr>
        <p:spPr bwMode="gray">
          <a:xfrm>
            <a:off x="339799" y="1650861"/>
            <a:ext cx="293172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200" b="1" dirty="0">
                <a:solidFill>
                  <a:schemeClr val="accent4"/>
                </a:solidFill>
                <a:ea typeface="MS PGothic" pitchFamily="34" charset="-128"/>
              </a:rPr>
              <a:t>World largest ecommerce flash sale platform </a:t>
            </a:r>
            <a:r>
              <a:rPr lang="en-US" altLang="ja-JP" sz="1200" dirty="0">
                <a:ea typeface="MS PGothic" pitchFamily="34" charset="-128"/>
              </a:rPr>
              <a:t>with over $60 Billion in </a:t>
            </a:r>
            <a:r>
              <a:rPr lang="en-US" altLang="ja-JP" sz="1200" dirty="0" err="1">
                <a:ea typeface="MS PGothic" pitchFamily="34" charset="-128"/>
              </a:rPr>
              <a:t>GMV</a:t>
            </a:r>
            <a:r>
              <a:rPr lang="en-US" altLang="ja-JP" sz="1200" dirty="0">
                <a:ea typeface="MS PGothic" pitchFamily="34" charset="-128"/>
              </a:rPr>
              <a:t> </a:t>
            </a:r>
          </a:p>
          <a:p>
            <a:pPr lvl="1">
              <a:spcBef>
                <a:spcPct val="20000"/>
              </a:spcBef>
            </a:pPr>
            <a:r>
              <a:rPr lang="en-US" altLang="ja-JP" sz="1200" dirty="0">
                <a:ea typeface="MS PGothic" pitchFamily="34" charset="-128"/>
              </a:rPr>
              <a:t>Recognized the need to   </a:t>
            </a:r>
            <a:r>
              <a:rPr lang="en-US" altLang="ja-JP" sz="1200" b="1" dirty="0">
                <a:solidFill>
                  <a:schemeClr val="accent4"/>
                </a:solidFill>
                <a:ea typeface="MS PGothic" pitchFamily="34" charset="-128"/>
              </a:rPr>
              <a:t>transform CRM approach </a:t>
            </a:r>
            <a:r>
              <a:rPr lang="en-US" altLang="ja-JP" sz="1200" dirty="0">
                <a:ea typeface="MS PGothic" pitchFamily="34" charset="-128"/>
              </a:rPr>
              <a:t>to extract more value from existing customers </a:t>
            </a:r>
          </a:p>
          <a:p>
            <a:pPr lvl="1">
              <a:spcBef>
                <a:spcPct val="20000"/>
              </a:spcBef>
            </a:pPr>
            <a:r>
              <a:rPr lang="en-US" altLang="ja-JP" sz="1200" b="1" dirty="0">
                <a:solidFill>
                  <a:schemeClr val="accent4"/>
                </a:solidFill>
                <a:ea typeface="MS PGothic" pitchFamily="34" charset="-128"/>
              </a:rPr>
              <a:t>Faces challenges in mining insight and piloting initiatives</a:t>
            </a:r>
          </a:p>
          <a:p>
            <a:pPr lvl="2">
              <a:spcBef>
                <a:spcPct val="20000"/>
              </a:spcBef>
            </a:pPr>
            <a:r>
              <a:rPr lang="en-US" sz="1200" dirty="0"/>
              <a:t>Lack of customer profile data warehouse dedicated for </a:t>
            </a:r>
            <a:r>
              <a:rPr lang="en-US" sz="1200" dirty="0" err="1"/>
              <a:t>CLM</a:t>
            </a:r>
            <a:endParaRPr lang="en-US" sz="1200" dirty="0"/>
          </a:p>
          <a:p>
            <a:pPr lvl="2">
              <a:spcBef>
                <a:spcPct val="20000"/>
              </a:spcBef>
            </a:pPr>
            <a:r>
              <a:rPr lang="en-US" sz="1200" dirty="0"/>
              <a:t>Unable to translate analytics to marketing initiatives</a:t>
            </a:r>
          </a:p>
          <a:p>
            <a:pPr lvl="2">
              <a:spcBef>
                <a:spcPct val="20000"/>
              </a:spcBef>
            </a:pPr>
            <a:r>
              <a:rPr lang="en-US" sz="1200" dirty="0"/>
              <a:t>Inefficiency in multichannel pilot program design and execution </a:t>
            </a:r>
          </a:p>
        </p:txBody>
      </p:sp>
      <p:sp>
        <p:nvSpPr>
          <p:cNvPr id="35" name="5. Source 5."/>
          <p:cNvSpPr>
            <a:spLocks noChangeArrowheads="1"/>
          </p:cNvSpPr>
          <p:nvPr/>
        </p:nvSpPr>
        <p:spPr bwMode="auto">
          <a:xfrm>
            <a:off x="238627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dirty="0">
                <a:latin typeface="Arial" panose="020B0604020202020204" pitchFamily="34" charset="0"/>
              </a:rPr>
              <a:t>SOURCE: Team analysis</a:t>
            </a:r>
          </a:p>
        </p:txBody>
      </p:sp>
      <p:sp>
        <p:nvSpPr>
          <p:cNvPr id="38" name="Rectangle 43"/>
          <p:cNvSpPr>
            <a:spLocks noChangeArrowheads="1"/>
          </p:cNvSpPr>
          <p:nvPr/>
        </p:nvSpPr>
        <p:spPr bwMode="gray">
          <a:xfrm>
            <a:off x="8340115" y="3745038"/>
            <a:ext cx="3121492" cy="1588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Roll out of current pilot will generate</a:t>
            </a:r>
          </a:p>
          <a:p>
            <a:pPr lvl="2">
              <a:spcBef>
                <a:spcPct val="20000"/>
              </a:spcBef>
            </a:pPr>
            <a:r>
              <a:rPr lang="en-US" altLang="ja-JP" sz="1200" b="1" dirty="0">
                <a:solidFill>
                  <a:schemeClr val="accent4"/>
                </a:solidFill>
                <a:ea typeface="MS PGothic" pitchFamily="34" charset="-128"/>
              </a:rPr>
              <a:t>incremental </a:t>
            </a:r>
            <a:r>
              <a:rPr lang="en-US" altLang="zh-CN" sz="1200" b="1" dirty="0">
                <a:solidFill>
                  <a:schemeClr val="accent4"/>
                </a:solidFill>
                <a:ea typeface="MS PGothic" pitchFamily="34" charset="-128"/>
              </a:rPr>
              <a:t>1.2-2B in annual revenue </a:t>
            </a:r>
          </a:p>
          <a:p>
            <a:pPr lvl="2">
              <a:spcBef>
                <a:spcPct val="20000"/>
              </a:spcBef>
            </a:pPr>
            <a:r>
              <a:rPr lang="en-US" altLang="ja-JP" sz="1200" b="1" dirty="0">
                <a:solidFill>
                  <a:schemeClr val="accent4"/>
                </a:solidFill>
                <a:ea typeface="MS PGothic" pitchFamily="34" charset="-128"/>
              </a:rPr>
              <a:t>incremental 30-50 million in annual gross profit)</a:t>
            </a:r>
          </a:p>
          <a:p>
            <a:pPr lvl="1">
              <a:spcBef>
                <a:spcPct val="20000"/>
              </a:spcBef>
            </a:pP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Complete test and rollout of all the programs will translate to </a:t>
            </a:r>
            <a:r>
              <a:rPr lang="en-US" altLang="ja-JP" sz="1200" b="1" dirty="0">
                <a:solidFill>
                  <a:schemeClr val="accent4"/>
                </a:solidFill>
                <a:ea typeface="MS PGothic" pitchFamily="34" charset="-128"/>
              </a:rPr>
              <a:t>$</a:t>
            </a:r>
            <a:r>
              <a:rPr lang="en-US" altLang="zh-CN" sz="1200" b="1" dirty="0">
                <a:solidFill>
                  <a:schemeClr val="accent4"/>
                </a:solidFill>
                <a:ea typeface="MS PGothic" pitchFamily="34" charset="-128"/>
              </a:rPr>
              <a:t>10</a:t>
            </a:r>
            <a:r>
              <a:rPr lang="en-US" altLang="ja-JP" sz="1200" b="1" dirty="0">
                <a:solidFill>
                  <a:schemeClr val="accent4"/>
                </a:solidFill>
                <a:ea typeface="MS PGothic" pitchFamily="34" charset="-128"/>
              </a:rPr>
              <a:t> billion annual revenue lift</a:t>
            </a:r>
          </a:p>
        </p:txBody>
      </p:sp>
      <p:graphicFrame>
        <p:nvGraphicFramePr>
          <p:cNvPr id="9" name="Object 8"/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737047591"/>
              </p:ext>
            </p:extLst>
          </p:nvPr>
        </p:nvGraphicFramePr>
        <p:xfrm>
          <a:off x="8452986" y="2749428"/>
          <a:ext cx="16575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8" name="Chart" r:id="rId17" imgW="1657588" imgH="914400" progId="MSGraph.Chart.8">
                  <p:embed followColorScheme="full"/>
                </p:oleObj>
              </mc:Choice>
              <mc:Fallback>
                <p:oleObj name="Chart" r:id="rId17" imgW="1657588" imgH="9144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452986" y="2749428"/>
                        <a:ext cx="1657588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>
            <p:custDataLst>
              <p:tags r:id="rId5"/>
            </p:custDataLst>
          </p:nvPr>
        </p:nvCxnSpPr>
        <p:spPr bwMode="gray">
          <a:xfrm>
            <a:off x="9908724" y="2851028"/>
            <a:ext cx="163512" cy="0"/>
          </a:xfrm>
          <a:prstGeom prst="line">
            <a:avLst/>
          </a:prstGeom>
          <a:ln w="3175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>
            <p:custDataLst>
              <p:tags r:id="rId6"/>
            </p:custDataLst>
          </p:nvPr>
        </p:nvCxnSpPr>
        <p:spPr bwMode="gray">
          <a:xfrm>
            <a:off x="9178474" y="2952628"/>
            <a:ext cx="893762" cy="0"/>
          </a:xfrm>
          <a:prstGeom prst="line">
            <a:avLst/>
          </a:prstGeom>
          <a:ln w="3175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>
            <p:custDataLst>
              <p:tags r:id="rId7"/>
            </p:custDataLst>
          </p:nvPr>
        </p:nvCxnSpPr>
        <p:spPr bwMode="gray">
          <a:xfrm flipV="1">
            <a:off x="10015086" y="2847853"/>
            <a:ext cx="0" cy="107950"/>
          </a:xfrm>
          <a:prstGeom prst="line">
            <a:avLst/>
          </a:prstGeom>
          <a:ln w="38100">
            <a:solidFill>
              <a:schemeClr val="tx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17"/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9453111" y="2612904"/>
            <a:ext cx="3889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2225" tIns="0" rIns="22225" bIns="0" numCol="1" spcCol="0" anchor="b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559A1B1F-62B0-4388-8A98-75359F44EB02}" type="datetime'''''''2''''''''''''''''0''.''''''''3'''''''''">
              <a:rPr lang="en-US" sz="1400"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rPr>
              <a:pPr algn="ctr"/>
              <a:t>20.3</a:t>
            </a:fld>
            <a:endParaRPr lang="en-US" sz="1400" dirty="0">
              <a:latin typeface="Arial" panose="020B0604020202020204" pitchFamily="34" charset="0"/>
              <a:ea typeface="ＭＳ Ｐゴシック" panose="020B0600070205080204" pitchFamily="34" charset="-128"/>
              <a:sym typeface="Arial" panose="020B0604020202020204" pitchFamily="34" charset="0"/>
            </a:endParaRPr>
          </a:p>
        </p:txBody>
      </p:sp>
      <p:sp>
        <p:nvSpPr>
          <p:cNvPr id="64" name="Text Placeholder 18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10119861" y="2765303"/>
            <a:ext cx="649288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90000"/>
              </a:lnSpc>
            </a:pPr>
            <a:fld id="{294E8213-0579-43FB-BAC6-C2B38701ED16}" type="datetime'+''''''''''''''''''''''''''''''''''''2''''''''7''%'''''''">
              <a:rPr lang="en-US" sz="1400" b="1"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rPr>
              <a:pPr algn="ctr">
                <a:lnSpc>
                  <a:spcPct val="90000"/>
                </a:lnSpc>
              </a:pPr>
              <a:t>+27%</a:t>
            </a:fld>
            <a:endParaRPr lang="en-US" sz="1400" b="1" dirty="0">
              <a:latin typeface="Arial" panose="020B0604020202020204" pitchFamily="34" charset="0"/>
              <a:ea typeface="ＭＳ Ｐゴシック" panose="020B0600070205080204" pitchFamily="34" charset="-128"/>
              <a:sym typeface="Arial" panose="020B0604020202020204" pitchFamily="34" charset="0"/>
            </a:endParaRPr>
          </a:p>
        </p:txBody>
      </p:sp>
      <p:sp>
        <p:nvSpPr>
          <p:cNvPr id="60" name="Text Placeholder 14"/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9354686" y="3495554"/>
            <a:ext cx="5842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8277A64F-6C55-412D-AAF6-426AC5A117C6}" type="datetime'Co''''''''''nt''''''''''r''''''''''''''''o''''''l'''''''''">
              <a:rPr lang="en-US" sz="1400"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rPr>
              <a:pPr/>
              <a:t>Control</a:t>
            </a:fld>
            <a:endParaRPr lang="en-US" sz="1400" dirty="0">
              <a:latin typeface="Arial" panose="020B0604020202020204" pitchFamily="34" charset="0"/>
              <a:ea typeface="ＭＳ Ｐゴシック" panose="020B0600070205080204" pitchFamily="34" charset="-128"/>
              <a:sym typeface="Arial" panose="020B0604020202020204" pitchFamily="34" charset="0"/>
            </a:endParaRPr>
          </a:p>
        </p:txBody>
      </p:sp>
      <p:sp>
        <p:nvSpPr>
          <p:cNvPr id="62" name="Text Placeholder 16"/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8722861" y="2714504"/>
            <a:ext cx="3889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2225" tIns="0" rIns="22225" bIns="0" numCol="1" spcCol="0" anchor="b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F5E14F82-01EE-4D79-AEA2-099C82C12145}" type="datetime'1''''''6''.''''''''''''''''''''''''''''''''''''''''''''''0'">
              <a:rPr lang="en-US" sz="1400"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rPr>
              <a:pPr algn="ctr"/>
              <a:t>16.0</a:t>
            </a:fld>
            <a:endParaRPr lang="en-US" sz="1400" dirty="0">
              <a:latin typeface="Arial" panose="020B0604020202020204" pitchFamily="34" charset="0"/>
              <a:ea typeface="ＭＳ Ｐゴシック" panose="020B0600070205080204" pitchFamily="34" charset="-128"/>
              <a:sym typeface="Arial" panose="020B0604020202020204" pitchFamily="34" charset="0"/>
            </a:endParaRPr>
          </a:p>
        </p:txBody>
      </p:sp>
      <p:sp>
        <p:nvSpPr>
          <p:cNvPr id="51" name="Text Placeholder 5"/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8748261" y="3495554"/>
            <a:ext cx="3381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C0AFF709-F08B-41F8-99A7-9ACD60CD8110}" type="datetime'T''''''''''''''''''e''''''''''''''s''''''''t'''''''''">
              <a:rPr lang="en-US" sz="1400"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rPr>
              <a:pPr/>
              <a:t>Test</a:t>
            </a:fld>
            <a:endParaRPr lang="en-US" sz="1400" dirty="0">
              <a:latin typeface="Arial" panose="020B0604020202020204" pitchFamily="34" charset="0"/>
              <a:ea typeface="ＭＳ Ｐゴシック" panose="020B0600070205080204" pitchFamily="34" charset="-128"/>
              <a:sym typeface="Arial" panose="020B0604020202020204" pitchFamily="34" charset="0"/>
            </a:endParaRPr>
          </a:p>
        </p:txBody>
      </p:sp>
      <p:sp>
        <p:nvSpPr>
          <p:cNvPr id="68" name="Rectangle 93"/>
          <p:cNvSpPr>
            <a:spLocks noChangeArrowheads="1"/>
          </p:cNvSpPr>
          <p:nvPr/>
        </p:nvSpPr>
        <p:spPr bwMode="gray">
          <a:xfrm>
            <a:off x="8382505" y="1676279"/>
            <a:ext cx="2353306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1" indent="0">
              <a:spcBef>
                <a:spcPct val="10000"/>
              </a:spcBef>
              <a:buSzTx/>
              <a:buNone/>
            </a:pPr>
            <a:r>
              <a:rPr lang="en-US" altLang="ja-JP" sz="1200" b="1" dirty="0">
                <a:solidFill>
                  <a:schemeClr val="accent4"/>
                </a:solidFill>
                <a:ea typeface="MS PGothic" pitchFamily="34" charset="-128"/>
              </a:rPr>
              <a:t>Uplift </a:t>
            </a:r>
            <a:r>
              <a:rPr lang="en-US" altLang="zh-CN" sz="1200" b="1" dirty="0">
                <a:solidFill>
                  <a:schemeClr val="accent4"/>
                </a:solidFill>
                <a:ea typeface="MS PGothic" pitchFamily="34" charset="-128"/>
              </a:rPr>
              <a:t>in </a:t>
            </a:r>
            <a:r>
              <a:rPr lang="en-US" altLang="zh-CN" sz="1200" b="1" dirty="0">
                <a:solidFill>
                  <a:schemeClr val="accent4"/>
                </a:solidFill>
              </a:rPr>
              <a:t>repurchase rate within 7 days in pilot</a:t>
            </a:r>
            <a:endParaRPr lang="en-US" altLang="ja-JP" sz="1200" b="1" dirty="0">
              <a:solidFill>
                <a:schemeClr val="accent4"/>
              </a:solidFill>
              <a:ea typeface="MS PGothic" pitchFamily="34" charset="-128"/>
            </a:endParaRPr>
          </a:p>
          <a:p>
            <a:pPr>
              <a:spcBef>
                <a:spcPct val="10000"/>
              </a:spcBef>
            </a:pP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N = </a:t>
            </a:r>
            <a:r>
              <a:rPr lang="en-US" altLang="zh-CN" sz="1200" dirty="0">
                <a:solidFill>
                  <a:schemeClr val="tx2"/>
                </a:solidFill>
                <a:ea typeface="MS PGothic" pitchFamily="34" charset="-128"/>
              </a:rPr>
              <a:t>3</a:t>
            </a: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0,000 </a:t>
            </a:r>
            <a:endParaRPr lang="en-US" altLang="ja-JP" sz="1200" dirty="0">
              <a:ea typeface="MS PGothic" pitchFamily="34" charset="-128"/>
            </a:endParaRPr>
          </a:p>
        </p:txBody>
      </p:sp>
      <p:sp>
        <p:nvSpPr>
          <p:cNvPr id="69" name="Line 101"/>
          <p:cNvSpPr>
            <a:spLocks noChangeShapeType="1"/>
          </p:cNvSpPr>
          <p:nvPr/>
        </p:nvSpPr>
        <p:spPr bwMode="auto">
          <a:xfrm>
            <a:off x="8401311" y="2388053"/>
            <a:ext cx="2367838" cy="815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45" name="Rectangle 13">
            <a:extLst>
              <a:ext uri="{FF2B5EF4-FFF2-40B4-BE49-F238E27FC236}">
                <a16:creationId xmlns:a16="http://schemas.microsoft.com/office/drawing/2014/main" xmlns="" id="{F2228DA5-74D5-0F4C-8CAF-9BB602E40335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1"/>
            <a:ext cx="3670008" cy="1456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TMT | Asia-Pacific	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46" name="Rectangle 13">
            <a:extLst>
              <a:ext uri="{FF2B5EF4-FFF2-40B4-BE49-F238E27FC236}">
                <a16:creationId xmlns:a16="http://schemas.microsoft.com/office/drawing/2014/main" xmlns="" id="{221B9F26-E00B-0A4B-8DF0-EA7740118D7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283188" y="0"/>
            <a:ext cx="667512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HIT031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74947D3F-259D-42C0-84D1-844A439351E5}"/>
              </a:ext>
            </a:extLst>
          </p:cNvPr>
          <p:cNvSpPr/>
          <p:nvPr/>
        </p:nvSpPr>
        <p:spPr>
          <a:xfrm>
            <a:off x="276225" y="1082674"/>
            <a:ext cx="11249026" cy="38643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48" name="AutoShape 250">
            <a:extLst>
              <a:ext uri="{FF2B5EF4-FFF2-40B4-BE49-F238E27FC236}">
                <a16:creationId xmlns:a16="http://schemas.microsoft.com/office/drawing/2014/main" xmlns="" id="{8D1ADB82-E005-49B0-B643-DB87B66CA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406" y="1166633"/>
            <a:ext cx="2902837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Impact </a:t>
            </a:r>
            <a:endParaRPr lang="en-GB" sz="1300" b="1" noProof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" name="AutoShape 250">
            <a:extLst>
              <a:ext uri="{FF2B5EF4-FFF2-40B4-BE49-F238E27FC236}">
                <a16:creationId xmlns:a16="http://schemas.microsoft.com/office/drawing/2014/main" xmlns="" id="{6BA7510F-FED1-4BB1-8538-03916250F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9" y="1166633"/>
            <a:ext cx="2662576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pl-PL" sz="1300" b="1" dirty="0">
                <a:solidFill>
                  <a:schemeClr val="bg1"/>
                </a:solidFill>
                <a:latin typeface="+mj-lt"/>
              </a:rPr>
              <a:t>Client </a:t>
            </a:r>
            <a:r>
              <a:rPr lang="pl-PL" sz="1300" b="1" dirty="0" err="1">
                <a:solidFill>
                  <a:schemeClr val="bg1"/>
                </a:solidFill>
                <a:latin typeface="+mj-lt"/>
              </a:rPr>
              <a:t>context</a:t>
            </a:r>
            <a:endParaRPr lang="en-GB" sz="13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0" name="AutoShape 250">
            <a:extLst>
              <a:ext uri="{FF2B5EF4-FFF2-40B4-BE49-F238E27FC236}">
                <a16:creationId xmlns:a16="http://schemas.microsoft.com/office/drawing/2014/main" xmlns="" id="{2B4B2D88-34FB-45DB-9748-10AF928C2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204" y="1166633"/>
            <a:ext cx="3195409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Approach</a:t>
            </a:r>
          </a:p>
        </p:txBody>
      </p:sp>
      <p:sp>
        <p:nvSpPr>
          <p:cNvPr id="52" name="Chevron 29">
            <a:extLst>
              <a:ext uri="{FF2B5EF4-FFF2-40B4-BE49-F238E27FC236}">
                <a16:creationId xmlns:a16="http://schemas.microsoft.com/office/drawing/2014/main" xmlns="" id="{760B9098-0A71-4339-80DE-92FC49808609}"/>
              </a:ext>
            </a:extLst>
          </p:cNvPr>
          <p:cNvSpPr/>
          <p:nvPr/>
        </p:nvSpPr>
        <p:spPr>
          <a:xfrm>
            <a:off x="3670858" y="1138811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53" name="Chevron 31">
            <a:extLst>
              <a:ext uri="{FF2B5EF4-FFF2-40B4-BE49-F238E27FC236}">
                <a16:creationId xmlns:a16="http://schemas.microsoft.com/office/drawing/2014/main" xmlns="" id="{9C85239B-BE4A-4380-BA4F-409B662C565B}"/>
              </a:ext>
            </a:extLst>
          </p:cNvPr>
          <p:cNvSpPr/>
          <p:nvPr/>
        </p:nvSpPr>
        <p:spPr>
          <a:xfrm>
            <a:off x="8044060" y="1138811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10446AF0-4F47-4A20-AA96-6BC2881BB331}"/>
              </a:ext>
            </a:extLst>
          </p:cNvPr>
          <p:cNvCxnSpPr>
            <a:cxnSpLocks/>
          </p:cNvCxnSpPr>
          <p:nvPr/>
        </p:nvCxnSpPr>
        <p:spPr>
          <a:xfrm>
            <a:off x="3728163" y="1492250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53270D9D-7EAB-4C89-AEBC-8D80F2980B30}"/>
              </a:ext>
            </a:extLst>
          </p:cNvPr>
          <p:cNvCxnSpPr>
            <a:cxnSpLocks/>
          </p:cNvCxnSpPr>
          <p:nvPr/>
        </p:nvCxnSpPr>
        <p:spPr>
          <a:xfrm>
            <a:off x="8082294" y="1524530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6EE8274F-3066-4F6B-AED0-39C56F789B25}"/>
              </a:ext>
            </a:extLst>
          </p:cNvPr>
          <p:cNvSpPr/>
          <p:nvPr/>
        </p:nvSpPr>
        <p:spPr>
          <a:xfrm>
            <a:off x="198415" y="5818684"/>
            <a:ext cx="3310808" cy="6001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Client name: </a:t>
            </a:r>
            <a:r>
              <a:rPr lang="en-U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 smtClean="0">
              <a:solidFill>
                <a:schemeClr val="accent3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 smtClean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set-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Fees Structure: </a:t>
            </a:r>
            <a:r>
              <a:rPr lang="es-E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1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FFC66F86-C32E-472F-956F-216485749F32}"/>
              </a:ext>
            </a:extLst>
          </p:cNvPr>
          <p:cNvSpPr/>
          <p:nvPr/>
        </p:nvSpPr>
        <p:spPr>
          <a:xfrm>
            <a:off x="3911407" y="5818684"/>
            <a:ext cx="3913067" cy="76944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was 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l-PL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3694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190"/>
  <p:tag name="ISNEWSLIDENUMBER" val="True"/>
  <p:tag name="THINKCELLPRESENTATIONDONOTDELETE" val="&lt;?xml version=&quot;1.0&quot; encoding=&quot;UTF-16&quot; standalone=&quot;yes&quot;?&gt;&#10;&lt;root reqver=&quot;21047&quot;&gt;&lt;version val=&quot;2323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d-%1-%Y&lt;/m_strFormatTime&gt;&lt;/m_precDefaultDate&gt;&lt;m_precDefaultYear/&gt;&lt;m_precDefaultQuarter/&gt;&lt;m_precDefaultMonth/&gt;&lt;m_precDefaultWeek/&gt;&lt;m_precDefaultDay/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PREVIOUSNAME" val="C:\Users\Anuradha Sarin\Documents\16 Case Codification process\M&amp;S Cases\ASIA_MICHELLE CHUA CASES\2015 CASES\VIP.com_CLM and eCommerce and Analytics\2015Case Study - High Tech_CLM Advanced Analytices eCommerce_Tong Chen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8oE0bgHeUKRe31eWN2EQ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Dr0ecGjAkuRPvuaLEBV9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3rge8S81USIqD7ufQiP5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4tkUccAqUOnSm4Mm6j2w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ABrEzO406T1sIdnMSpn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y_KxZKL1E.GTQ05Rthaj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y_KxZKL1E.GTQ05Rthajg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LdL9H4RAUi1sx7.V3uuYA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Z7Lurv302SgxeuvB4qJ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hXKTbsP7kWm2Hs_fE2dx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1pTlWFgB0OWH0RZD_wkdQ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7JhozUJvUS.DtLdwmNlM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45ow8.2GkC7mcjY.E_Mvw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Zf08g_6sk695iVNoHD97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ZlRfgzttkO33bfoUi56kQ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B.y5MYxaE.XgRVNVGlT_Q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8lfj2TiYEyFms7obctYo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FpUzKkbnk6_KKGe1cBNqg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Bx6S7ZJ.kyvLJy8BowdS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ollzT0e0KF2N3YRcG.hg"/>
</p:tagLst>
</file>

<file path=ppt/theme/theme1.xml><?xml version="1.0" encoding="utf-8"?>
<a:theme xmlns:a="http://schemas.openxmlformats.org/drawingml/2006/main" name="AW2014">
  <a:themeElements>
    <a:clrScheme name="AW201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AD6DD"/>
      </a:accent1>
      <a:accent2>
        <a:srgbClr val="00ADEF"/>
      </a:accent2>
      <a:accent3>
        <a:srgbClr val="7D9AAA"/>
      </a:accent3>
      <a:accent4>
        <a:srgbClr val="002960"/>
      </a:accent4>
      <a:accent5>
        <a:srgbClr val="666666"/>
      </a:accent5>
      <a:accent6>
        <a:srgbClr val="0070C0"/>
      </a:accent6>
      <a:hlink>
        <a:srgbClr val="00ADEF"/>
      </a:hlink>
      <a:folHlink>
        <a:srgbClr val="002960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&amp;S Them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&amp;S Theme" id="{B3C59C3A-AFD1-C14F-8EEE-3BF76D303094}" vid="{262060A8-7AF0-4745-B3F8-1F0C69862F8B}"/>
    </a:ext>
  </a:extLst>
</a:theme>
</file>

<file path=ppt/theme/theme4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63BA7BF6-B6E9-4263-BAC0-A9858E8AABB2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AW2014</Template>
  <TotalTime>203</TotalTime>
  <Words>238</Words>
  <Application>Microsoft Macintosh PowerPoint</Application>
  <PresentationFormat>Custom</PresentationFormat>
  <Paragraphs>34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Georgia</vt:lpstr>
      <vt:lpstr>MS PGothic</vt:lpstr>
      <vt:lpstr>ＭＳ Ｐゴシック</vt:lpstr>
      <vt:lpstr>Times New Roman</vt:lpstr>
      <vt:lpstr>Arial</vt:lpstr>
      <vt:lpstr>AW2014</vt:lpstr>
      <vt:lpstr>Blank</vt:lpstr>
      <vt:lpstr>M&amp;S Theme</vt:lpstr>
      <vt:lpstr>Firm Format - template_Grey</vt:lpstr>
      <vt:lpstr>think-cell Slide</vt:lpstr>
      <vt:lpstr>Chart</vt:lpstr>
      <vt:lpstr>We helped world largest ecommerce flash sale platform with an E2E transformation of CLM approach and demonstrated ~1.2B RMB revenue lift 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 Marketing &amp; Sales Advanced L2 Training</dc:title>
  <dc:creator>Elaine Lo</dc:creator>
  <cp:lastModifiedBy>Petra Vincent</cp:lastModifiedBy>
  <cp:revision>48</cp:revision>
  <cp:lastPrinted>2008-09-19T11:06:26Z</cp:lastPrinted>
  <dcterms:created xsi:type="dcterms:W3CDTF">2014-02-06T06:04:59Z</dcterms:created>
  <dcterms:modified xsi:type="dcterms:W3CDTF">2019-05-21T22:01:10Z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docid">
    <vt:lpwstr/>
  </property>
  <property fmtid="{D5CDD505-2E9C-101B-9397-08002B2CF9AE}" pid="7" name="Office2010EditCount">
    <vt:lpwstr>1</vt:lpwstr>
  </property>
  <property fmtid="{D5CDD505-2E9C-101B-9397-08002B2CF9AE}" pid="8" name="Office2003EditCount">
    <vt:lpwstr>0</vt:lpwstr>
  </property>
  <property fmtid="{D5CDD505-2E9C-101B-9397-08002B2CF9AE}" pid="9" name="LastEditedOfficeVersion">
    <vt:lpwstr>Office2010</vt:lpwstr>
  </property>
  <property fmtid="{D5CDD505-2E9C-101B-9397-08002B2CF9AE}" pid="10" name="Office2010WasSaved">
    <vt:lpwstr>1</vt:lpwstr>
  </property>
</Properties>
</file>