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426" autoAdjust="0"/>
  </p:normalViewPr>
  <p:slideViewPr>
    <p:cSldViewPr snapToGrid="0" snapToObjects="1">
      <p:cViewPr varScale="1">
        <p:scale>
          <a:sx n="130" d="100"/>
          <a:sy n="130" d="100"/>
        </p:scale>
        <p:origin x="224" y="280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8750" y="601663"/>
            <a:ext cx="7640638" cy="422433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19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5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tags" Target="../tags/tag1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11:21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2865899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11:21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6308112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11:21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2865899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9.xml"/><Relationship Id="rId21" Type="http://schemas.openxmlformats.org/officeDocument/2006/relationships/tags" Target="../tags/tag50.xml"/><Relationship Id="rId22" Type="http://schemas.openxmlformats.org/officeDocument/2006/relationships/tags" Target="../tags/tag51.xml"/><Relationship Id="rId23" Type="http://schemas.openxmlformats.org/officeDocument/2006/relationships/tags" Target="../tags/tag52.xml"/><Relationship Id="rId24" Type="http://schemas.openxmlformats.org/officeDocument/2006/relationships/tags" Target="../tags/tag53.xml"/><Relationship Id="rId25" Type="http://schemas.openxmlformats.org/officeDocument/2006/relationships/tags" Target="../tags/tag54.xml"/><Relationship Id="rId26" Type="http://schemas.openxmlformats.org/officeDocument/2006/relationships/tags" Target="../tags/tag55.xml"/><Relationship Id="rId27" Type="http://schemas.openxmlformats.org/officeDocument/2006/relationships/tags" Target="../tags/tag56.xml"/><Relationship Id="rId28" Type="http://schemas.openxmlformats.org/officeDocument/2006/relationships/tags" Target="../tags/tag57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30" Type="http://schemas.openxmlformats.org/officeDocument/2006/relationships/tags" Target="../tags/tag59.xml"/><Relationship Id="rId31" Type="http://schemas.openxmlformats.org/officeDocument/2006/relationships/tags" Target="../tags/tag60.xml"/><Relationship Id="rId32" Type="http://schemas.openxmlformats.org/officeDocument/2006/relationships/tags" Target="../tags/tag61.xml"/><Relationship Id="rId9" Type="http://schemas.openxmlformats.org/officeDocument/2006/relationships/tags" Target="../tags/tag38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33" Type="http://schemas.openxmlformats.org/officeDocument/2006/relationships/tags" Target="../tags/tag62.xml"/><Relationship Id="rId34" Type="http://schemas.openxmlformats.org/officeDocument/2006/relationships/tags" Target="../tags/tag63.xml"/><Relationship Id="rId35" Type="http://schemas.openxmlformats.org/officeDocument/2006/relationships/oleObject" Target="../embeddings/oleObject4.bin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tags" Target="../tags/tag42.xml"/><Relationship Id="rId14" Type="http://schemas.openxmlformats.org/officeDocument/2006/relationships/tags" Target="../tags/tag43.xml"/><Relationship Id="rId15" Type="http://schemas.openxmlformats.org/officeDocument/2006/relationships/tags" Target="../tags/tag44.xml"/><Relationship Id="rId16" Type="http://schemas.openxmlformats.org/officeDocument/2006/relationships/tags" Target="../tags/tag45.xml"/><Relationship Id="rId17" Type="http://schemas.openxmlformats.org/officeDocument/2006/relationships/tags" Target="../tags/tag46.xml"/><Relationship Id="rId18" Type="http://schemas.openxmlformats.org/officeDocument/2006/relationships/tags" Target="../tags/tag47.xml"/><Relationship Id="rId19" Type="http://schemas.openxmlformats.org/officeDocument/2006/relationships/tags" Target="../tags/tag48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7.xml"/><Relationship Id="rId47" Type="http://schemas.openxmlformats.org/officeDocument/2006/relationships/tags" Target="../tags/tag108.xml"/><Relationship Id="rId48" Type="http://schemas.openxmlformats.org/officeDocument/2006/relationships/tags" Target="../tags/tag109.xml"/><Relationship Id="rId49" Type="http://schemas.openxmlformats.org/officeDocument/2006/relationships/tags" Target="../tags/tag11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tags" Target="../tags/tag85.xml"/><Relationship Id="rId25" Type="http://schemas.openxmlformats.org/officeDocument/2006/relationships/tags" Target="../tags/tag86.xml"/><Relationship Id="rId26" Type="http://schemas.openxmlformats.org/officeDocument/2006/relationships/tags" Target="../tags/tag87.xml"/><Relationship Id="rId27" Type="http://schemas.openxmlformats.org/officeDocument/2006/relationships/tags" Target="../tags/tag88.xml"/><Relationship Id="rId28" Type="http://schemas.openxmlformats.org/officeDocument/2006/relationships/tags" Target="../tags/tag89.xml"/><Relationship Id="rId29" Type="http://schemas.openxmlformats.org/officeDocument/2006/relationships/tags" Target="../tags/tag90.xml"/><Relationship Id="rId50" Type="http://schemas.openxmlformats.org/officeDocument/2006/relationships/oleObject" Target="../embeddings/oleObject6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91.xml"/><Relationship Id="rId31" Type="http://schemas.openxmlformats.org/officeDocument/2006/relationships/tags" Target="../tags/tag92.xml"/><Relationship Id="rId32" Type="http://schemas.openxmlformats.org/officeDocument/2006/relationships/tags" Target="../tags/tag93.xml"/><Relationship Id="rId9" Type="http://schemas.openxmlformats.org/officeDocument/2006/relationships/tags" Target="../tags/tag70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33" Type="http://schemas.openxmlformats.org/officeDocument/2006/relationships/tags" Target="../tags/tag94.xml"/><Relationship Id="rId34" Type="http://schemas.openxmlformats.org/officeDocument/2006/relationships/tags" Target="../tags/tag95.xml"/><Relationship Id="rId35" Type="http://schemas.openxmlformats.org/officeDocument/2006/relationships/tags" Target="../tags/tag96.xml"/><Relationship Id="rId36" Type="http://schemas.openxmlformats.org/officeDocument/2006/relationships/tags" Target="../tags/tag97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37" Type="http://schemas.openxmlformats.org/officeDocument/2006/relationships/tags" Target="../tags/tag98.xml"/><Relationship Id="rId38" Type="http://schemas.openxmlformats.org/officeDocument/2006/relationships/tags" Target="../tags/tag99.xml"/><Relationship Id="rId39" Type="http://schemas.openxmlformats.org/officeDocument/2006/relationships/tags" Target="../tags/tag100.xml"/><Relationship Id="rId40" Type="http://schemas.openxmlformats.org/officeDocument/2006/relationships/tags" Target="../tags/tag101.xml"/><Relationship Id="rId41" Type="http://schemas.openxmlformats.org/officeDocument/2006/relationships/tags" Target="../tags/tag102.xml"/><Relationship Id="rId42" Type="http://schemas.openxmlformats.org/officeDocument/2006/relationships/tags" Target="../tags/tag103.xml"/><Relationship Id="rId43" Type="http://schemas.openxmlformats.org/officeDocument/2006/relationships/tags" Target="../tags/tag104.xml"/><Relationship Id="rId44" Type="http://schemas.openxmlformats.org/officeDocument/2006/relationships/tags" Target="../tags/tag105.xml"/><Relationship Id="rId45" Type="http://schemas.openxmlformats.org/officeDocument/2006/relationships/tags" Target="../tags/tag10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2.xml"/><Relationship Id="rId21" Type="http://schemas.openxmlformats.org/officeDocument/2006/relationships/tags" Target="../tags/tag133.xml"/><Relationship Id="rId22" Type="http://schemas.openxmlformats.org/officeDocument/2006/relationships/tags" Target="../tags/tag134.xml"/><Relationship Id="rId23" Type="http://schemas.openxmlformats.org/officeDocument/2006/relationships/tags" Target="../tags/tag135.xml"/><Relationship Id="rId24" Type="http://schemas.openxmlformats.org/officeDocument/2006/relationships/tags" Target="../tags/tag136.xml"/><Relationship Id="rId25" Type="http://schemas.openxmlformats.org/officeDocument/2006/relationships/tags" Target="../tags/tag137.xml"/><Relationship Id="rId26" Type="http://schemas.openxmlformats.org/officeDocument/2006/relationships/tags" Target="../tags/tag138.xml"/><Relationship Id="rId27" Type="http://schemas.openxmlformats.org/officeDocument/2006/relationships/tags" Target="../tags/tag139.xml"/><Relationship Id="rId28" Type="http://schemas.openxmlformats.org/officeDocument/2006/relationships/tags" Target="../tags/tag140.xml"/><Relationship Id="rId29" Type="http://schemas.openxmlformats.org/officeDocument/2006/relationships/tags" Target="../tags/tag14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9.vml"/><Relationship Id="rId30" Type="http://schemas.openxmlformats.org/officeDocument/2006/relationships/tags" Target="../tags/tag142.xml"/><Relationship Id="rId31" Type="http://schemas.openxmlformats.org/officeDocument/2006/relationships/tags" Target="../tags/tag143.xml"/><Relationship Id="rId32" Type="http://schemas.openxmlformats.org/officeDocument/2006/relationships/tags" Target="../tags/tag144.xml"/><Relationship Id="rId9" Type="http://schemas.openxmlformats.org/officeDocument/2006/relationships/tags" Target="../tags/tag121.xml"/><Relationship Id="rId6" Type="http://schemas.openxmlformats.org/officeDocument/2006/relationships/tags" Target="../tags/tag118.xml"/><Relationship Id="rId7" Type="http://schemas.openxmlformats.org/officeDocument/2006/relationships/tags" Target="../tags/tag119.xml"/><Relationship Id="rId8" Type="http://schemas.openxmlformats.org/officeDocument/2006/relationships/tags" Target="../tags/tag120.xml"/><Relationship Id="rId33" Type="http://schemas.openxmlformats.org/officeDocument/2006/relationships/tags" Target="../tags/tag145.xml"/><Relationship Id="rId34" Type="http://schemas.openxmlformats.org/officeDocument/2006/relationships/tags" Target="../tags/tag146.xml"/><Relationship Id="rId35" Type="http://schemas.openxmlformats.org/officeDocument/2006/relationships/tags" Target="../tags/tag147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1" Type="http://schemas.openxmlformats.org/officeDocument/2006/relationships/tags" Target="../tags/tag123.xml"/><Relationship Id="rId12" Type="http://schemas.openxmlformats.org/officeDocument/2006/relationships/tags" Target="../tags/tag124.xml"/><Relationship Id="rId13" Type="http://schemas.openxmlformats.org/officeDocument/2006/relationships/tags" Target="../tags/tag125.xml"/><Relationship Id="rId14" Type="http://schemas.openxmlformats.org/officeDocument/2006/relationships/tags" Target="../tags/tag126.xml"/><Relationship Id="rId15" Type="http://schemas.openxmlformats.org/officeDocument/2006/relationships/tags" Target="../tags/tag127.xml"/><Relationship Id="rId16" Type="http://schemas.openxmlformats.org/officeDocument/2006/relationships/tags" Target="../tags/tag128.xml"/><Relationship Id="rId17" Type="http://schemas.openxmlformats.org/officeDocument/2006/relationships/tags" Target="../tags/tag129.xml"/><Relationship Id="rId18" Type="http://schemas.openxmlformats.org/officeDocument/2006/relationships/tags" Target="../tags/tag130.xml"/><Relationship Id="rId19" Type="http://schemas.openxmlformats.org/officeDocument/2006/relationships/tags" Target="../tags/tag131.xml"/><Relationship Id="rId37" Type="http://schemas.openxmlformats.org/officeDocument/2006/relationships/tags" Target="../tags/tag149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5747124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20093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11:21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20093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11:21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7542705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38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6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4390928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84" y="230189"/>
            <a:ext cx="10190316" cy="615553"/>
          </a:xfrm>
        </p:spPr>
        <p:txBody>
          <a:bodyPr/>
          <a:lstStyle/>
          <a:p>
            <a:r>
              <a:rPr lang="en-US" altLang="ja-JP">
                <a:ea typeface="MS PGothic" pitchFamily="34" charset="-128"/>
              </a:rPr>
              <a:t>Largest attraction operator </a:t>
            </a:r>
            <a:r>
              <a:rPr lang="en-US" altLang="ja-JP" dirty="0">
                <a:ea typeface="MS PGothic" pitchFamily="34" charset="-128"/>
              </a:rPr>
              <a:t>in Asia – we increased agent effectiveness via tailored segmentation and trade marketing management  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8222694" y="1693094"/>
            <a:ext cx="2674938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Reduced commission and trade marketing spending with 20-30% sales increase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16% cut in commission spending 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9% cut in trade marketing spending 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Top tier agent enjoy more commission allocation (from 35% to 65%) and trade marketing spending (from 25% to 45%)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Product offering significantly simplified from 7000 SKU to 500 SKU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60049" y="1726919"/>
            <a:ext cx="3165789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Largest Attraction in Asia </a:t>
            </a:r>
            <a:r>
              <a:rPr lang="en-US" altLang="ja-JP" sz="1200" dirty="0">
                <a:ea typeface="MS PGothic" pitchFamily="34" charset="-128"/>
              </a:rPr>
              <a:t>with over $7 Billion in sales, 20 </a:t>
            </a:r>
            <a:r>
              <a:rPr lang="en-US" altLang="ja-JP" sz="1200" dirty="0" err="1">
                <a:ea typeface="MS PGothic" pitchFamily="34" charset="-128"/>
              </a:rPr>
              <a:t>mn</a:t>
            </a:r>
            <a:r>
              <a:rPr lang="en-US" altLang="ja-JP" sz="1200" dirty="0">
                <a:ea typeface="MS PGothic" pitchFamily="34" charset="-128"/>
              </a:rPr>
              <a:t> attendance and half of white tigers in the world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Increasing and unbalanced commission spending with flattening sales</a:t>
            </a:r>
            <a:endParaRPr lang="en-US" altLang="ja-JP" sz="12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Managing 2000 plus agents without sales control nor transparent tracking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Losing control of internal sales team</a:t>
            </a:r>
            <a:endParaRPr lang="en-US" altLang="ja-JP" sz="12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947104" y="1726919"/>
            <a:ext cx="3468688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Developed a segmentation approach to </a:t>
            </a:r>
            <a:r>
              <a:rPr lang="en-US" altLang="ja-JP" sz="1200" dirty="0">
                <a:ea typeface="MS PGothic" pitchFamily="34" charset="-128"/>
              </a:rPr>
              <a:t>group 2000 agents into 7 meaningful groups with only 200 requiring active management and close monitoring</a:t>
            </a:r>
            <a:endParaRPr lang="en-US" altLang="ja-JP" sz="12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Designed a differentiated mechanism to allocate commission and trade marketing spending 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Simplified product offering for easy communication and sales training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Revamp sales control along 13 key dimensions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B43DD8D8-ADFF-7440-B28B-2D662CAEAA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640800" cy="1653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685FCEB4-E48B-6644-BDF9-1E4DB29372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MED008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9311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7707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7707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7707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026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3496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2912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2912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2017 McK Got Knowledge Template_Jackey Yu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197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Georgia</vt:lpstr>
      <vt:lpstr>MS PGothic</vt:lpstr>
      <vt:lpstr>ＭＳ Ｐゴシック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Largest attraction operator in Asia – we increased agent effectiveness via tailored segmentation and trade marketing management  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2019-05-01T22:36:03Z</dcterms:modified>
  <cp:category/>
  <cp:contentStatus/>
  <dc:language/>
  <cp:version/>
</cp:coreProperties>
</file>