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91" r:id="rId2"/>
    <p:sldMasterId id="2147483696" r:id="rId3"/>
    <p:sldMasterId id="2147483701" r:id="rId4"/>
    <p:sldMasterId id="2147483706" r:id="rId5"/>
    <p:sldMasterId id="2147483710" r:id="rId6"/>
  </p:sldMasterIdLst>
  <p:notesMasterIdLst>
    <p:notesMasterId r:id="rId8"/>
  </p:notesMasterIdLst>
  <p:handoutMasterIdLst>
    <p:handoutMasterId r:id="rId9"/>
  </p:handoutMasterIdLst>
  <p:sldIdLst>
    <p:sldId id="610" r:id="rId7"/>
  </p:sldIdLst>
  <p:sldSz cx="12161838" cy="6721475"/>
  <p:notesSz cx="6858000" cy="9240838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79" userDrawn="1">
          <p15:clr>
            <a:srgbClr val="A4A3A4"/>
          </p15:clr>
        </p15:guide>
        <p15:guide id="3" pos="85" userDrawn="1">
          <p15:clr>
            <a:srgbClr val="A4A3A4"/>
          </p15:clr>
        </p15:guide>
        <p15:guide id="4" orient="horz" pos="4085" userDrawn="1">
          <p15:clr>
            <a:srgbClr val="A4A3A4"/>
          </p15:clr>
        </p15:guide>
        <p15:guide id="5" orient="horz" pos="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354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3" orient="horz" pos="2911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4EFFF"/>
    <a:srgbClr val="FFB35E"/>
    <a:srgbClr val="FFE6C9"/>
    <a:srgbClr val="4CC5F4"/>
    <a:srgbClr val="E6E6E6"/>
    <a:srgbClr val="F27F00"/>
    <a:srgbClr val="00ADEF"/>
    <a:srgbClr val="FFFFFF"/>
    <a:srgbClr val="0563BB"/>
    <a:srgbClr val="035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9" autoAdjust="0"/>
    <p:restoredTop sz="95871" autoAdjust="0"/>
  </p:normalViewPr>
  <p:slideViewPr>
    <p:cSldViewPr snapToGrid="0" snapToObjects="1">
      <p:cViewPr varScale="1">
        <p:scale>
          <a:sx n="134" d="100"/>
          <a:sy n="134" d="100"/>
        </p:scale>
        <p:origin x="576" y="184"/>
      </p:cViewPr>
      <p:guideLst>
        <p:guide pos="7479"/>
        <p:guide pos="85"/>
        <p:guide orient="horz" pos="4085"/>
        <p:guide orient="horz" pos="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936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354"/>
        <p:guide pos="2955"/>
        <p:guide orient="horz" pos="291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44475" y="579438"/>
            <a:ext cx="7354888" cy="40655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5359" y="4965473"/>
            <a:ext cx="584415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20222" y="8889414"/>
            <a:ext cx="54405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64209" y="94587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14.vml"/><Relationship Id="rId2" Type="http://schemas.openxmlformats.org/officeDocument/2006/relationships/tags" Target="../tags/tag8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2" Type="http://schemas.openxmlformats.org/officeDocument/2006/relationships/tags" Target="../tags/tag8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3.jpeg"/><Relationship Id="rId1" Type="http://schemas.openxmlformats.org/officeDocument/2006/relationships/vmlDrawing" Target="../drawings/vmlDrawing18.vml"/><Relationship Id="rId2" Type="http://schemas.openxmlformats.org/officeDocument/2006/relationships/tags" Target="../tags/tag12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4" Type="http://schemas.openxmlformats.org/officeDocument/2006/relationships/tags" Target="../tags/tag126.xml"/><Relationship Id="rId5" Type="http://schemas.openxmlformats.org/officeDocument/2006/relationships/slideMaster" Target="../slideMasters/slideMaster5.xml"/><Relationship Id="rId6" Type="http://schemas.openxmlformats.org/officeDocument/2006/relationships/oleObject" Target="../embeddings/oleObject2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2" Type="http://schemas.openxmlformats.org/officeDocument/2006/relationships/tags" Target="../tags/tag12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tags" Target="../tags/tag129.xml"/><Relationship Id="rId5" Type="http://schemas.openxmlformats.org/officeDocument/2006/relationships/slideMaster" Target="../slideMasters/slideMaster5.xml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0.vml"/><Relationship Id="rId2" Type="http://schemas.openxmlformats.org/officeDocument/2006/relationships/tags" Target="../tags/tag12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6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tags" Target="../tags/tag163.xml"/><Relationship Id="rId2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ags" Target="../tags/tag164.xml"/><Relationship Id="rId2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.vml"/><Relationship Id="rId2" Type="http://schemas.openxmlformats.org/officeDocument/2006/relationships/tags" Target="../tags/tag4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10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5346452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61839" cy="672147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11:49 AM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Printed 10/24/2017 9:12 AM China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9673325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16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8949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3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227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95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0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61839" cy="672147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11:49 AM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Printed 11/15/2017 10:40 PM China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162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4943991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85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0383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0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985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6331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9829493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45346452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8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61839" cy="6721476"/>
          </a:xfrm>
          <a:prstGeom prst="rect">
            <a:avLst/>
          </a:prstGeom>
        </p:spPr>
      </p:pic>
      <p:sp>
        <p:nvSpPr>
          <p:cNvPr id="16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11:49 AM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Printed 10/24/2017 9:12 AM China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6289343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409" name="think-cell Slide" r:id="rId6" imgW="524" imgH="526" progId="TCLayout.ActiveDocument.1">
                  <p:embed/>
                </p:oleObj>
              </mc:Choice>
              <mc:Fallback>
                <p:oleObj name="think-cell Slide" r:id="rId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7602793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433" name="think-cell Slide" r:id="rId6" imgW="524" imgH="526" progId="TCLayout.ActiveDocument.1">
                  <p:embed/>
                </p:oleObj>
              </mc:Choice>
              <mc:Fallback>
                <p:oleObj name="think-cell Slide" r:id="rId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11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6289343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1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602793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36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8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61839" cy="672147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rgbClr val="000000"/>
              </a:solidFill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sz="800" b="1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Last Modified 8/21/2018 11:49 AM Central European Standard Time</a:t>
            </a: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Printed 10/24/2017 9:12 AM China Standard Time</a:t>
            </a: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sz="1400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dirty="0">
                <a:solidFill>
                  <a:srgbClr val="FFFFFF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x-none" sz="800" dirty="0">
                <a:solidFill>
                  <a:srgbClr val="FFFFFF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137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70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800" smtClean="0">
                <a:solidFill>
                  <a:srgbClr val="808080"/>
                </a:solidFill>
              </a:rPr>
              <a:pPr/>
              <a:t>‹#›</a:t>
            </a:fld>
            <a:endParaRPr sz="800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7909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79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800" smtClean="0">
                <a:solidFill>
                  <a:srgbClr val="FFFFFF"/>
                </a:solidFill>
              </a:rPr>
              <a:pPr/>
              <a:t>‹#›</a:t>
            </a:fld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955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916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8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61839" cy="672147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11:49 AM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Printed 11/15/2017 10:40 PM China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42677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tags" Target="../tags/tag40.xml"/><Relationship Id="rId24" Type="http://schemas.openxmlformats.org/officeDocument/2006/relationships/oleObject" Target="../embeddings/oleObject5.bin"/><Relationship Id="rId25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vmlDrawing" Target="../drawings/vmlDrawing5.v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20" Type="http://schemas.openxmlformats.org/officeDocument/2006/relationships/tags" Target="../tags/tag59.xml"/><Relationship Id="rId21" Type="http://schemas.openxmlformats.org/officeDocument/2006/relationships/tags" Target="../tags/tag60.xml"/><Relationship Id="rId22" Type="http://schemas.openxmlformats.org/officeDocument/2006/relationships/tags" Target="../tags/tag61.xml"/><Relationship Id="rId23" Type="http://schemas.openxmlformats.org/officeDocument/2006/relationships/tags" Target="../tags/tag62.xml"/><Relationship Id="rId24" Type="http://schemas.openxmlformats.org/officeDocument/2006/relationships/oleObject" Target="../embeddings/oleObject9.bin"/><Relationship Id="rId25" Type="http://schemas.openxmlformats.org/officeDocument/2006/relationships/image" Target="../media/image1.emf"/><Relationship Id="rId10" Type="http://schemas.openxmlformats.org/officeDocument/2006/relationships/tags" Target="../tags/tag49.xml"/><Relationship Id="rId11" Type="http://schemas.openxmlformats.org/officeDocument/2006/relationships/tags" Target="../tags/tag50.xml"/><Relationship Id="rId12" Type="http://schemas.openxmlformats.org/officeDocument/2006/relationships/tags" Target="../tags/tag51.xml"/><Relationship Id="rId13" Type="http://schemas.openxmlformats.org/officeDocument/2006/relationships/tags" Target="../tags/tag52.xml"/><Relationship Id="rId14" Type="http://schemas.openxmlformats.org/officeDocument/2006/relationships/tags" Target="../tags/tag53.xml"/><Relationship Id="rId15" Type="http://schemas.openxmlformats.org/officeDocument/2006/relationships/tags" Target="../tags/tag54.xml"/><Relationship Id="rId16" Type="http://schemas.openxmlformats.org/officeDocument/2006/relationships/tags" Target="../tags/tag55.xml"/><Relationship Id="rId17" Type="http://schemas.openxmlformats.org/officeDocument/2006/relationships/tags" Target="../tags/tag56.xml"/><Relationship Id="rId18" Type="http://schemas.openxmlformats.org/officeDocument/2006/relationships/tags" Target="../tags/tag57.xml"/><Relationship Id="rId19" Type="http://schemas.openxmlformats.org/officeDocument/2006/relationships/tags" Target="../tags/tag58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9.vml"/><Relationship Id="rId7" Type="http://schemas.openxmlformats.org/officeDocument/2006/relationships/tags" Target="../tags/tag46.xml"/><Relationship Id="rId8" Type="http://schemas.openxmlformats.org/officeDocument/2006/relationships/tags" Target="../tags/tag4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3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3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104.xml"/><Relationship Id="rId21" Type="http://schemas.openxmlformats.org/officeDocument/2006/relationships/tags" Target="../tags/tag105.xml"/><Relationship Id="rId22" Type="http://schemas.openxmlformats.org/officeDocument/2006/relationships/tags" Target="../tags/tag106.xml"/><Relationship Id="rId23" Type="http://schemas.openxmlformats.org/officeDocument/2006/relationships/tags" Target="../tags/tag107.xml"/><Relationship Id="rId24" Type="http://schemas.openxmlformats.org/officeDocument/2006/relationships/tags" Target="../tags/tag108.xml"/><Relationship Id="rId25" Type="http://schemas.openxmlformats.org/officeDocument/2006/relationships/tags" Target="../tags/tag109.xml"/><Relationship Id="rId26" Type="http://schemas.openxmlformats.org/officeDocument/2006/relationships/tags" Target="../tags/tag110.xml"/><Relationship Id="rId27" Type="http://schemas.openxmlformats.org/officeDocument/2006/relationships/tags" Target="../tags/tag111.xml"/><Relationship Id="rId28" Type="http://schemas.openxmlformats.org/officeDocument/2006/relationships/tags" Target="../tags/tag112.xml"/><Relationship Id="rId29" Type="http://schemas.openxmlformats.org/officeDocument/2006/relationships/tags" Target="../tags/tag11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17.vml"/><Relationship Id="rId30" Type="http://schemas.openxmlformats.org/officeDocument/2006/relationships/tags" Target="../tags/tag114.xml"/><Relationship Id="rId31" Type="http://schemas.openxmlformats.org/officeDocument/2006/relationships/tags" Target="../tags/tag115.xml"/><Relationship Id="rId32" Type="http://schemas.openxmlformats.org/officeDocument/2006/relationships/tags" Target="../tags/tag116.xml"/><Relationship Id="rId9" Type="http://schemas.openxmlformats.org/officeDocument/2006/relationships/tags" Target="../tags/tag93.x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Relationship Id="rId33" Type="http://schemas.openxmlformats.org/officeDocument/2006/relationships/tags" Target="../tags/tag117.xml"/><Relationship Id="rId34" Type="http://schemas.openxmlformats.org/officeDocument/2006/relationships/tags" Target="../tags/tag118.xml"/><Relationship Id="rId35" Type="http://schemas.openxmlformats.org/officeDocument/2006/relationships/tags" Target="../tags/tag119.xml"/><Relationship Id="rId36" Type="http://schemas.openxmlformats.org/officeDocument/2006/relationships/tags" Target="../tags/tag120.xml"/><Relationship Id="rId10" Type="http://schemas.openxmlformats.org/officeDocument/2006/relationships/tags" Target="../tags/tag94.xml"/><Relationship Id="rId11" Type="http://schemas.openxmlformats.org/officeDocument/2006/relationships/tags" Target="../tags/tag95.xml"/><Relationship Id="rId12" Type="http://schemas.openxmlformats.org/officeDocument/2006/relationships/tags" Target="../tags/tag96.xml"/><Relationship Id="rId13" Type="http://schemas.openxmlformats.org/officeDocument/2006/relationships/tags" Target="../tags/tag97.xml"/><Relationship Id="rId14" Type="http://schemas.openxmlformats.org/officeDocument/2006/relationships/tags" Target="../tags/tag98.xml"/><Relationship Id="rId15" Type="http://schemas.openxmlformats.org/officeDocument/2006/relationships/tags" Target="../tags/tag99.xml"/><Relationship Id="rId16" Type="http://schemas.openxmlformats.org/officeDocument/2006/relationships/tags" Target="../tags/tag100.xml"/><Relationship Id="rId17" Type="http://schemas.openxmlformats.org/officeDocument/2006/relationships/tags" Target="../tags/tag101.xml"/><Relationship Id="rId18" Type="http://schemas.openxmlformats.org/officeDocument/2006/relationships/tags" Target="../tags/tag102.xml"/><Relationship Id="rId19" Type="http://schemas.openxmlformats.org/officeDocument/2006/relationships/tags" Target="../tags/tag103.xml"/><Relationship Id="rId37" Type="http://schemas.openxmlformats.org/officeDocument/2006/relationships/tags" Target="../tags/tag121.xml"/><Relationship Id="rId38" Type="http://schemas.openxmlformats.org/officeDocument/2006/relationships/oleObject" Target="../embeddings/oleObject17.bin"/><Relationship Id="rId3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20" Type="http://schemas.openxmlformats.org/officeDocument/2006/relationships/tags" Target="../tags/tag144.xml"/><Relationship Id="rId21" Type="http://schemas.openxmlformats.org/officeDocument/2006/relationships/tags" Target="../tags/tag145.xml"/><Relationship Id="rId22" Type="http://schemas.openxmlformats.org/officeDocument/2006/relationships/tags" Target="../tags/tag146.xml"/><Relationship Id="rId23" Type="http://schemas.openxmlformats.org/officeDocument/2006/relationships/tags" Target="../tags/tag147.xml"/><Relationship Id="rId24" Type="http://schemas.openxmlformats.org/officeDocument/2006/relationships/tags" Target="../tags/tag148.xml"/><Relationship Id="rId25" Type="http://schemas.openxmlformats.org/officeDocument/2006/relationships/tags" Target="../tags/tag149.xml"/><Relationship Id="rId26" Type="http://schemas.openxmlformats.org/officeDocument/2006/relationships/tags" Target="../tags/tag150.xml"/><Relationship Id="rId27" Type="http://schemas.openxmlformats.org/officeDocument/2006/relationships/tags" Target="../tags/tag151.xml"/><Relationship Id="rId28" Type="http://schemas.openxmlformats.org/officeDocument/2006/relationships/tags" Target="../tags/tag152.xml"/><Relationship Id="rId29" Type="http://schemas.openxmlformats.org/officeDocument/2006/relationships/tags" Target="../tags/tag153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6.xml"/><Relationship Id="rId5" Type="http://schemas.openxmlformats.org/officeDocument/2006/relationships/vmlDrawing" Target="../drawings/vmlDrawing21.vml"/><Relationship Id="rId30" Type="http://schemas.openxmlformats.org/officeDocument/2006/relationships/tags" Target="../tags/tag154.xml"/><Relationship Id="rId31" Type="http://schemas.openxmlformats.org/officeDocument/2006/relationships/tags" Target="../tags/tag155.xml"/><Relationship Id="rId32" Type="http://schemas.openxmlformats.org/officeDocument/2006/relationships/tags" Target="../tags/tag156.xml"/><Relationship Id="rId9" Type="http://schemas.openxmlformats.org/officeDocument/2006/relationships/tags" Target="../tags/tag133.xml"/><Relationship Id="rId6" Type="http://schemas.openxmlformats.org/officeDocument/2006/relationships/tags" Target="../tags/tag130.xml"/><Relationship Id="rId7" Type="http://schemas.openxmlformats.org/officeDocument/2006/relationships/tags" Target="../tags/tag131.xml"/><Relationship Id="rId8" Type="http://schemas.openxmlformats.org/officeDocument/2006/relationships/tags" Target="../tags/tag132.xml"/><Relationship Id="rId33" Type="http://schemas.openxmlformats.org/officeDocument/2006/relationships/tags" Target="../tags/tag157.xml"/><Relationship Id="rId34" Type="http://schemas.openxmlformats.org/officeDocument/2006/relationships/tags" Target="../tags/tag158.xml"/><Relationship Id="rId35" Type="http://schemas.openxmlformats.org/officeDocument/2006/relationships/tags" Target="../tags/tag159.xml"/><Relationship Id="rId36" Type="http://schemas.openxmlformats.org/officeDocument/2006/relationships/tags" Target="../tags/tag160.xml"/><Relationship Id="rId10" Type="http://schemas.openxmlformats.org/officeDocument/2006/relationships/tags" Target="../tags/tag134.xml"/><Relationship Id="rId11" Type="http://schemas.openxmlformats.org/officeDocument/2006/relationships/tags" Target="../tags/tag135.xml"/><Relationship Id="rId12" Type="http://schemas.openxmlformats.org/officeDocument/2006/relationships/tags" Target="../tags/tag136.xml"/><Relationship Id="rId13" Type="http://schemas.openxmlformats.org/officeDocument/2006/relationships/tags" Target="../tags/tag137.xml"/><Relationship Id="rId14" Type="http://schemas.openxmlformats.org/officeDocument/2006/relationships/tags" Target="../tags/tag138.xml"/><Relationship Id="rId15" Type="http://schemas.openxmlformats.org/officeDocument/2006/relationships/tags" Target="../tags/tag139.xml"/><Relationship Id="rId16" Type="http://schemas.openxmlformats.org/officeDocument/2006/relationships/tags" Target="../tags/tag140.xml"/><Relationship Id="rId17" Type="http://schemas.openxmlformats.org/officeDocument/2006/relationships/tags" Target="../tags/tag141.xml"/><Relationship Id="rId18" Type="http://schemas.openxmlformats.org/officeDocument/2006/relationships/tags" Target="../tags/tag142.xml"/><Relationship Id="rId19" Type="http://schemas.openxmlformats.org/officeDocument/2006/relationships/tags" Target="../tags/tag143.xml"/><Relationship Id="rId37" Type="http://schemas.openxmlformats.org/officeDocument/2006/relationships/tags" Target="../tags/tag161.xml"/><Relationship Id="rId38" Type="http://schemas.openxmlformats.org/officeDocument/2006/relationships/oleObject" Target="../embeddings/oleObject22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7902151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2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0859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11:49 AM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210238" y="4114417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Printed 10/24/2017 9:12 AM China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5" y="6305946"/>
            <a:ext cx="1169647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4" y="6507559"/>
            <a:ext cx="97713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41805" y="279401"/>
            <a:ext cx="854465" cy="997467"/>
            <a:chOff x="7835905" y="279400"/>
            <a:chExt cx="629612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24080" y="279401"/>
            <a:ext cx="1272429" cy="730767"/>
            <a:chOff x="7540629" y="279400"/>
            <a:chExt cx="937588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51318" y="250825"/>
            <a:ext cx="944952" cy="1306516"/>
            <a:chOff x="7769225" y="250825"/>
            <a:chExt cx="696287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0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0859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>
                <a:solidFill>
                  <a:srgbClr val="808080"/>
                </a:solidFill>
                <a:latin typeface="Arial"/>
              </a:rPr>
              <a:t>Last Modified 8/21/2018 11:49 AM Central European Standard Time</a:t>
            </a:r>
            <a:endParaRPr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210238" y="4114417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>
                <a:solidFill>
                  <a:srgbClr val="808080"/>
                </a:solidFill>
                <a:latin typeface="Arial"/>
              </a:rPr>
              <a:t>Printed 10/24/2017 9:12 AM China Standard Time</a:t>
            </a:r>
            <a:endParaRPr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5" y="6305946"/>
            <a:ext cx="1169647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sz="800" dirty="0">
                <a:solidFill>
                  <a:srgbClr val="80808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4" y="6507559"/>
            <a:ext cx="97713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dirty="0">
                <a:solidFill>
                  <a:srgbClr val="808080"/>
                </a:solidFill>
                <a:latin typeface="Arial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x-none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dirty="0">
                  <a:solidFill>
                    <a:srgbClr val="808080"/>
                  </a:solidFill>
                  <a:latin typeface="Arial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rgbClr val="000000"/>
              </a:solidFill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41805" y="279401"/>
            <a:ext cx="854465" cy="997467"/>
            <a:chOff x="7835905" y="279400"/>
            <a:chExt cx="629612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24080" y="279401"/>
            <a:ext cx="1272429" cy="730767"/>
            <a:chOff x="7540629" y="279400"/>
            <a:chExt cx="937588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51318" y="250825"/>
            <a:ext cx="944952" cy="1306516"/>
            <a:chOff x="7769225" y="250825"/>
            <a:chExt cx="696287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6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67229553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87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0859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11:49 AM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188598" y="4114417"/>
            <a:ext cx="175689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Printed 11/15/2017 10:40 PM China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5" y="6305946"/>
            <a:ext cx="1169647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4" y="6507559"/>
            <a:ext cx="97713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41805" y="279401"/>
            <a:ext cx="854465" cy="997467"/>
            <a:chOff x="7835905" y="279400"/>
            <a:chExt cx="629612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24080" y="279401"/>
            <a:ext cx="1272429" cy="730767"/>
            <a:chOff x="7540629" y="279400"/>
            <a:chExt cx="937588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51318" y="250825"/>
            <a:ext cx="944952" cy="1306516"/>
            <a:chOff x="7769225" y="250825"/>
            <a:chExt cx="696287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6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7883714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98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0859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11:49 AM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188598" y="4114417"/>
            <a:ext cx="175689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Printed 11/15/2017 10:40 PM China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5" y="6305946"/>
            <a:ext cx="1169647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4" y="6507559"/>
            <a:ext cx="97713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41805" y="279401"/>
            <a:ext cx="854465" cy="997467"/>
            <a:chOff x="7835905" y="279400"/>
            <a:chExt cx="629612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24080" y="279401"/>
            <a:ext cx="1272429" cy="730767"/>
            <a:chOff x="7540629" y="279400"/>
            <a:chExt cx="937588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51318" y="250825"/>
            <a:ext cx="944952" cy="1306516"/>
            <a:chOff x="7769225" y="250825"/>
            <a:chExt cx="696287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10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44884813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63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64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6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67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8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72" name="LegendBoxes" hidden="1"/>
          <p:cNvGrpSpPr/>
          <p:nvPr userDrawn="1"/>
        </p:nvGrpSpPr>
        <p:grpSpPr bwMode="gray">
          <a:xfrm>
            <a:off x="10741805" y="279401"/>
            <a:ext cx="854465" cy="997467"/>
            <a:chOff x="7835905" y="279400"/>
            <a:chExt cx="629612" cy="997467"/>
          </a:xfrm>
        </p:grpSpPr>
        <p:sp>
          <p:nvSpPr>
            <p:cNvPr id="73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4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1" name="LegendLines" hidden="1"/>
          <p:cNvGrpSpPr/>
          <p:nvPr userDrawn="1"/>
        </p:nvGrpSpPr>
        <p:grpSpPr bwMode="gray">
          <a:xfrm>
            <a:off x="10324080" y="279401"/>
            <a:ext cx="1272429" cy="730767"/>
            <a:chOff x="7540629" y="279400"/>
            <a:chExt cx="937588" cy="730767"/>
          </a:xfrm>
        </p:grpSpPr>
        <p:sp>
          <p:nvSpPr>
            <p:cNvPr id="82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83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7561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8" name="LegendMoons" hidden="1"/>
          <p:cNvGrpSpPr/>
          <p:nvPr userDrawn="1"/>
        </p:nvGrpSpPr>
        <p:grpSpPr bwMode="gray">
          <a:xfrm>
            <a:off x="10651318" y="250825"/>
            <a:ext cx="944952" cy="1306516"/>
            <a:chOff x="7769225" y="250825"/>
            <a:chExt cx="696287" cy="1306516"/>
          </a:xfrm>
        </p:grpSpPr>
        <p:grpSp>
          <p:nvGrpSpPr>
            <p:cNvPr id="89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7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5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1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2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9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0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5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7561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9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45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72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4" Type="http://schemas.openxmlformats.org/officeDocument/2006/relationships/slideLayout" Target="../slideLayouts/slideLayout18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1309611"/>
              </p:ext>
            </p:extLst>
          </p:nvPr>
        </p:nvGraphicFramePr>
        <p:xfrm>
          <a:off x="16017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62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17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9BBCA6F6-E8D8-40B6-9564-2EA7461262B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30189"/>
            <a:ext cx="9966326" cy="615553"/>
          </a:xfrm>
        </p:spPr>
        <p:txBody>
          <a:bodyPr/>
          <a:lstStyle/>
          <a:p>
            <a:r>
              <a:rPr lang="pl-PL" dirty="0"/>
              <a:t>W</a:t>
            </a:r>
            <a:r>
              <a:rPr lang="en-US" dirty="0"/>
              <a:t>e developed Asia growth strategy and defined detailed implementation plan for a console game company</a:t>
            </a:r>
          </a:p>
        </p:txBody>
      </p:sp>
      <p:sp>
        <p:nvSpPr>
          <p:cNvPr id="26" name="Rectangle 94">
            <a:extLst>
              <a:ext uri="{FF2B5EF4-FFF2-40B4-BE49-F238E27FC236}">
                <a16:creationId xmlns:a16="http://schemas.microsoft.com/office/drawing/2014/main" xmlns="" id="{BF52E4B1-4380-41CE-BF62-9F6D9E19EC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0049" y="1682682"/>
            <a:ext cx="3184871" cy="195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ea typeface="MS PGothic" pitchFamily="34" charset="-128"/>
              </a:rPr>
              <a:t>Largest console game manufacture </a:t>
            </a:r>
            <a:r>
              <a:rPr lang="en-US" altLang="ja-JP" sz="1200" dirty="0">
                <a:ea typeface="MS PGothic" pitchFamily="34" charset="-128"/>
              </a:rPr>
              <a:t>around the world with over USD 16bn revenue and 2/3 of market share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Great pressure from </a:t>
            </a:r>
            <a:r>
              <a:rPr lang="en-US" altLang="ja-JP" sz="1200" b="1" dirty="0">
                <a:ea typeface="MS PGothic" pitchFamily="34" charset="-128"/>
              </a:rPr>
              <a:t>shrinking APAC business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Entered Asia for 2 years and Asia had already became </a:t>
            </a:r>
            <a:r>
              <a:rPr lang="en-US" altLang="ja-JP" sz="1200" b="1" dirty="0">
                <a:ea typeface="MS PGothic" pitchFamily="34" charset="-128"/>
              </a:rPr>
              <a:t>biggest market in APAC</a:t>
            </a:r>
            <a:r>
              <a:rPr lang="en-US" altLang="ja-JP" sz="1200" dirty="0">
                <a:ea typeface="MS PGothic" pitchFamily="34" charset="-128"/>
              </a:rPr>
              <a:t> (excluding Japan)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However, the user-base are still </a:t>
            </a:r>
            <a:r>
              <a:rPr lang="en-US" altLang="ja-JP" sz="1200" b="1" dirty="0">
                <a:ea typeface="MS PGothic" pitchFamily="34" charset="-128"/>
              </a:rPr>
              <a:t>tiny</a:t>
            </a:r>
            <a:r>
              <a:rPr lang="en-US" altLang="ja-JP" sz="1200" dirty="0">
                <a:ea typeface="MS PGothic" pitchFamily="34" charset="-128"/>
              </a:rPr>
              <a:t> compared to mobile / PC games</a:t>
            </a:r>
          </a:p>
        </p:txBody>
      </p:sp>
      <p:sp>
        <p:nvSpPr>
          <p:cNvPr id="27" name="Rectangle 96">
            <a:extLst>
              <a:ext uri="{FF2B5EF4-FFF2-40B4-BE49-F238E27FC236}">
                <a16:creationId xmlns:a16="http://schemas.microsoft.com/office/drawing/2014/main" xmlns="" id="{F6EFB144-3434-41A0-BA85-EC39F1ACC5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11406" y="1682682"/>
            <a:ext cx="391306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Design </a:t>
            </a:r>
            <a:r>
              <a:rPr lang="en-US" altLang="ja-JP" sz="1200" b="1" dirty="0">
                <a:ea typeface="MS PGothic" pitchFamily="34" charset="-128"/>
              </a:rPr>
              <a:t>Asia gamer segmentation </a:t>
            </a:r>
            <a:r>
              <a:rPr lang="en-US" altLang="ja-JP" sz="1200" dirty="0">
                <a:ea typeface="MS PGothic" pitchFamily="34" charset="-128"/>
              </a:rPr>
              <a:t>from survey data</a:t>
            </a:r>
            <a:r>
              <a:rPr lang="en-US" altLang="ja-JP" sz="1200" b="1" dirty="0">
                <a:ea typeface="MS PGothic" pitchFamily="34" charset="-128"/>
              </a:rPr>
              <a:t> </a:t>
            </a:r>
            <a:r>
              <a:rPr lang="en-US" altLang="ja-JP" sz="1200" dirty="0">
                <a:ea typeface="MS PGothic" pitchFamily="34" charset="-128"/>
              </a:rPr>
              <a:t>and identify </a:t>
            </a:r>
            <a:r>
              <a:rPr lang="en-US" altLang="ja-JP" sz="1200" b="1" dirty="0">
                <a:ea typeface="MS PGothic" pitchFamily="34" charset="-128"/>
              </a:rPr>
              <a:t>target segments </a:t>
            </a:r>
            <a:r>
              <a:rPr lang="en-US" altLang="ja-JP" sz="1200" dirty="0">
                <a:ea typeface="MS PGothic" pitchFamily="34" charset="-128"/>
              </a:rPr>
              <a:t>to reach and convert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Deep-dive target segments’ </a:t>
            </a:r>
            <a:r>
              <a:rPr lang="en-US" altLang="ja-JP" sz="1200" b="1" dirty="0">
                <a:ea typeface="MS PGothic" pitchFamily="34" charset="-128"/>
              </a:rPr>
              <a:t>customer decision journey</a:t>
            </a:r>
            <a:r>
              <a:rPr lang="en-US" altLang="ja-JP" sz="1200" dirty="0">
                <a:ea typeface="MS PGothic" pitchFamily="34" charset="-128"/>
              </a:rPr>
              <a:t> through focused group to understand </a:t>
            </a:r>
            <a:r>
              <a:rPr lang="en-US" altLang="ja-JP" sz="1200" b="1" dirty="0">
                <a:ea typeface="MS PGothic" pitchFamily="34" charset="-128"/>
              </a:rPr>
              <a:t>key touch-points and barriers </a:t>
            </a:r>
            <a:r>
              <a:rPr lang="en-US" altLang="ja-JP" sz="1200" dirty="0">
                <a:ea typeface="MS PGothic" pitchFamily="34" charset="-128"/>
              </a:rPr>
              <a:t>to build up awareness and convert purchase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Propose </a:t>
            </a:r>
            <a:r>
              <a:rPr lang="en-US" altLang="ja-JP" sz="1200" b="1" dirty="0" err="1">
                <a:ea typeface="MS PGothic" pitchFamily="34" charset="-128"/>
              </a:rPr>
              <a:t>M&amp;S</a:t>
            </a:r>
            <a:r>
              <a:rPr lang="en-US" altLang="ja-JP" sz="1200" b="1" dirty="0">
                <a:ea typeface="MS PGothic" pitchFamily="34" charset="-128"/>
              </a:rPr>
              <a:t> tactics </a:t>
            </a:r>
            <a:r>
              <a:rPr lang="en-US" altLang="ja-JP" sz="1200" dirty="0">
                <a:ea typeface="MS PGothic" pitchFamily="34" charset="-128"/>
              </a:rPr>
              <a:t>to promote client’s console brand and increase sales conversion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Analyze customers’ needs on contents. Define </a:t>
            </a:r>
            <a:r>
              <a:rPr lang="en-US" altLang="ja-JP" sz="1200" b="1" dirty="0">
                <a:ea typeface="MS PGothic" pitchFamily="34" charset="-128"/>
              </a:rPr>
              <a:t>potential game portfolio </a:t>
            </a:r>
            <a:r>
              <a:rPr lang="en-US" altLang="ja-JP" sz="1200" dirty="0">
                <a:ea typeface="MS PGothic" pitchFamily="34" charset="-128"/>
              </a:rPr>
              <a:t>for next 2 – 3 years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Set up </a:t>
            </a:r>
            <a:r>
              <a:rPr lang="en-US" altLang="ja-JP" sz="1200" b="1" dirty="0">
                <a:ea typeface="MS PGothic" pitchFamily="34" charset="-128"/>
              </a:rPr>
              <a:t>3-year sales targets </a:t>
            </a:r>
            <a:r>
              <a:rPr lang="en-US" altLang="ja-JP" sz="1200" dirty="0">
                <a:ea typeface="MS PGothic" pitchFamily="34" charset="-128"/>
              </a:rPr>
              <a:t>and decompose them into </a:t>
            </a:r>
            <a:r>
              <a:rPr lang="en-US" altLang="ja-JP" sz="1200" b="1" dirty="0">
                <a:ea typeface="MS PGothic" pitchFamily="34" charset="-128"/>
              </a:rPr>
              <a:t>key operational targets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Synthesize key </a:t>
            </a:r>
            <a:r>
              <a:rPr lang="en-US" altLang="ja-JP" sz="1200" b="1" dirty="0">
                <a:ea typeface="MS PGothic" pitchFamily="34" charset="-128"/>
              </a:rPr>
              <a:t>initiatives of change </a:t>
            </a:r>
            <a:r>
              <a:rPr lang="en-US" altLang="ja-JP" sz="1200" dirty="0">
                <a:ea typeface="MS PGothic" pitchFamily="34" charset="-128"/>
              </a:rPr>
              <a:t>and define </a:t>
            </a:r>
            <a:r>
              <a:rPr lang="en-US" altLang="ja-JP" sz="1200" b="1" dirty="0">
                <a:ea typeface="MS PGothic" pitchFamily="34" charset="-128"/>
              </a:rPr>
              <a:t>action plan </a:t>
            </a:r>
            <a:r>
              <a:rPr lang="en-US" altLang="ja-JP" sz="1200" dirty="0">
                <a:ea typeface="MS PGothic" pitchFamily="34" charset="-128"/>
              </a:rPr>
              <a:t>with required resources, key milestones and signposts</a:t>
            </a:r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xmlns="" id="{EDE5579A-03A9-499A-BCF0-AC7AD7C0C3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0114" y="1684091"/>
            <a:ext cx="3104871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Identified </a:t>
            </a:r>
            <a:r>
              <a:rPr lang="en-US" altLang="ja-JP" sz="1200" b="1" dirty="0">
                <a:ea typeface="MS PGothic" pitchFamily="34" charset="-128"/>
              </a:rPr>
              <a:t>key target segments </a:t>
            </a:r>
            <a:r>
              <a:rPr lang="en-US" altLang="ja-JP" sz="1200" dirty="0">
                <a:ea typeface="MS PGothic" pitchFamily="34" charset="-128"/>
              </a:rPr>
              <a:t>in Asia to approach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Defined </a:t>
            </a:r>
            <a:r>
              <a:rPr lang="en-US" altLang="ja-JP" sz="1200" b="1" dirty="0">
                <a:ea typeface="MS PGothic" pitchFamily="34" charset="-128"/>
              </a:rPr>
              <a:t>initiatives of change </a:t>
            </a:r>
            <a:r>
              <a:rPr lang="en-US" altLang="ja-JP" sz="1200" dirty="0">
                <a:ea typeface="MS PGothic" pitchFamily="34" charset="-128"/>
              </a:rPr>
              <a:t>to achieve their </a:t>
            </a:r>
            <a:r>
              <a:rPr lang="en-US" altLang="ja-JP" sz="1200" dirty="0" err="1">
                <a:ea typeface="MS PGothic" pitchFamily="34" charset="-128"/>
              </a:rPr>
              <a:t>xmn</a:t>
            </a:r>
            <a:r>
              <a:rPr lang="en-US" altLang="ja-JP" sz="1200" dirty="0">
                <a:ea typeface="MS PGothic" pitchFamily="34" charset="-128"/>
              </a:rPr>
              <a:t> user-base target in 3 years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Validating </a:t>
            </a:r>
            <a:r>
              <a:rPr lang="en-US" altLang="ja-JP" sz="1200" b="1" dirty="0">
                <a:ea typeface="MS PGothic" pitchFamily="34" charset="-128"/>
              </a:rPr>
              <a:t>the feasibility </a:t>
            </a:r>
            <a:r>
              <a:rPr lang="en-US" altLang="ja-JP" sz="1200" dirty="0">
                <a:ea typeface="MS PGothic" pitchFamily="34" charset="-128"/>
              </a:rPr>
              <a:t>and estimating </a:t>
            </a:r>
            <a:r>
              <a:rPr lang="en-US" altLang="ja-JP" sz="1200" b="1" dirty="0">
                <a:ea typeface="MS PGothic" pitchFamily="34" charset="-128"/>
              </a:rPr>
              <a:t>potential impacts </a:t>
            </a:r>
            <a:r>
              <a:rPr lang="en-US" altLang="ja-JP" sz="1200" dirty="0">
                <a:ea typeface="MS PGothic" pitchFamily="34" charset="-128"/>
              </a:rPr>
              <a:t>to generate and </a:t>
            </a:r>
            <a:r>
              <a:rPr lang="en-US" altLang="ja-JP" sz="1200" b="1" dirty="0">
                <a:ea typeface="MS PGothic" pitchFamily="34" charset="-128"/>
              </a:rPr>
              <a:t>resources</a:t>
            </a:r>
            <a:r>
              <a:rPr lang="en-US" altLang="ja-JP" sz="1200" dirty="0">
                <a:ea typeface="MS PGothic" pitchFamily="34" charset="-128"/>
              </a:rPr>
              <a:t> to require now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xmlns="" id="{F2C4E98A-3136-CB4D-B41F-2054007899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243823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TMT </a:t>
            </a:r>
            <a:r>
              <a:rPr lang="pl-PL" sz="100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xmlns="" id="{100D83CB-EB6D-7044-903D-33F400574C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81870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MED009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93111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2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77070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77070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77070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5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492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492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0268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3496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2912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29121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48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ACCENT" val="4"/>
  <p:tag name="LINE" val="2"/>
  <p:tag name="NEWNAMES" val="True"/>
  <p:tag name="MTFACCENT" val="Accent2"/>
  <p:tag name="ISNEWSLIDENUMBER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7&quot;&gt;&lt;elem m_fUsage=&quot;4.56093100000000006844E+00&quot;&gt;&lt;m_msothmcolidx val=&quot;0&quot;/&gt;&lt;m_rgb r=&quot;C4&quot; g=&quot;EF&quot; b=&quot;FF&quot;/&gt;&lt;m_nBrightness val=&quot;0&quot;/&gt;&lt;/elem&gt;&lt;elem m_fUsage=&quot;1.64486303909999986850E+00&quot;&gt;&lt;m_msothmcolidx val=&quot;0&quot;/&gt;&lt;m_rgb r=&quot;F9&quot; g=&quot;00&quot; b=&quot;00&quot;/&gt;&lt;m_nBrightness val=&quot;0&quot;/&gt;&lt;/elem&gt;&lt;elem m_fUsage=&quot;7.21918138199084347129E-01&quot;&gt;&lt;m_msothmcolidx val=&quot;0&quot;/&gt;&lt;m_rgb r=&quot;66&quot; g=&quot;66&quot; b=&quot;66&quot;/&gt;&lt;m_nBrightness val=&quot;0&quot;/&gt;&lt;/elem&gt;&lt;elem m_fUsage=&quot;6.56100000000000127542E-01&quot;&gt;&lt;m_msothmcolidx val=&quot;0&quot;/&gt;&lt;m_rgb r=&quot;C7&quot; g=&quot;C5&quot; b=&quot;C9&quot;/&gt;&lt;m_nBrightness val=&quot;0&quot;/&gt;&lt;/elem&gt;&lt;elem m_fUsage=&quot;3.13810596090000171188E-01&quot;&gt;&lt;m_msothmcolidx val=&quot;0&quot;/&gt;&lt;m_rgb r=&quot;F2&quot; g=&quot;7F&quot; b=&quot;00&quot;/&gt;&lt;m_nBrightness val=&quot;0&quot;/&gt;&lt;/elem&gt;&lt;elem m_fUsage=&quot;2.28767924549610118801E-01&quot;&gt;&lt;m_msothmcolidx val=&quot;0&quot;/&gt;&lt;m_rgb r=&quot;CD&quot; g=&quot;20&quot; b=&quot;2C&quot;/&gt;&lt;m_nBrightness val=&quot;0&quot;/&gt;&lt;/elem&gt;&lt;elem m_fUsage=&quot;2.05891132094649098594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Anuradha Sarin\Documents\16 Case Codification process\0000_Golden Marketing and Sales_Cases\MED009_Console game manufacture- developed client growth strategy and defined detailed implementation plan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iROy7cS5ysn7lUXxda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4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3.xml><?xml version="1.0" encoding="utf-8"?>
<a:theme xmlns:a="http://schemas.openxmlformats.org/drawingml/2006/main" name="1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4.xml><?xml version="1.0" encoding="utf-8"?>
<a:theme xmlns:a="http://schemas.openxmlformats.org/drawingml/2006/main" name="2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5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6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Georgia</vt:lpstr>
      <vt:lpstr>MS PGothic</vt:lpstr>
      <vt:lpstr>Times New Roman</vt:lpstr>
      <vt:lpstr>Arial</vt:lpstr>
      <vt:lpstr>Firm Format - template_Blue</vt:lpstr>
      <vt:lpstr>4_Firm Format - template_Blue</vt:lpstr>
      <vt:lpstr>1_Firm Format - template_Blue</vt:lpstr>
      <vt:lpstr>2_Firm Format - template_Blue</vt:lpstr>
      <vt:lpstr>M&amp;S Theme</vt:lpstr>
      <vt:lpstr>Firm Format - template_Grey</vt:lpstr>
      <vt:lpstr>think-cell Slide</vt:lpstr>
      <vt:lpstr>We developed Asia growth strategy and defined detailed implementation plan for a console game company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2017-08-29T01:03:21Z</dcterms:created>
  <dcterms:modified xsi:type="dcterms:W3CDTF">2019-05-01T22:37:38Z</dcterms:modified>
  <cp:category/>
  <cp:contentStatus/>
  <dc:language/>
  <cp:version/>
</cp:coreProperties>
</file>