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6" autoAdjust="0"/>
  </p:normalViewPr>
  <p:slideViewPr>
    <p:cSldViewPr snapToGrid="0" snapToObjects="1">
      <p:cViewPr varScale="1">
        <p:scale>
          <a:sx n="117" d="100"/>
          <a:sy n="117" d="100"/>
        </p:scale>
        <p:origin x="176" y="2120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11:37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5272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11:37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0451178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1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11:37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3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11:37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jpe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6.jpeg"/><Relationship Id="rId2" Type="http://schemas.openxmlformats.org/officeDocument/2006/relationships/tags" Target="../tags/tag67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image" Target="../media/image2.emf"/><Relationship Id="rId5" Type="http://schemas.openxmlformats.org/officeDocument/2006/relationships/tags" Target="../tags/tag7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69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45557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42" y="4887282"/>
            <a:ext cx="1761907" cy="1321431"/>
          </a:xfrm>
          <a:prstGeom prst="rect">
            <a:avLst/>
          </a:prstGeom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ea typeface="MS PGothic" pitchFamily="34" charset="-128"/>
              </a:rPr>
              <a:t>One of the global leader in eye care– we developed and rolled out a “customer centricity” </a:t>
            </a:r>
            <a:r>
              <a:rPr lang="en-US" altLang="ja-JP" sz="1600" dirty="0" err="1">
                <a:ea typeface="MS PGothic" pitchFamily="34" charset="-128"/>
              </a:rPr>
              <a:t>programme</a:t>
            </a:r>
            <a:r>
              <a:rPr lang="en-US" altLang="ja-JP" sz="1600" dirty="0">
                <a:ea typeface="MS PGothic" pitchFamily="34" charset="-128"/>
              </a:rPr>
              <a:t> for its cataract business in Asia to regain its growth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One of the largest medical device companies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specializing in eye care products 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Flattened 2016 Asia topline sales </a:t>
            </a:r>
            <a:r>
              <a:rPr lang="en-US" altLang="ja-JP" sz="1400" dirty="0">
                <a:ea typeface="MS PGothic" pitchFamily="34" charset="-128"/>
              </a:rPr>
              <a:t>after years of high growth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The company recognized the importance of “customer centricity” and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engaged another consulting firm in late 2016 </a:t>
            </a:r>
            <a:r>
              <a:rPr lang="en-US" altLang="ja-JP" sz="1400" dirty="0">
                <a:ea typeface="MS PGothic" pitchFamily="34" charset="-128"/>
              </a:rPr>
              <a:t>to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develop a new customer segmentation but couldn’t be implemented </a:t>
            </a:r>
            <a:endParaRPr lang="en-US" altLang="ja-JP" sz="1400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Design and pilot phase</a:t>
            </a:r>
          </a:p>
          <a:p>
            <a:pPr lvl="2">
              <a:spcBef>
                <a:spcPct val="20000"/>
              </a:spcBef>
            </a:pPr>
            <a:r>
              <a:rPr lang="en-US" altLang="zh-CN" sz="1400"/>
              <a:t>Developed a </a:t>
            </a:r>
            <a:r>
              <a:rPr lang="en-US" altLang="zh-CN" sz="1400" b="1">
                <a:solidFill>
                  <a:schemeClr val="accent4"/>
                </a:solidFill>
              </a:rPr>
              <a:t>customer-needs based segmentation</a:t>
            </a:r>
            <a:r>
              <a:rPr lang="en-US" altLang="zh-CN" sz="1400"/>
              <a:t> </a:t>
            </a:r>
            <a:r>
              <a:rPr lang="en-US" altLang="zh-CN" sz="1400" b="1">
                <a:solidFill>
                  <a:schemeClr val="accent4"/>
                </a:solidFill>
              </a:rPr>
              <a:t>with local sales team </a:t>
            </a:r>
            <a:r>
              <a:rPr lang="en-US" altLang="ja-JP" sz="1400"/>
              <a:t>to make it more crisp and actionable</a:t>
            </a:r>
          </a:p>
          <a:p>
            <a:pPr lvl="2">
              <a:spcBef>
                <a:spcPct val="20000"/>
              </a:spcBef>
            </a:pPr>
            <a:r>
              <a:rPr lang="en-US" altLang="ja-JP" sz="1400">
                <a:ea typeface="MS PGothic" pitchFamily="34" charset="-128"/>
              </a:rPr>
              <a:t>Designed a </a:t>
            </a:r>
            <a:r>
              <a:rPr lang="en-US" altLang="ja-JP" sz="1400" b="1">
                <a:solidFill>
                  <a:schemeClr val="accent4"/>
                </a:solidFill>
              </a:rPr>
              <a:t>j</a:t>
            </a:r>
            <a:r>
              <a:rPr lang="en-US" sz="1400" b="1">
                <a:solidFill>
                  <a:schemeClr val="accent4"/>
                </a:solidFill>
              </a:rPr>
              <a:t>oint account planning </a:t>
            </a:r>
            <a:r>
              <a:rPr lang="en-US" sz="1400"/>
              <a:t>approach and toolkit to </a:t>
            </a:r>
            <a:r>
              <a:rPr lang="en-US" sz="1400" b="1">
                <a:solidFill>
                  <a:schemeClr val="accent4"/>
                </a:solidFill>
              </a:rPr>
              <a:t>enable internal teams </a:t>
            </a:r>
            <a:r>
              <a:rPr lang="en-US" sz="1400"/>
              <a:t>(e.g. sales, marketing, medical, technical services, etc.) </a:t>
            </a:r>
            <a:r>
              <a:rPr lang="en-US" sz="1400" b="1">
                <a:solidFill>
                  <a:schemeClr val="accent4"/>
                </a:solidFill>
              </a:rPr>
              <a:t>to coordinate efforts </a:t>
            </a:r>
            <a:r>
              <a:rPr lang="en-US" sz="1400"/>
              <a:t>to best address customer needs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Piloted in two districts</a:t>
            </a:r>
            <a:r>
              <a:rPr lang="en-US" altLang="ja-JP" sz="1400">
                <a:ea typeface="MS PGothic" pitchFamily="34" charset="-128"/>
              </a:rPr>
              <a:t> with cross-functional teams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Implementation phase</a:t>
            </a:r>
          </a:p>
          <a:p>
            <a:pPr lvl="2">
              <a:spcBef>
                <a:spcPct val="20000"/>
              </a:spcBef>
            </a:pPr>
            <a:r>
              <a:rPr lang="en-US" altLang="ja-JP" sz="1400">
                <a:ea typeface="MS PGothic" pitchFamily="34" charset="-128"/>
              </a:rPr>
              <a:t>Helped develop </a:t>
            </a: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a hospital master database of &gt;1000 accounts</a:t>
            </a:r>
          </a:p>
          <a:p>
            <a:pPr lvl="2">
              <a:spcBef>
                <a:spcPct val="20000"/>
              </a:spcBef>
            </a:pPr>
            <a:r>
              <a:rPr lang="en-US" altLang="ja-JP" sz="1400">
                <a:ea typeface="MS PGothic" pitchFamily="34" charset="-128"/>
              </a:rPr>
              <a:t>Helped build up </a:t>
            </a: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sales capabilities in account planning </a:t>
            </a:r>
            <a:r>
              <a:rPr lang="en-US" altLang="ja-JP" sz="1400">
                <a:ea typeface="MS PGothic" pitchFamily="34" charset="-128"/>
              </a:rPr>
              <a:t>(e.g. launch an account planning competition leveraging its cycle meeting)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>
                <a:solidFill>
                  <a:schemeClr val="accent4"/>
                </a:solidFill>
                <a:ea typeface="MS PGothic" pitchFamily="34" charset="-128"/>
              </a:rPr>
              <a:t>Conducted change management </a:t>
            </a:r>
            <a:r>
              <a:rPr lang="en-US" altLang="ja-JP" sz="1400">
                <a:ea typeface="MS PGothic" pitchFamily="34" charset="-128"/>
              </a:rPr>
              <a:t>(incl. new performance management) 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gray">
          <a:xfrm>
            <a:off x="5830887" y="1463675"/>
            <a:ext cx="2674938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  <a:spcAft>
                <a:spcPts val="857"/>
              </a:spcAft>
              <a:buClr>
                <a:srgbClr val="0066B1"/>
              </a:buClr>
            </a:pPr>
            <a:r>
              <a:rPr lang="en-US" sz="1400"/>
              <a:t>The client is on track of recovery, with </a:t>
            </a:r>
            <a:r>
              <a:rPr lang="en-US" sz="1400" b="1">
                <a:solidFill>
                  <a:schemeClr val="accent4"/>
                </a:solidFill>
              </a:rPr>
              <a:t>YTD sales ~8% higher than target</a:t>
            </a:r>
          </a:p>
          <a:p>
            <a:pPr lvl="1">
              <a:spcBef>
                <a:spcPct val="50000"/>
              </a:spcBef>
              <a:spcAft>
                <a:spcPts val="857"/>
              </a:spcAft>
              <a:buClr>
                <a:srgbClr val="0066B1"/>
              </a:buClr>
            </a:pPr>
            <a:r>
              <a:rPr lang="en-US" sz="1400" b="1">
                <a:solidFill>
                  <a:schemeClr val="accent4"/>
                </a:solidFill>
              </a:rPr>
              <a:t>Changed </a:t>
            </a:r>
            <a:r>
              <a:rPr lang="en-US" sz="1400"/>
              <a:t>front-line</a:t>
            </a:r>
            <a:r>
              <a:rPr lang="en-US" sz="1400" b="1">
                <a:solidFill>
                  <a:schemeClr val="accent4"/>
                </a:solidFill>
              </a:rPr>
              <a:t> sales </a:t>
            </a:r>
            <a:r>
              <a:rPr lang="en-US" sz="1400"/>
              <a:t>from </a:t>
            </a:r>
            <a:r>
              <a:rPr lang="en-US" sz="1400" b="1">
                <a:solidFill>
                  <a:schemeClr val="accent4"/>
                </a:solidFill>
              </a:rPr>
              <a:t>UNHAPPY </a:t>
            </a:r>
            <a:r>
              <a:rPr lang="en-US" sz="1400"/>
              <a:t>to </a:t>
            </a:r>
            <a:r>
              <a:rPr lang="en-US" sz="1400" b="1">
                <a:solidFill>
                  <a:schemeClr val="accent4"/>
                </a:solidFill>
              </a:rPr>
              <a:t>HIGHLY MOTIVATED </a:t>
            </a:r>
            <a:r>
              <a:rPr lang="en-US" sz="1400"/>
              <a:t>through series of “customer centricity” initiatives</a:t>
            </a:r>
          </a:p>
          <a:p>
            <a:pPr lvl="1">
              <a:spcBef>
                <a:spcPct val="50000"/>
              </a:spcBef>
              <a:spcAft>
                <a:spcPts val="857"/>
              </a:spcAft>
              <a:buClr>
                <a:srgbClr val="0066B1"/>
              </a:buClr>
            </a:pPr>
            <a:r>
              <a:rPr lang="en-US" sz="1400"/>
              <a:t>Helped China head </a:t>
            </a:r>
            <a:r>
              <a:rPr lang="en-US" sz="1400" b="1">
                <a:solidFill>
                  <a:schemeClr val="accent4"/>
                </a:solidFill>
              </a:rPr>
              <a:t>develop sales talent and identify team(s) with strategic thinking capabilities 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33" y="4292556"/>
            <a:ext cx="1794092" cy="1345569"/>
          </a:xfrm>
          <a:prstGeom prst="rect">
            <a:avLst/>
          </a:prstGeom>
        </p:spPr>
      </p:pic>
      <p:sp>
        <p:nvSpPr>
          <p:cNvPr id="30" name="Rectangle 13">
            <a:extLst>
              <a:ext uri="{FF2B5EF4-FFF2-40B4-BE49-F238E27FC236}">
                <a16:creationId xmlns:a16="http://schemas.microsoft.com/office/drawing/2014/main" id="{8C36C2C8-74D5-A544-9A73-633B8200F2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Pharmaceuticals and Medical Products (PMP)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DF6967DA-5F58-FB4F-BB0B-3C184616E7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PMP009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PAST\EVENTS 2017\00_M&amp;S ITP\06_MCK GOT KNOWLEDGE\2017 McK Got Knowledge_Jody Tia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253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One of the global leader in eye care– we developed and rolled out a “customer centricity” programme for its cataract business in Asia to regain its growth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2019-04-01T17:34:07Z</dcterms:modified>
  <cp:category/>
  <cp:contentStatus/>
  <dc:language/>
  <cp:version/>
</cp:coreProperties>
</file>