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  <p:sldMasterId id="2147483675" r:id="rId3"/>
    <p:sldMasterId id="2147483679" r:id="rId4"/>
    <p:sldMasterId id="2147483683" r:id="rId5"/>
  </p:sldMasterIdLst>
  <p:notesMasterIdLst>
    <p:notesMasterId r:id="rId7"/>
  </p:notesMasterIdLst>
  <p:handoutMasterIdLst>
    <p:handoutMasterId r:id="rId8"/>
  </p:handoutMasterIdLst>
  <p:sldIdLst>
    <p:sldId id="361" r:id="rId6"/>
  </p:sldIdLst>
  <p:sldSz cx="11950700" cy="6721475"/>
  <p:notesSz cx="7315200" cy="9601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426" autoAdjust="0"/>
  </p:normalViewPr>
  <p:slideViewPr>
    <p:cSldViewPr snapToGrid="0" snapToObjects="1">
      <p:cViewPr>
        <p:scale>
          <a:sx n="145" d="100"/>
          <a:sy n="145" d="100"/>
        </p:scale>
        <p:origin x="1000" y="1168"/>
      </p:cViewPr>
      <p:guideLst>
        <p:guide orient="horz" pos="2117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93663" y="601663"/>
            <a:ext cx="7510463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4145878" y="103012"/>
            <a:ext cx="2178481" cy="123111"/>
          </a:xfrm>
          <a:ln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PAR-ZZU941-050315-CEO PACK-1703pc Stf 1</a:t>
            </a:r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7E40B-5A77-438A-A8C0-E0833E72173B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46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4338" y="373063"/>
            <a:ext cx="7242176" cy="4073525"/>
          </a:xfrm>
          <a:ln/>
        </p:spPr>
      </p:sp>
      <p:sp>
        <p:nvSpPr>
          <p:cNvPr id="246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158" y="4736264"/>
            <a:ext cx="5333619" cy="253876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26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tags" Target="../tags/tag67.xml"/><Relationship Id="rId5" Type="http://schemas.openxmlformats.org/officeDocument/2006/relationships/slideMaster" Target="../slideMasters/slideMaster4.xml"/><Relationship Id="rId6" Type="http://schemas.openxmlformats.org/officeDocument/2006/relationships/image" Target="../media/image7.jpg"/><Relationship Id="rId7" Type="http://schemas.openxmlformats.org/officeDocument/2006/relationships/oleObject" Target="../embeddings/oleObject9.bin"/><Relationship Id="rId8" Type="http://schemas.openxmlformats.org/officeDocument/2006/relationships/image" Target="../media/image2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5.emf"/><Relationship Id="rId11" Type="http://schemas.openxmlformats.org/officeDocument/2006/relationships/image" Target="../media/image6.emf"/><Relationship Id="rId1" Type="http://schemas.openxmlformats.org/officeDocument/2006/relationships/vmlDrawing" Target="../drawings/vmlDrawing8.vml"/><Relationship Id="rId2" Type="http://schemas.openxmlformats.org/officeDocument/2006/relationships/tags" Target="../tags/tag6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68.xml"/><Relationship Id="rId2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69.xml"/><Relationship Id="rId2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image" Target="../media/image8.jpg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0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tags" Target="../tags/tag103.xml"/><Relationship Id="rId2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ags" Target="../tags/tag104.xml"/><Relationship Id="rId2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4.jpg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3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2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tags" Target="../tags/tag4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781794" y="1"/>
            <a:ext cx="9171024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7991707" y="6287539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7991707" y="6410649"/>
            <a:ext cx="395899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8/21/2018 12:40 PM Central European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891" y="3582218"/>
            <a:ext cx="83103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260545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24890" y="150654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x-none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24891" y="6410649"/>
            <a:ext cx="47267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5079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80082" y="-1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0727129"/>
              </p:ext>
            </p:extLst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6405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6944" y="6377192"/>
            <a:ext cx="3740265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779" y="187976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793" y="6254081"/>
            <a:ext cx="512119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TitleBottomBar"/>
          <p:cNvGrpSpPr>
            <a:grpSpLocks/>
          </p:cNvGrpSpPr>
          <p:nvPr userDrawn="1"/>
        </p:nvGrpSpPr>
        <p:grpSpPr bwMode="auto">
          <a:xfrm>
            <a:off x="2923635" y="6305550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1" y="6443664"/>
            <a:ext cx="2182669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20642" y="2133601"/>
            <a:ext cx="6581881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altLang="ko-KR" noProof="0"/>
              <a:t>Click to edit Master title style</a:t>
            </a:r>
            <a:endParaRPr lang="en-US" noProof="0" dirty="0"/>
          </a:p>
        </p:txBody>
      </p:sp>
      <p:sp>
        <p:nvSpPr>
          <p:cNvPr id="20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20642" y="3867150"/>
            <a:ext cx="6581881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/>
              <a:t>Click to edit Master subtitle style</a:t>
            </a:r>
            <a:endParaRPr lang="en-US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81" y="230189"/>
            <a:ext cx="11493417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3790" y="-13134"/>
            <a:ext cx="170183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561" y="-495300"/>
            <a:ext cx="184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1950700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80082" y="3392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60546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6944" y="6377192"/>
            <a:ext cx="384375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6211" y="192025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793" y="6254080"/>
            <a:ext cx="512119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x-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781794" y="3047"/>
            <a:ext cx="9171024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257136" y="36514"/>
            <a:ext cx="397180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7991707" y="6287539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7991706" y="6410649"/>
            <a:ext cx="396111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8/21/2018 12:40 PM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3024890" y="3581761"/>
            <a:ext cx="8310355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3024152" y="155449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3024891" y="6267797"/>
            <a:ext cx="4726774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 userDrawn="1">
          <p15:clr>
            <a:srgbClr val="FBAE40"/>
          </p15:clr>
        </p15:guide>
        <p15:guide id="2" pos="376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5206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8427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520641" y="498476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8/21/2018 12:40 PM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520641" y="655639"/>
            <a:ext cx="292387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900">
                <a:solidFill>
                  <a:srgbClr val="000000"/>
                </a:solidFill>
                <a:latin typeface="Arial"/>
              </a:rPr>
              <a:t>Printed 12/05/2016 5:13 PM AUS Eastern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20641" y="4930775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20641" y="5199063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template_Blue"/>
          <p:cNvSpPr>
            <a:spLocks noChangeArrowheads="1"/>
          </p:cNvSpPr>
          <p:nvPr/>
        </p:nvSpPr>
        <p:spPr bwMode="auto">
          <a:xfrm>
            <a:off x="3520641" y="5895976"/>
            <a:ext cx="6829576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25751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25751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"/>
            <a:ext cx="11946467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15" name="TitleBottomBar"/>
          <p:cNvGrpSpPr>
            <a:grpSpLocks/>
          </p:cNvGrpSpPr>
          <p:nvPr userDrawn="1"/>
        </p:nvGrpSpPr>
        <p:grpSpPr bwMode="auto">
          <a:xfrm>
            <a:off x="2923635" y="6305550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1" y="6443664"/>
            <a:ext cx="2182669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>
          <a:xfrm>
            <a:off x="3520642" y="2133601"/>
            <a:ext cx="6581881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altLang="ko-KR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520642" y="3867150"/>
            <a:ext cx="6581881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664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 userDrawn="1"/>
        </p:nvSpPr>
        <p:spPr>
          <a:xfrm>
            <a:off x="11396035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" name="SlideLogoSeparator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1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595914" y="6537880"/>
            <a:ext cx="275945" cy="11980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3674A11-BC3A-4DE8-9856-478F9D4FB18B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r>
              <a:rPr lang="en-AU" altLang="en-US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591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oleObject" Target="../embeddings/oleObject1.bin"/><Relationship Id="rId24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20" Type="http://schemas.openxmlformats.org/officeDocument/2006/relationships/tags" Target="../tags/tag36.xml"/><Relationship Id="rId21" Type="http://schemas.openxmlformats.org/officeDocument/2006/relationships/tags" Target="../tags/tag37.xml"/><Relationship Id="rId22" Type="http://schemas.openxmlformats.org/officeDocument/2006/relationships/tags" Target="../tags/tag38.xml"/><Relationship Id="rId23" Type="http://schemas.openxmlformats.org/officeDocument/2006/relationships/oleObject" Target="../embeddings/oleObject3.bin"/><Relationship Id="rId24" Type="http://schemas.openxmlformats.org/officeDocument/2006/relationships/image" Target="../media/image1.emf"/><Relationship Id="rId10" Type="http://schemas.openxmlformats.org/officeDocument/2006/relationships/tags" Target="../tags/tag26.xml"/><Relationship Id="rId11" Type="http://schemas.openxmlformats.org/officeDocument/2006/relationships/tags" Target="../tags/tag27.xml"/><Relationship Id="rId12" Type="http://schemas.openxmlformats.org/officeDocument/2006/relationships/tags" Target="../tags/tag28.xml"/><Relationship Id="rId13" Type="http://schemas.openxmlformats.org/officeDocument/2006/relationships/tags" Target="../tags/tag29.xml"/><Relationship Id="rId14" Type="http://schemas.openxmlformats.org/officeDocument/2006/relationships/tags" Target="../tags/tag30.xml"/><Relationship Id="rId15" Type="http://schemas.openxmlformats.org/officeDocument/2006/relationships/tags" Target="../tags/tag31.xml"/><Relationship Id="rId16" Type="http://schemas.openxmlformats.org/officeDocument/2006/relationships/tags" Target="../tags/tag32.xml"/><Relationship Id="rId17" Type="http://schemas.openxmlformats.org/officeDocument/2006/relationships/tags" Target="../tags/tag33.xml"/><Relationship Id="rId18" Type="http://schemas.openxmlformats.org/officeDocument/2006/relationships/tags" Target="../tags/tag34.xml"/><Relationship Id="rId19" Type="http://schemas.openxmlformats.org/officeDocument/2006/relationships/tags" Target="../tags/tag3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3.vml"/><Relationship Id="rId6" Type="http://schemas.openxmlformats.org/officeDocument/2006/relationships/tags" Target="../tags/tag22.xml"/><Relationship Id="rId7" Type="http://schemas.openxmlformats.org/officeDocument/2006/relationships/tags" Target="../tags/tag23.xml"/><Relationship Id="rId8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5.vml"/><Relationship Id="rId6" Type="http://schemas.openxmlformats.org/officeDocument/2006/relationships/tags" Target="../tags/tag42.xml"/><Relationship Id="rId7" Type="http://schemas.openxmlformats.org/officeDocument/2006/relationships/tags" Target="../tags/tag43.xml"/><Relationship Id="rId8" Type="http://schemas.openxmlformats.org/officeDocument/2006/relationships/oleObject" Target="../embeddings/oleObject5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20" Type="http://schemas.openxmlformats.org/officeDocument/2006/relationships/tags" Target="../tags/tag61.xml"/><Relationship Id="rId21" Type="http://schemas.openxmlformats.org/officeDocument/2006/relationships/tags" Target="../tags/tag62.xml"/><Relationship Id="rId22" Type="http://schemas.openxmlformats.org/officeDocument/2006/relationships/tags" Target="../tags/tag63.xml"/><Relationship Id="rId23" Type="http://schemas.openxmlformats.org/officeDocument/2006/relationships/tags" Target="../tags/tag64.xml"/><Relationship Id="rId24" Type="http://schemas.openxmlformats.org/officeDocument/2006/relationships/oleObject" Target="../embeddings/oleObject7.bin"/><Relationship Id="rId25" Type="http://schemas.openxmlformats.org/officeDocument/2006/relationships/image" Target="../media/image1.emf"/><Relationship Id="rId26" Type="http://schemas.openxmlformats.org/officeDocument/2006/relationships/oleObject" Target="../embeddings/oleObject8.bin"/><Relationship Id="rId10" Type="http://schemas.openxmlformats.org/officeDocument/2006/relationships/tags" Target="../tags/tag51.xml"/><Relationship Id="rId11" Type="http://schemas.openxmlformats.org/officeDocument/2006/relationships/tags" Target="../tags/tag52.xml"/><Relationship Id="rId12" Type="http://schemas.openxmlformats.org/officeDocument/2006/relationships/tags" Target="../tags/tag53.xml"/><Relationship Id="rId13" Type="http://schemas.openxmlformats.org/officeDocument/2006/relationships/tags" Target="../tags/tag54.xml"/><Relationship Id="rId14" Type="http://schemas.openxmlformats.org/officeDocument/2006/relationships/tags" Target="../tags/tag55.xml"/><Relationship Id="rId15" Type="http://schemas.openxmlformats.org/officeDocument/2006/relationships/tags" Target="../tags/tag56.xml"/><Relationship Id="rId16" Type="http://schemas.openxmlformats.org/officeDocument/2006/relationships/tags" Target="../tags/tag57.xml"/><Relationship Id="rId17" Type="http://schemas.openxmlformats.org/officeDocument/2006/relationships/tags" Target="../tags/tag58.xml"/><Relationship Id="rId18" Type="http://schemas.openxmlformats.org/officeDocument/2006/relationships/tags" Target="../tags/tag59.xml"/><Relationship Id="rId19" Type="http://schemas.openxmlformats.org/officeDocument/2006/relationships/tags" Target="../tags/tag60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7.vml"/><Relationship Id="rId6" Type="http://schemas.openxmlformats.org/officeDocument/2006/relationships/tags" Target="../tags/tag47.xml"/><Relationship Id="rId7" Type="http://schemas.openxmlformats.org/officeDocument/2006/relationships/tags" Target="../tags/tag48.xml"/><Relationship Id="rId8" Type="http://schemas.openxmlformats.org/officeDocument/2006/relationships/tags" Target="../tags/tag49.xml"/></Relationships>
</file>

<file path=ppt/slideMasters/_rels/slideMaster5.xml.rels><?xml version="1.0" encoding="UTF-8" standalone="yes"?>
<Relationships xmlns="http://schemas.openxmlformats.org/package/2006/relationships"><Relationship Id="rId20" Type="http://schemas.openxmlformats.org/officeDocument/2006/relationships/tags" Target="../tags/tag84.xml"/><Relationship Id="rId21" Type="http://schemas.openxmlformats.org/officeDocument/2006/relationships/tags" Target="../tags/tag85.xml"/><Relationship Id="rId22" Type="http://schemas.openxmlformats.org/officeDocument/2006/relationships/tags" Target="../tags/tag86.xml"/><Relationship Id="rId23" Type="http://schemas.openxmlformats.org/officeDocument/2006/relationships/tags" Target="../tags/tag87.xml"/><Relationship Id="rId24" Type="http://schemas.openxmlformats.org/officeDocument/2006/relationships/tags" Target="../tags/tag88.xml"/><Relationship Id="rId25" Type="http://schemas.openxmlformats.org/officeDocument/2006/relationships/tags" Target="../tags/tag89.xml"/><Relationship Id="rId26" Type="http://schemas.openxmlformats.org/officeDocument/2006/relationships/tags" Target="../tags/tag90.xml"/><Relationship Id="rId27" Type="http://schemas.openxmlformats.org/officeDocument/2006/relationships/tags" Target="../tags/tag91.xml"/><Relationship Id="rId28" Type="http://schemas.openxmlformats.org/officeDocument/2006/relationships/tags" Target="../tags/tag92.xml"/><Relationship Id="rId29" Type="http://schemas.openxmlformats.org/officeDocument/2006/relationships/tags" Target="../tags/tag9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9.vml"/><Relationship Id="rId30" Type="http://schemas.openxmlformats.org/officeDocument/2006/relationships/tags" Target="../tags/tag94.xml"/><Relationship Id="rId31" Type="http://schemas.openxmlformats.org/officeDocument/2006/relationships/tags" Target="../tags/tag95.xml"/><Relationship Id="rId32" Type="http://schemas.openxmlformats.org/officeDocument/2006/relationships/tags" Target="../tags/tag96.xml"/><Relationship Id="rId9" Type="http://schemas.openxmlformats.org/officeDocument/2006/relationships/tags" Target="../tags/tag73.xml"/><Relationship Id="rId6" Type="http://schemas.openxmlformats.org/officeDocument/2006/relationships/tags" Target="../tags/tag70.xml"/><Relationship Id="rId7" Type="http://schemas.openxmlformats.org/officeDocument/2006/relationships/tags" Target="../tags/tag71.xml"/><Relationship Id="rId8" Type="http://schemas.openxmlformats.org/officeDocument/2006/relationships/tags" Target="../tags/tag72.xml"/><Relationship Id="rId33" Type="http://schemas.openxmlformats.org/officeDocument/2006/relationships/tags" Target="../tags/tag97.xml"/><Relationship Id="rId34" Type="http://schemas.openxmlformats.org/officeDocument/2006/relationships/tags" Target="../tags/tag98.xml"/><Relationship Id="rId35" Type="http://schemas.openxmlformats.org/officeDocument/2006/relationships/tags" Target="../tags/tag99.xml"/><Relationship Id="rId36" Type="http://schemas.openxmlformats.org/officeDocument/2006/relationships/tags" Target="../tags/tag100.xml"/><Relationship Id="rId10" Type="http://schemas.openxmlformats.org/officeDocument/2006/relationships/tags" Target="../tags/tag74.xml"/><Relationship Id="rId11" Type="http://schemas.openxmlformats.org/officeDocument/2006/relationships/tags" Target="../tags/tag75.xml"/><Relationship Id="rId12" Type="http://schemas.openxmlformats.org/officeDocument/2006/relationships/tags" Target="../tags/tag76.xml"/><Relationship Id="rId13" Type="http://schemas.openxmlformats.org/officeDocument/2006/relationships/tags" Target="../tags/tag77.xml"/><Relationship Id="rId14" Type="http://schemas.openxmlformats.org/officeDocument/2006/relationships/tags" Target="../tags/tag78.xml"/><Relationship Id="rId15" Type="http://schemas.openxmlformats.org/officeDocument/2006/relationships/tags" Target="../tags/tag79.xml"/><Relationship Id="rId16" Type="http://schemas.openxmlformats.org/officeDocument/2006/relationships/tags" Target="../tags/tag80.xml"/><Relationship Id="rId17" Type="http://schemas.openxmlformats.org/officeDocument/2006/relationships/tags" Target="../tags/tag81.xml"/><Relationship Id="rId18" Type="http://schemas.openxmlformats.org/officeDocument/2006/relationships/tags" Target="../tags/tag82.xml"/><Relationship Id="rId19" Type="http://schemas.openxmlformats.org/officeDocument/2006/relationships/tags" Target="../tags/tag83.xml"/><Relationship Id="rId37" Type="http://schemas.openxmlformats.org/officeDocument/2006/relationships/tags" Target="../tags/tag101.xml"/><Relationship Id="rId38" Type="http://schemas.openxmlformats.org/officeDocument/2006/relationships/oleObject" Target="../embeddings/oleObject11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691365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8/21/2018 12:40 PM Central European Standard Time</a:t>
            </a:r>
            <a:endParaRPr lang="x-none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x-none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79" y="230189"/>
            <a:ext cx="114934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x-none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79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9341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800" baseline="0" dirty="0">
                <a:solidFill>
                  <a:srgbClr val="808080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79" y="6507559"/>
            <a:ext cx="96017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x-none" sz="800" baseline="0" dirty="0">
                <a:solidFill>
                  <a:srgbClr val="808080"/>
                </a:solidFill>
                <a:latin typeface="+mn-lt"/>
                <a:ea typeface="+mn-ea"/>
              </a:rPr>
              <a:t>SOURCE 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x-none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sz="1600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347343" y="6327340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26" name="LegendBoxes" hidden="1"/>
          <p:cNvGrpSpPr/>
          <p:nvPr userDrawn="1"/>
        </p:nvGrpSpPr>
        <p:grpSpPr bwMode="gray">
          <a:xfrm>
            <a:off x="10555327" y="279401"/>
            <a:ext cx="848482" cy="997467"/>
            <a:chOff x="7835905" y="279400"/>
            <a:chExt cx="636249" cy="997467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 userDrawn="1"/>
        </p:nvGrpSpPr>
        <p:grpSpPr bwMode="gray">
          <a:xfrm>
            <a:off x="10144840" y="279401"/>
            <a:ext cx="1259187" cy="730767"/>
            <a:chOff x="7540629" y="279400"/>
            <a:chExt cx="944223" cy="730767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 userDrawn="1"/>
        </p:nvGrpSpPr>
        <p:grpSpPr bwMode="gray">
          <a:xfrm>
            <a:off x="10466410" y="250825"/>
            <a:ext cx="937398" cy="1306516"/>
            <a:chOff x="7769225" y="250825"/>
            <a:chExt cx="702924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7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79" y="230189"/>
            <a:ext cx="114934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x-none"/>
              <a:t>Click to edit Master title style</a:t>
            </a:r>
            <a:endParaRPr lang="x-none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x-none" dirty="0"/>
              <a:t>Click to edit Master text styles</a:t>
            </a:r>
          </a:p>
          <a:p>
            <a:pPr lvl="1" latinLnBrk="0"/>
            <a:r>
              <a:rPr lang="x-none" dirty="0"/>
              <a:t>Second level</a:t>
            </a:r>
          </a:p>
          <a:p>
            <a:pPr lvl="2" latinLnBrk="0"/>
            <a:r>
              <a:rPr lang="x-none" dirty="0"/>
              <a:t>Third level</a:t>
            </a:r>
          </a:p>
          <a:p>
            <a:pPr lvl="3" latinLnBrk="0"/>
            <a:r>
              <a:rPr lang="x-none" dirty="0"/>
              <a:t>Fourth level</a:t>
            </a:r>
          </a:p>
          <a:p>
            <a:pPr lvl="4" latinLnBrk="0"/>
            <a:r>
              <a:rPr lang="x-none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10691365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8/21/2018 12:40 PM Central European Standard Time</a:t>
            </a:r>
            <a:endParaRPr lang="x-none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x-none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58778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29" name="4. Footnote" hidden="1"/>
          <p:cNvSpPr txBox="1">
            <a:spLocks noChangeArrowheads="1"/>
          </p:cNvSpPr>
          <p:nvPr/>
        </p:nvSpPr>
        <p:spPr bwMode="auto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800" baseline="0" dirty="0">
                <a:solidFill>
                  <a:srgbClr val="808080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30" name="5. Source" hidden="1"/>
          <p:cNvSpPr>
            <a:spLocks noChangeArrowheads="1"/>
          </p:cNvSpPr>
          <p:nvPr/>
        </p:nvSpPr>
        <p:spPr bwMode="auto">
          <a:xfrm>
            <a:off x="158779" y="6507559"/>
            <a:ext cx="915197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x-none" sz="800" baseline="0" dirty="0">
                <a:solidFill>
                  <a:srgbClr val="808080"/>
                </a:solidFill>
                <a:latin typeface="+mn-lt"/>
                <a:ea typeface="+mn-ea"/>
              </a:rPr>
              <a:t>SOURCE : Source</a:t>
            </a:r>
          </a:p>
        </p:txBody>
      </p: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sz="1600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Sticker" hidden="1"/>
          <p:cNvGrpSpPr/>
          <p:nvPr userDrawn="1"/>
        </p:nvGrpSpPr>
        <p:grpSpPr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11735015" y="6328651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x-none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38" name="LegendBoxes" hidden="1"/>
          <p:cNvGrpSpPr/>
          <p:nvPr userDrawn="1"/>
        </p:nvGrpSpPr>
        <p:grpSpPr bwMode="gray">
          <a:xfrm>
            <a:off x="10558046" y="279401"/>
            <a:ext cx="848482" cy="997467"/>
            <a:chOff x="7835905" y="279400"/>
            <a:chExt cx="636249" cy="997467"/>
          </a:xfrm>
        </p:grpSpPr>
        <p:sp>
          <p:nvSpPr>
            <p:cNvPr id="39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4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5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7" name="LegendLines" hidden="1"/>
          <p:cNvGrpSpPr/>
          <p:nvPr userDrawn="1"/>
        </p:nvGrpSpPr>
        <p:grpSpPr bwMode="gray">
          <a:xfrm>
            <a:off x="10147559" y="279401"/>
            <a:ext cx="1259187" cy="730767"/>
            <a:chOff x="7540629" y="279400"/>
            <a:chExt cx="944223" cy="730767"/>
          </a:xfrm>
        </p:grpSpPr>
        <p:sp>
          <p:nvSpPr>
            <p:cNvPr id="48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54" name="LegendMoons" hidden="1"/>
          <p:cNvGrpSpPr/>
          <p:nvPr userDrawn="1"/>
        </p:nvGrpSpPr>
        <p:grpSpPr bwMode="gray">
          <a:xfrm>
            <a:off x="10469129" y="250825"/>
            <a:ext cx="937398" cy="1306516"/>
            <a:chOff x="7769225" y="250825"/>
            <a:chExt cx="7029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9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0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1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2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3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9"/>
            <a:ext cx="11950700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7860" y="36514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691364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8/21/2018 12:40 PM Central European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0879720" y="4114417"/>
            <a:ext cx="1955664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>
                <a:solidFill>
                  <a:srgbClr val="000000"/>
                </a:solidFill>
                <a:latin typeface="Arial"/>
              </a:rPr>
              <a:t>Printed 12/05/2016 5:13 PM AUS Eastern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79" y="230188"/>
            <a:ext cx="1149341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58779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58778" y="531814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58779" y="6080125"/>
            <a:ext cx="1140026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58779" y="6435725"/>
            <a:ext cx="915197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937094" y="1127125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9855598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937096" y="1951380"/>
            <a:ext cx="5737182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3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895350" rtl="0" eaLnBrk="1" fontAlgn="base" latinLnBrk="1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398548413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758" y="1951380"/>
            <a:ext cx="4302696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62" name="Object 6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6" imgW="270" imgH="270" progId="TCLayout.ActiveDocument.1">
                  <p:embed/>
                </p:oleObj>
              </mc:Choice>
              <mc:Fallback>
                <p:oleObj name="think-cell Slide" r:id="rId2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1. On-page tracker" hidden="1"/>
          <p:cNvSpPr>
            <a:spLocks noChangeArrowheads="1"/>
          </p:cNvSpPr>
          <p:nvPr userDrawn="1"/>
        </p:nvSpPr>
        <p:spPr bwMode="auto">
          <a:xfrm>
            <a:off x="158779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64" name="3. Unit of measure" hidden="1"/>
          <p:cNvSpPr txBox="1">
            <a:spLocks noChangeArrowheads="1"/>
          </p:cNvSpPr>
          <p:nvPr userDrawn="1"/>
        </p:nvSpPr>
        <p:spPr bwMode="auto">
          <a:xfrm>
            <a:off x="158778" y="531814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65" name="ACET" hidden="1"/>
          <p:cNvGrpSpPr>
            <a:grpSpLocks/>
          </p:cNvGrpSpPr>
          <p:nvPr userDrawn="1"/>
        </p:nvGrpSpPr>
        <p:grpSpPr bwMode="auto">
          <a:xfrm>
            <a:off x="1937094" y="1127125"/>
            <a:ext cx="5686374" cy="508000"/>
            <a:chOff x="915" y="710"/>
            <a:chExt cx="2686" cy="320"/>
          </a:xfrm>
        </p:grpSpPr>
        <p:cxnSp>
          <p:nvCxnSpPr>
            <p:cNvPr id="6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69" name="Text Placeholder 2"/>
          <p:cNvSpPr>
            <a:spLocks noGrp="1"/>
          </p:cNvSpPr>
          <p:nvPr>
            <p:ph type="body" idx="1"/>
          </p:nvPr>
        </p:nvSpPr>
        <p:spPr>
          <a:xfrm>
            <a:off x="1937096" y="1951380"/>
            <a:ext cx="5737182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7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3602592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9567" y="431801"/>
            <a:ext cx="763856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1718" y="431801"/>
            <a:ext cx="1071705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2883" y="403225"/>
            <a:ext cx="83054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43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4" Type="http://schemas.openxmlformats.org/officeDocument/2006/relationships/slideLayout" Target="../slideLayouts/slideLayout11.xml"/><Relationship Id="rId5" Type="http://schemas.openxmlformats.org/officeDocument/2006/relationships/notesSlide" Target="../notesSlides/notesSlide1.xml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11.vml"/><Relationship Id="rId2" Type="http://schemas.openxmlformats.org/officeDocument/2006/relationships/tags" Target="../tags/tag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4806" name="Rectangle 38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49463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7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94631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4789" name="Rectangle 2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69376" y="230188"/>
            <a:ext cx="8618537" cy="29238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Contact lens player go-to-market strategy in Asia</a:t>
            </a:r>
          </a:p>
        </p:txBody>
      </p:sp>
      <p:sp>
        <p:nvSpPr>
          <p:cNvPr id="43" name="5. Source"/>
          <p:cNvSpPr>
            <a:spLocks noChangeArrowheads="1"/>
          </p:cNvSpPr>
          <p:nvPr/>
        </p:nvSpPr>
        <p:spPr bwMode="auto">
          <a:xfrm>
            <a:off x="189340" y="6458064"/>
            <a:ext cx="6862762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700" dirty="0">
                <a:solidFill>
                  <a:schemeClr val="accent6"/>
                </a:solidFill>
                <a:latin typeface="Arial"/>
              </a:rPr>
              <a:t>SOURCE: McKinsey internal case</a:t>
            </a:r>
          </a:p>
        </p:txBody>
      </p:sp>
      <p:sp>
        <p:nvSpPr>
          <p:cNvPr id="82" name="Rectangle 6"/>
          <p:cNvSpPr txBox="1">
            <a:spLocks noChangeArrowheads="1"/>
          </p:cNvSpPr>
          <p:nvPr/>
        </p:nvSpPr>
        <p:spPr bwMode="gray">
          <a:xfrm>
            <a:off x="360049" y="1582744"/>
            <a:ext cx="2907554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</a:rPr>
              <a:t>One of the top contact lens manufacturers in Asia</a:t>
            </a:r>
          </a:p>
          <a:p>
            <a:pPr lvl="1">
              <a:buClr>
                <a:srgbClr val="002960"/>
              </a:buClr>
            </a:pPr>
            <a:endParaRPr lang="en-US" sz="1200" dirty="0">
              <a:solidFill>
                <a:srgbClr val="000000"/>
              </a:solidFill>
            </a:endParaRPr>
          </a:p>
          <a:p>
            <a:pPr lvl="1"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</a:rPr>
              <a:t>Retail industry was under severe price war, and client brand was being damaged as a “traffic driver”</a:t>
            </a:r>
          </a:p>
          <a:p>
            <a:pPr lvl="1">
              <a:buClr>
                <a:srgbClr val="002960"/>
              </a:buClr>
            </a:pPr>
            <a:endParaRPr lang="en-US" sz="1200" dirty="0">
              <a:solidFill>
                <a:srgbClr val="000000"/>
              </a:solidFill>
            </a:endParaRPr>
          </a:p>
          <a:p>
            <a:pPr lvl="1"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</a:rPr>
              <a:t>Client was considering several strategic options</a:t>
            </a:r>
          </a:p>
          <a:p>
            <a:pPr lvl="2"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</a:rPr>
              <a:t>Direct-to-consumer</a:t>
            </a:r>
          </a:p>
          <a:p>
            <a:pPr lvl="2"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</a:rPr>
              <a:t>Manage retail relations with key accounts </a:t>
            </a:r>
          </a:p>
          <a:p>
            <a:pPr lvl="2"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</a:rPr>
              <a:t>Promote eye health and safety to mitigate risk of losing share to lower cost brands</a:t>
            </a:r>
          </a:p>
        </p:txBody>
      </p:sp>
      <p:sp>
        <p:nvSpPr>
          <p:cNvPr id="101" name="Rectangle 41"/>
          <p:cNvSpPr>
            <a:spLocks noChangeArrowheads="1"/>
          </p:cNvSpPr>
          <p:nvPr/>
        </p:nvSpPr>
        <p:spPr bwMode="gray">
          <a:xfrm>
            <a:off x="8641290" y="3360302"/>
            <a:ext cx="2641898" cy="114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769938" eaLnBrk="0" hangingPunct="0">
              <a:lnSpc>
                <a:spcPct val="90000"/>
              </a:lnSpc>
              <a:spcAft>
                <a:spcPct val="20000"/>
              </a:spcAft>
              <a:tabLst>
                <a:tab pos="285750" algn="l"/>
              </a:tabLst>
            </a:pPr>
            <a:r>
              <a:rPr lang="en-US" sz="1200" b="1" dirty="0">
                <a:solidFill>
                  <a:srgbClr val="002960"/>
                </a:solidFill>
                <a:latin typeface="Arial"/>
              </a:rPr>
              <a:t>Stability in retail price levels </a:t>
            </a:r>
          </a:p>
          <a:p>
            <a:pPr defTabSz="769938" eaLnBrk="0" hangingPunct="0">
              <a:lnSpc>
                <a:spcPct val="90000"/>
              </a:lnSpc>
              <a:spcAft>
                <a:spcPct val="20000"/>
              </a:spcAft>
              <a:tabLst>
                <a:tab pos="285750" algn="l"/>
              </a:tabLst>
            </a:pPr>
            <a:endParaRPr lang="en-US" sz="1200" b="1" dirty="0">
              <a:solidFill>
                <a:srgbClr val="002960"/>
              </a:solidFill>
              <a:latin typeface="Arial"/>
            </a:endParaRPr>
          </a:p>
          <a:p>
            <a:pPr defTabSz="769938" eaLnBrk="0" hangingPunct="0">
              <a:lnSpc>
                <a:spcPct val="90000"/>
              </a:lnSpc>
              <a:spcAft>
                <a:spcPct val="20000"/>
              </a:spcAft>
              <a:tabLst>
                <a:tab pos="285750" algn="l"/>
              </a:tabLst>
            </a:pPr>
            <a:r>
              <a:rPr lang="en-US" sz="1200" b="1" dirty="0">
                <a:solidFill>
                  <a:srgbClr val="002960"/>
                </a:solidFill>
                <a:latin typeface="Arial"/>
              </a:rPr>
              <a:t>Increased brand equity</a:t>
            </a:r>
          </a:p>
          <a:p>
            <a:pPr defTabSz="769938" eaLnBrk="0" hangingPunct="0">
              <a:lnSpc>
                <a:spcPct val="90000"/>
              </a:lnSpc>
              <a:spcAft>
                <a:spcPct val="20000"/>
              </a:spcAft>
              <a:tabLst>
                <a:tab pos="285750" algn="l"/>
              </a:tabLst>
            </a:pPr>
            <a:endParaRPr lang="en-US" sz="1200" b="1" dirty="0">
              <a:solidFill>
                <a:srgbClr val="002960"/>
              </a:solidFill>
              <a:latin typeface="Arial"/>
            </a:endParaRPr>
          </a:p>
          <a:p>
            <a:pPr defTabSz="769938" eaLnBrk="0" hangingPunct="0">
              <a:lnSpc>
                <a:spcPct val="90000"/>
              </a:lnSpc>
              <a:spcAft>
                <a:spcPct val="20000"/>
              </a:spcAft>
              <a:tabLst>
                <a:tab pos="285750" algn="l"/>
              </a:tabLst>
            </a:pPr>
            <a:r>
              <a:rPr lang="en-US" sz="1200" b="1" dirty="0">
                <a:solidFill>
                  <a:srgbClr val="002960"/>
                </a:solidFill>
                <a:latin typeface="Arial"/>
              </a:rPr>
              <a:t>(other results still TBD as client is in roll-out phase) </a:t>
            </a:r>
          </a:p>
        </p:txBody>
      </p:sp>
      <p:sp>
        <p:nvSpPr>
          <p:cNvPr id="62" name="Rectangle 8"/>
          <p:cNvSpPr txBox="1"/>
          <p:nvPr/>
        </p:nvSpPr>
        <p:spPr>
          <a:xfrm>
            <a:off x="3985984" y="1560805"/>
            <a:ext cx="3838490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Aft>
                <a:spcPts val="300"/>
              </a:spcAft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  <a:ea typeface="+mn-ea"/>
              </a:rPr>
              <a:t>Multi stakeholder research to understand fully consumer and retail dynamics </a:t>
            </a:r>
          </a:p>
          <a:p>
            <a:pPr lvl="2">
              <a:spcAft>
                <a:spcPts val="300"/>
              </a:spcAft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  <a:ea typeface="+mn-ea"/>
              </a:rPr>
              <a:t>Consumer focus groups and surveys to thoroughly understand purchase journey as well as role of various influencers </a:t>
            </a:r>
          </a:p>
          <a:p>
            <a:pPr lvl="3">
              <a:spcAft>
                <a:spcPts val="300"/>
              </a:spcAft>
              <a:buClr>
                <a:srgbClr val="002960"/>
              </a:buClr>
            </a:pPr>
            <a:r>
              <a:rPr lang="en-US" sz="1200" dirty="0" smtClean="0">
                <a:solidFill>
                  <a:srgbClr val="000000"/>
                </a:solidFill>
                <a:ea typeface="+mn-ea"/>
              </a:rPr>
              <a:t>Ophthalmologist</a:t>
            </a:r>
            <a:endParaRPr lang="en-US" sz="1200" dirty="0">
              <a:solidFill>
                <a:srgbClr val="000000"/>
              </a:solidFill>
              <a:ea typeface="+mn-ea"/>
            </a:endParaRPr>
          </a:p>
          <a:p>
            <a:pPr lvl="3">
              <a:spcAft>
                <a:spcPts val="300"/>
              </a:spcAft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  <a:ea typeface="+mn-ea"/>
              </a:rPr>
              <a:t>Retail staff</a:t>
            </a:r>
          </a:p>
          <a:p>
            <a:pPr lvl="3">
              <a:spcAft>
                <a:spcPts val="300"/>
              </a:spcAft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  <a:ea typeface="+mn-ea"/>
              </a:rPr>
              <a:t>Fitters</a:t>
            </a:r>
          </a:p>
          <a:p>
            <a:pPr lvl="3">
              <a:spcAft>
                <a:spcPts val="300"/>
              </a:spcAft>
              <a:buClr>
                <a:srgbClr val="002960"/>
              </a:buClr>
            </a:pPr>
            <a:r>
              <a:rPr lang="en-US" sz="1200" dirty="0" err="1">
                <a:solidFill>
                  <a:srgbClr val="000000"/>
                </a:solidFill>
                <a:ea typeface="+mn-ea"/>
              </a:rPr>
              <a:t>Family,friends</a:t>
            </a:r>
            <a:endParaRPr lang="en-US" sz="1200" dirty="0">
              <a:solidFill>
                <a:srgbClr val="000000"/>
              </a:solidFill>
              <a:ea typeface="+mn-ea"/>
            </a:endParaRPr>
          </a:p>
          <a:p>
            <a:pPr lvl="2">
              <a:spcAft>
                <a:spcPts val="300"/>
              </a:spcAft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  <a:ea typeface="+mn-ea"/>
              </a:rPr>
              <a:t>Key account in-depth interviews to understand current brand position within the store from retailer view, and key account needs</a:t>
            </a:r>
          </a:p>
          <a:p>
            <a:pPr lvl="2">
              <a:spcAft>
                <a:spcPts val="300"/>
              </a:spcAft>
              <a:buClr>
                <a:srgbClr val="002960"/>
              </a:buClr>
            </a:pPr>
            <a:endParaRPr lang="en-US" sz="1200" dirty="0">
              <a:solidFill>
                <a:srgbClr val="000000"/>
              </a:solidFill>
              <a:ea typeface="+mn-ea"/>
            </a:endParaRPr>
          </a:p>
          <a:p>
            <a:pPr lvl="1">
              <a:spcAft>
                <a:spcPts val="300"/>
              </a:spcAft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  <a:ea typeface="+mn-ea"/>
              </a:rPr>
              <a:t>Developed a mid-term strategy based on insights gained to innovate the way customers choose contact lenses and refill, with focus on specific segments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66618" y="1560805"/>
            <a:ext cx="2793044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latin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latin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latin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latin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 latinLnBrk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 latinLnBrk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 latinLnBrk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 latinLnBrk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buClr>
                <a:srgbClr val="00296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Launched direct-to-</a:t>
            </a:r>
            <a:br>
              <a:rPr lang="en-US" altLang="ja-JP" sz="1200" dirty="0">
                <a:solidFill>
                  <a:srgbClr val="000000"/>
                </a:solidFill>
              </a:rPr>
            </a:br>
            <a:r>
              <a:rPr lang="en-US" altLang="ja-JP" sz="1200" dirty="0">
                <a:solidFill>
                  <a:srgbClr val="000000"/>
                </a:solidFill>
              </a:rPr>
              <a:t>consumer online store</a:t>
            </a:r>
          </a:p>
          <a:p>
            <a:pPr lvl="1">
              <a:buClr>
                <a:srgbClr val="00296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Developed a retail </a:t>
            </a:r>
            <a:br>
              <a:rPr lang="en-US" altLang="ja-JP" sz="1200" dirty="0">
                <a:solidFill>
                  <a:srgbClr val="000000"/>
                </a:solidFill>
              </a:rPr>
            </a:br>
            <a:r>
              <a:rPr lang="en-US" altLang="ja-JP" sz="1200" dirty="0">
                <a:solidFill>
                  <a:srgbClr val="000000"/>
                </a:solidFill>
              </a:rPr>
              <a:t>partnership program to further enhance brand equity and promote </a:t>
            </a:r>
            <a:br>
              <a:rPr lang="en-US" altLang="ja-JP" sz="1200" dirty="0">
                <a:solidFill>
                  <a:srgbClr val="000000"/>
                </a:solidFill>
              </a:rPr>
            </a:br>
            <a:r>
              <a:rPr lang="en-US" altLang="ja-JP" sz="1200" dirty="0">
                <a:solidFill>
                  <a:srgbClr val="000000"/>
                </a:solidFill>
              </a:rPr>
              <a:t>eye health</a:t>
            </a:r>
          </a:p>
          <a:p>
            <a:pPr lvl="1">
              <a:buClr>
                <a:srgbClr val="00296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Opened new channels for direct-to-consumer marketing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xmlns="" id="{EB947B41-5C03-1E4E-803E-607A50ADC6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4414200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Pharmaceuticals and Medical Products (PMP)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xmlns="" id="{F48DF700-26FA-6844-BBB2-730C42A497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3188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PMP010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942974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4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026933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026933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026933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27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8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35255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38483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678984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678984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90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THINKCELLUNDODONOTDELETE" val="0"/>
  <p:tag name="ACCENT" val="4"/>
  <p:tag name="LINE" val="2"/>
  <p:tag name="ISNEWSLIDENUMBER" val="True"/>
  <p:tag name="PREVIOUSNAME" val="C:\Users\Anuradha Sarin\Documents\16 Case Codification process\M&amp;S Cases\ASIA_MICHELLE CHUA CASES\2016 CASES\00_Consumer Insights Cases_Naomi Y\Contact Lens GTM Strategy in Japan\M&amp;S Case Study_Contact lens GTM Stratgey_Direct to Consmer channel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OY7pSPg2bEa.w8dbPc0rC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FFC87FE-E378-48E5-880C-429190FD33BA}" vid="{9B5EF60C-54F3-4236-9E99-4AFEC72687A9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FFC87FE-E378-48E5-880C-429190FD33BA}" vid="{BD91DB6D-6D15-4C2C-B694-43200695CBC5}"/>
    </a:ext>
  </a:extLst>
</a:theme>
</file>

<file path=ppt/theme/theme3.xml><?xml version="1.0" encoding="utf-8"?>
<a:theme xmlns:a="http://schemas.openxmlformats.org/drawingml/2006/main" name="Firm Format - English (US)">
  <a:themeElements>
    <a:clrScheme name="Custom 1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D8D8D8"/>
      </a:accent1>
      <a:accent2>
        <a:srgbClr val="00B0F0"/>
      </a:accent2>
      <a:accent3>
        <a:srgbClr val="0070C0"/>
      </a:accent3>
      <a:accent4>
        <a:srgbClr val="002060"/>
      </a:accent4>
      <a:accent5>
        <a:srgbClr val="92D05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-윤고딕150"/>
        <a:cs typeface=""/>
      </a:majorFont>
      <a:minorFont>
        <a:latin typeface="Arial"/>
        <a:ea typeface="-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English (US)" id="{EAC5EF4B-70F8-4D10-9379-45E30AADA438}" vid="{22D5582C-07FE-4E2D-BF40-F8817E22A1AE}"/>
    </a:ext>
  </a:extLst>
</a:theme>
</file>

<file path=ppt/theme/theme4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5.xml><?xml version="1.0" encoding="utf-8"?>
<a:theme xmlns:a="http://schemas.openxmlformats.org/drawingml/2006/main" name="1_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203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-윤고딕130</vt:lpstr>
      <vt:lpstr>-윤고딕150</vt:lpstr>
      <vt:lpstr>Arial Unicode MS</vt:lpstr>
      <vt:lpstr>Georgia</vt:lpstr>
      <vt:lpstr>Times New Roman</vt:lpstr>
      <vt:lpstr>Arial</vt:lpstr>
      <vt:lpstr>Firm Format - template_Blue</vt:lpstr>
      <vt:lpstr>Firm Format - template_Grey</vt:lpstr>
      <vt:lpstr>Firm Format - English (US)</vt:lpstr>
      <vt:lpstr>M&amp;S Theme</vt:lpstr>
      <vt:lpstr>1_Firm Format - template_Grey</vt:lpstr>
      <vt:lpstr>think-cell Slide</vt:lpstr>
      <vt:lpstr>Contact lens player go-to-market strategy in Asia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2016-08-02T07:04:09Z</dcterms:created>
  <dcterms:modified xsi:type="dcterms:W3CDTF">2019-05-22T14:39:34Z</dcterms:modified>
  <cp:category/>
  <cp:contentStatus/>
  <dc:language/>
  <cp:version/>
</cp:coreProperties>
</file>