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68" r:id="rId3"/>
    <p:sldMasterId id="2147483672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11950700" cy="6721475"/>
  <p:notesSz cx="6743700" cy="9906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7" autoAdjust="0"/>
    <p:restoredTop sz="94684" autoAdjust="0"/>
  </p:normalViewPr>
  <p:slideViewPr>
    <p:cSldViewPr snapToGrid="0" snapToObjects="1">
      <p:cViewPr>
        <p:scale>
          <a:sx n="160" d="100"/>
          <a:sy n="160" d="100"/>
        </p:scale>
        <p:origin x="1088" y="848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00063" y="620713"/>
            <a:ext cx="7750176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00063" y="620713"/>
            <a:ext cx="7750176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94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1" Type="http://schemas.openxmlformats.org/officeDocument/2006/relationships/tags" Target="../tags/tag36.xml"/><Relationship Id="rId12" Type="http://schemas.openxmlformats.org/officeDocument/2006/relationships/tags" Target="../tags/tag37.xml"/><Relationship Id="rId13" Type="http://schemas.openxmlformats.org/officeDocument/2006/relationships/slideMaster" Target="../slideMasters/slideMaster2.xml"/><Relationship Id="rId14" Type="http://schemas.openxmlformats.org/officeDocument/2006/relationships/oleObject" Target="../embeddings/oleObject3.bin"/><Relationship Id="rId15" Type="http://schemas.openxmlformats.org/officeDocument/2006/relationships/image" Target="../media/image4.emf"/><Relationship Id="rId16" Type="http://schemas.openxmlformats.org/officeDocument/2006/relationships/image" Target="../media/image5.jpg"/><Relationship Id="rId17" Type="http://schemas.openxmlformats.org/officeDocument/2006/relationships/image" Target="../media/image2.emf"/><Relationship Id="rId18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tags" Target="../tags/tag34.xml"/><Relationship Id="rId10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Master" Target="../slideMasters/slideMaster3.xml"/><Relationship Id="rId6" Type="http://schemas.openxmlformats.org/officeDocument/2006/relationships/image" Target="../media/image7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4.emf"/><Relationship Id="rId11" Type="http://schemas.openxmlformats.org/officeDocument/2006/relationships/image" Target="../media/image5.jpg"/><Relationship Id="rId1" Type="http://schemas.openxmlformats.org/officeDocument/2006/relationships/vmlDrawing" Target="../drawings/vmlDrawing5.vml"/><Relationship Id="rId2" Type="http://schemas.openxmlformats.org/officeDocument/2006/relationships/tags" Target="../tags/tag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8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9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35206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206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1:31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20641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1946466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3707619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" y="1"/>
            <a:ext cx="11943280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206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206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1:31 PM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20641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1946466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20642" y="3867150"/>
            <a:ext cx="6581881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3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5725"/>
            <a:ext cx="278391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0194262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53707619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" y="1"/>
            <a:ext cx="11943280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8.xml"/><Relationship Id="rId12" Type="http://schemas.openxmlformats.org/officeDocument/2006/relationships/tags" Target="../tags/tag9.xml"/><Relationship Id="rId13" Type="http://schemas.openxmlformats.org/officeDocument/2006/relationships/tags" Target="../tags/tag10.xml"/><Relationship Id="rId14" Type="http://schemas.openxmlformats.org/officeDocument/2006/relationships/tags" Target="../tags/tag11.xml"/><Relationship Id="rId15" Type="http://schemas.openxmlformats.org/officeDocument/2006/relationships/tags" Target="../tags/tag12.xml"/><Relationship Id="rId16" Type="http://schemas.openxmlformats.org/officeDocument/2006/relationships/tags" Target="../tags/tag13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tags" Target="../tags/tag5.xml"/><Relationship Id="rId9" Type="http://schemas.openxmlformats.org/officeDocument/2006/relationships/tags" Target="../tags/tag6.xml"/><Relationship Id="rId10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ags" Target="../tags/tag21.xml"/><Relationship Id="rId12" Type="http://schemas.openxmlformats.org/officeDocument/2006/relationships/tags" Target="../tags/tag22.xml"/><Relationship Id="rId13" Type="http://schemas.openxmlformats.org/officeDocument/2006/relationships/tags" Target="../tags/tag23.xml"/><Relationship Id="rId14" Type="http://schemas.openxmlformats.org/officeDocument/2006/relationships/tags" Target="../tags/tag24.xml"/><Relationship Id="rId15" Type="http://schemas.openxmlformats.org/officeDocument/2006/relationships/tags" Target="../tags/tag25.xml"/><Relationship Id="rId16" Type="http://schemas.openxmlformats.org/officeDocument/2006/relationships/tags" Target="../tags/tag26.xml"/><Relationship Id="rId17" Type="http://schemas.openxmlformats.org/officeDocument/2006/relationships/oleObject" Target="../embeddings/oleObject2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Relationship Id="rId4" Type="http://schemas.openxmlformats.org/officeDocument/2006/relationships/vmlDrawing" Target="../drawings/vmlDrawing2.v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tags" Target="../tags/tag19.xml"/><Relationship Id="rId10" Type="http://schemas.openxmlformats.org/officeDocument/2006/relationships/tags" Target="../tags/tag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20" Type="http://schemas.openxmlformats.org/officeDocument/2006/relationships/tags" Target="../tags/tag52.xml"/><Relationship Id="rId21" Type="http://schemas.openxmlformats.org/officeDocument/2006/relationships/tags" Target="../tags/tag53.xml"/><Relationship Id="rId22" Type="http://schemas.openxmlformats.org/officeDocument/2006/relationships/tags" Target="../tags/tag54.xml"/><Relationship Id="rId23" Type="http://schemas.openxmlformats.org/officeDocument/2006/relationships/oleObject" Target="../embeddings/oleObject4.bin"/><Relationship Id="rId24" Type="http://schemas.openxmlformats.org/officeDocument/2006/relationships/image" Target="../media/image1.emf"/><Relationship Id="rId10" Type="http://schemas.openxmlformats.org/officeDocument/2006/relationships/tags" Target="../tags/tag42.xml"/><Relationship Id="rId11" Type="http://schemas.openxmlformats.org/officeDocument/2006/relationships/tags" Target="../tags/tag43.xml"/><Relationship Id="rId12" Type="http://schemas.openxmlformats.org/officeDocument/2006/relationships/tags" Target="../tags/tag44.xml"/><Relationship Id="rId13" Type="http://schemas.openxmlformats.org/officeDocument/2006/relationships/tags" Target="../tags/tag45.xml"/><Relationship Id="rId14" Type="http://schemas.openxmlformats.org/officeDocument/2006/relationships/tags" Target="../tags/tag46.xml"/><Relationship Id="rId15" Type="http://schemas.openxmlformats.org/officeDocument/2006/relationships/tags" Target="../tags/tag47.xml"/><Relationship Id="rId16" Type="http://schemas.openxmlformats.org/officeDocument/2006/relationships/tags" Target="../tags/tag48.xml"/><Relationship Id="rId17" Type="http://schemas.openxmlformats.org/officeDocument/2006/relationships/tags" Target="../tags/tag49.xml"/><Relationship Id="rId18" Type="http://schemas.openxmlformats.org/officeDocument/2006/relationships/tags" Target="../tags/tag50.xml"/><Relationship Id="rId19" Type="http://schemas.openxmlformats.org/officeDocument/2006/relationships/tags" Target="../tags/tag51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38.xml"/><Relationship Id="rId7" Type="http://schemas.openxmlformats.org/officeDocument/2006/relationships/tags" Target="../tags/tag39.xml"/><Relationship Id="rId8" Type="http://schemas.openxmlformats.org/officeDocument/2006/relationships/tags" Target="../tags/tag40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74.xml"/><Relationship Id="rId21" Type="http://schemas.openxmlformats.org/officeDocument/2006/relationships/tags" Target="../tags/tag75.xml"/><Relationship Id="rId22" Type="http://schemas.openxmlformats.org/officeDocument/2006/relationships/tags" Target="../tags/tag76.xml"/><Relationship Id="rId23" Type="http://schemas.openxmlformats.org/officeDocument/2006/relationships/tags" Target="../tags/tag77.xml"/><Relationship Id="rId24" Type="http://schemas.openxmlformats.org/officeDocument/2006/relationships/tags" Target="../tags/tag78.xml"/><Relationship Id="rId25" Type="http://schemas.openxmlformats.org/officeDocument/2006/relationships/tags" Target="../tags/tag79.xml"/><Relationship Id="rId26" Type="http://schemas.openxmlformats.org/officeDocument/2006/relationships/tags" Target="../tags/tag80.xml"/><Relationship Id="rId27" Type="http://schemas.openxmlformats.org/officeDocument/2006/relationships/tags" Target="../tags/tag81.xml"/><Relationship Id="rId28" Type="http://schemas.openxmlformats.org/officeDocument/2006/relationships/tags" Target="../tags/tag82.xml"/><Relationship Id="rId29" Type="http://schemas.openxmlformats.org/officeDocument/2006/relationships/tags" Target="../tags/tag8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6.vml"/><Relationship Id="rId30" Type="http://schemas.openxmlformats.org/officeDocument/2006/relationships/tags" Target="../tags/tag84.xml"/><Relationship Id="rId31" Type="http://schemas.openxmlformats.org/officeDocument/2006/relationships/tags" Target="../tags/tag85.xml"/><Relationship Id="rId32" Type="http://schemas.openxmlformats.org/officeDocument/2006/relationships/tags" Target="../tags/tag86.xml"/><Relationship Id="rId9" Type="http://schemas.openxmlformats.org/officeDocument/2006/relationships/tags" Target="../tags/tag63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33" Type="http://schemas.openxmlformats.org/officeDocument/2006/relationships/tags" Target="../tags/tag87.xml"/><Relationship Id="rId34" Type="http://schemas.openxmlformats.org/officeDocument/2006/relationships/tags" Target="../tags/tag88.xml"/><Relationship Id="rId35" Type="http://schemas.openxmlformats.org/officeDocument/2006/relationships/tags" Target="../tags/tag89.xml"/><Relationship Id="rId36" Type="http://schemas.openxmlformats.org/officeDocument/2006/relationships/tags" Target="../tags/tag90.xml"/><Relationship Id="rId10" Type="http://schemas.openxmlformats.org/officeDocument/2006/relationships/tags" Target="../tags/tag64.xml"/><Relationship Id="rId11" Type="http://schemas.openxmlformats.org/officeDocument/2006/relationships/tags" Target="../tags/tag65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ags" Target="../tags/tag72.xml"/><Relationship Id="rId19" Type="http://schemas.openxmlformats.org/officeDocument/2006/relationships/tags" Target="../tags/tag73.xml"/><Relationship Id="rId37" Type="http://schemas.openxmlformats.org/officeDocument/2006/relationships/tags" Target="../tags/tag91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713005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1:31 PM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37095" y="1951038"/>
            <a:ext cx="57371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25659615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71300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1:31 PM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37095" y="1951038"/>
            <a:ext cx="57371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4356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2707044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5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2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8" Type="http://schemas.openxmlformats.org/officeDocument/2006/relationships/image" Target="../media/image6.emf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" Type="http://schemas.openxmlformats.org/officeDocument/2006/relationships/vmlDrawing" Target="../drawings/vmlDrawing8.vml"/><Relationship Id="rId2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6513006"/>
              </p:ext>
            </p:extLst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altLang="ja-JP" sz="1900" b="1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81" y="230189"/>
            <a:ext cx="10495967" cy="369332"/>
          </a:xfrm>
        </p:spPr>
        <p:txBody>
          <a:bodyPr/>
          <a:lstStyle/>
          <a:p>
            <a:r>
              <a:rPr lang="en-US" altLang="ja-JP" b="0" dirty="0">
                <a:solidFill>
                  <a:schemeClr val="accent4"/>
                </a:solidFill>
                <a:ea typeface="MS PGothic" pitchFamily="34" charset="-128"/>
              </a:rPr>
              <a:t>Top pharmaceutical group – we defined and quantified cross-BU synergies to drive sales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76225" y="1631947"/>
            <a:ext cx="3143852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Top pharmaceutical group </a:t>
            </a:r>
            <a:r>
              <a:rPr lang="en-US" altLang="ja-JP" sz="1200" dirty="0">
                <a:solidFill>
                  <a:srgbClr val="000000"/>
                </a:solidFill>
              </a:rPr>
              <a:t>with over $50 </a:t>
            </a:r>
            <a:r>
              <a:rPr lang="en-US" altLang="ja-JP" sz="1200" dirty="0" err="1">
                <a:solidFill>
                  <a:srgbClr val="000000"/>
                </a:solidFill>
              </a:rPr>
              <a:t>Bn</a:t>
            </a:r>
            <a:r>
              <a:rPr lang="en-US" altLang="ja-JP" sz="1200" dirty="0">
                <a:solidFill>
                  <a:srgbClr val="000000"/>
                </a:solidFill>
              </a:rPr>
              <a:t> in sales across 4 </a:t>
            </a:r>
            <a:r>
              <a:rPr lang="en-US" altLang="ja-JP" sz="1200" b="1" dirty="0">
                <a:solidFill>
                  <a:srgbClr val="000000"/>
                </a:solidFill>
              </a:rPr>
              <a:t>business units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Business units working largely independently, and </a:t>
            </a:r>
            <a:r>
              <a:rPr lang="en-US" altLang="ja-JP" sz="1200" b="1" dirty="0">
                <a:solidFill>
                  <a:srgbClr val="000000"/>
                </a:solidFill>
              </a:rPr>
              <a:t>not leveraging potential sales synergies </a:t>
            </a:r>
            <a:r>
              <a:rPr lang="en-US" altLang="ja-JP" sz="1200" dirty="0">
                <a:solidFill>
                  <a:srgbClr val="000000"/>
                </a:solidFill>
              </a:rPr>
              <a:t>(or cost synergies – addressed by another McKinsey project)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First effort to drive collaborative sales generating </a:t>
            </a:r>
            <a:r>
              <a:rPr lang="en-US" altLang="ja-JP" sz="1200" b="1" dirty="0">
                <a:solidFill>
                  <a:srgbClr val="000000"/>
                </a:solidFill>
              </a:rPr>
              <a:t>$1bn per year </a:t>
            </a:r>
            <a:r>
              <a:rPr lang="en-US" altLang="ja-JP" sz="1200" dirty="0">
                <a:solidFill>
                  <a:srgbClr val="000000"/>
                </a:solidFill>
              </a:rPr>
              <a:t>– lack of coordination and visibility on how to further grow</a:t>
            </a:r>
            <a:endParaRPr lang="en-US" altLang="ja-JP" sz="1200" b="1" dirty="0">
              <a:solidFill>
                <a:srgbClr val="000000"/>
              </a:solidFill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926171" y="1623563"/>
            <a:ext cx="4017182" cy="195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Identified and structured all opportunities to drive cross-BU synergies: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Distilled global database reporting lines across 54 countries into 137 distinct and scalable initiatives, that we structured into 6 categories and 25 subcategories </a:t>
            </a:r>
            <a:endParaRPr lang="en-US" altLang="ja-JP" sz="1200" b="1" dirty="0">
              <a:solidFill>
                <a:srgbClr val="000000"/>
              </a:solidFill>
            </a:endParaRP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Identified new initiatives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Assessed feasibility of scaling up </a:t>
            </a:r>
            <a:r>
              <a:rPr lang="en-US" altLang="ja-JP" sz="1200" dirty="0">
                <a:solidFill>
                  <a:srgbClr val="000000"/>
                </a:solidFill>
              </a:rPr>
              <a:t>initiatives with countries via a comprehensive data request and </a:t>
            </a:r>
            <a:r>
              <a:rPr lang="en-US" altLang="ja-JP" sz="1200" b="1" dirty="0">
                <a:solidFill>
                  <a:srgbClr val="000000"/>
                </a:solidFill>
              </a:rPr>
              <a:t>quantified potential </a:t>
            </a:r>
            <a:r>
              <a:rPr lang="en-US" altLang="ja-JP" sz="1200" dirty="0">
                <a:solidFill>
                  <a:srgbClr val="000000"/>
                </a:solidFill>
              </a:rPr>
              <a:t>based on impact observed in past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3974957" y="3802865"/>
            <a:ext cx="216347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b="1" dirty="0" err="1">
                <a:solidFill>
                  <a:srgbClr val="000000"/>
                </a:solidFill>
              </a:rPr>
              <a:t>M&amp;S</a:t>
            </a:r>
            <a:r>
              <a:rPr lang="en-US" altLang="ja-JP" sz="1200" b="1" dirty="0">
                <a:solidFill>
                  <a:srgbClr val="000000"/>
                </a:solidFill>
              </a:rPr>
              <a:t>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3971632" y="4012437"/>
            <a:ext cx="362568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" name="Rectangle 96"/>
          <p:cNvSpPr>
            <a:spLocks noChangeArrowheads="1"/>
          </p:cNvSpPr>
          <p:nvPr/>
        </p:nvSpPr>
        <p:spPr bwMode="gray">
          <a:xfrm>
            <a:off x="8390381" y="1631947"/>
            <a:ext cx="2809862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Generated transparency </a:t>
            </a:r>
            <a:r>
              <a:rPr lang="en-US" altLang="ja-JP" sz="1200" dirty="0">
                <a:solidFill>
                  <a:srgbClr val="000000"/>
                </a:solidFill>
              </a:rPr>
              <a:t>and clarity on all potential drivers of sales synergies, as well as a structured</a:t>
            </a:r>
            <a:r>
              <a:rPr lang="en-US" altLang="ja-JP" sz="1200" b="1" dirty="0">
                <a:solidFill>
                  <a:srgbClr val="000000"/>
                </a:solidFill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</a:rPr>
              <a:t>methodo</a:t>
            </a:r>
            <a:r>
              <a:rPr lang="en-US" altLang="ja-JP" sz="1200" b="1" dirty="0">
                <a:solidFill>
                  <a:srgbClr val="000000"/>
                </a:solidFill>
              </a:rPr>
              <a:t>-logy to prioritize </a:t>
            </a:r>
            <a:r>
              <a:rPr lang="en-US" altLang="ja-JP" sz="1200" dirty="0">
                <a:solidFill>
                  <a:srgbClr val="000000"/>
                </a:solidFill>
              </a:rPr>
              <a:t>initiatives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Work on scaling up current initiatives shows </a:t>
            </a:r>
            <a:r>
              <a:rPr lang="en-US" altLang="ja-JP" sz="1200" b="1" dirty="0">
                <a:solidFill>
                  <a:srgbClr val="000000"/>
                </a:solidFill>
              </a:rPr>
              <a:t>potential of USD 2-3 </a:t>
            </a:r>
            <a:r>
              <a:rPr lang="en-US" altLang="ja-JP" sz="1200" b="1" dirty="0" err="1">
                <a:solidFill>
                  <a:srgbClr val="000000"/>
                </a:solidFill>
              </a:rPr>
              <a:t>bn</a:t>
            </a:r>
            <a:r>
              <a:rPr lang="en-US" altLang="ja-JP" sz="1200" b="1" dirty="0">
                <a:solidFill>
                  <a:srgbClr val="000000"/>
                </a:solidFill>
              </a:rPr>
              <a:t> collaborative sales </a:t>
            </a:r>
            <a:r>
              <a:rPr lang="en-US" altLang="ja-JP" sz="1200" dirty="0">
                <a:solidFill>
                  <a:srgbClr val="000000"/>
                </a:solidFill>
              </a:rPr>
              <a:t>or ~5% of Group sales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Approach for scale-up and </a:t>
            </a:r>
            <a:r>
              <a:rPr lang="en-US" altLang="ja-JP" sz="1200" b="1" dirty="0">
                <a:solidFill>
                  <a:srgbClr val="000000"/>
                </a:solidFill>
              </a:rPr>
              <a:t>detailed next steps </a:t>
            </a:r>
            <a:r>
              <a:rPr lang="en-US" altLang="ja-JP" sz="1200" dirty="0">
                <a:solidFill>
                  <a:srgbClr val="000000"/>
                </a:solidFill>
              </a:rPr>
              <a:t>and </a:t>
            </a:r>
            <a:r>
              <a:rPr lang="en-US" altLang="ja-JP" sz="1200" dirty="0" err="1">
                <a:solidFill>
                  <a:srgbClr val="000000"/>
                </a:solidFill>
              </a:rPr>
              <a:t>PICs</a:t>
            </a:r>
            <a:r>
              <a:rPr lang="en-US" altLang="ja-JP" sz="1200" dirty="0">
                <a:solidFill>
                  <a:srgbClr val="000000"/>
                </a:solidFill>
              </a:rPr>
              <a:t> aligned with the client</a:t>
            </a:r>
          </a:p>
        </p:txBody>
      </p:sp>
      <p:pic>
        <p:nvPicPr>
          <p:cNvPr id="19487" name="Picture 3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957" y="4142658"/>
            <a:ext cx="542925" cy="70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8" name="Picture 32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65" y="4142657"/>
            <a:ext cx="542925" cy="70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9" name="Picture 33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957" y="4981966"/>
            <a:ext cx="542925" cy="70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96"/>
          <p:cNvSpPr>
            <a:spLocks noChangeArrowheads="1"/>
          </p:cNvSpPr>
          <p:nvPr/>
        </p:nvSpPr>
        <p:spPr bwMode="gray">
          <a:xfrm>
            <a:off x="4564981" y="4158533"/>
            <a:ext cx="125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>
              <a:spcBef>
                <a:spcPct val="20000"/>
              </a:spcBef>
              <a:buClr>
                <a:srgbClr val="000000"/>
              </a:buClr>
              <a:buNone/>
            </a:pPr>
            <a:r>
              <a:rPr lang="en-US" altLang="ja-JP" sz="1200" dirty="0">
                <a:solidFill>
                  <a:srgbClr val="000000"/>
                </a:solidFill>
              </a:rPr>
              <a:t>David </a:t>
            </a:r>
            <a:br>
              <a:rPr lang="en-US" altLang="ja-JP" sz="1200" dirty="0">
                <a:solidFill>
                  <a:srgbClr val="000000"/>
                </a:solidFill>
              </a:rPr>
            </a:br>
            <a:r>
              <a:rPr lang="en-US" altLang="ja-JP" sz="1200" dirty="0" err="1">
                <a:solidFill>
                  <a:srgbClr val="000000"/>
                </a:solidFill>
              </a:rPr>
              <a:t>Speiser</a:t>
            </a:r>
            <a:endParaRPr lang="en-US" altLang="ja-JP" sz="1200" dirty="0">
              <a:solidFill>
                <a:srgbClr val="000000"/>
              </a:solidFill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gray">
          <a:xfrm>
            <a:off x="6521397" y="4158533"/>
            <a:ext cx="125281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>
              <a:spcBef>
                <a:spcPct val="20000"/>
              </a:spcBef>
              <a:buClr>
                <a:srgbClr val="000000"/>
              </a:buClr>
              <a:buNone/>
            </a:pPr>
            <a:r>
              <a:rPr lang="en-US" altLang="ja-JP" sz="1200" dirty="0">
                <a:solidFill>
                  <a:srgbClr val="000000"/>
                </a:solidFill>
              </a:rPr>
              <a:t>Christian Gerstner</a:t>
            </a: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gray">
          <a:xfrm>
            <a:off x="4564981" y="4981966"/>
            <a:ext cx="125281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>
              <a:spcBef>
                <a:spcPct val="20000"/>
              </a:spcBef>
              <a:buClr>
                <a:srgbClr val="000000"/>
              </a:buClr>
              <a:buNone/>
            </a:pPr>
            <a:r>
              <a:rPr lang="en-US" altLang="ja-JP" sz="1200" dirty="0">
                <a:solidFill>
                  <a:srgbClr val="000000"/>
                </a:solidFill>
              </a:rPr>
              <a:t>Blandine Boyadjis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xmlns="" id="{BD785D84-3C3C-0A4B-9D85-A4B5450007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4414200" cy="1456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Pharmaceuticals and Medical Products (PMP)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xmlns="" id="{E867223B-00F4-F24D-94EA-7D68F3988C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0"/>
            <a:ext cx="667512" cy="1456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PMP013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93111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0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77070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77070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77070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3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492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4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492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0268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3496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2912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29121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35918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PREVIOUSNAME" val="C:\Users\Anuradha Sarin\Documents\16 Case Codification process\0000_Golden Marketing and Sales_Cases\PMP012_Defined and quantified cross-BU synergies to drive sales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7</TotalTime>
  <Words>196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Georgia</vt:lpstr>
      <vt:lpstr>MS PGothic</vt:lpstr>
      <vt:lpstr>ＭＳ Ｐゴシック</vt:lpstr>
      <vt:lpstr>Times New Roman</vt:lpstr>
      <vt:lpstr>Arial</vt:lpstr>
      <vt:lpstr>Firm Format - English (US)</vt:lpstr>
      <vt:lpstr>12_AW2014</vt:lpstr>
      <vt:lpstr>M&amp;S Theme</vt:lpstr>
      <vt:lpstr>Firm Format - template_Grey</vt:lpstr>
      <vt:lpstr>think-cell Slide</vt:lpstr>
      <vt:lpstr>Top pharmaceutical group – we defined and quantified cross-BU synergies to drive sales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pharmaceutical group – we defined and quantified cross-BU synergies to drive sales</dc:title>
  <dc:creator>Michelle Chua</dc:creator>
  <cp:lastModifiedBy>Petra Vincent</cp:lastModifiedBy>
  <cp:revision>6</cp:revision>
  <cp:lastPrinted>2008-09-19T11:06:26Z</cp:lastPrinted>
  <dcterms:created xsi:type="dcterms:W3CDTF">2015-06-24T02:36:06Z</dcterms:created>
  <dcterms:modified xsi:type="dcterms:W3CDTF">2019-05-22T15:00:07Z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