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vml" ContentType="application/vnd.openxmlformats-officedocument.vmlDrawi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7" r:id="rId1"/>
    <p:sldMasterId id="2147483671" r:id="rId2"/>
    <p:sldMasterId id="2147483675" r:id="rId3"/>
    <p:sldMasterId id="2147483679" r:id="rId4"/>
  </p:sldMasterIdLst>
  <p:notesMasterIdLst>
    <p:notesMasterId r:id="rId6"/>
  </p:notesMasterIdLst>
  <p:handoutMasterIdLst>
    <p:handoutMasterId r:id="rId7"/>
  </p:handoutMasterIdLst>
  <p:sldIdLst>
    <p:sldId id="354" r:id="rId5"/>
  </p:sldIdLst>
  <p:sldSz cx="11950700" cy="6721475"/>
  <p:notesSz cx="7315200" cy="96012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 userDrawn="1">
          <p15:clr>
            <a:srgbClr val="A4A3A4"/>
          </p15:clr>
        </p15:guide>
        <p15:guide id="2" pos="37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63BB"/>
    <a:srgbClr val="0354B0"/>
    <a:srgbClr val="0049A6"/>
    <a:srgbClr val="0457B5"/>
    <a:srgbClr val="10A2ED"/>
    <a:srgbClr val="087CE3"/>
    <a:srgbClr val="055CB9"/>
    <a:srgbClr val="035CB8"/>
    <a:srgbClr val="066B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5" autoAdjust="0"/>
    <p:restoredTop sz="94426" autoAdjust="0"/>
  </p:normalViewPr>
  <p:slideViewPr>
    <p:cSldViewPr snapToGrid="0" snapToObjects="1">
      <p:cViewPr>
        <p:scale>
          <a:sx n="145" d="100"/>
          <a:sy n="145" d="100"/>
        </p:scale>
        <p:origin x="1528" y="1168"/>
      </p:cViewPr>
      <p:guideLst>
        <p:guide orient="horz" pos="2117"/>
        <p:guide pos="37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862" y="102"/>
      </p:cViewPr>
      <p:guideLst>
        <p:guide orient="horz" pos="4524"/>
        <p:guide pos="3152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tags" Target="tags/tag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93663" y="601663"/>
            <a:ext cx="7510463" cy="42243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92379" y="5159107"/>
            <a:ext cx="623376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8233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8493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93663" y="601663"/>
            <a:ext cx="7510463" cy="4224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92379" y="5159107"/>
            <a:ext cx="6233763" cy="246221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477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3.jpg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tags" Target="../tags/tag3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6.jpg"/><Relationship Id="rId5" Type="http://schemas.openxmlformats.org/officeDocument/2006/relationships/oleObject" Target="../embeddings/oleObject9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8.vml"/><Relationship Id="rId2" Type="http://schemas.openxmlformats.org/officeDocument/2006/relationships/tags" Target="../tags/tag14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149.xml"/><Relationship Id="rId2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ags" Target="../tags/tag150.xml"/><Relationship Id="rId2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4.jpg"/><Relationship Id="rId5" Type="http://schemas.openxmlformats.org/officeDocument/2006/relationships/oleObject" Target="../embeddings/oleObject4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4.vml"/><Relationship Id="rId2" Type="http://schemas.openxmlformats.org/officeDocument/2006/relationships/tags" Target="../tags/tag6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65.xml"/><Relationship Id="rId2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4" Type="http://schemas.openxmlformats.org/officeDocument/2006/relationships/slideMaster" Target="../slideMasters/slideMaster3.xml"/><Relationship Id="rId5" Type="http://schemas.openxmlformats.org/officeDocument/2006/relationships/image" Target="../media/image5.jpg"/><Relationship Id="rId6" Type="http://schemas.openxmlformats.org/officeDocument/2006/relationships/oleObject" Target="../embeddings/oleObject6.bin"/><Relationship Id="rId7" Type="http://schemas.openxmlformats.org/officeDocument/2006/relationships/image" Target="../media/image2.emf"/><Relationship Id="rId8" Type="http://schemas.openxmlformats.org/officeDocument/2006/relationships/image" Target="../media/image3.jpg"/><Relationship Id="rId9" Type="http://schemas.openxmlformats.org/officeDocument/2006/relationships/oleObject" Target="../embeddings/oleObject7.bin"/><Relationship Id="rId1" Type="http://schemas.openxmlformats.org/officeDocument/2006/relationships/vmlDrawing" Target="../drawings/vmlDrawing6.vml"/><Relationship Id="rId2" Type="http://schemas.openxmlformats.org/officeDocument/2006/relationships/tags" Target="../tags/tag1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12.xml"/><Relationship Id="rId2" Type="http://schemas.openxmlformats.org/officeDocument/2006/relationships/tags" Target="../tags/tag113.xml"/><Relationship Id="rId3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14.xml"/><Relationship Id="rId2" Type="http://schemas.openxmlformats.org/officeDocument/2006/relationships/tags" Target="../tags/tag115.xml"/><Relationship Id="rId3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1950700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781794" y="1"/>
            <a:ext cx="9171024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black">
          <a:xfrm>
            <a:off x="7991707" y="6287539"/>
            <a:ext cx="372065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black">
          <a:xfrm>
            <a:off x="7991707" y="6410649"/>
            <a:ext cx="395899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7/31/2018 10:44 AM Central European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black">
          <a:xfrm>
            <a:off x="7991707" y="6533760"/>
            <a:ext cx="372065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3024891" y="1434420"/>
            <a:ext cx="8310355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24891" y="3119079"/>
            <a:ext cx="8310355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891" y="3582218"/>
            <a:ext cx="831035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11260545" y="36514"/>
            <a:ext cx="39377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/>
          <p:cNvSpPr>
            <a:spLocks noEditPoints="1"/>
          </p:cNvSpPr>
          <p:nvPr userDrawn="1"/>
        </p:nvSpPr>
        <p:spPr bwMode="auto">
          <a:xfrm>
            <a:off x="3024890" y="150654"/>
            <a:ext cx="2903151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3024891" y="6410649"/>
            <a:ext cx="472677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"/>
            <a:ext cx="11950700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780082" y="3392"/>
            <a:ext cx="9170618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260546" y="36515"/>
            <a:ext cx="39376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106944" y="6254081"/>
            <a:ext cx="88267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106944" y="6377192"/>
            <a:ext cx="384375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106945" y="6500304"/>
            <a:ext cx="354737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890" y="1434421"/>
            <a:ext cx="831035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890" y="3119079"/>
            <a:ext cx="8310356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890" y="3584143"/>
            <a:ext cx="83103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36211" y="192025"/>
            <a:ext cx="2177267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781793" y="6254080"/>
            <a:ext cx="5121196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1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571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288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305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1950700" cy="6721079"/>
          </a:xfrm>
          <a:prstGeom prst="rect">
            <a:avLst/>
          </a:prstGeom>
        </p:spPr>
      </p:pic>
      <p:sp>
        <p:nvSpPr>
          <p:cNvPr id="30" name="TitleRectangle"/>
          <p:cNvSpPr>
            <a:spLocks/>
          </p:cNvSpPr>
          <p:nvPr userDrawn="1"/>
        </p:nvSpPr>
        <p:spPr bwMode="white">
          <a:xfrm>
            <a:off x="2781794" y="3047"/>
            <a:ext cx="9171024" cy="398060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257136" y="36514"/>
            <a:ext cx="397180" cy="10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gray">
          <a:xfrm>
            <a:off x="7991707" y="6287539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gray">
          <a:xfrm>
            <a:off x="7991706" y="6410649"/>
            <a:ext cx="3961111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7/31/2018 10:44 AM Central European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gray">
          <a:xfrm>
            <a:off x="7991707" y="6533760"/>
            <a:ext cx="372065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3024891" y="1434420"/>
            <a:ext cx="8310355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24891" y="3119079"/>
            <a:ext cx="8310355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67" name="Document type" hidden="1"/>
          <p:cNvSpPr txBox="1">
            <a:spLocks noChangeArrowheads="1"/>
          </p:cNvSpPr>
          <p:nvPr userDrawn="1"/>
        </p:nvSpPr>
        <p:spPr bwMode="gray">
          <a:xfrm>
            <a:off x="3024890" y="3581761"/>
            <a:ext cx="8310355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3" name="LogoImage"/>
          <p:cNvSpPr>
            <a:spLocks noEditPoints="1"/>
          </p:cNvSpPr>
          <p:nvPr userDrawn="1"/>
        </p:nvSpPr>
        <p:spPr bwMode="auto">
          <a:xfrm>
            <a:off x="3024152" y="155449"/>
            <a:ext cx="2903151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Disclaimer-template_Blue" hidden="1"/>
          <p:cNvSpPr>
            <a:spLocks noChangeArrowheads="1"/>
          </p:cNvSpPr>
          <p:nvPr userDrawn="1"/>
        </p:nvSpPr>
        <p:spPr bwMode="black">
          <a:xfrm>
            <a:off x="3024891" y="6267797"/>
            <a:ext cx="4726774" cy="38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>
      <p:ext uri="{BB962C8B-B14F-4D97-AF65-F5344CB8AC3E}">
        <p14:creationId xmlns:p14="http://schemas.microsoft.com/office/powerpoint/2010/main" val="3541529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17" userDrawn="1">
          <p15:clr>
            <a:srgbClr val="FBAE40"/>
          </p15:clr>
        </p15:guide>
        <p15:guide id="2" pos="376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397126" y="50802"/>
            <a:ext cx="125718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507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1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571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397126" y="50802"/>
            <a:ext cx="125718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159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305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50791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780082" y="-1"/>
            <a:ext cx="9170618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64304740"/>
              </p:ext>
            </p:extLst>
          </p:nvPr>
        </p:nvGraphicFramePr>
        <p:xfrm>
          <a:off x="2118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3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366405" y="36515"/>
            <a:ext cx="39376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06944" y="6254081"/>
            <a:ext cx="88267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06944" y="6377192"/>
            <a:ext cx="3740265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06945" y="6500304"/>
            <a:ext cx="354737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890" y="1434421"/>
            <a:ext cx="831035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890" y="3119079"/>
            <a:ext cx="8310356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890" y="3584143"/>
            <a:ext cx="83103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33779" y="187976"/>
            <a:ext cx="2177267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781793" y="6254081"/>
            <a:ext cx="512119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pic>
        <p:nvPicPr>
          <p:cNvPr id="14" name="background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1950700" cy="6721079"/>
          </a:xfrm>
          <a:prstGeom prst="rect">
            <a:avLst/>
          </a:prstGeom>
        </p:spPr>
      </p:pic>
      <p:sp>
        <p:nvSpPr>
          <p:cNvPr id="15" name="TitleRectangle"/>
          <p:cNvSpPr>
            <a:spLocks/>
          </p:cNvSpPr>
          <p:nvPr userDrawn="1"/>
        </p:nvSpPr>
        <p:spPr bwMode="white">
          <a:xfrm>
            <a:off x="2781794" y="1"/>
            <a:ext cx="9171024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16" name="Object 15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4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Working Draft Text" hidden="1"/>
          <p:cNvSpPr txBox="1">
            <a:spLocks noChangeArrowheads="1"/>
          </p:cNvSpPr>
          <p:nvPr userDrawn="1"/>
        </p:nvSpPr>
        <p:spPr bwMode="black">
          <a:xfrm>
            <a:off x="7991707" y="6287539"/>
            <a:ext cx="372065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18" name="Working Draft" hidden="1"/>
          <p:cNvSpPr txBox="1">
            <a:spLocks noChangeArrowheads="1"/>
          </p:cNvSpPr>
          <p:nvPr userDrawn="1"/>
        </p:nvSpPr>
        <p:spPr bwMode="black">
          <a:xfrm>
            <a:off x="7991707" y="6410649"/>
            <a:ext cx="395899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7/31/2018 10:44 AM Central European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9" name="Printed" hidden="1"/>
          <p:cNvSpPr txBox="1">
            <a:spLocks noChangeArrowheads="1"/>
          </p:cNvSpPr>
          <p:nvPr userDrawn="1"/>
        </p:nvSpPr>
        <p:spPr bwMode="black">
          <a:xfrm>
            <a:off x="7991707" y="6533760"/>
            <a:ext cx="372065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20" name="Title"/>
          <p:cNvSpPr>
            <a:spLocks noGrp="1" noChangeArrowheads="1"/>
          </p:cNvSpPr>
          <p:nvPr>
            <p:ph type="ctrTitle"/>
          </p:nvPr>
        </p:nvSpPr>
        <p:spPr>
          <a:xfrm>
            <a:off x="3024891" y="1434420"/>
            <a:ext cx="8310355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1" name="Subtitle"/>
          <p:cNvSpPr>
            <a:spLocks noGrp="1" noChangeArrowheads="1"/>
          </p:cNvSpPr>
          <p:nvPr>
            <p:ph type="subTitle" idx="1"/>
          </p:nvPr>
        </p:nvSpPr>
        <p:spPr>
          <a:xfrm>
            <a:off x="3024891" y="3119079"/>
            <a:ext cx="8310355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2" name="Document type" hidden="1"/>
          <p:cNvSpPr txBox="1">
            <a:spLocks noChangeArrowheads="1"/>
          </p:cNvSpPr>
          <p:nvPr userDrawn="1"/>
        </p:nvSpPr>
        <p:spPr bwMode="gray">
          <a:xfrm>
            <a:off x="3024891" y="3582218"/>
            <a:ext cx="831035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3" name="doc id" hidden="1"/>
          <p:cNvSpPr txBox="1">
            <a:spLocks noChangeArrowheads="1"/>
          </p:cNvSpPr>
          <p:nvPr userDrawn="1"/>
        </p:nvSpPr>
        <p:spPr bwMode="white">
          <a:xfrm>
            <a:off x="11260545" y="36514"/>
            <a:ext cx="39377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4" name="LogoImage"/>
          <p:cNvSpPr>
            <a:spLocks noEditPoints="1"/>
          </p:cNvSpPr>
          <p:nvPr userDrawn="1"/>
        </p:nvSpPr>
        <p:spPr bwMode="auto">
          <a:xfrm>
            <a:off x="3024890" y="150654"/>
            <a:ext cx="2903151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5" name="Disclaimer-English (United States)" hidden="1"/>
          <p:cNvSpPr>
            <a:spLocks noChangeArrowheads="1"/>
          </p:cNvSpPr>
          <p:nvPr userDrawn="1"/>
        </p:nvSpPr>
        <p:spPr bwMode="black">
          <a:xfrm>
            <a:off x="3024891" y="6410649"/>
            <a:ext cx="472677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58781" y="230189"/>
            <a:ext cx="11493417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243790" y="-13134"/>
            <a:ext cx="1701836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7561" y="-495300"/>
            <a:ext cx="184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  <p:sp>
        <p:nvSpPr>
          <p:cNvPr id="10" name="Slide Number"/>
          <p:cNvSpPr txBox="1">
            <a:spLocks/>
          </p:cNvSpPr>
          <p:nvPr userDrawn="1"/>
        </p:nvSpPr>
        <p:spPr bwMode="auto"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1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12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3" orient="horz" pos="688">
          <p15:clr>
            <a:srgbClr val="F26B43"/>
          </p15:clr>
        </p15:guide>
        <p15:guide id="5" pos="7341" userDrawn="1">
          <p15:clr>
            <a:srgbClr val="F26B43"/>
          </p15:clr>
        </p15:guide>
        <p15:guide id="6" pos="99" userDrawn="1">
          <p15:clr>
            <a:srgbClr val="F26B43"/>
          </p15:clr>
        </p15:guide>
        <p15:guide id="7" orient="horz" pos="571" userDrawn="1">
          <p15:clr>
            <a:srgbClr val="F26B43"/>
          </p15:clr>
        </p15:guide>
        <p15:guide id="8" orient="horz" pos="3911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Slide Number"/>
          <p:cNvSpPr txBox="1">
            <a:spLocks/>
          </p:cNvSpPr>
          <p:nvPr userDrawn="1"/>
        </p:nvSpPr>
        <p:spPr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8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5" pos="5305" userDrawn="1">
          <p15:clr>
            <a:srgbClr val="000000"/>
          </p15:clr>
        </p15:guide>
        <p15:guide id="6" orient="horz" pos="570" userDrawn="1">
          <p15:clr>
            <a:srgbClr val="000000"/>
          </p15:clr>
        </p15:guide>
        <p15:guide id="7" orient="horz" pos="3912" userDrawn="1">
          <p15:clr>
            <a:srgbClr val="000000"/>
          </p15:clr>
        </p15:guide>
        <p15:guide id="8" pos="96" userDrawn="1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tags" Target="../tags/tag16.xml"/><Relationship Id="rId21" Type="http://schemas.openxmlformats.org/officeDocument/2006/relationships/tags" Target="../tags/tag17.xml"/><Relationship Id="rId22" Type="http://schemas.openxmlformats.org/officeDocument/2006/relationships/tags" Target="../tags/tag18.xml"/><Relationship Id="rId23" Type="http://schemas.openxmlformats.org/officeDocument/2006/relationships/tags" Target="../tags/tag19.xml"/><Relationship Id="rId24" Type="http://schemas.openxmlformats.org/officeDocument/2006/relationships/tags" Target="../tags/tag20.xml"/><Relationship Id="rId25" Type="http://schemas.openxmlformats.org/officeDocument/2006/relationships/tags" Target="../tags/tag21.xml"/><Relationship Id="rId26" Type="http://schemas.openxmlformats.org/officeDocument/2006/relationships/tags" Target="../tags/tag22.xml"/><Relationship Id="rId27" Type="http://schemas.openxmlformats.org/officeDocument/2006/relationships/tags" Target="../tags/tag23.xml"/><Relationship Id="rId28" Type="http://schemas.openxmlformats.org/officeDocument/2006/relationships/tags" Target="../tags/tag24.xml"/><Relationship Id="rId29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vmlDrawing" Target="../drawings/vmlDrawing1.vml"/><Relationship Id="rId30" Type="http://schemas.openxmlformats.org/officeDocument/2006/relationships/tags" Target="../tags/tag26.xml"/><Relationship Id="rId31" Type="http://schemas.openxmlformats.org/officeDocument/2006/relationships/tags" Target="../tags/tag27.xml"/><Relationship Id="rId32" Type="http://schemas.openxmlformats.org/officeDocument/2006/relationships/tags" Target="../tags/tag28.xml"/><Relationship Id="rId9" Type="http://schemas.openxmlformats.org/officeDocument/2006/relationships/tags" Target="../tags/tag5.xml"/><Relationship Id="rId6" Type="http://schemas.openxmlformats.org/officeDocument/2006/relationships/tags" Target="../tags/tag2.xml"/><Relationship Id="rId7" Type="http://schemas.openxmlformats.org/officeDocument/2006/relationships/tags" Target="../tags/tag3.xml"/><Relationship Id="rId8" Type="http://schemas.openxmlformats.org/officeDocument/2006/relationships/tags" Target="../tags/tag4.xml"/><Relationship Id="rId33" Type="http://schemas.openxmlformats.org/officeDocument/2006/relationships/tags" Target="../tags/tag29.xml"/><Relationship Id="rId34" Type="http://schemas.openxmlformats.org/officeDocument/2006/relationships/tags" Target="../tags/tag30.xml"/><Relationship Id="rId35" Type="http://schemas.openxmlformats.org/officeDocument/2006/relationships/oleObject" Target="../embeddings/oleObject1.bin"/><Relationship Id="rId36" Type="http://schemas.openxmlformats.org/officeDocument/2006/relationships/image" Target="../media/image1.emf"/><Relationship Id="rId10" Type="http://schemas.openxmlformats.org/officeDocument/2006/relationships/tags" Target="../tags/tag6.xml"/><Relationship Id="rId11" Type="http://schemas.openxmlformats.org/officeDocument/2006/relationships/tags" Target="../tags/tag7.xml"/><Relationship Id="rId12" Type="http://schemas.openxmlformats.org/officeDocument/2006/relationships/tags" Target="../tags/tag8.xml"/><Relationship Id="rId13" Type="http://schemas.openxmlformats.org/officeDocument/2006/relationships/tags" Target="../tags/tag9.xml"/><Relationship Id="rId14" Type="http://schemas.openxmlformats.org/officeDocument/2006/relationships/tags" Target="../tags/tag10.xml"/><Relationship Id="rId15" Type="http://schemas.openxmlformats.org/officeDocument/2006/relationships/tags" Target="../tags/tag11.xml"/><Relationship Id="rId16" Type="http://schemas.openxmlformats.org/officeDocument/2006/relationships/tags" Target="../tags/tag12.xml"/><Relationship Id="rId17" Type="http://schemas.openxmlformats.org/officeDocument/2006/relationships/tags" Target="../tags/tag13.xml"/><Relationship Id="rId18" Type="http://schemas.openxmlformats.org/officeDocument/2006/relationships/tags" Target="../tags/tag14.xml"/><Relationship Id="rId19" Type="http://schemas.openxmlformats.org/officeDocument/2006/relationships/tags" Target="../tags/tag15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tags" Target="../tags/tag48.xml"/><Relationship Id="rId21" Type="http://schemas.openxmlformats.org/officeDocument/2006/relationships/tags" Target="../tags/tag49.xml"/><Relationship Id="rId22" Type="http://schemas.openxmlformats.org/officeDocument/2006/relationships/tags" Target="../tags/tag50.xml"/><Relationship Id="rId23" Type="http://schemas.openxmlformats.org/officeDocument/2006/relationships/tags" Target="../tags/tag51.xml"/><Relationship Id="rId24" Type="http://schemas.openxmlformats.org/officeDocument/2006/relationships/tags" Target="../tags/tag52.xml"/><Relationship Id="rId25" Type="http://schemas.openxmlformats.org/officeDocument/2006/relationships/tags" Target="../tags/tag53.xml"/><Relationship Id="rId26" Type="http://schemas.openxmlformats.org/officeDocument/2006/relationships/tags" Target="../tags/tag54.xml"/><Relationship Id="rId27" Type="http://schemas.openxmlformats.org/officeDocument/2006/relationships/tags" Target="../tags/tag55.xml"/><Relationship Id="rId28" Type="http://schemas.openxmlformats.org/officeDocument/2006/relationships/tags" Target="../tags/tag56.xml"/><Relationship Id="rId29" Type="http://schemas.openxmlformats.org/officeDocument/2006/relationships/tags" Target="../tags/tag57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5" Type="http://schemas.openxmlformats.org/officeDocument/2006/relationships/vmlDrawing" Target="../drawings/vmlDrawing3.vml"/><Relationship Id="rId30" Type="http://schemas.openxmlformats.org/officeDocument/2006/relationships/tags" Target="../tags/tag58.xml"/><Relationship Id="rId31" Type="http://schemas.openxmlformats.org/officeDocument/2006/relationships/tags" Target="../tags/tag59.xml"/><Relationship Id="rId32" Type="http://schemas.openxmlformats.org/officeDocument/2006/relationships/tags" Target="../tags/tag60.xml"/><Relationship Id="rId9" Type="http://schemas.openxmlformats.org/officeDocument/2006/relationships/tags" Target="../tags/tag37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33" Type="http://schemas.openxmlformats.org/officeDocument/2006/relationships/tags" Target="../tags/tag61.xml"/><Relationship Id="rId34" Type="http://schemas.openxmlformats.org/officeDocument/2006/relationships/tags" Target="../tags/tag62.xml"/><Relationship Id="rId35" Type="http://schemas.openxmlformats.org/officeDocument/2006/relationships/oleObject" Target="../embeddings/oleObject3.bin"/><Relationship Id="rId36" Type="http://schemas.openxmlformats.org/officeDocument/2006/relationships/image" Target="../media/image1.emf"/><Relationship Id="rId10" Type="http://schemas.openxmlformats.org/officeDocument/2006/relationships/tags" Target="../tags/tag38.xml"/><Relationship Id="rId11" Type="http://schemas.openxmlformats.org/officeDocument/2006/relationships/tags" Target="../tags/tag39.xml"/><Relationship Id="rId12" Type="http://schemas.openxmlformats.org/officeDocument/2006/relationships/tags" Target="../tags/tag40.xml"/><Relationship Id="rId13" Type="http://schemas.openxmlformats.org/officeDocument/2006/relationships/tags" Target="../tags/tag41.xml"/><Relationship Id="rId14" Type="http://schemas.openxmlformats.org/officeDocument/2006/relationships/tags" Target="../tags/tag42.xml"/><Relationship Id="rId15" Type="http://schemas.openxmlformats.org/officeDocument/2006/relationships/tags" Target="../tags/tag43.xml"/><Relationship Id="rId16" Type="http://schemas.openxmlformats.org/officeDocument/2006/relationships/tags" Target="../tags/tag44.xml"/><Relationship Id="rId17" Type="http://schemas.openxmlformats.org/officeDocument/2006/relationships/tags" Target="../tags/tag45.xml"/><Relationship Id="rId18" Type="http://schemas.openxmlformats.org/officeDocument/2006/relationships/tags" Target="../tags/tag46.xml"/><Relationship Id="rId19" Type="http://schemas.openxmlformats.org/officeDocument/2006/relationships/tags" Target="../tags/tag47.xml"/></Relationships>
</file>

<file path=ppt/slideMasters/_rels/slideMaster3.xml.rels><?xml version="1.0" encoding="UTF-8" standalone="yes"?>
<Relationships xmlns="http://schemas.openxmlformats.org/package/2006/relationships"><Relationship Id="rId46" Type="http://schemas.openxmlformats.org/officeDocument/2006/relationships/tags" Target="../tags/tag106.xml"/><Relationship Id="rId47" Type="http://schemas.openxmlformats.org/officeDocument/2006/relationships/tags" Target="../tags/tag107.xml"/><Relationship Id="rId48" Type="http://schemas.openxmlformats.org/officeDocument/2006/relationships/tags" Target="../tags/tag108.xml"/><Relationship Id="rId49" Type="http://schemas.openxmlformats.org/officeDocument/2006/relationships/tags" Target="../tags/tag109.xml"/><Relationship Id="rId20" Type="http://schemas.openxmlformats.org/officeDocument/2006/relationships/tags" Target="../tags/tag80.xml"/><Relationship Id="rId21" Type="http://schemas.openxmlformats.org/officeDocument/2006/relationships/tags" Target="../tags/tag81.xml"/><Relationship Id="rId22" Type="http://schemas.openxmlformats.org/officeDocument/2006/relationships/tags" Target="../tags/tag82.xml"/><Relationship Id="rId23" Type="http://schemas.openxmlformats.org/officeDocument/2006/relationships/tags" Target="../tags/tag83.xml"/><Relationship Id="rId24" Type="http://schemas.openxmlformats.org/officeDocument/2006/relationships/tags" Target="../tags/tag84.xml"/><Relationship Id="rId25" Type="http://schemas.openxmlformats.org/officeDocument/2006/relationships/tags" Target="../tags/tag85.xml"/><Relationship Id="rId26" Type="http://schemas.openxmlformats.org/officeDocument/2006/relationships/tags" Target="../tags/tag86.xml"/><Relationship Id="rId27" Type="http://schemas.openxmlformats.org/officeDocument/2006/relationships/tags" Target="../tags/tag87.xml"/><Relationship Id="rId28" Type="http://schemas.openxmlformats.org/officeDocument/2006/relationships/tags" Target="../tags/tag88.xml"/><Relationship Id="rId29" Type="http://schemas.openxmlformats.org/officeDocument/2006/relationships/tags" Target="../tags/tag89.xml"/><Relationship Id="rId50" Type="http://schemas.openxmlformats.org/officeDocument/2006/relationships/oleObject" Target="../embeddings/oleObject5.bin"/><Relationship Id="rId51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5" Type="http://schemas.openxmlformats.org/officeDocument/2006/relationships/vmlDrawing" Target="../drawings/vmlDrawing5.vml"/><Relationship Id="rId30" Type="http://schemas.openxmlformats.org/officeDocument/2006/relationships/tags" Target="../tags/tag90.xml"/><Relationship Id="rId31" Type="http://schemas.openxmlformats.org/officeDocument/2006/relationships/tags" Target="../tags/tag91.xml"/><Relationship Id="rId32" Type="http://schemas.openxmlformats.org/officeDocument/2006/relationships/tags" Target="../tags/tag92.xml"/><Relationship Id="rId9" Type="http://schemas.openxmlformats.org/officeDocument/2006/relationships/tags" Target="../tags/tag69.xml"/><Relationship Id="rId6" Type="http://schemas.openxmlformats.org/officeDocument/2006/relationships/tags" Target="../tags/tag66.xml"/><Relationship Id="rId7" Type="http://schemas.openxmlformats.org/officeDocument/2006/relationships/tags" Target="../tags/tag67.xml"/><Relationship Id="rId8" Type="http://schemas.openxmlformats.org/officeDocument/2006/relationships/tags" Target="../tags/tag68.xml"/><Relationship Id="rId33" Type="http://schemas.openxmlformats.org/officeDocument/2006/relationships/tags" Target="../tags/tag93.xml"/><Relationship Id="rId34" Type="http://schemas.openxmlformats.org/officeDocument/2006/relationships/tags" Target="../tags/tag94.xml"/><Relationship Id="rId35" Type="http://schemas.openxmlformats.org/officeDocument/2006/relationships/tags" Target="../tags/tag95.xml"/><Relationship Id="rId36" Type="http://schemas.openxmlformats.org/officeDocument/2006/relationships/tags" Target="../tags/tag96.xml"/><Relationship Id="rId10" Type="http://schemas.openxmlformats.org/officeDocument/2006/relationships/tags" Target="../tags/tag70.xml"/><Relationship Id="rId11" Type="http://schemas.openxmlformats.org/officeDocument/2006/relationships/tags" Target="../tags/tag71.xml"/><Relationship Id="rId12" Type="http://schemas.openxmlformats.org/officeDocument/2006/relationships/tags" Target="../tags/tag72.xml"/><Relationship Id="rId13" Type="http://schemas.openxmlformats.org/officeDocument/2006/relationships/tags" Target="../tags/tag73.xml"/><Relationship Id="rId14" Type="http://schemas.openxmlformats.org/officeDocument/2006/relationships/tags" Target="../tags/tag74.xml"/><Relationship Id="rId15" Type="http://schemas.openxmlformats.org/officeDocument/2006/relationships/tags" Target="../tags/tag75.xml"/><Relationship Id="rId16" Type="http://schemas.openxmlformats.org/officeDocument/2006/relationships/tags" Target="../tags/tag76.xml"/><Relationship Id="rId17" Type="http://schemas.openxmlformats.org/officeDocument/2006/relationships/tags" Target="../tags/tag77.xml"/><Relationship Id="rId18" Type="http://schemas.openxmlformats.org/officeDocument/2006/relationships/tags" Target="../tags/tag78.xml"/><Relationship Id="rId19" Type="http://schemas.openxmlformats.org/officeDocument/2006/relationships/tags" Target="../tags/tag79.xml"/><Relationship Id="rId37" Type="http://schemas.openxmlformats.org/officeDocument/2006/relationships/tags" Target="../tags/tag97.xml"/><Relationship Id="rId38" Type="http://schemas.openxmlformats.org/officeDocument/2006/relationships/tags" Target="../tags/tag98.xml"/><Relationship Id="rId39" Type="http://schemas.openxmlformats.org/officeDocument/2006/relationships/tags" Target="../tags/tag99.xml"/><Relationship Id="rId40" Type="http://schemas.openxmlformats.org/officeDocument/2006/relationships/tags" Target="../tags/tag100.xml"/><Relationship Id="rId41" Type="http://schemas.openxmlformats.org/officeDocument/2006/relationships/tags" Target="../tags/tag101.xml"/><Relationship Id="rId42" Type="http://schemas.openxmlformats.org/officeDocument/2006/relationships/tags" Target="../tags/tag102.xml"/><Relationship Id="rId43" Type="http://schemas.openxmlformats.org/officeDocument/2006/relationships/tags" Target="../tags/tag103.xml"/><Relationship Id="rId44" Type="http://schemas.openxmlformats.org/officeDocument/2006/relationships/tags" Target="../tags/tag104.xml"/><Relationship Id="rId45" Type="http://schemas.openxmlformats.org/officeDocument/2006/relationships/tags" Target="../tags/tag105.xml"/></Relationships>
</file>

<file path=ppt/slideMasters/_rels/slideMaster4.xml.rels><?xml version="1.0" encoding="UTF-8" standalone="yes"?>
<Relationships xmlns="http://schemas.openxmlformats.org/package/2006/relationships"><Relationship Id="rId20" Type="http://schemas.openxmlformats.org/officeDocument/2006/relationships/tags" Target="../tags/tag130.xml"/><Relationship Id="rId21" Type="http://schemas.openxmlformats.org/officeDocument/2006/relationships/tags" Target="../tags/tag131.xml"/><Relationship Id="rId22" Type="http://schemas.openxmlformats.org/officeDocument/2006/relationships/tags" Target="../tags/tag132.xml"/><Relationship Id="rId23" Type="http://schemas.openxmlformats.org/officeDocument/2006/relationships/tags" Target="../tags/tag133.xml"/><Relationship Id="rId24" Type="http://schemas.openxmlformats.org/officeDocument/2006/relationships/tags" Target="../tags/tag134.xml"/><Relationship Id="rId25" Type="http://schemas.openxmlformats.org/officeDocument/2006/relationships/tags" Target="../tags/tag135.xml"/><Relationship Id="rId26" Type="http://schemas.openxmlformats.org/officeDocument/2006/relationships/tags" Target="../tags/tag136.xml"/><Relationship Id="rId27" Type="http://schemas.openxmlformats.org/officeDocument/2006/relationships/tags" Target="../tags/tag137.xml"/><Relationship Id="rId28" Type="http://schemas.openxmlformats.org/officeDocument/2006/relationships/tags" Target="../tags/tag138.xml"/><Relationship Id="rId29" Type="http://schemas.openxmlformats.org/officeDocument/2006/relationships/tags" Target="../tags/tag139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5" Type="http://schemas.openxmlformats.org/officeDocument/2006/relationships/vmlDrawing" Target="../drawings/vmlDrawing7.vml"/><Relationship Id="rId30" Type="http://schemas.openxmlformats.org/officeDocument/2006/relationships/tags" Target="../tags/tag140.xml"/><Relationship Id="rId31" Type="http://schemas.openxmlformats.org/officeDocument/2006/relationships/tags" Target="../tags/tag141.xml"/><Relationship Id="rId32" Type="http://schemas.openxmlformats.org/officeDocument/2006/relationships/tags" Target="../tags/tag142.xml"/><Relationship Id="rId9" Type="http://schemas.openxmlformats.org/officeDocument/2006/relationships/tags" Target="../tags/tag119.xml"/><Relationship Id="rId6" Type="http://schemas.openxmlformats.org/officeDocument/2006/relationships/tags" Target="../tags/tag116.xml"/><Relationship Id="rId7" Type="http://schemas.openxmlformats.org/officeDocument/2006/relationships/tags" Target="../tags/tag117.xml"/><Relationship Id="rId8" Type="http://schemas.openxmlformats.org/officeDocument/2006/relationships/tags" Target="../tags/tag118.xml"/><Relationship Id="rId33" Type="http://schemas.openxmlformats.org/officeDocument/2006/relationships/tags" Target="../tags/tag143.xml"/><Relationship Id="rId34" Type="http://schemas.openxmlformats.org/officeDocument/2006/relationships/tags" Target="../tags/tag144.xml"/><Relationship Id="rId35" Type="http://schemas.openxmlformats.org/officeDocument/2006/relationships/tags" Target="../tags/tag145.xml"/><Relationship Id="rId36" Type="http://schemas.openxmlformats.org/officeDocument/2006/relationships/tags" Target="../tags/tag146.xml"/><Relationship Id="rId10" Type="http://schemas.openxmlformats.org/officeDocument/2006/relationships/tags" Target="../tags/tag120.xml"/><Relationship Id="rId11" Type="http://schemas.openxmlformats.org/officeDocument/2006/relationships/tags" Target="../tags/tag121.xml"/><Relationship Id="rId12" Type="http://schemas.openxmlformats.org/officeDocument/2006/relationships/tags" Target="../tags/tag122.xml"/><Relationship Id="rId13" Type="http://schemas.openxmlformats.org/officeDocument/2006/relationships/tags" Target="../tags/tag123.xml"/><Relationship Id="rId14" Type="http://schemas.openxmlformats.org/officeDocument/2006/relationships/tags" Target="../tags/tag124.xml"/><Relationship Id="rId15" Type="http://schemas.openxmlformats.org/officeDocument/2006/relationships/tags" Target="../tags/tag125.xml"/><Relationship Id="rId16" Type="http://schemas.openxmlformats.org/officeDocument/2006/relationships/tags" Target="../tags/tag126.xml"/><Relationship Id="rId17" Type="http://schemas.openxmlformats.org/officeDocument/2006/relationships/tags" Target="../tags/tag127.xml"/><Relationship Id="rId18" Type="http://schemas.openxmlformats.org/officeDocument/2006/relationships/tags" Target="../tags/tag128.xml"/><Relationship Id="rId19" Type="http://schemas.openxmlformats.org/officeDocument/2006/relationships/tags" Target="../tags/tag129.xml"/><Relationship Id="rId37" Type="http://schemas.openxmlformats.org/officeDocument/2006/relationships/tags" Target="../tags/tag147.xml"/><Relationship Id="rId38" Type="http://schemas.openxmlformats.org/officeDocument/2006/relationships/oleObject" Target="../embeddings/oleObject8.bin"/><Relationship Id="rId3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302310082"/>
              </p:ext>
            </p:extLst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6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6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691365" y="1940591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7/31/2018 10:44 AM Central European Standard Time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1734920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79" y="230189"/>
            <a:ext cx="114934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79" y="554866"/>
            <a:ext cx="114934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79" y="6305946"/>
            <a:ext cx="1149341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79" y="6507559"/>
            <a:ext cx="96017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30238" algn="l"/>
              </a:tabLst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937096" y="1951380"/>
            <a:ext cx="5737182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7094" y="1257754"/>
            <a:ext cx="5686374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8853" y="285751"/>
            <a:ext cx="473334" cy="150811"/>
            <a:chOff x="8385837" y="285750"/>
            <a:chExt cx="354938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837" y="285750"/>
              <a:ext cx="354938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837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837" y="436561"/>
              <a:ext cx="354938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11347343" y="6327340"/>
            <a:ext cx="6096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10059937" y="272354"/>
            <a:ext cx="1345750" cy="761545"/>
            <a:chOff x="7607284" y="279400"/>
            <a:chExt cx="1009134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0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02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3" name="LegendBoxes" hidden="1"/>
          <p:cNvGrpSpPr/>
          <p:nvPr userDrawn="1"/>
        </p:nvGrpSpPr>
        <p:grpSpPr>
          <a:xfrm>
            <a:off x="10470645" y="272458"/>
            <a:ext cx="935043" cy="1028245"/>
            <a:chOff x="5894005" y="919828"/>
            <a:chExt cx="701158" cy="1028245"/>
          </a:xfrm>
        </p:grpSpPr>
        <p:sp>
          <p:nvSpPr>
            <p:cNvPr id="104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5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6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7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8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9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0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1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10381730" y="271952"/>
            <a:ext cx="1023959" cy="1317003"/>
            <a:chOff x="5894005" y="2695123"/>
            <a:chExt cx="767833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8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6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58779" y="230189"/>
            <a:ext cx="114934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7096" y="1951380"/>
            <a:ext cx="5737182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  <p:sp>
        <p:nvSpPr>
          <p:cNvPr id="24" name="Working Draft" hidden="1"/>
          <p:cNvSpPr txBox="1">
            <a:spLocks noChangeArrowheads="1"/>
          </p:cNvSpPr>
          <p:nvPr userDrawn="1"/>
        </p:nvSpPr>
        <p:spPr bwMode="auto">
          <a:xfrm rot="5400000">
            <a:off x="10691365" y="1940591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7/31/2018 10:44 AM Central European Standard Time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5" name="Printed" hidden="1"/>
          <p:cNvSpPr txBox="1">
            <a:spLocks noChangeArrowheads="1"/>
          </p:cNvSpPr>
          <p:nvPr userDrawn="1"/>
        </p:nvSpPr>
        <p:spPr bwMode="auto">
          <a:xfrm rot="5400000">
            <a:off x="11734920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6" name="1. On-page tracker" hidden="1"/>
          <p:cNvSpPr>
            <a:spLocks noChangeArrowheads="1"/>
          </p:cNvSpPr>
          <p:nvPr userDrawn="1"/>
        </p:nvSpPr>
        <p:spPr bwMode="auto">
          <a:xfrm>
            <a:off x="158780" y="75765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27" name="3. Unit of measure" hidden="1"/>
          <p:cNvSpPr txBox="1">
            <a:spLocks noChangeArrowheads="1"/>
          </p:cNvSpPr>
          <p:nvPr userDrawn="1"/>
        </p:nvSpPr>
        <p:spPr bwMode="auto">
          <a:xfrm>
            <a:off x="158778" y="554866"/>
            <a:ext cx="114934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29" name="4. Footnote" hidden="1"/>
          <p:cNvSpPr txBox="1">
            <a:spLocks noChangeArrowheads="1"/>
          </p:cNvSpPr>
          <p:nvPr/>
        </p:nvSpPr>
        <p:spPr bwMode="auto">
          <a:xfrm>
            <a:off x="158779" y="6305946"/>
            <a:ext cx="1140026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30" name="5. Source" hidden="1"/>
          <p:cNvSpPr>
            <a:spLocks noChangeArrowheads="1"/>
          </p:cNvSpPr>
          <p:nvPr/>
        </p:nvSpPr>
        <p:spPr bwMode="auto">
          <a:xfrm>
            <a:off x="158779" y="6507559"/>
            <a:ext cx="915197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31" name="ACET" hidden="1"/>
          <p:cNvGrpSpPr>
            <a:grpSpLocks/>
          </p:cNvGrpSpPr>
          <p:nvPr userDrawn="1"/>
        </p:nvGrpSpPr>
        <p:grpSpPr bwMode="auto">
          <a:xfrm>
            <a:off x="1937094" y="1257754"/>
            <a:ext cx="5686374" cy="508000"/>
            <a:chOff x="915" y="710"/>
            <a:chExt cx="2686" cy="320"/>
          </a:xfrm>
        </p:grpSpPr>
        <p:cxnSp>
          <p:nvCxnSpPr>
            <p:cNvPr id="32" name="AutoShape 249"/>
            <p:cNvCxnSpPr>
              <a:cxnSpLocks noChangeShapeType="1"/>
              <a:stCxn id="33" idx="4"/>
              <a:endCxn id="33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4" name="Sticker" hidden="1"/>
          <p:cNvGrpSpPr/>
          <p:nvPr userDrawn="1"/>
        </p:nvGrpSpPr>
        <p:grpSpPr>
          <a:xfrm>
            <a:off x="11178853" y="285751"/>
            <a:ext cx="473334" cy="150811"/>
            <a:chOff x="8385837" y="285750"/>
            <a:chExt cx="354938" cy="150811"/>
          </a:xfrm>
        </p:grpSpPr>
        <p:sp>
          <p:nvSpPr>
            <p:cNvPr id="35" name="StickerRectangle"/>
            <p:cNvSpPr>
              <a:spLocks noChangeArrowheads="1"/>
            </p:cNvSpPr>
            <p:nvPr/>
          </p:nvSpPr>
          <p:spPr bwMode="auto">
            <a:xfrm>
              <a:off x="8385837" y="285750"/>
              <a:ext cx="354938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36" name="AutoShape 31"/>
            <p:cNvCxnSpPr>
              <a:cxnSpLocks noChangeShapeType="1"/>
              <a:stCxn id="35" idx="2"/>
              <a:endCxn id="35" idx="4"/>
            </p:cNvCxnSpPr>
            <p:nvPr/>
          </p:nvCxnSpPr>
          <p:spPr bwMode="auto">
            <a:xfrm>
              <a:off x="8385837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2"/>
            <p:cNvCxnSpPr>
              <a:cxnSpLocks noChangeShapeType="1"/>
              <a:stCxn id="35" idx="4"/>
              <a:endCxn id="35" idx="6"/>
            </p:cNvCxnSpPr>
            <p:nvPr/>
          </p:nvCxnSpPr>
          <p:spPr bwMode="auto">
            <a:xfrm>
              <a:off x="8385837" y="436561"/>
              <a:ext cx="354938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SlideBottomBar" hidden="1"/>
          <p:cNvSpPr/>
          <p:nvPr userDrawn="1"/>
        </p:nvSpPr>
        <p:spPr>
          <a:xfrm>
            <a:off x="11735015" y="6328651"/>
            <a:ext cx="6096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" name="doc id" hidden="1"/>
          <p:cNvSpPr>
            <a:spLocks noChangeArrowheads="1"/>
          </p:cNvSpPr>
          <p:nvPr userDrawn="1"/>
        </p:nvSpPr>
        <p:spPr bwMode="auto">
          <a:xfrm>
            <a:off x="10397126" y="50802"/>
            <a:ext cx="125718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10059937" y="272354"/>
            <a:ext cx="1345750" cy="761545"/>
            <a:chOff x="7607284" y="279400"/>
            <a:chExt cx="1009134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3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4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65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66" name="LegendBoxes" hidden="1"/>
          <p:cNvGrpSpPr/>
          <p:nvPr userDrawn="1"/>
        </p:nvGrpSpPr>
        <p:grpSpPr>
          <a:xfrm>
            <a:off x="10470645" y="272458"/>
            <a:ext cx="935043" cy="1028245"/>
            <a:chOff x="5894005" y="919828"/>
            <a:chExt cx="701158" cy="1028245"/>
          </a:xfrm>
        </p:grpSpPr>
        <p:sp>
          <p:nvSpPr>
            <p:cNvPr id="67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8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9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0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1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2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3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4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10381730" y="271952"/>
            <a:ext cx="1023959" cy="1317003"/>
            <a:chOff x="5894005" y="2695123"/>
            <a:chExt cx="767833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2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482134566"/>
              </p:ext>
            </p:extLst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50" imgW="270" imgH="270" progId="TCLayout.ActiveDocument.1">
                  <p:embed/>
                </p:oleObj>
              </mc:Choice>
              <mc:Fallback>
                <p:oleObj name="think-cell Slide" r:id="rId5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4921" y="4114413"/>
            <a:ext cx="245260" cy="9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81" y="230190"/>
            <a:ext cx="11493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49058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81" y="554866"/>
            <a:ext cx="114934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79" y="6305946"/>
            <a:ext cx="1140026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80" y="6507559"/>
            <a:ext cx="9954329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7094" y="1254580"/>
            <a:ext cx="5686373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8785" y="285751"/>
            <a:ext cx="473398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8342" y="279401"/>
            <a:ext cx="763856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80493" y="279401"/>
            <a:ext cx="1071705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1657" y="250825"/>
            <a:ext cx="83054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35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48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49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36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46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47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37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4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4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38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42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43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39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4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41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5654" y="6507559"/>
            <a:ext cx="45725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758" y="1951380"/>
            <a:ext cx="4302696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sp>
        <p:nvSpPr>
          <p:cNvPr id="62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7096" y="1951380"/>
            <a:ext cx="5737182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63" name="ACET" hidden="1"/>
          <p:cNvGrpSpPr>
            <a:grpSpLocks/>
          </p:cNvGrpSpPr>
          <p:nvPr userDrawn="1"/>
        </p:nvGrpSpPr>
        <p:grpSpPr bwMode="gray">
          <a:xfrm>
            <a:off x="1937094" y="1257754"/>
            <a:ext cx="5686374" cy="508000"/>
            <a:chOff x="915" y="710"/>
            <a:chExt cx="2686" cy="320"/>
          </a:xfrm>
        </p:grpSpPr>
        <p:cxnSp>
          <p:nvCxnSpPr>
            <p:cNvPr id="64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66" name="Sticker" hidden="1"/>
          <p:cNvGrpSpPr/>
          <p:nvPr userDrawn="1"/>
        </p:nvGrpSpPr>
        <p:grpSpPr bwMode="gray">
          <a:xfrm>
            <a:off x="11178853" y="285751"/>
            <a:ext cx="473334" cy="150811"/>
            <a:chOff x="8385837" y="285750"/>
            <a:chExt cx="354938" cy="150811"/>
          </a:xfrm>
        </p:grpSpPr>
        <p:sp>
          <p:nvSpPr>
            <p:cNvPr id="67" name="StickerRectangle"/>
            <p:cNvSpPr>
              <a:spLocks noChangeArrowheads="1"/>
            </p:cNvSpPr>
            <p:nvPr/>
          </p:nvSpPr>
          <p:spPr bwMode="gray">
            <a:xfrm>
              <a:off x="8385837" y="285750"/>
              <a:ext cx="354938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68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837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837" y="436561"/>
              <a:ext cx="354938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0" name="SlideBottomBar" hidden="1"/>
          <p:cNvSpPr/>
          <p:nvPr userDrawn="1"/>
        </p:nvSpPr>
        <p:spPr>
          <a:xfrm>
            <a:off x="11347343" y="6327340"/>
            <a:ext cx="6096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1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72" name="LegendLines" hidden="1"/>
          <p:cNvGrpSpPr/>
          <p:nvPr userDrawn="1"/>
        </p:nvGrpSpPr>
        <p:grpSpPr>
          <a:xfrm>
            <a:off x="10059937" y="272354"/>
            <a:ext cx="1345750" cy="761545"/>
            <a:chOff x="7607284" y="279400"/>
            <a:chExt cx="1009134" cy="761545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78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Boxes" hidden="1"/>
          <p:cNvGrpSpPr/>
          <p:nvPr userDrawn="1"/>
        </p:nvGrpSpPr>
        <p:grpSpPr>
          <a:xfrm>
            <a:off x="10470645" y="272458"/>
            <a:ext cx="935043" cy="1028245"/>
            <a:chOff x="5894005" y="919828"/>
            <a:chExt cx="701158" cy="1028245"/>
          </a:xfrm>
        </p:grpSpPr>
        <p:sp>
          <p:nvSpPr>
            <p:cNvPr id="80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81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82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83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84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5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8" name="LegendMoons" hidden="1"/>
          <p:cNvGrpSpPr/>
          <p:nvPr userDrawn="1"/>
        </p:nvGrpSpPr>
        <p:grpSpPr>
          <a:xfrm>
            <a:off x="10381730" y="271952"/>
            <a:ext cx="1023959" cy="1317003"/>
            <a:chOff x="5894005" y="2695123"/>
            <a:chExt cx="767833" cy="1317003"/>
          </a:xfrm>
        </p:grpSpPr>
        <p:grpSp>
          <p:nvGrpSpPr>
            <p:cNvPr id="89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07" name="Oval 106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8" name="Arc 107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0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05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6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1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03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4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2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01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2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3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99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0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94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5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96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7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8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282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37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4921" y="4114413"/>
            <a:ext cx="245260" cy="9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81" y="230190"/>
            <a:ext cx="11493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49058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81" y="554866"/>
            <a:ext cx="114934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79" y="6305946"/>
            <a:ext cx="1140026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80" y="6507559"/>
            <a:ext cx="9954329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7096" y="1951380"/>
            <a:ext cx="3602592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7094" y="1254580"/>
            <a:ext cx="5686373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8785" y="285751"/>
            <a:ext cx="473398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8342" y="279401"/>
            <a:ext cx="763856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80493" y="279401"/>
            <a:ext cx="1071705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1657" y="250825"/>
            <a:ext cx="83054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5654" y="6507559"/>
            <a:ext cx="45725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0839567" y="431801"/>
            <a:ext cx="763856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531718" y="431801"/>
            <a:ext cx="1071705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772883" y="403225"/>
            <a:ext cx="830540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877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28601" y="230189"/>
            <a:ext cx="10003632" cy="615553"/>
          </a:xfrm>
        </p:spPr>
        <p:txBody>
          <a:bodyPr/>
          <a:lstStyle/>
          <a:p>
            <a:r>
              <a:rPr lang="en-US" dirty="0"/>
              <a:t>McKinsey implemented a tactical sales stimulation at a PE-owned restaurant parts distributor aimed at rapidly growing large target accounts</a:t>
            </a:r>
          </a:p>
        </p:txBody>
      </p:sp>
      <p:sp>
        <p:nvSpPr>
          <p:cNvPr id="5" name="5. Source"/>
          <p:cNvSpPr>
            <a:spLocks noChangeArrowheads="1"/>
          </p:cNvSpPr>
          <p:nvPr/>
        </p:nvSpPr>
        <p:spPr bwMode="gray">
          <a:xfrm>
            <a:off x="228601" y="6507559"/>
            <a:ext cx="72000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800" dirty="0">
                <a:solidFill>
                  <a:schemeClr val="accent6"/>
                </a:solidFill>
                <a:latin typeface="+mn-lt"/>
              </a:rPr>
              <a:t>SOURCE: McKinsey Sales &amp; Channel Case Library</a:t>
            </a:r>
          </a:p>
        </p:txBody>
      </p:sp>
      <p:sp>
        <p:nvSpPr>
          <p:cNvPr id="8" name="3. Unit of measure" hidden="1"/>
          <p:cNvSpPr txBox="1">
            <a:spLocks noChangeArrowheads="1"/>
          </p:cNvSpPr>
          <p:nvPr/>
        </p:nvSpPr>
        <p:spPr bwMode="gray">
          <a:xfrm>
            <a:off x="1613695" y="554866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895350">
              <a:defRPr baseline="0">
                <a:solidFill>
                  <a:schemeClr val="accent6"/>
                </a:solidFill>
                <a:latin typeface="+mn-lt"/>
              </a:defRPr>
            </a:lvl1pPr>
            <a:lvl2pPr marL="447675" defTabSz="895350">
              <a:defRPr sz="2400"/>
            </a:lvl2pPr>
            <a:lvl3pPr marL="895350" defTabSz="895350">
              <a:defRPr sz="2400"/>
            </a:lvl3pPr>
            <a:lvl4pPr marL="1344613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dirty="0"/>
              <a:t>Unit of measure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C626B53-2535-4E50-98CE-D312419FB96D}"/>
              </a:ext>
            </a:extLst>
          </p:cNvPr>
          <p:cNvSpPr txBox="1"/>
          <p:nvPr/>
        </p:nvSpPr>
        <p:spPr>
          <a:xfrm>
            <a:off x="435483" y="1724530"/>
            <a:ext cx="3043592" cy="296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lvl="1">
              <a:spcAft>
                <a:spcPts val="300"/>
              </a:spcAft>
            </a:pPr>
            <a:r>
              <a:rPr lang="en-US" sz="1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 PE-owned restaurant parts distributor had </a:t>
            </a:r>
            <a:r>
              <a:rPr lang="en-US" sz="1200" b="1" dirty="0">
                <a:solidFill>
                  <a:schemeClr val="accent4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experienced</a:t>
            </a:r>
            <a:br>
              <a:rPr lang="en-US" sz="1200" b="1" dirty="0">
                <a:solidFill>
                  <a:schemeClr val="accent4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1200" b="1" dirty="0">
                <a:solidFill>
                  <a:schemeClr val="accent4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y-o-y sales declines for the last five quarters</a:t>
            </a:r>
            <a:r>
              <a:rPr lang="en-US" sz="1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after years of rapid growth</a:t>
            </a:r>
          </a:p>
          <a:p>
            <a:pPr lvl="1">
              <a:spcAft>
                <a:spcPts val="300"/>
              </a:spcAft>
            </a:pPr>
            <a:r>
              <a:rPr lang="en-US" sz="1200" b="1" dirty="0">
                <a:solidFill>
                  <a:schemeClr val="accent4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Declines were most pronounced in the company’s core customer segment</a:t>
            </a:r>
            <a:r>
              <a:rPr lang="en-US" sz="1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: full service chain restaurants</a:t>
            </a:r>
          </a:p>
          <a:p>
            <a:pPr lvl="1">
              <a:spcAft>
                <a:spcPts val="300"/>
              </a:spcAft>
            </a:pPr>
            <a:r>
              <a:rPr lang="en-US" sz="1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The client’s leadership team asked McKinsey to: </a:t>
            </a:r>
          </a:p>
          <a:p>
            <a:pPr lvl="2">
              <a:spcAft>
                <a:spcPts val="300"/>
              </a:spcAft>
            </a:pPr>
            <a:r>
              <a:rPr lang="en-US" sz="1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Perform a </a:t>
            </a:r>
            <a:r>
              <a:rPr lang="en-US" sz="1200" b="1" dirty="0">
                <a:solidFill>
                  <a:schemeClr val="accent4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baseline assessment of commercial capability</a:t>
            </a:r>
            <a:r>
              <a:rPr lang="en-US" sz="1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, and</a:t>
            </a:r>
          </a:p>
          <a:p>
            <a:pPr lvl="2">
              <a:spcAft>
                <a:spcPts val="300"/>
              </a:spcAft>
            </a:pPr>
            <a:r>
              <a:rPr lang="en-US" sz="1200" b="1" dirty="0">
                <a:solidFill>
                  <a:schemeClr val="accent4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Develop a series of account sales playbooks </a:t>
            </a:r>
            <a:r>
              <a:rPr lang="en-US" sz="1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designed to drive sales growth</a:t>
            </a:r>
          </a:p>
          <a:p>
            <a:pPr lvl="1"/>
            <a:endParaRPr lang="en-US" sz="1200" b="1" dirty="0">
              <a:solidFill>
                <a:schemeClr val="tx2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AD950F3-8938-453C-AB18-19554512E468}"/>
              </a:ext>
            </a:extLst>
          </p:cNvPr>
          <p:cNvSpPr txBox="1"/>
          <p:nvPr/>
        </p:nvSpPr>
        <p:spPr>
          <a:xfrm>
            <a:off x="3924204" y="1746011"/>
            <a:ext cx="3981748" cy="392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lvl="1">
              <a:spcAft>
                <a:spcPts val="300"/>
              </a:spcAft>
            </a:pPr>
            <a:r>
              <a:rPr lang="en-US" sz="1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McKinsey performed a </a:t>
            </a:r>
            <a:r>
              <a:rPr lang="en-US" sz="1200" b="1" dirty="0">
                <a:solidFill>
                  <a:schemeClr val="accent4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rapid commercial diagnostic</a:t>
            </a:r>
            <a:r>
              <a:rPr lang="en-US" sz="1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that assessed capability across these dimensions:</a:t>
            </a:r>
          </a:p>
          <a:p>
            <a:pPr lvl="2">
              <a:spcAft>
                <a:spcPts val="0"/>
              </a:spcAft>
            </a:pPr>
            <a:r>
              <a:rPr lang="en-US" sz="1200" b="1" dirty="0">
                <a:solidFill>
                  <a:schemeClr val="accent4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Customer opportunity identification</a:t>
            </a:r>
          </a:p>
          <a:p>
            <a:pPr lvl="2">
              <a:spcAft>
                <a:spcPts val="0"/>
              </a:spcAft>
            </a:pPr>
            <a:r>
              <a:rPr lang="en-US" sz="1200" b="1" dirty="0">
                <a:solidFill>
                  <a:schemeClr val="accent4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Channel strategy</a:t>
            </a:r>
          </a:p>
          <a:p>
            <a:pPr lvl="2">
              <a:spcAft>
                <a:spcPts val="0"/>
              </a:spcAft>
            </a:pPr>
            <a:r>
              <a:rPr lang="en-US" sz="1200" b="1" dirty="0">
                <a:solidFill>
                  <a:schemeClr val="accent4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Value proposition</a:t>
            </a:r>
          </a:p>
          <a:p>
            <a:pPr lvl="2">
              <a:spcAft>
                <a:spcPts val="0"/>
              </a:spcAft>
            </a:pPr>
            <a:r>
              <a:rPr lang="en-US" sz="1200" b="1" dirty="0">
                <a:solidFill>
                  <a:schemeClr val="accent4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Pricing</a:t>
            </a:r>
          </a:p>
          <a:p>
            <a:pPr lvl="2">
              <a:spcAft>
                <a:spcPts val="300"/>
              </a:spcAft>
            </a:pPr>
            <a:r>
              <a:rPr lang="en-US" sz="1200" b="1" dirty="0">
                <a:solidFill>
                  <a:schemeClr val="accent4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Sales execution</a:t>
            </a:r>
          </a:p>
          <a:p>
            <a:pPr lvl="1">
              <a:spcAft>
                <a:spcPts val="300"/>
              </a:spcAft>
            </a:pPr>
            <a:r>
              <a:rPr lang="en-US" sz="1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We developed a </a:t>
            </a:r>
            <a:r>
              <a:rPr lang="en-US" sz="1200" b="1" dirty="0">
                <a:solidFill>
                  <a:schemeClr val="accent4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prioritized list of improvement levers </a:t>
            </a:r>
            <a:r>
              <a:rPr lang="en-US" sz="1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along with an </a:t>
            </a:r>
            <a:r>
              <a:rPr lang="en-US" sz="1200" b="1" dirty="0">
                <a:solidFill>
                  <a:schemeClr val="accent4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implementation road map</a:t>
            </a:r>
          </a:p>
          <a:p>
            <a:pPr lvl="1">
              <a:spcAft>
                <a:spcPts val="300"/>
              </a:spcAft>
            </a:pPr>
            <a:r>
              <a:rPr lang="en-US" sz="1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Next, we </a:t>
            </a:r>
            <a:r>
              <a:rPr lang="en-US" sz="1200" b="1" dirty="0">
                <a:solidFill>
                  <a:schemeClr val="accent4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developed sales stimulation playbooks for 4 key customers</a:t>
            </a:r>
            <a:r>
              <a:rPr lang="en-US" sz="1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, each representing a different customer archetype (e.g., potential customer, high wallet share customer, etc.)</a:t>
            </a:r>
          </a:p>
          <a:p>
            <a:pPr lvl="1">
              <a:spcAft>
                <a:spcPts val="300"/>
              </a:spcAft>
            </a:pPr>
            <a:r>
              <a:rPr lang="en-US" sz="1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The playbooks contained </a:t>
            </a:r>
            <a:r>
              <a:rPr lang="en-US" sz="1200" b="1" dirty="0">
                <a:solidFill>
                  <a:schemeClr val="accent4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account-specific sales activities designed to drive immediate wallet share growth</a:t>
            </a:r>
          </a:p>
          <a:p>
            <a:pPr lvl="1">
              <a:spcAft>
                <a:spcPts val="300"/>
              </a:spcAft>
            </a:pPr>
            <a:r>
              <a:rPr lang="en-US" sz="1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The client could then </a:t>
            </a:r>
            <a:r>
              <a:rPr lang="en-US" sz="1200" b="1" dirty="0">
                <a:solidFill>
                  <a:schemeClr val="accent4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extrapolate these techniques to similar accounts </a:t>
            </a:r>
            <a:r>
              <a:rPr lang="en-US" sz="1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in their customer portfolio</a:t>
            </a:r>
          </a:p>
          <a:p>
            <a:pPr lvl="1"/>
            <a:endParaRPr lang="en-US" sz="12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/>
            <a:endParaRPr lang="en-US" sz="1200" b="1" dirty="0">
              <a:solidFill>
                <a:schemeClr val="tx2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F33A180-0F58-4070-A6EE-2EDED8D042D9}"/>
              </a:ext>
            </a:extLst>
          </p:cNvPr>
          <p:cNvSpPr txBox="1"/>
          <p:nvPr/>
        </p:nvSpPr>
        <p:spPr>
          <a:xfrm>
            <a:off x="8340115" y="1746011"/>
            <a:ext cx="3185136" cy="210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lvl="1">
              <a:spcAft>
                <a:spcPts val="300"/>
              </a:spcAft>
            </a:pPr>
            <a:r>
              <a:rPr lang="en-US" sz="1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Sales stimulation efforts are </a:t>
            </a:r>
            <a:r>
              <a:rPr lang="en-US" sz="1200" b="1" dirty="0">
                <a:solidFill>
                  <a:schemeClr val="accent4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expected to generate a 30%+ increase in run-rate sales within major accounts</a:t>
            </a:r>
            <a:r>
              <a:rPr lang="en-US" sz="1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over the next two years</a:t>
            </a:r>
          </a:p>
          <a:p>
            <a:pPr lvl="1">
              <a:spcAft>
                <a:spcPts val="300"/>
              </a:spcAft>
            </a:pPr>
            <a:r>
              <a:rPr lang="en-US" sz="1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Additionally, following McKinsey’s recommendations, the client is </a:t>
            </a:r>
            <a:r>
              <a:rPr lang="en-US" sz="1200" b="1" dirty="0">
                <a:solidFill>
                  <a:schemeClr val="accent4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undergoing an overhaul of its </a:t>
            </a:r>
            <a:r>
              <a:rPr lang="en-US" sz="1200" b="1" dirty="0" err="1">
                <a:solidFill>
                  <a:schemeClr val="accent4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GTM</a:t>
            </a:r>
            <a:r>
              <a:rPr lang="en-US" sz="1200" b="1" dirty="0">
                <a:solidFill>
                  <a:schemeClr val="accent4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approach </a:t>
            </a:r>
            <a:r>
              <a:rPr lang="en-US" sz="1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and </a:t>
            </a:r>
            <a:r>
              <a:rPr lang="en-US" sz="1200" b="1" dirty="0">
                <a:solidFill>
                  <a:schemeClr val="accent4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modernizing its digital and digitally-enabled sales channels</a:t>
            </a:r>
          </a:p>
          <a:p>
            <a:pPr lvl="1"/>
            <a:endParaRPr lang="en-US" sz="12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/>
            <a:endParaRPr lang="en-US" sz="1200" b="1" dirty="0">
              <a:solidFill>
                <a:schemeClr val="tx2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xmlns="" id="{AAE8E3E5-77E1-CD46-B1BD-3F5238EF93D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283188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PRE001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xmlns="" id="{58FD793E-C2E5-F944-B1C3-1878C87D2CD0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4414200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b="1" dirty="0">
                <a:solidFill>
                  <a:srgbClr val="FFFFFF"/>
                </a:solidFill>
                <a:latin typeface="Arial" pitchFamily="34" charset="0"/>
              </a:rPr>
              <a:t>Private Equity/Principal Investors (OTHER) </a:t>
            </a:r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|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74947D3F-259D-42C0-84D1-844A439351E5}"/>
              </a:ext>
            </a:extLst>
          </p:cNvPr>
          <p:cNvSpPr/>
          <p:nvPr/>
        </p:nvSpPr>
        <p:spPr>
          <a:xfrm>
            <a:off x="276225" y="1195747"/>
            <a:ext cx="11249026" cy="38643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24" name="AutoShape 250">
            <a:extLst>
              <a:ext uri="{FF2B5EF4-FFF2-40B4-BE49-F238E27FC236}">
                <a16:creationId xmlns:a16="http://schemas.microsoft.com/office/drawing/2014/main" xmlns="" id="{8D1ADB82-E005-49B0-B643-DB87B66C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406" y="1279706"/>
            <a:ext cx="2902837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Impact </a:t>
            </a:r>
            <a:endParaRPr lang="en-GB" sz="1300" b="1" noProof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AutoShape 250">
            <a:extLst>
              <a:ext uri="{FF2B5EF4-FFF2-40B4-BE49-F238E27FC236}">
                <a16:creationId xmlns:a16="http://schemas.microsoft.com/office/drawing/2014/main" xmlns="" id="{6BA7510F-FED1-4BB1-8538-03916250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9" y="1279706"/>
            <a:ext cx="2662576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pl-PL" sz="1300" b="1" dirty="0">
                <a:solidFill>
                  <a:schemeClr val="bg1"/>
                </a:solidFill>
                <a:latin typeface="+mj-lt"/>
              </a:rPr>
              <a:t>Client </a:t>
            </a:r>
            <a:r>
              <a:rPr lang="pl-PL" sz="1300" b="1" dirty="0" err="1">
                <a:solidFill>
                  <a:schemeClr val="bg1"/>
                </a:solidFill>
                <a:latin typeface="+mj-lt"/>
              </a:rPr>
              <a:t>context</a:t>
            </a:r>
            <a:endParaRPr lang="en-GB" sz="1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AutoShape 250">
            <a:extLst>
              <a:ext uri="{FF2B5EF4-FFF2-40B4-BE49-F238E27FC236}">
                <a16:creationId xmlns:a16="http://schemas.microsoft.com/office/drawing/2014/main" xmlns="" id="{2B4B2D88-34FB-45DB-9748-10AF928C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04" y="1279706"/>
            <a:ext cx="3195409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Approach</a:t>
            </a:r>
          </a:p>
        </p:txBody>
      </p:sp>
      <p:sp>
        <p:nvSpPr>
          <p:cNvPr id="33" name="Chevron 29">
            <a:extLst>
              <a:ext uri="{FF2B5EF4-FFF2-40B4-BE49-F238E27FC236}">
                <a16:creationId xmlns:a16="http://schemas.microsoft.com/office/drawing/2014/main" xmlns="" id="{760B9098-0A71-4339-80DE-92FC49808609}"/>
              </a:ext>
            </a:extLst>
          </p:cNvPr>
          <p:cNvSpPr/>
          <p:nvPr/>
        </p:nvSpPr>
        <p:spPr>
          <a:xfrm>
            <a:off x="3670858" y="1251884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5" name="Chevron 31">
            <a:extLst>
              <a:ext uri="{FF2B5EF4-FFF2-40B4-BE49-F238E27FC236}">
                <a16:creationId xmlns:a16="http://schemas.microsoft.com/office/drawing/2014/main" xmlns="" id="{9C85239B-BE4A-4380-BA4F-409B662C565B}"/>
              </a:ext>
            </a:extLst>
          </p:cNvPr>
          <p:cNvSpPr/>
          <p:nvPr/>
        </p:nvSpPr>
        <p:spPr>
          <a:xfrm>
            <a:off x="8044060" y="1251884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10446AF0-4F47-4A20-AA96-6BC2881BB331}"/>
              </a:ext>
            </a:extLst>
          </p:cNvPr>
          <p:cNvCxnSpPr>
            <a:cxnSpLocks/>
          </p:cNvCxnSpPr>
          <p:nvPr/>
        </p:nvCxnSpPr>
        <p:spPr>
          <a:xfrm>
            <a:off x="3728163" y="1605323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53270D9D-7EAB-4C89-AEBC-8D80F2980B30}"/>
              </a:ext>
            </a:extLst>
          </p:cNvPr>
          <p:cNvCxnSpPr>
            <a:cxnSpLocks/>
          </p:cNvCxnSpPr>
          <p:nvPr/>
        </p:nvCxnSpPr>
        <p:spPr>
          <a:xfrm>
            <a:off x="8082294" y="1637603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6EE8274F-3066-4F6B-AED0-39C56F789B25}"/>
              </a:ext>
            </a:extLst>
          </p:cNvPr>
          <p:cNvSpPr/>
          <p:nvPr/>
        </p:nvSpPr>
        <p:spPr>
          <a:xfrm>
            <a:off x="198415" y="5681981"/>
            <a:ext cx="3310808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Client name: </a:t>
            </a:r>
            <a:r>
              <a:rPr lang="en-U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 smtClean="0">
              <a:solidFill>
                <a:schemeClr val="accent3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 smtClean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Fees Structure: </a:t>
            </a:r>
            <a:r>
              <a:rPr lang="es-E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FFC66F86-C32E-472F-956F-216485749F32}"/>
              </a:ext>
            </a:extLst>
          </p:cNvPr>
          <p:cNvSpPr/>
          <p:nvPr/>
        </p:nvSpPr>
        <p:spPr>
          <a:xfrm>
            <a:off x="3911407" y="5681981"/>
            <a:ext cx="3913067" cy="76944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l-PL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0289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9"/>
  <p:tag name="NEWNAMES" val="True"/>
  <p:tag name="ISNEWSLIDENUMBER" val="True"/>
  <p:tag name="THINKCELLUNDODONOTDELETE" val="0"/>
  <p:tag name="PREVIOUSNAME" val="C:\Users\Anuradha Sarin\AppData\Local\Microsoft\Windows\INetCache\Content.Outlook\6JAY4FKH\DFS FMP One-Pager - 20180329 - v1200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FECB3D48-C27E-4017-8EB9-276E3244A451}"/>
    </a:ext>
  </a:extLst>
</a:theme>
</file>

<file path=ppt/theme/theme2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735BD031-95CA-4CBF-B5D5-BBC31B769455}"/>
    </a:ext>
  </a:extLst>
</a:theme>
</file>

<file path=ppt/theme/theme3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4.xml><?xml version="1.0" encoding="utf-8"?>
<a:theme xmlns:a="http://schemas.openxmlformats.org/drawingml/2006/main" name="1_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(United States) - Blue - Normal</Template>
  <TotalTime>0</TotalTime>
  <Words>208</Words>
  <Application>Microsoft Macintosh PowerPoint</Application>
  <PresentationFormat>Custom</PresentationFormat>
  <Paragraphs>31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 Unicode MS</vt:lpstr>
      <vt:lpstr>Georgia</vt:lpstr>
      <vt:lpstr>Times New Roman</vt:lpstr>
      <vt:lpstr>Arial</vt:lpstr>
      <vt:lpstr>Firm Format - template_Blue</vt:lpstr>
      <vt:lpstr>Firm Format - template_Grey</vt:lpstr>
      <vt:lpstr>M&amp;S Theme</vt:lpstr>
      <vt:lpstr>1_Firm Format - template_Grey</vt:lpstr>
      <vt:lpstr>think-cell Slide</vt:lpstr>
      <vt:lpstr>McKinsey implemented a tactical sales stimulation at a PE-owned restaurant parts distributor aimed at rapidly growing large target accounts</vt:lpstr>
    </vt:vector>
  </TitlesOfParts>
  <Manager/>
  <Company/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2015-10-15T15:41:18Z</cp:lastPrinted>
  <dcterms:created xsi:type="dcterms:W3CDTF">2018-03-29T15:09:27Z</dcterms:created>
  <dcterms:modified xsi:type="dcterms:W3CDTF">2019-05-22T15:17:46Z</dcterms:modified>
  <cp:category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05e5817-eb54-4d3c-a869-7efe45e55606_Enabled">
    <vt:lpwstr>True</vt:lpwstr>
  </property>
  <property fmtid="{D5CDD505-2E9C-101B-9397-08002B2CF9AE}" pid="3" name="MSIP_Label_205e5817-eb54-4d3c-a869-7efe45e55606_SiteId">
    <vt:lpwstr>cc8936bc-9382-4fff-87cb-6f55999549e7</vt:lpwstr>
  </property>
  <property fmtid="{D5CDD505-2E9C-101B-9397-08002B2CF9AE}" pid="4" name="MSIP_Label_205e5817-eb54-4d3c-a869-7efe45e55606_Ref">
    <vt:lpwstr>https://api.informationprotection.azure.com/api/cc8936bc-9382-4fff-87cb-6f55999549e7</vt:lpwstr>
  </property>
  <property fmtid="{D5CDD505-2E9C-101B-9397-08002B2CF9AE}" pid="5" name="MSIP_Label_205e5817-eb54-4d3c-a869-7efe45e55606_Owner">
    <vt:lpwstr>Christopher_Angevine@mckinsey.com</vt:lpwstr>
  </property>
  <property fmtid="{D5CDD505-2E9C-101B-9397-08002B2CF9AE}" pid="6" name="MSIP_Label_205e5817-eb54-4d3c-a869-7efe45e55606_SetDate">
    <vt:lpwstr>2018-06-16T17:31:11.5629549-04:00</vt:lpwstr>
  </property>
  <property fmtid="{D5CDD505-2E9C-101B-9397-08002B2CF9AE}" pid="7" name="MSIP_Label_205e5817-eb54-4d3c-a869-7efe45e55606_Name">
    <vt:lpwstr>Internal</vt:lpwstr>
  </property>
  <property fmtid="{D5CDD505-2E9C-101B-9397-08002B2CF9AE}" pid="8" name="MSIP_Label_205e5817-eb54-4d3c-a869-7efe45e55606_Application">
    <vt:lpwstr>Microsoft Azure Information Protection</vt:lpwstr>
  </property>
  <property fmtid="{D5CDD505-2E9C-101B-9397-08002B2CF9AE}" pid="9" name="MSIP_Label_205e5817-eb54-4d3c-a869-7efe45e55606_Extended_MSFT_Method">
    <vt:lpwstr>Automatic</vt:lpwstr>
  </property>
  <property fmtid="{D5CDD505-2E9C-101B-9397-08002B2CF9AE}" pid="10" name="Sensitivity">
    <vt:lpwstr>Internal</vt:lpwstr>
  </property>
</Properties>
</file>