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949113" cy="6721475"/>
  <p:notesSz cx="7099300" cy="102346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8" autoAdjust="0"/>
    <p:restoredTop sz="96814" autoAdjust="0"/>
  </p:normalViewPr>
  <p:slideViewPr>
    <p:cSldViewPr snapToGrid="0" snapToObjects="1">
      <p:cViewPr varScale="1">
        <p:scale>
          <a:sx n="87" d="100"/>
          <a:sy n="87" d="100"/>
        </p:scale>
        <p:origin x="6272" y="192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450850"/>
            <a:ext cx="4668837" cy="2625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5356" y="3862033"/>
            <a:ext cx="5844153" cy="2460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7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3/26/2018 12:47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 userDrawn="1"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3/26/2018 12:47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 userDrawn="1"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10569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465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296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image" Target="../media/image1.emf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5" Type="http://schemas.openxmlformats.org/officeDocument/2006/relationships/vmlDrawing" Target="../drawings/vmlDrawing3.v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" Type="http://schemas.openxmlformats.org/officeDocument/2006/relationships/theme" Target="../theme/theme2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8" Type="http://schemas.openxmlformats.org/officeDocument/2006/relationships/tags" Target="../tags/tag24.xml"/><Relationship Id="rId3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159466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3/26/2018 12:47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>
                <a:tabLst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3/26/2018 12:47 PM Central European Standard Time</a:t>
            </a:r>
            <a:endParaRPr lang="en-US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/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446400" lvl="2" indent="-248400"/>
            <a:r>
              <a:rPr lang="en-US" dirty="0"/>
              <a:t>Third level</a:t>
            </a:r>
          </a:p>
          <a:p>
            <a:pPr marL="615600" lvl="3" indent="-154800"/>
            <a:r>
              <a:rPr lang="en-US" dirty="0"/>
              <a:t>Fourth level</a:t>
            </a:r>
          </a:p>
          <a:p>
            <a:pPr marL="748800" lvl="4" indent="-12960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 userDrawn="1"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 userDrawn="1"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7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0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5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9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43301" cy="6721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355" y="420836"/>
            <a:ext cx="7812045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n-lt"/>
              </a:rPr>
              <a:t>Global sports apparel player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533900"/>
            <a:ext cx="1875434" cy="2187575"/>
          </a:xfrm>
          <a:prstGeom prst="rtTriangle">
            <a:avLst/>
          </a:prstGeom>
          <a:solidFill>
            <a:schemeClr val="accent3"/>
          </a:solidFill>
        </p:spPr>
      </p:pic>
      <p:sp>
        <p:nvSpPr>
          <p:cNvPr id="34" name="Freeform 181"/>
          <p:cNvSpPr>
            <a:spLocks/>
          </p:cNvSpPr>
          <p:nvPr/>
        </p:nvSpPr>
        <p:spPr bwMode="auto">
          <a:xfrm>
            <a:off x="695419" y="1001486"/>
            <a:ext cx="2862397" cy="5719990"/>
          </a:xfrm>
          <a:custGeom>
            <a:avLst/>
            <a:gdLst>
              <a:gd name="T0" fmla="*/ 793 w 793"/>
              <a:gd name="T1" fmla="*/ 0 h 1388"/>
              <a:gd name="T2" fmla="*/ 0 w 793"/>
              <a:gd name="T3" fmla="*/ 1388 h 1388"/>
              <a:gd name="T4" fmla="*/ 793 w 793"/>
              <a:gd name="T5" fmla="*/ 1388 h 1388"/>
              <a:gd name="T6" fmla="*/ 793 w 793"/>
              <a:gd name="T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3" h="1388">
                <a:moveTo>
                  <a:pt x="793" y="0"/>
                </a:moveTo>
                <a:lnTo>
                  <a:pt x="0" y="1388"/>
                </a:lnTo>
                <a:lnTo>
                  <a:pt x="793" y="1388"/>
                </a:lnTo>
                <a:lnTo>
                  <a:pt x="793" y="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  <a:extLst/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729" dirty="0">
              <a:latin typeface="+mn-lt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770354" y="3382851"/>
            <a:ext cx="61737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800" b="1" baseline="0">
                <a:solidFill>
                  <a:schemeClr val="tx2"/>
                </a:solidFill>
                <a:latin typeface="Tele-Grotesk-Ultr"/>
                <a:ea typeface="Gulim" panose="020B0600000101010101" pitchFamily="34" charset="-127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200" b="0" kern="0" dirty="0">
                <a:solidFill>
                  <a:schemeClr val="accent1"/>
                </a:solidFill>
                <a:latin typeface="+mn-lt"/>
              </a:rPr>
              <a:t>Key elements of their digital transformation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770354" y="1133847"/>
            <a:ext cx="7698391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800" b="1" baseline="0">
                <a:solidFill>
                  <a:schemeClr val="tx2"/>
                </a:solidFill>
                <a:latin typeface="Tele-Grotesk-Ultr"/>
                <a:ea typeface="Gulim" panose="020B0600000101010101" pitchFamily="34" charset="-127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500" kern="0" dirty="0">
                <a:solidFill>
                  <a:schemeClr val="accent1"/>
                </a:solidFill>
                <a:latin typeface="+mn-lt"/>
              </a:rPr>
              <a:t>Overview: </a:t>
            </a:r>
            <a:r>
              <a:rPr lang="en-US" sz="1500" b="0" kern="0" dirty="0">
                <a:solidFill>
                  <a:schemeClr val="tx1"/>
                </a:solidFill>
                <a:latin typeface="+mn-lt"/>
              </a:rPr>
              <a:t>Global athletic apparel manufacturer and retailer focused on developing an integrated mobile, omni-channel, and ‘future of retail’ strategy. The company prioritized where to win vs. where to be at parity, and reinvented their in-store experience by leveraging mobile, technology, and customer insights</a:t>
            </a:r>
          </a:p>
          <a:p>
            <a:endParaRPr lang="en-US" sz="1500" b="0" kern="0" dirty="0">
              <a:solidFill>
                <a:schemeClr val="tx1"/>
              </a:solidFill>
              <a:latin typeface="+mn-lt"/>
            </a:endParaRPr>
          </a:p>
          <a:p>
            <a:r>
              <a:rPr lang="en-US" sz="1500" kern="0" dirty="0">
                <a:solidFill>
                  <a:schemeClr val="accent1"/>
                </a:solidFill>
                <a:latin typeface="+mn-lt"/>
              </a:rPr>
              <a:t>Example of: </a:t>
            </a:r>
            <a:r>
              <a:rPr lang="en-US" sz="1500" b="0" kern="0" dirty="0">
                <a:solidFill>
                  <a:schemeClr val="tx1"/>
                </a:solidFill>
                <a:latin typeface="+mn-lt"/>
              </a:rPr>
              <a:t>Omni-channel vision / strategy definition and roadmap development </a:t>
            </a:r>
            <a:endParaRPr lang="en-US" sz="1500" kern="0" dirty="0">
              <a:solidFill>
                <a:schemeClr val="tx1"/>
              </a:solidFill>
              <a:latin typeface="+mn-lt"/>
            </a:endParaRPr>
          </a:p>
          <a:p>
            <a:endParaRPr lang="en-US" sz="1500" kern="0" dirty="0">
              <a:solidFill>
                <a:schemeClr val="tx1"/>
              </a:solidFill>
              <a:latin typeface="+mn-lt"/>
            </a:endParaRPr>
          </a:p>
          <a:p>
            <a:r>
              <a:rPr lang="en-US" sz="1500" kern="0" dirty="0">
                <a:solidFill>
                  <a:schemeClr val="accent1"/>
                </a:solidFill>
                <a:latin typeface="+mn-lt"/>
              </a:rPr>
              <a:t>Impact delivered: </a:t>
            </a:r>
            <a:r>
              <a:rPr lang="en-US" sz="1500" b="0" kern="0" dirty="0">
                <a:solidFill>
                  <a:schemeClr val="tx1"/>
                </a:solidFill>
                <a:latin typeface="+mn-lt"/>
              </a:rPr>
              <a:t>Industry-leading </a:t>
            </a:r>
            <a:r>
              <a:rPr lang="en-US" sz="1500" b="0" kern="0" dirty="0" err="1">
                <a:solidFill>
                  <a:schemeClr val="tx1"/>
                </a:solidFill>
                <a:latin typeface="+mn-lt"/>
              </a:rPr>
              <a:t>eCommerce</a:t>
            </a:r>
            <a:r>
              <a:rPr lang="en-US" sz="1500" b="0" kern="0" dirty="0">
                <a:solidFill>
                  <a:schemeClr val="tx1"/>
                </a:solidFill>
                <a:latin typeface="+mn-lt"/>
              </a:rPr>
              <a:t> and multi-channel growth. Achieved above target growth goal in first 18+ months of roadmap implementation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770354" y="243122"/>
            <a:ext cx="50400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895350" eaLnBrk="1" hangingPunct="1">
              <a:tabLst>
                <a:tab pos="269875" algn="l"/>
              </a:tabLst>
              <a:defRPr sz="1400" b="0" kern="0" baseline="0">
                <a:solidFill>
                  <a:schemeClr val="accent2"/>
                </a:solidFill>
                <a:latin typeface="Georgia" panose="02040502050405020303" pitchFamily="18" charset="0"/>
                <a:ea typeface="Gulim" panose="020B0600000101010101" pitchFamily="34" charset="-127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US" cap="all" dirty="0">
                <a:solidFill>
                  <a:schemeClr val="tx1"/>
                </a:solidFill>
                <a:latin typeface="+mn-lt"/>
              </a:rPr>
              <a:t>2. Integrated </a:t>
            </a:r>
            <a:r>
              <a:rPr lang="en-US" cap="all" dirty="0" err="1">
                <a:solidFill>
                  <a:schemeClr val="tx1"/>
                </a:solidFill>
                <a:latin typeface="+mn-lt"/>
              </a:rPr>
              <a:t>omni</a:t>
            </a:r>
            <a:r>
              <a:rPr lang="en-US" cap="all" dirty="0">
                <a:solidFill>
                  <a:schemeClr val="tx1"/>
                </a:solidFill>
                <a:latin typeface="+mn-lt"/>
              </a:rPr>
              <a:t>-channel experience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8829631" y="3945619"/>
            <a:ext cx="3119482" cy="21954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800" b="1" baseline="0">
                <a:solidFill>
                  <a:schemeClr val="tx2"/>
                </a:solidFill>
                <a:latin typeface="Tele-Grotesk-Ultr"/>
                <a:ea typeface="Gulim" panose="020B0600000101010101" pitchFamily="34" charset="-127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400" kern="0" dirty="0">
                <a:solidFill>
                  <a:schemeClr val="accent1"/>
                </a:solidFill>
                <a:latin typeface="+mn-lt"/>
              </a:rPr>
              <a:t>MOBILE TO STORE SEAMLESSNESS</a:t>
            </a:r>
          </a:p>
          <a:p>
            <a:pPr>
              <a:spcAft>
                <a:spcPts val="1000"/>
              </a:spcAft>
            </a:pPr>
            <a:r>
              <a:rPr lang="en-US" sz="1400" b="0" kern="0" dirty="0">
                <a:solidFill>
                  <a:schemeClr val="tx1"/>
                </a:solidFill>
                <a:latin typeface="+mn-lt"/>
              </a:rPr>
              <a:t>Made clear strategic choices on where to win in mobile / digital experiences vs. where to achieve parity </a:t>
            </a:r>
          </a:p>
          <a:p>
            <a:pPr>
              <a:spcAft>
                <a:spcPts val="1000"/>
              </a:spcAft>
            </a:pPr>
            <a:r>
              <a:rPr lang="en-US" sz="1400" b="0" kern="0" dirty="0">
                <a:solidFill>
                  <a:schemeClr val="tx1"/>
                </a:solidFill>
                <a:latin typeface="+mn-lt"/>
              </a:rPr>
              <a:t>Triggered an enterprise-wide set of initiatives anchored in aspiration for 25%+ growth in mobile / digitally-influenced sales </a:t>
            </a:r>
          </a:p>
        </p:txBody>
      </p:sp>
      <p:sp>
        <p:nvSpPr>
          <p:cNvPr id="29" name="Freeform 28"/>
          <p:cNvSpPr/>
          <p:nvPr/>
        </p:nvSpPr>
        <p:spPr>
          <a:xfrm flipV="1">
            <a:off x="8501219" y="3962572"/>
            <a:ext cx="249196" cy="207663"/>
          </a:xfrm>
          <a:custGeom>
            <a:avLst/>
            <a:gdLst>
              <a:gd name="connsiteX0" fmla="*/ 0 w 1712686"/>
              <a:gd name="connsiteY0" fmla="*/ 0 h 1567543"/>
              <a:gd name="connsiteX1" fmla="*/ 1712686 w 1712686"/>
              <a:gd name="connsiteY1" fmla="*/ 0 h 1567543"/>
              <a:gd name="connsiteX2" fmla="*/ 1712686 w 1712686"/>
              <a:gd name="connsiteY2" fmla="*/ 1567543 h 1567543"/>
              <a:gd name="connsiteX3" fmla="*/ 0 w 1712686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686" h="1567543">
                <a:moveTo>
                  <a:pt x="0" y="0"/>
                </a:moveTo>
                <a:lnTo>
                  <a:pt x="1712686" y="0"/>
                </a:lnTo>
                <a:lnTo>
                  <a:pt x="1712686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4153049" y="3945619"/>
            <a:ext cx="4234168" cy="25391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800" b="1" baseline="0">
                <a:solidFill>
                  <a:schemeClr val="tx2"/>
                </a:solidFill>
                <a:latin typeface="Tele-Grotesk-Ultr"/>
                <a:ea typeface="Gulim" panose="020B0600000101010101" pitchFamily="34" charset="-127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400" kern="0" dirty="0">
                <a:solidFill>
                  <a:schemeClr val="accent1"/>
                </a:solidFill>
                <a:latin typeface="+mn-lt"/>
              </a:rPr>
              <a:t>CUSTOMER-LED OMNI LEADERSHIP</a:t>
            </a:r>
          </a:p>
          <a:p>
            <a:pPr>
              <a:spcAft>
                <a:spcPts val="1000"/>
              </a:spcAft>
            </a:pPr>
            <a:r>
              <a:rPr lang="en-US" sz="1400" b="0" kern="0" dirty="0">
                <a:solidFill>
                  <a:schemeClr val="tx1"/>
                </a:solidFill>
                <a:latin typeface="+mn-lt"/>
              </a:rPr>
              <a:t>Developed data-driven perspective on distinct customer segments based on behavioral / transactional data</a:t>
            </a:r>
          </a:p>
          <a:p>
            <a:pPr>
              <a:spcAft>
                <a:spcPts val="1000"/>
              </a:spcAft>
            </a:pPr>
            <a:r>
              <a:rPr lang="en-US" sz="1400" b="0" kern="0" dirty="0">
                <a:solidFill>
                  <a:schemeClr val="tx1"/>
                </a:solidFill>
                <a:latin typeface="+mn-lt"/>
              </a:rPr>
              <a:t>Identified digital experiences that mattered most for each unique segment – creating north star for where &amp; why to invest in omni</a:t>
            </a:r>
          </a:p>
          <a:p>
            <a:pPr>
              <a:spcAft>
                <a:spcPts val="1000"/>
              </a:spcAft>
            </a:pPr>
            <a:r>
              <a:rPr lang="en-US" sz="1400" b="0" kern="0" dirty="0">
                <a:solidFill>
                  <a:schemeClr val="tx1"/>
                </a:solidFill>
                <a:latin typeface="+mn-lt"/>
              </a:rPr>
              <a:t>Reimagined inventory planning, availability, merchandising, and omni assets to speak to valuable segments (e.g., </a:t>
            </a:r>
            <a:r>
              <a:rPr lang="en-US" sz="1400" b="0" kern="0" dirty="0" err="1">
                <a:solidFill>
                  <a:schemeClr val="tx1"/>
                </a:solidFill>
                <a:latin typeface="+mn-lt"/>
              </a:rPr>
              <a:t>Sneakerhead</a:t>
            </a:r>
            <a:r>
              <a:rPr lang="en-US" sz="1400" b="0" kern="0" dirty="0">
                <a:solidFill>
                  <a:schemeClr val="tx1"/>
                </a:solidFill>
                <a:latin typeface="+mn-lt"/>
              </a:rPr>
              <a:t>) </a:t>
            </a:r>
          </a:p>
        </p:txBody>
      </p:sp>
      <p:sp>
        <p:nvSpPr>
          <p:cNvPr id="30" name="Freeform 29"/>
          <p:cNvSpPr/>
          <p:nvPr/>
        </p:nvSpPr>
        <p:spPr>
          <a:xfrm flipV="1">
            <a:off x="3777056" y="3962572"/>
            <a:ext cx="249196" cy="207663"/>
          </a:xfrm>
          <a:custGeom>
            <a:avLst/>
            <a:gdLst>
              <a:gd name="connsiteX0" fmla="*/ 0 w 1712686"/>
              <a:gd name="connsiteY0" fmla="*/ 0 h 1567543"/>
              <a:gd name="connsiteX1" fmla="*/ 1712686 w 1712686"/>
              <a:gd name="connsiteY1" fmla="*/ 0 h 1567543"/>
              <a:gd name="connsiteX2" fmla="*/ 1712686 w 1712686"/>
              <a:gd name="connsiteY2" fmla="*/ 1567543 h 1567543"/>
              <a:gd name="connsiteX3" fmla="*/ 0 w 1712686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686" h="1567543">
                <a:moveTo>
                  <a:pt x="0" y="0"/>
                </a:moveTo>
                <a:lnTo>
                  <a:pt x="1712686" y="0"/>
                </a:lnTo>
                <a:lnTo>
                  <a:pt x="1712686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602B7-2629-7E4C-868C-01A7BDA5BB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Global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12626DB3-78BA-814E-B0AF-F6C4D63F95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1601" y="-22253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RET038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44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PREVIOUSNAME" val="Presentation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214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Global sports apparel player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2018-03-26T10:46:52Z</dcterms:created>
  <dcterms:modified xsi:type="dcterms:W3CDTF">2019-01-28T12:20:59Z</dcterms:modified>
  <cp:category/>
  <cp:contentStatus/>
  <dc:language/>
  <cp:version/>
</cp:coreProperties>
</file>