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8.xml" ContentType="application/vnd.openxmlformats-officedocument.them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9.xml" ContentType="application/vnd.openxmlformats-officedocument.them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10.xml" ContentType="application/vnd.openxmlformats-officedocument.them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11.xml" ContentType="application/vnd.openxmlformats-officedocument.them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12.xml" ContentType="application/vnd.openxmlformats-officedocument.them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3.xml" ContentType="application/vnd.openxmlformats-officedocument.theme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14.xml" ContentType="application/vnd.openxmlformats-officedocument.them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5.xml" ContentType="application/vnd.openxmlformats-officedocument.theme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6.xml" ContentType="application/vnd.openxmlformats-officedocument.them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7.xml" ContentType="application/vnd.openxmlformats-officedocument.theme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18.xml" ContentType="application/vnd.openxmlformats-officedocument.theme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19.xml" ContentType="application/vnd.openxmlformats-officedocument.theme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heme/theme20.xml" ContentType="application/vnd.openxmlformats-officedocument.theme+xml"/>
  <Override PartName="/ppt/theme/theme21.xml" ContentType="application/vnd.openxmlformats-officedocument.theme+xml"/>
  <Override PartName="/ppt/tags/tag412.xml" ContentType="application/vnd.openxmlformats-officedocument.presentationml.tags+xml"/>
  <Override PartName="/ppt/notesSlides/notesSlide1.xml" ContentType="application/vnd.openxmlformats-officedocument.presentationml.notesSlide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notesSlides/notesSlide2.xml" ContentType="application/vnd.openxmlformats-officedocument.presentationml.notesSlide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notesSlides/notesSlide3.xml" ContentType="application/vnd.openxmlformats-officedocument.presentationml.notesSlide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notesSlides/notesSlide4.xml" ContentType="application/vnd.openxmlformats-officedocument.presentationml.notesSlide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ink/ink1.xml" ContentType="application/inkml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702" r:id="rId2"/>
    <p:sldMasterId id="2147483706" r:id="rId3"/>
    <p:sldMasterId id="2147483711" r:id="rId4"/>
    <p:sldMasterId id="2147483716" r:id="rId5"/>
    <p:sldMasterId id="2147483720" r:id="rId6"/>
    <p:sldMasterId id="2147483725" r:id="rId7"/>
    <p:sldMasterId id="2147483729" r:id="rId8"/>
    <p:sldMasterId id="2147483734" r:id="rId9"/>
    <p:sldMasterId id="2147483739" r:id="rId10"/>
    <p:sldMasterId id="2147483744" r:id="rId11"/>
    <p:sldMasterId id="2147483749" r:id="rId12"/>
    <p:sldMasterId id="2147483754" r:id="rId13"/>
    <p:sldMasterId id="2147483759" r:id="rId14"/>
    <p:sldMasterId id="2147483764" r:id="rId15"/>
    <p:sldMasterId id="2147483769" r:id="rId16"/>
    <p:sldMasterId id="2147483774" r:id="rId17"/>
    <p:sldMasterId id="2147483779" r:id="rId18"/>
    <p:sldMasterId id="2147483783" r:id="rId19"/>
  </p:sldMasterIdLst>
  <p:notesMasterIdLst>
    <p:notesMasterId r:id="rId28"/>
  </p:notesMasterIdLst>
  <p:handoutMasterIdLst>
    <p:handoutMasterId r:id="rId29"/>
  </p:handoutMasterIdLst>
  <p:sldIdLst>
    <p:sldId id="661" r:id="rId20"/>
    <p:sldId id="671" r:id="rId21"/>
    <p:sldId id="672" r:id="rId22"/>
    <p:sldId id="673" r:id="rId23"/>
    <p:sldId id="674" r:id="rId24"/>
    <p:sldId id="675" r:id="rId25"/>
    <p:sldId id="677" r:id="rId26"/>
    <p:sldId id="678" r:id="rId27"/>
  </p:sldIdLst>
  <p:sldSz cx="11949113" cy="6721475"/>
  <p:notesSz cx="9236075" cy="6954838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812" userDrawn="1">
          <p15:clr>
            <a:srgbClr val="A4A3A4"/>
          </p15:clr>
        </p15:guide>
        <p15:guide id="3" pos="2952" userDrawn="1">
          <p15:clr>
            <a:srgbClr val="A4A3A4"/>
          </p15:clr>
        </p15:guide>
        <p15:guide id="4" orient="horz" pos="22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33"/>
    <a:srgbClr val="0065BD"/>
    <a:srgbClr val="FFFFFF"/>
    <a:srgbClr val="E2E2E2"/>
    <a:srgbClr val="C5C5C5"/>
    <a:srgbClr val="F0A1A6"/>
    <a:srgbClr val="E9717A"/>
    <a:srgbClr val="B3B3B3"/>
    <a:srgbClr val="7188FB"/>
    <a:srgbClr val="CD2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8" autoAdjust="0"/>
    <p:restoredTop sz="96699" autoAdjust="0"/>
  </p:normalViewPr>
  <p:slideViewPr>
    <p:cSldViewPr snapToGrid="0" snapToObjects="1">
      <p:cViewPr varScale="1">
        <p:scale>
          <a:sx n="127" d="100"/>
          <a:sy n="127" d="100"/>
        </p:scale>
        <p:origin x="536" y="176"/>
      </p:cViewPr>
      <p:guideLst>
        <p:guide orient="horz" pos="1480"/>
        <p:guide pos="812"/>
        <p:guide pos="2952"/>
        <p:guide orient="horz" pos="22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2191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0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0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9.13043" units="1/cm"/>
          <inkml:channelProperty channel="Y" name="resolution" value="69.23077" units="1/cm"/>
          <inkml:channelProperty channel="T" name="resolution" value="1" units="1/dev"/>
        </inkml:channelProperties>
      </inkml:inkSource>
      <inkml:timestamp xml:id="ts0" timeString="2017-05-15T11:56:56.16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92363" y="373063"/>
            <a:ext cx="4518025" cy="2543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7932" y="3737112"/>
            <a:ext cx="7870666" cy="124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42460" y="6646084"/>
            <a:ext cx="732710" cy="17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1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975107" y="54598"/>
            <a:ext cx="65" cy="10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7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A632B-FBDE-46D4-BF6F-6D14421E634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503238" y="495300"/>
            <a:ext cx="5999162" cy="337502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>
          <a:xfrm>
            <a:off x="563198" y="4962911"/>
            <a:ext cx="5926674" cy="2462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7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825" y="641350"/>
            <a:ext cx="6648450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Voiceover</a:t>
            </a:r>
            <a:r>
              <a:rPr lang="en-US" baseline="0" dirty="0"/>
              <a:t> – what it takes to get digital transformation right, so that Board members have an idea of what it’s all about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4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825" y="641350"/>
            <a:ext cx="6648450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the stage –</a:t>
            </a:r>
            <a:r>
              <a:rPr lang="en-US" baseline="0" dirty="0"/>
              <a:t> what are we talking about, what does digital transformation mean?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3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825" y="641350"/>
            <a:ext cx="6648450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challenges in trying to do this?  Why do organizations fail?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5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image" Target="../media/image12.png"/><Relationship Id="rId2" Type="http://schemas.openxmlformats.org/officeDocument/2006/relationships/tags" Target="../tags/tag4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5.jpg"/><Relationship Id="rId2" Type="http://schemas.openxmlformats.org/officeDocument/2006/relationships/tags" Target="../tags/tag5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7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6.bin"/><Relationship Id="rId4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7.bin"/><Relationship Id="rId4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8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9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0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9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1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9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2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95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3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7" Type="http://schemas.openxmlformats.org/officeDocument/2006/relationships/image" Target="../media/image5.jpg"/><Relationship Id="rId2" Type="http://schemas.openxmlformats.org/officeDocument/2006/relationships/tags" Target="../tags/tag11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5.bin"/><Relationship Id="rId4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15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6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7.bin"/><Relationship Id="rId4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15.png"/><Relationship Id="rId2" Type="http://schemas.openxmlformats.org/officeDocument/2006/relationships/tags" Target="../tags/tag135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9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3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0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3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1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38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2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11.png"/><Relationship Id="rId2" Type="http://schemas.openxmlformats.org/officeDocument/2006/relationships/tags" Target="../tags/tag156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4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7" Type="http://schemas.openxmlformats.org/officeDocument/2006/relationships/image" Target="../media/image12.png"/><Relationship Id="rId2" Type="http://schemas.openxmlformats.org/officeDocument/2006/relationships/tags" Target="../tags/tag15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5.bin"/><Relationship Id="rId4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7" Type="http://schemas.openxmlformats.org/officeDocument/2006/relationships/image" Target="../media/image5.jpg"/><Relationship Id="rId2" Type="http://schemas.openxmlformats.org/officeDocument/2006/relationships/tags" Target="../tags/tag159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6.bin"/><Relationship Id="rId4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8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8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9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9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80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0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81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1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99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3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200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4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201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5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20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6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20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8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21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9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2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0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23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1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41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3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4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4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43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5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44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6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6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8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63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9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64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0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65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1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jp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83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3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84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1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4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85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5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86.xml"/><Relationship Id="rId1" Type="http://schemas.openxmlformats.org/officeDocument/2006/relationships/vmlDrawing" Target="../drawings/vmlDrawing6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6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304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8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305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1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9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306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0.bin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307.xml"/><Relationship Id="rId1" Type="http://schemas.openxmlformats.org/officeDocument/2006/relationships/vmlDrawing" Target="../drawings/vmlDrawing7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1.bin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325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3.bin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326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1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4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9.png"/><Relationship Id="rId2" Type="http://schemas.openxmlformats.org/officeDocument/2006/relationships/tags" Target="../tags/tag2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327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5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328.xml"/><Relationship Id="rId1" Type="http://schemas.openxmlformats.org/officeDocument/2006/relationships/vmlDrawing" Target="../drawings/vmlDrawing7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6.bin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46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8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47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1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9.bin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48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0.bin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49.xml"/><Relationship Id="rId1" Type="http://schemas.openxmlformats.org/officeDocument/2006/relationships/vmlDrawing" Target="../drawings/vmlDrawing8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81.bin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367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3.bin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368.xml"/><Relationship Id="rId1" Type="http://schemas.openxmlformats.org/officeDocument/2006/relationships/vmlDrawing" Target="../drawings/vmlDrawing84.vml"/><Relationship Id="rId6" Type="http://schemas.openxmlformats.org/officeDocument/2006/relationships/image" Target="../media/image1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4.bin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369.xml"/><Relationship Id="rId1" Type="http://schemas.openxmlformats.org/officeDocument/2006/relationships/vmlDrawing" Target="../drawings/vmlDrawing85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5.bin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370.xml"/><Relationship Id="rId1" Type="http://schemas.openxmlformats.org/officeDocument/2006/relationships/vmlDrawing" Target="../drawings/vmlDrawing8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86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388.xml"/><Relationship Id="rId1" Type="http://schemas.openxmlformats.org/officeDocument/2006/relationships/vmlDrawing" Target="../drawings/vmlDrawing88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8.bin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389.xml"/><Relationship Id="rId1" Type="http://schemas.openxmlformats.org/officeDocument/2006/relationships/vmlDrawing" Target="../drawings/vmlDrawing89.vml"/><Relationship Id="rId6" Type="http://schemas.openxmlformats.org/officeDocument/2006/relationships/image" Target="../media/image1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9.bin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390.xml"/><Relationship Id="rId1" Type="http://schemas.openxmlformats.org/officeDocument/2006/relationships/vmlDrawing" Target="../drawings/vmlDrawing90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90.bin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08.xml"/><Relationship Id="rId1" Type="http://schemas.openxmlformats.org/officeDocument/2006/relationships/vmlDrawing" Target="../drawings/vmlDrawing9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92.bin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09.xml"/><Relationship Id="rId1" Type="http://schemas.openxmlformats.org/officeDocument/2006/relationships/vmlDrawing" Target="../drawings/vmlDrawing93.vml"/><Relationship Id="rId6" Type="http://schemas.openxmlformats.org/officeDocument/2006/relationships/image" Target="../media/image1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93.bin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10.xml"/><Relationship Id="rId1" Type="http://schemas.openxmlformats.org/officeDocument/2006/relationships/vmlDrawing" Target="../drawings/vmlDrawing94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94.bin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11.xml"/><Relationship Id="rId1" Type="http://schemas.openxmlformats.org/officeDocument/2006/relationships/vmlDrawing" Target="../drawings/vmlDrawing9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95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1.png"/><Relationship Id="rId2" Type="http://schemas.openxmlformats.org/officeDocument/2006/relationships/tags" Target="../tags/tag4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893747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8:23 AM India Standard Time</a:t>
            </a: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4459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52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129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76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76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5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11/27/2018 8:23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353F0F-0D7E-485D-8B3C-F2F28EFDDA4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739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B14A227-CD36-494A-A575-B6306C0482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81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B14A227-CD36-494A-A575-B6306C048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8889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43F2BD7-B1BB-459F-B5BD-F3673250FE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05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43F2BD7-B1BB-459F-B5BD-F3673250FE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020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29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775508" y="6016520"/>
            <a:ext cx="2786675" cy="426584"/>
          </a:xfrm>
          <a:prstGeom prst="rect">
            <a:avLst/>
          </a:prstGeom>
        </p:spPr>
        <p:txBody>
          <a:bodyPr/>
          <a:lstStyle/>
          <a:p>
            <a:fld id="{F5FF2FB9-B594-4DEC-BD0E-93C68DC77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1972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2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8:23 AM India Standard Time</a:t>
            </a: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04959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64125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6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226363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8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08339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0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28646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80733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2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39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807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57981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9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934146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19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4554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3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8:23 AM India Standard Time</a:t>
            </a: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2420E4-0252-48E4-B525-8A2F6D6C6E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3164" y="5218905"/>
            <a:ext cx="2569024" cy="11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006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27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97043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29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4303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2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8395697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11/27/2018 8:23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529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53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4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77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881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67508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8:23 AM India Standard Time</a:t>
            </a: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22096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7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825761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69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50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72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5772306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7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8:23 AM India Standard Time</a:t>
            </a: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44307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04774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2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7634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3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0816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86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1644795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8:23 AM India Standard Time</a:t>
            </a: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564820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76291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95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144343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74609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9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0376213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98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172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0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9728784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2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8:23 AM India Standard Time</a:t>
            </a: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183896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9611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0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491592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2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58058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4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801207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6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8:23 AM India Standard Time</a:t>
            </a: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9249935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31867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4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09843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500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9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932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11/27/2018 8:23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116838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0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8:23 AM India Standard Time</a:t>
            </a: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55455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8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8730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0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9267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33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68869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1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8:23 AM India Standard Time</a:t>
            </a: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4577549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0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3519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2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301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5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7226707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0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8:23 AM India Standard Time</a:t>
            </a: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9122657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9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02776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pact Slide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29" name="think-cell Slide" r:id="rId5" imgW="439" imgH="438" progId="TCLayout.ActiveDocument.1">
                  <p:embed/>
                </p:oleObj>
              </mc:Choice>
              <mc:Fallback>
                <p:oleObj name="think-cell Slide" r:id="rId5" imgW="439" imgH="43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5" y="-3276"/>
            <a:ext cx="11937305" cy="6728033"/>
          </a:xfrm>
          <a:prstGeom prst="rect">
            <a:avLst/>
          </a:prstGeom>
        </p:spPr>
      </p:pic>
      <p:sp>
        <p:nvSpPr>
          <p:cNvPr id="9" name="Freeform 8"/>
          <p:cNvSpPr/>
          <p:nvPr userDrawn="1"/>
        </p:nvSpPr>
        <p:spPr>
          <a:xfrm>
            <a:off x="-1048" y="317"/>
            <a:ext cx="11951208" cy="6720840"/>
          </a:xfrm>
          <a:custGeom>
            <a:avLst/>
            <a:gdLst>
              <a:gd name="connsiteX0" fmla="*/ 0 w 11949112"/>
              <a:gd name="connsiteY0" fmla="*/ 0 h 6743150"/>
              <a:gd name="connsiteX1" fmla="*/ 11949112 w 11949112"/>
              <a:gd name="connsiteY1" fmla="*/ 0 h 6743150"/>
              <a:gd name="connsiteX2" fmla="*/ 11949112 w 11949112"/>
              <a:gd name="connsiteY2" fmla="*/ 1679583 h 6743150"/>
              <a:gd name="connsiteX3" fmla="*/ 11914343 w 11949112"/>
              <a:gd name="connsiteY3" fmla="*/ 1756112 h 6743150"/>
              <a:gd name="connsiteX4" fmla="*/ 9019557 w 11949112"/>
              <a:gd name="connsiteY4" fmla="*/ 6743150 h 6743150"/>
              <a:gd name="connsiteX5" fmla="*/ 155448 w 11949112"/>
              <a:gd name="connsiteY5" fmla="*/ 6743150 h 6743150"/>
              <a:gd name="connsiteX6" fmla="*/ 155448 w 11949112"/>
              <a:gd name="connsiteY6" fmla="*/ 6740994 h 6743150"/>
              <a:gd name="connsiteX7" fmla="*/ 0 w 11949112"/>
              <a:gd name="connsiteY7" fmla="*/ 6740994 h 6743150"/>
              <a:gd name="connsiteX8" fmla="*/ 0 w 11949112"/>
              <a:gd name="connsiteY8" fmla="*/ 0 h 6743150"/>
              <a:gd name="connsiteX0" fmla="*/ 0 w 11949112"/>
              <a:gd name="connsiteY0" fmla="*/ 0 h 6743150"/>
              <a:gd name="connsiteX1" fmla="*/ 11949112 w 11949112"/>
              <a:gd name="connsiteY1" fmla="*/ 0 h 6743150"/>
              <a:gd name="connsiteX2" fmla="*/ 11949112 w 11949112"/>
              <a:gd name="connsiteY2" fmla="*/ 1679583 h 6743150"/>
              <a:gd name="connsiteX3" fmla="*/ 9019557 w 11949112"/>
              <a:gd name="connsiteY3" fmla="*/ 6743150 h 6743150"/>
              <a:gd name="connsiteX4" fmla="*/ 155448 w 11949112"/>
              <a:gd name="connsiteY4" fmla="*/ 6743150 h 6743150"/>
              <a:gd name="connsiteX5" fmla="*/ 155448 w 11949112"/>
              <a:gd name="connsiteY5" fmla="*/ 6740994 h 6743150"/>
              <a:gd name="connsiteX6" fmla="*/ 0 w 11949112"/>
              <a:gd name="connsiteY6" fmla="*/ 6740994 h 6743150"/>
              <a:gd name="connsiteX7" fmla="*/ 0 w 11949112"/>
              <a:gd name="connsiteY7" fmla="*/ 0 h 67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49112" h="6743150">
                <a:moveTo>
                  <a:pt x="0" y="0"/>
                </a:moveTo>
                <a:lnTo>
                  <a:pt x="11949112" y="0"/>
                </a:lnTo>
                <a:lnTo>
                  <a:pt x="11949112" y="1679583"/>
                </a:lnTo>
                <a:lnTo>
                  <a:pt x="9019557" y="6743150"/>
                </a:lnTo>
                <a:lnTo>
                  <a:pt x="155448" y="6743150"/>
                </a:lnTo>
                <a:lnTo>
                  <a:pt x="155448" y="6740994"/>
                </a:lnTo>
                <a:lnTo>
                  <a:pt x="0" y="674099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 userDrawn="1"/>
        </p:nvSpPr>
        <p:spPr>
          <a:xfrm>
            <a:off x="10120393" y="0"/>
            <a:ext cx="1828720" cy="4230523"/>
          </a:xfrm>
          <a:custGeom>
            <a:avLst/>
            <a:gdLst>
              <a:gd name="connsiteX0" fmla="*/ 0 w 1802982"/>
              <a:gd name="connsiteY0" fmla="*/ 0 h 4230523"/>
              <a:gd name="connsiteX1" fmla="*/ 170360 w 1802982"/>
              <a:gd name="connsiteY1" fmla="*/ 0 h 4230523"/>
              <a:gd name="connsiteX2" fmla="*/ 1802982 w 1802982"/>
              <a:gd name="connsiteY2" fmla="*/ 0 h 4230523"/>
              <a:gd name="connsiteX3" fmla="*/ 1802982 w 1802982"/>
              <a:gd name="connsiteY3" fmla="*/ 4230523 h 4230523"/>
              <a:gd name="connsiteX4" fmla="*/ 170360 w 1802982"/>
              <a:gd name="connsiteY4" fmla="*/ 1346762 h 4230523"/>
              <a:gd name="connsiteX5" fmla="*/ 0 w 1802982"/>
              <a:gd name="connsiteY5" fmla="*/ 1050586 h 4230523"/>
              <a:gd name="connsiteX6" fmla="*/ 0 w 1802982"/>
              <a:gd name="connsiteY6" fmla="*/ 0 h 4230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2982" h="4230523">
                <a:moveTo>
                  <a:pt x="0" y="0"/>
                </a:moveTo>
                <a:lnTo>
                  <a:pt x="170360" y="0"/>
                </a:lnTo>
                <a:lnTo>
                  <a:pt x="1802982" y="0"/>
                </a:lnTo>
                <a:lnTo>
                  <a:pt x="1802982" y="4230523"/>
                </a:lnTo>
                <a:lnTo>
                  <a:pt x="170360" y="1346762"/>
                </a:lnTo>
                <a:lnTo>
                  <a:pt x="0" y="10505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75488" y="1619250"/>
            <a:ext cx="9119362" cy="1615827"/>
          </a:xfrm>
        </p:spPr>
        <p:txBody>
          <a:bodyPr wrap="square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x-none" sz="800" smtClean="0">
                <a:solidFill>
                  <a:schemeClr val="accent2"/>
                </a:solidFill>
              </a:rPr>
              <a:pPr lvl="0"/>
              <a:t>‹#›</a:t>
            </a:fld>
            <a:endParaRPr lang="x-none" sz="800" dirty="0">
              <a:solidFill>
                <a:schemeClr val="accent2"/>
              </a:solidFill>
            </a:endParaRPr>
          </a:p>
        </p:txBody>
      </p:sp>
      <p:sp>
        <p:nvSpPr>
          <p:cNvPr id="15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kern="1200" baseline="0" noProof="0" dirty="0">
                <a:solidFill>
                  <a:schemeClr val="accent2"/>
                </a:solidFill>
                <a:latin typeface="Arial" charset="0"/>
                <a:ea typeface="+mn-ea"/>
                <a:cs typeface="+mn-cs"/>
              </a:rPr>
              <a:t>McKinsey &amp; Company</a:t>
            </a: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475488" y="230189"/>
            <a:ext cx="9119361" cy="400110"/>
          </a:xfrm>
        </p:spPr>
        <p:txBody>
          <a:bodyPr wrap="square">
            <a:spAutoFit/>
          </a:bodyPr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5" name="doc id"/>
          <p:cNvSpPr>
            <a:spLocks noChangeArrowheads="1"/>
          </p:cNvSpPr>
          <p:nvPr userDrawn="1"/>
        </p:nvSpPr>
        <p:spPr bwMode="gray">
          <a:xfrm>
            <a:off x="10457645" y="50801"/>
            <a:ext cx="11664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x-none" sz="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689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99">
          <p15:clr>
            <a:srgbClr val="F26B43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1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40001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4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246958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8:23 AM India Standard Time</a:t>
            </a: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1965918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6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6192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08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50513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113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57191982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8:23 AM India Standard Time</a:t>
            </a: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6553230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8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389051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0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6277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33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0814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c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53" name="think-cell Slide" r:id="rId5" imgW="439" imgH="438" progId="TCLayout.ActiveDocument.1">
                  <p:embed/>
                </p:oleObj>
              </mc:Choice>
              <mc:Fallback>
                <p:oleObj name="think-cell Slide" r:id="rId5" imgW="439" imgH="43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7"/>
          <p:cNvSpPr/>
          <p:nvPr userDrawn="1"/>
        </p:nvSpPr>
        <p:spPr>
          <a:xfrm>
            <a:off x="8979419" y="0"/>
            <a:ext cx="3003990" cy="5948207"/>
          </a:xfrm>
          <a:custGeom>
            <a:avLst/>
            <a:gdLst>
              <a:gd name="connsiteX0" fmla="*/ 3111190 w 3111190"/>
              <a:gd name="connsiteY0" fmla="*/ 6077415 h 6077415"/>
              <a:gd name="connsiteX1" fmla="*/ 0 w 3111190"/>
              <a:gd name="connsiteY1" fmla="*/ 780585 h 6077415"/>
              <a:gd name="connsiteX2" fmla="*/ 0 w 3111190"/>
              <a:gd name="connsiteY2" fmla="*/ 0 h 6077415"/>
              <a:gd name="connsiteX3" fmla="*/ 3055434 w 3111190"/>
              <a:gd name="connsiteY3" fmla="*/ 0 h 6077415"/>
              <a:gd name="connsiteX4" fmla="*/ 3055434 w 3111190"/>
              <a:gd name="connsiteY4" fmla="*/ 6066263 h 6077415"/>
              <a:gd name="connsiteX0" fmla="*/ 3065051 w 3065051"/>
              <a:gd name="connsiteY0" fmla="*/ 6069026 h 6069026"/>
              <a:gd name="connsiteX1" fmla="*/ 0 w 3065051"/>
              <a:gd name="connsiteY1" fmla="*/ 780585 h 6069026"/>
              <a:gd name="connsiteX2" fmla="*/ 0 w 3065051"/>
              <a:gd name="connsiteY2" fmla="*/ 0 h 6069026"/>
              <a:gd name="connsiteX3" fmla="*/ 3055434 w 3065051"/>
              <a:gd name="connsiteY3" fmla="*/ 0 h 6069026"/>
              <a:gd name="connsiteX4" fmla="*/ 3055434 w 3065051"/>
              <a:gd name="connsiteY4" fmla="*/ 6066263 h 606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5051" h="6069026">
                <a:moveTo>
                  <a:pt x="3065051" y="6069026"/>
                </a:moveTo>
                <a:lnTo>
                  <a:pt x="0" y="780585"/>
                </a:lnTo>
                <a:lnTo>
                  <a:pt x="0" y="0"/>
                </a:lnTo>
                <a:lnTo>
                  <a:pt x="3055434" y="0"/>
                </a:lnTo>
                <a:lnTo>
                  <a:pt x="3055434" y="6066263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9"/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x-none" sz="800" smtClean="0">
                <a:solidFill>
                  <a:schemeClr val="accent2"/>
                </a:solidFill>
              </a:rPr>
              <a:pPr lvl="0"/>
              <a:t>‹#›</a:t>
            </a:fld>
            <a:endParaRPr lang="x-none" sz="800" dirty="0">
              <a:solidFill>
                <a:schemeClr val="accent2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kern="1200" baseline="0" noProof="0" dirty="0">
                <a:solidFill>
                  <a:schemeClr val="accent2"/>
                </a:solidFill>
                <a:latin typeface="Arial" charset="0"/>
                <a:ea typeface="+mn-ea"/>
                <a:cs typeface="+mn-cs"/>
              </a:rPr>
              <a:t>McKinsey &amp; Company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75488" y="1619250"/>
            <a:ext cx="9119362" cy="1615827"/>
          </a:xfrm>
        </p:spPr>
        <p:txBody>
          <a:bodyPr wrap="square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oc id"/>
          <p:cNvSpPr>
            <a:spLocks noChangeArrowheads="1"/>
          </p:cNvSpPr>
          <p:nvPr userDrawn="1"/>
        </p:nvSpPr>
        <p:spPr bwMode="gray">
          <a:xfrm>
            <a:off x="10457645" y="50801"/>
            <a:ext cx="11664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x-none" sz="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661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99">
          <p15:clr>
            <a:srgbClr val="F26B43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55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8:23 AM India Standard Time</a:t>
            </a: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24396902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03756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5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F4190F4-4F1F-4413-A569-3F1E9E8CC46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395711" y="6509464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4926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58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35440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8:23 AM India Standard Time</a:t>
            </a: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443517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6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6936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78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269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0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8898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pact Slide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77" name="think-cell Slide" r:id="rId5" imgW="439" imgH="438" progId="TCLayout.ActiveDocument.1">
                  <p:embed/>
                </p:oleObj>
              </mc:Choice>
              <mc:Fallback>
                <p:oleObj name="think-cell Slide" r:id="rId5" imgW="439" imgH="43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6"/>
          <p:cNvSpPr/>
          <p:nvPr userDrawn="1"/>
        </p:nvSpPr>
        <p:spPr>
          <a:xfrm>
            <a:off x="4998349" y="2"/>
            <a:ext cx="6950767" cy="6721476"/>
          </a:xfrm>
          <a:custGeom>
            <a:avLst/>
            <a:gdLst>
              <a:gd name="connsiteX0" fmla="*/ 0 w 6950767"/>
              <a:gd name="connsiteY0" fmla="*/ 0 h 6721476"/>
              <a:gd name="connsiteX1" fmla="*/ 6694714 w 6950767"/>
              <a:gd name="connsiteY1" fmla="*/ 0 h 6721476"/>
              <a:gd name="connsiteX2" fmla="*/ 6694714 w 6950767"/>
              <a:gd name="connsiteY2" fmla="*/ 1 h 6721476"/>
              <a:gd name="connsiteX3" fmla="*/ 6950767 w 6950767"/>
              <a:gd name="connsiteY3" fmla="*/ 1 h 6721476"/>
              <a:gd name="connsiteX4" fmla="*/ 6950767 w 6950767"/>
              <a:gd name="connsiteY4" fmla="*/ 6721476 h 6721476"/>
              <a:gd name="connsiteX5" fmla="*/ 6950765 w 6950767"/>
              <a:gd name="connsiteY5" fmla="*/ 6721476 h 6721476"/>
              <a:gd name="connsiteX6" fmla="*/ 6950765 w 6950767"/>
              <a:gd name="connsiteY6" fmla="*/ 6718239 h 6721476"/>
              <a:gd name="connsiteX7" fmla="*/ 32578 w 6950767"/>
              <a:gd name="connsiteY7" fmla="*/ 6718239 h 6721476"/>
              <a:gd name="connsiteX8" fmla="*/ 1977107 w 6950767"/>
              <a:gd name="connsiteY8" fmla="*/ 3360782 h 6721476"/>
              <a:gd name="connsiteX9" fmla="*/ 0 w 6950767"/>
              <a:gd name="connsiteY9" fmla="*/ 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50767" h="6721476">
                <a:moveTo>
                  <a:pt x="0" y="0"/>
                </a:moveTo>
                <a:lnTo>
                  <a:pt x="6694714" y="0"/>
                </a:lnTo>
                <a:lnTo>
                  <a:pt x="6694714" y="1"/>
                </a:lnTo>
                <a:lnTo>
                  <a:pt x="6950767" y="1"/>
                </a:lnTo>
                <a:lnTo>
                  <a:pt x="6950767" y="6721476"/>
                </a:lnTo>
                <a:lnTo>
                  <a:pt x="6950765" y="6721476"/>
                </a:lnTo>
                <a:lnTo>
                  <a:pt x="6950765" y="6718239"/>
                </a:lnTo>
                <a:lnTo>
                  <a:pt x="32578" y="6718239"/>
                </a:lnTo>
                <a:lnTo>
                  <a:pt x="1977107" y="3360782"/>
                </a:lnTo>
                <a:cubicBezTo>
                  <a:pt x="1303783" y="2240521"/>
                  <a:pt x="673324" y="112026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475488" y="230189"/>
            <a:ext cx="10969497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251" y="1619250"/>
            <a:ext cx="5461000" cy="16158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x-none" sz="800" smtClean="0">
                <a:solidFill>
                  <a:schemeClr val="accent2"/>
                </a:solidFill>
              </a:rPr>
              <a:pPr lvl="0"/>
              <a:t>‹#›</a:t>
            </a:fld>
            <a:endParaRPr lang="x-none" sz="800" dirty="0">
              <a:solidFill>
                <a:schemeClr val="accent2"/>
              </a:solidFill>
            </a:endParaRPr>
          </a:p>
        </p:txBody>
      </p:sp>
      <p:sp>
        <p:nvSpPr>
          <p:cNvPr id="14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kern="1200" baseline="0" noProof="0" dirty="0">
                <a:solidFill>
                  <a:schemeClr val="accent2"/>
                </a:solidFill>
                <a:latin typeface="Arial" charset="0"/>
                <a:ea typeface="+mn-ea"/>
                <a:cs typeface="+mn-cs"/>
              </a:rPr>
              <a:t>McKinsey &amp; Company</a:t>
            </a:r>
          </a:p>
        </p:txBody>
      </p:sp>
      <p:sp>
        <p:nvSpPr>
          <p:cNvPr id="5" name="doc id"/>
          <p:cNvSpPr>
            <a:spLocks noChangeArrowheads="1"/>
          </p:cNvSpPr>
          <p:nvPr userDrawn="1"/>
        </p:nvSpPr>
        <p:spPr bwMode="gray">
          <a:xfrm>
            <a:off x="10457645" y="50801"/>
            <a:ext cx="11664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x-none" sz="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196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99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2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11/27/2018 8:23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4.xml"/><Relationship Id="rId18" Type="http://schemas.openxmlformats.org/officeDocument/2006/relationships/tags" Target="../tags/tag9.xml"/><Relationship Id="rId26" Type="http://schemas.openxmlformats.org/officeDocument/2006/relationships/tags" Target="../tags/tag1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2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tags" Target="../tags/tag8.xml"/><Relationship Id="rId25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7.xml"/><Relationship Id="rId20" Type="http://schemas.openxmlformats.org/officeDocument/2006/relationships/tags" Target="../tags/tag11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24" Type="http://schemas.openxmlformats.org/officeDocument/2006/relationships/tags" Target="../tags/tag15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6.xml"/><Relationship Id="rId23" Type="http://schemas.openxmlformats.org/officeDocument/2006/relationships/tags" Target="../tags/tag14.xml"/><Relationship Id="rId28" Type="http://schemas.openxmlformats.org/officeDocument/2006/relationships/oleObject" Target="../embeddings/oleObject1.bin"/><Relationship Id="rId10" Type="http://schemas.openxmlformats.org/officeDocument/2006/relationships/vmlDrawing" Target="../drawings/vmlDrawing1.vml"/><Relationship Id="rId19" Type="http://schemas.openxmlformats.org/officeDocument/2006/relationships/tags" Target="../tags/tag10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tags" Target="../tags/tag5.xml"/><Relationship Id="rId22" Type="http://schemas.openxmlformats.org/officeDocument/2006/relationships/tags" Target="../tags/tag13.xml"/><Relationship Id="rId27" Type="http://schemas.openxmlformats.org/officeDocument/2006/relationships/tags" Target="../tags/tag18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13" Type="http://schemas.openxmlformats.org/officeDocument/2006/relationships/tags" Target="../tags/tag209.xml"/><Relationship Id="rId18" Type="http://schemas.openxmlformats.org/officeDocument/2006/relationships/tags" Target="../tags/tag214.xml"/><Relationship Id="rId3" Type="http://schemas.openxmlformats.org/officeDocument/2006/relationships/slideLayout" Target="../slideLayouts/slideLayout40.xml"/><Relationship Id="rId21" Type="http://schemas.openxmlformats.org/officeDocument/2006/relationships/tags" Target="../tags/tag217.xml"/><Relationship Id="rId7" Type="http://schemas.openxmlformats.org/officeDocument/2006/relationships/tags" Target="../tags/tag203.xml"/><Relationship Id="rId12" Type="http://schemas.openxmlformats.org/officeDocument/2006/relationships/tags" Target="../tags/tag208.xml"/><Relationship Id="rId17" Type="http://schemas.openxmlformats.org/officeDocument/2006/relationships/tags" Target="../tags/tag21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39.xml"/><Relationship Id="rId16" Type="http://schemas.openxmlformats.org/officeDocument/2006/relationships/tags" Target="../tags/tag212.xml"/><Relationship Id="rId20" Type="http://schemas.openxmlformats.org/officeDocument/2006/relationships/tags" Target="../tags/tag216.xml"/><Relationship Id="rId1" Type="http://schemas.openxmlformats.org/officeDocument/2006/relationships/slideLayout" Target="../slideLayouts/slideLayout38.xml"/><Relationship Id="rId6" Type="http://schemas.openxmlformats.org/officeDocument/2006/relationships/vmlDrawing" Target="../drawings/vmlDrawing47.vml"/><Relationship Id="rId11" Type="http://schemas.openxmlformats.org/officeDocument/2006/relationships/tags" Target="../tags/tag207.xml"/><Relationship Id="rId24" Type="http://schemas.openxmlformats.org/officeDocument/2006/relationships/oleObject" Target="../embeddings/oleObject47.bin"/><Relationship Id="rId5" Type="http://schemas.openxmlformats.org/officeDocument/2006/relationships/theme" Target="../theme/theme10.xml"/><Relationship Id="rId15" Type="http://schemas.openxmlformats.org/officeDocument/2006/relationships/tags" Target="../tags/tag211.xml"/><Relationship Id="rId23" Type="http://schemas.openxmlformats.org/officeDocument/2006/relationships/tags" Target="../tags/tag219.xml"/><Relationship Id="rId10" Type="http://schemas.openxmlformats.org/officeDocument/2006/relationships/tags" Target="../tags/tag206.xml"/><Relationship Id="rId19" Type="http://schemas.openxmlformats.org/officeDocument/2006/relationships/tags" Target="../tags/tag215.xml"/><Relationship Id="rId4" Type="http://schemas.openxmlformats.org/officeDocument/2006/relationships/slideLayout" Target="../slideLayouts/slideLayout41.xml"/><Relationship Id="rId9" Type="http://schemas.openxmlformats.org/officeDocument/2006/relationships/tags" Target="../tags/tag205.xml"/><Relationship Id="rId14" Type="http://schemas.openxmlformats.org/officeDocument/2006/relationships/tags" Target="../tags/tag210.xml"/><Relationship Id="rId22" Type="http://schemas.openxmlformats.org/officeDocument/2006/relationships/tags" Target="../tags/tag21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ags" Target="../tags/tag225.xml"/><Relationship Id="rId13" Type="http://schemas.openxmlformats.org/officeDocument/2006/relationships/tags" Target="../tags/tag230.xml"/><Relationship Id="rId18" Type="http://schemas.openxmlformats.org/officeDocument/2006/relationships/tags" Target="../tags/tag235.xml"/><Relationship Id="rId3" Type="http://schemas.openxmlformats.org/officeDocument/2006/relationships/slideLayout" Target="../slideLayouts/slideLayout44.xml"/><Relationship Id="rId21" Type="http://schemas.openxmlformats.org/officeDocument/2006/relationships/tags" Target="../tags/tag238.xml"/><Relationship Id="rId7" Type="http://schemas.openxmlformats.org/officeDocument/2006/relationships/tags" Target="../tags/tag224.xml"/><Relationship Id="rId12" Type="http://schemas.openxmlformats.org/officeDocument/2006/relationships/tags" Target="../tags/tag229.xml"/><Relationship Id="rId17" Type="http://schemas.openxmlformats.org/officeDocument/2006/relationships/tags" Target="../tags/tag234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43.xml"/><Relationship Id="rId16" Type="http://schemas.openxmlformats.org/officeDocument/2006/relationships/tags" Target="../tags/tag233.xml"/><Relationship Id="rId20" Type="http://schemas.openxmlformats.org/officeDocument/2006/relationships/tags" Target="../tags/tag237.xml"/><Relationship Id="rId1" Type="http://schemas.openxmlformats.org/officeDocument/2006/relationships/slideLayout" Target="../slideLayouts/slideLayout42.xml"/><Relationship Id="rId6" Type="http://schemas.openxmlformats.org/officeDocument/2006/relationships/vmlDrawing" Target="../drawings/vmlDrawing52.vml"/><Relationship Id="rId11" Type="http://schemas.openxmlformats.org/officeDocument/2006/relationships/tags" Target="../tags/tag228.xml"/><Relationship Id="rId24" Type="http://schemas.openxmlformats.org/officeDocument/2006/relationships/oleObject" Target="../embeddings/oleObject52.bin"/><Relationship Id="rId5" Type="http://schemas.openxmlformats.org/officeDocument/2006/relationships/theme" Target="../theme/theme11.xml"/><Relationship Id="rId15" Type="http://schemas.openxmlformats.org/officeDocument/2006/relationships/tags" Target="../tags/tag232.xml"/><Relationship Id="rId23" Type="http://schemas.openxmlformats.org/officeDocument/2006/relationships/tags" Target="../tags/tag240.xml"/><Relationship Id="rId10" Type="http://schemas.openxmlformats.org/officeDocument/2006/relationships/tags" Target="../tags/tag227.xml"/><Relationship Id="rId19" Type="http://schemas.openxmlformats.org/officeDocument/2006/relationships/tags" Target="../tags/tag236.xml"/><Relationship Id="rId4" Type="http://schemas.openxmlformats.org/officeDocument/2006/relationships/slideLayout" Target="../slideLayouts/slideLayout45.xml"/><Relationship Id="rId9" Type="http://schemas.openxmlformats.org/officeDocument/2006/relationships/tags" Target="../tags/tag226.xml"/><Relationship Id="rId14" Type="http://schemas.openxmlformats.org/officeDocument/2006/relationships/tags" Target="../tags/tag231.xml"/><Relationship Id="rId22" Type="http://schemas.openxmlformats.org/officeDocument/2006/relationships/tags" Target="../tags/tag23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13" Type="http://schemas.openxmlformats.org/officeDocument/2006/relationships/tags" Target="../tags/tag251.xml"/><Relationship Id="rId18" Type="http://schemas.openxmlformats.org/officeDocument/2006/relationships/tags" Target="../tags/tag256.xml"/><Relationship Id="rId3" Type="http://schemas.openxmlformats.org/officeDocument/2006/relationships/slideLayout" Target="../slideLayouts/slideLayout48.xml"/><Relationship Id="rId21" Type="http://schemas.openxmlformats.org/officeDocument/2006/relationships/tags" Target="../tags/tag259.xml"/><Relationship Id="rId7" Type="http://schemas.openxmlformats.org/officeDocument/2006/relationships/tags" Target="../tags/tag245.xml"/><Relationship Id="rId12" Type="http://schemas.openxmlformats.org/officeDocument/2006/relationships/tags" Target="../tags/tag250.xml"/><Relationship Id="rId17" Type="http://schemas.openxmlformats.org/officeDocument/2006/relationships/tags" Target="../tags/tag255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47.xml"/><Relationship Id="rId16" Type="http://schemas.openxmlformats.org/officeDocument/2006/relationships/tags" Target="../tags/tag254.xml"/><Relationship Id="rId20" Type="http://schemas.openxmlformats.org/officeDocument/2006/relationships/tags" Target="../tags/tag258.xml"/><Relationship Id="rId1" Type="http://schemas.openxmlformats.org/officeDocument/2006/relationships/slideLayout" Target="../slideLayouts/slideLayout46.xml"/><Relationship Id="rId6" Type="http://schemas.openxmlformats.org/officeDocument/2006/relationships/vmlDrawing" Target="../drawings/vmlDrawing57.vml"/><Relationship Id="rId11" Type="http://schemas.openxmlformats.org/officeDocument/2006/relationships/tags" Target="../tags/tag249.xml"/><Relationship Id="rId24" Type="http://schemas.openxmlformats.org/officeDocument/2006/relationships/oleObject" Target="../embeddings/oleObject57.bin"/><Relationship Id="rId5" Type="http://schemas.openxmlformats.org/officeDocument/2006/relationships/theme" Target="../theme/theme12.xml"/><Relationship Id="rId15" Type="http://schemas.openxmlformats.org/officeDocument/2006/relationships/tags" Target="../tags/tag253.xml"/><Relationship Id="rId23" Type="http://schemas.openxmlformats.org/officeDocument/2006/relationships/tags" Target="../tags/tag261.xml"/><Relationship Id="rId10" Type="http://schemas.openxmlformats.org/officeDocument/2006/relationships/tags" Target="../tags/tag248.xml"/><Relationship Id="rId19" Type="http://schemas.openxmlformats.org/officeDocument/2006/relationships/tags" Target="../tags/tag257.xml"/><Relationship Id="rId4" Type="http://schemas.openxmlformats.org/officeDocument/2006/relationships/slideLayout" Target="../slideLayouts/slideLayout49.xml"/><Relationship Id="rId9" Type="http://schemas.openxmlformats.org/officeDocument/2006/relationships/tags" Target="../tags/tag247.xml"/><Relationship Id="rId14" Type="http://schemas.openxmlformats.org/officeDocument/2006/relationships/tags" Target="../tags/tag252.xml"/><Relationship Id="rId22" Type="http://schemas.openxmlformats.org/officeDocument/2006/relationships/tags" Target="../tags/tag26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tags" Target="../tags/tag267.xml"/><Relationship Id="rId13" Type="http://schemas.openxmlformats.org/officeDocument/2006/relationships/tags" Target="../tags/tag272.xml"/><Relationship Id="rId18" Type="http://schemas.openxmlformats.org/officeDocument/2006/relationships/tags" Target="../tags/tag277.xml"/><Relationship Id="rId3" Type="http://schemas.openxmlformats.org/officeDocument/2006/relationships/slideLayout" Target="../slideLayouts/slideLayout52.xml"/><Relationship Id="rId21" Type="http://schemas.openxmlformats.org/officeDocument/2006/relationships/tags" Target="../tags/tag280.xml"/><Relationship Id="rId7" Type="http://schemas.openxmlformats.org/officeDocument/2006/relationships/tags" Target="../tags/tag266.xml"/><Relationship Id="rId12" Type="http://schemas.openxmlformats.org/officeDocument/2006/relationships/tags" Target="../tags/tag271.xml"/><Relationship Id="rId17" Type="http://schemas.openxmlformats.org/officeDocument/2006/relationships/tags" Target="../tags/tag276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51.xml"/><Relationship Id="rId16" Type="http://schemas.openxmlformats.org/officeDocument/2006/relationships/tags" Target="../tags/tag275.xml"/><Relationship Id="rId20" Type="http://schemas.openxmlformats.org/officeDocument/2006/relationships/tags" Target="../tags/tag279.xml"/><Relationship Id="rId1" Type="http://schemas.openxmlformats.org/officeDocument/2006/relationships/slideLayout" Target="../slideLayouts/slideLayout50.xml"/><Relationship Id="rId6" Type="http://schemas.openxmlformats.org/officeDocument/2006/relationships/vmlDrawing" Target="../drawings/vmlDrawing62.vml"/><Relationship Id="rId11" Type="http://schemas.openxmlformats.org/officeDocument/2006/relationships/tags" Target="../tags/tag270.xml"/><Relationship Id="rId24" Type="http://schemas.openxmlformats.org/officeDocument/2006/relationships/oleObject" Target="../embeddings/oleObject62.bin"/><Relationship Id="rId5" Type="http://schemas.openxmlformats.org/officeDocument/2006/relationships/theme" Target="../theme/theme13.xml"/><Relationship Id="rId15" Type="http://schemas.openxmlformats.org/officeDocument/2006/relationships/tags" Target="../tags/tag274.xml"/><Relationship Id="rId23" Type="http://schemas.openxmlformats.org/officeDocument/2006/relationships/tags" Target="../tags/tag282.xml"/><Relationship Id="rId10" Type="http://schemas.openxmlformats.org/officeDocument/2006/relationships/tags" Target="../tags/tag269.xml"/><Relationship Id="rId19" Type="http://schemas.openxmlformats.org/officeDocument/2006/relationships/tags" Target="../tags/tag278.xml"/><Relationship Id="rId4" Type="http://schemas.openxmlformats.org/officeDocument/2006/relationships/slideLayout" Target="../slideLayouts/slideLayout53.xml"/><Relationship Id="rId9" Type="http://schemas.openxmlformats.org/officeDocument/2006/relationships/tags" Target="../tags/tag268.xml"/><Relationship Id="rId14" Type="http://schemas.openxmlformats.org/officeDocument/2006/relationships/tags" Target="../tags/tag273.xml"/><Relationship Id="rId22" Type="http://schemas.openxmlformats.org/officeDocument/2006/relationships/tags" Target="../tags/tag28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ags" Target="../tags/tag288.xml"/><Relationship Id="rId13" Type="http://schemas.openxmlformats.org/officeDocument/2006/relationships/tags" Target="../tags/tag293.xml"/><Relationship Id="rId18" Type="http://schemas.openxmlformats.org/officeDocument/2006/relationships/tags" Target="../tags/tag298.xml"/><Relationship Id="rId3" Type="http://schemas.openxmlformats.org/officeDocument/2006/relationships/slideLayout" Target="../slideLayouts/slideLayout56.xml"/><Relationship Id="rId21" Type="http://schemas.openxmlformats.org/officeDocument/2006/relationships/tags" Target="../tags/tag301.xml"/><Relationship Id="rId7" Type="http://schemas.openxmlformats.org/officeDocument/2006/relationships/tags" Target="../tags/tag287.xml"/><Relationship Id="rId12" Type="http://schemas.openxmlformats.org/officeDocument/2006/relationships/tags" Target="../tags/tag292.xml"/><Relationship Id="rId17" Type="http://schemas.openxmlformats.org/officeDocument/2006/relationships/tags" Target="../tags/tag29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55.xml"/><Relationship Id="rId16" Type="http://schemas.openxmlformats.org/officeDocument/2006/relationships/tags" Target="../tags/tag296.xml"/><Relationship Id="rId20" Type="http://schemas.openxmlformats.org/officeDocument/2006/relationships/tags" Target="../tags/tag300.xml"/><Relationship Id="rId1" Type="http://schemas.openxmlformats.org/officeDocument/2006/relationships/slideLayout" Target="../slideLayouts/slideLayout54.xml"/><Relationship Id="rId6" Type="http://schemas.openxmlformats.org/officeDocument/2006/relationships/vmlDrawing" Target="../drawings/vmlDrawing67.vml"/><Relationship Id="rId11" Type="http://schemas.openxmlformats.org/officeDocument/2006/relationships/tags" Target="../tags/tag291.xml"/><Relationship Id="rId24" Type="http://schemas.openxmlformats.org/officeDocument/2006/relationships/oleObject" Target="../embeddings/oleObject67.bin"/><Relationship Id="rId5" Type="http://schemas.openxmlformats.org/officeDocument/2006/relationships/theme" Target="../theme/theme14.xml"/><Relationship Id="rId15" Type="http://schemas.openxmlformats.org/officeDocument/2006/relationships/tags" Target="../tags/tag295.xml"/><Relationship Id="rId23" Type="http://schemas.openxmlformats.org/officeDocument/2006/relationships/tags" Target="../tags/tag303.xml"/><Relationship Id="rId10" Type="http://schemas.openxmlformats.org/officeDocument/2006/relationships/tags" Target="../tags/tag290.xml"/><Relationship Id="rId19" Type="http://schemas.openxmlformats.org/officeDocument/2006/relationships/tags" Target="../tags/tag299.xml"/><Relationship Id="rId4" Type="http://schemas.openxmlformats.org/officeDocument/2006/relationships/slideLayout" Target="../slideLayouts/slideLayout57.xml"/><Relationship Id="rId9" Type="http://schemas.openxmlformats.org/officeDocument/2006/relationships/tags" Target="../tags/tag289.xml"/><Relationship Id="rId14" Type="http://schemas.openxmlformats.org/officeDocument/2006/relationships/tags" Target="../tags/tag294.xml"/><Relationship Id="rId22" Type="http://schemas.openxmlformats.org/officeDocument/2006/relationships/tags" Target="../tags/tag30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tags" Target="../tags/tag309.xml"/><Relationship Id="rId13" Type="http://schemas.openxmlformats.org/officeDocument/2006/relationships/tags" Target="../tags/tag314.xml"/><Relationship Id="rId18" Type="http://schemas.openxmlformats.org/officeDocument/2006/relationships/tags" Target="../tags/tag319.xml"/><Relationship Id="rId3" Type="http://schemas.openxmlformats.org/officeDocument/2006/relationships/slideLayout" Target="../slideLayouts/slideLayout60.xml"/><Relationship Id="rId21" Type="http://schemas.openxmlformats.org/officeDocument/2006/relationships/tags" Target="../tags/tag322.xml"/><Relationship Id="rId7" Type="http://schemas.openxmlformats.org/officeDocument/2006/relationships/tags" Target="../tags/tag308.xml"/><Relationship Id="rId12" Type="http://schemas.openxmlformats.org/officeDocument/2006/relationships/tags" Target="../tags/tag313.xml"/><Relationship Id="rId17" Type="http://schemas.openxmlformats.org/officeDocument/2006/relationships/tags" Target="../tags/tag318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59.xml"/><Relationship Id="rId16" Type="http://schemas.openxmlformats.org/officeDocument/2006/relationships/tags" Target="../tags/tag317.xml"/><Relationship Id="rId20" Type="http://schemas.openxmlformats.org/officeDocument/2006/relationships/tags" Target="../tags/tag321.xml"/><Relationship Id="rId1" Type="http://schemas.openxmlformats.org/officeDocument/2006/relationships/slideLayout" Target="../slideLayouts/slideLayout58.xml"/><Relationship Id="rId6" Type="http://schemas.openxmlformats.org/officeDocument/2006/relationships/vmlDrawing" Target="../drawings/vmlDrawing72.vml"/><Relationship Id="rId11" Type="http://schemas.openxmlformats.org/officeDocument/2006/relationships/tags" Target="../tags/tag312.xml"/><Relationship Id="rId24" Type="http://schemas.openxmlformats.org/officeDocument/2006/relationships/oleObject" Target="../embeddings/oleObject72.bin"/><Relationship Id="rId5" Type="http://schemas.openxmlformats.org/officeDocument/2006/relationships/theme" Target="../theme/theme15.xml"/><Relationship Id="rId15" Type="http://schemas.openxmlformats.org/officeDocument/2006/relationships/tags" Target="../tags/tag316.xml"/><Relationship Id="rId23" Type="http://schemas.openxmlformats.org/officeDocument/2006/relationships/tags" Target="../tags/tag324.xml"/><Relationship Id="rId10" Type="http://schemas.openxmlformats.org/officeDocument/2006/relationships/tags" Target="../tags/tag311.xml"/><Relationship Id="rId19" Type="http://schemas.openxmlformats.org/officeDocument/2006/relationships/tags" Target="../tags/tag320.xml"/><Relationship Id="rId4" Type="http://schemas.openxmlformats.org/officeDocument/2006/relationships/slideLayout" Target="../slideLayouts/slideLayout61.xml"/><Relationship Id="rId9" Type="http://schemas.openxmlformats.org/officeDocument/2006/relationships/tags" Target="../tags/tag310.xml"/><Relationship Id="rId14" Type="http://schemas.openxmlformats.org/officeDocument/2006/relationships/tags" Target="../tags/tag315.xml"/><Relationship Id="rId22" Type="http://schemas.openxmlformats.org/officeDocument/2006/relationships/tags" Target="../tags/tag32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tags" Target="../tags/tag330.xml"/><Relationship Id="rId13" Type="http://schemas.openxmlformats.org/officeDocument/2006/relationships/tags" Target="../tags/tag335.xml"/><Relationship Id="rId18" Type="http://schemas.openxmlformats.org/officeDocument/2006/relationships/tags" Target="../tags/tag340.xml"/><Relationship Id="rId3" Type="http://schemas.openxmlformats.org/officeDocument/2006/relationships/slideLayout" Target="../slideLayouts/slideLayout64.xml"/><Relationship Id="rId21" Type="http://schemas.openxmlformats.org/officeDocument/2006/relationships/tags" Target="../tags/tag343.xml"/><Relationship Id="rId7" Type="http://schemas.openxmlformats.org/officeDocument/2006/relationships/tags" Target="../tags/tag329.xml"/><Relationship Id="rId12" Type="http://schemas.openxmlformats.org/officeDocument/2006/relationships/tags" Target="../tags/tag334.xml"/><Relationship Id="rId17" Type="http://schemas.openxmlformats.org/officeDocument/2006/relationships/tags" Target="../tags/tag339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63.xml"/><Relationship Id="rId16" Type="http://schemas.openxmlformats.org/officeDocument/2006/relationships/tags" Target="../tags/tag338.xml"/><Relationship Id="rId20" Type="http://schemas.openxmlformats.org/officeDocument/2006/relationships/tags" Target="../tags/tag342.xml"/><Relationship Id="rId1" Type="http://schemas.openxmlformats.org/officeDocument/2006/relationships/slideLayout" Target="../slideLayouts/slideLayout62.xml"/><Relationship Id="rId6" Type="http://schemas.openxmlformats.org/officeDocument/2006/relationships/vmlDrawing" Target="../drawings/vmlDrawing77.vml"/><Relationship Id="rId11" Type="http://schemas.openxmlformats.org/officeDocument/2006/relationships/tags" Target="../tags/tag333.xml"/><Relationship Id="rId24" Type="http://schemas.openxmlformats.org/officeDocument/2006/relationships/oleObject" Target="../embeddings/oleObject77.bin"/><Relationship Id="rId5" Type="http://schemas.openxmlformats.org/officeDocument/2006/relationships/theme" Target="../theme/theme16.xml"/><Relationship Id="rId15" Type="http://schemas.openxmlformats.org/officeDocument/2006/relationships/tags" Target="../tags/tag337.xml"/><Relationship Id="rId23" Type="http://schemas.openxmlformats.org/officeDocument/2006/relationships/tags" Target="../tags/tag345.xml"/><Relationship Id="rId10" Type="http://schemas.openxmlformats.org/officeDocument/2006/relationships/tags" Target="../tags/tag332.xml"/><Relationship Id="rId19" Type="http://schemas.openxmlformats.org/officeDocument/2006/relationships/tags" Target="../tags/tag341.xml"/><Relationship Id="rId4" Type="http://schemas.openxmlformats.org/officeDocument/2006/relationships/slideLayout" Target="../slideLayouts/slideLayout65.xml"/><Relationship Id="rId9" Type="http://schemas.openxmlformats.org/officeDocument/2006/relationships/tags" Target="../tags/tag331.xml"/><Relationship Id="rId14" Type="http://schemas.openxmlformats.org/officeDocument/2006/relationships/tags" Target="../tags/tag336.xml"/><Relationship Id="rId22" Type="http://schemas.openxmlformats.org/officeDocument/2006/relationships/tags" Target="../tags/tag34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tags" Target="../tags/tag351.xml"/><Relationship Id="rId13" Type="http://schemas.openxmlformats.org/officeDocument/2006/relationships/tags" Target="../tags/tag356.xml"/><Relationship Id="rId18" Type="http://schemas.openxmlformats.org/officeDocument/2006/relationships/tags" Target="../tags/tag361.xml"/><Relationship Id="rId3" Type="http://schemas.openxmlformats.org/officeDocument/2006/relationships/slideLayout" Target="../slideLayouts/slideLayout68.xml"/><Relationship Id="rId21" Type="http://schemas.openxmlformats.org/officeDocument/2006/relationships/tags" Target="../tags/tag364.xml"/><Relationship Id="rId7" Type="http://schemas.openxmlformats.org/officeDocument/2006/relationships/tags" Target="../tags/tag350.xml"/><Relationship Id="rId12" Type="http://schemas.openxmlformats.org/officeDocument/2006/relationships/tags" Target="../tags/tag355.xml"/><Relationship Id="rId17" Type="http://schemas.openxmlformats.org/officeDocument/2006/relationships/tags" Target="../tags/tag360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67.xml"/><Relationship Id="rId16" Type="http://schemas.openxmlformats.org/officeDocument/2006/relationships/tags" Target="../tags/tag359.xml"/><Relationship Id="rId20" Type="http://schemas.openxmlformats.org/officeDocument/2006/relationships/tags" Target="../tags/tag363.xml"/><Relationship Id="rId1" Type="http://schemas.openxmlformats.org/officeDocument/2006/relationships/slideLayout" Target="../slideLayouts/slideLayout66.xml"/><Relationship Id="rId6" Type="http://schemas.openxmlformats.org/officeDocument/2006/relationships/vmlDrawing" Target="../drawings/vmlDrawing82.vml"/><Relationship Id="rId11" Type="http://schemas.openxmlformats.org/officeDocument/2006/relationships/tags" Target="../tags/tag354.xml"/><Relationship Id="rId24" Type="http://schemas.openxmlformats.org/officeDocument/2006/relationships/oleObject" Target="../embeddings/oleObject82.bin"/><Relationship Id="rId5" Type="http://schemas.openxmlformats.org/officeDocument/2006/relationships/theme" Target="../theme/theme17.xml"/><Relationship Id="rId15" Type="http://schemas.openxmlformats.org/officeDocument/2006/relationships/tags" Target="../tags/tag358.xml"/><Relationship Id="rId23" Type="http://schemas.openxmlformats.org/officeDocument/2006/relationships/tags" Target="../tags/tag366.xml"/><Relationship Id="rId10" Type="http://schemas.openxmlformats.org/officeDocument/2006/relationships/tags" Target="../tags/tag353.xml"/><Relationship Id="rId19" Type="http://schemas.openxmlformats.org/officeDocument/2006/relationships/tags" Target="../tags/tag362.xml"/><Relationship Id="rId4" Type="http://schemas.openxmlformats.org/officeDocument/2006/relationships/slideLayout" Target="../slideLayouts/slideLayout69.xml"/><Relationship Id="rId9" Type="http://schemas.openxmlformats.org/officeDocument/2006/relationships/tags" Target="../tags/tag352.xml"/><Relationship Id="rId14" Type="http://schemas.openxmlformats.org/officeDocument/2006/relationships/tags" Target="../tags/tag357.xml"/><Relationship Id="rId22" Type="http://schemas.openxmlformats.org/officeDocument/2006/relationships/tags" Target="../tags/tag36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tags" Target="../tags/tag373.xml"/><Relationship Id="rId13" Type="http://schemas.openxmlformats.org/officeDocument/2006/relationships/tags" Target="../tags/tag378.xml"/><Relationship Id="rId18" Type="http://schemas.openxmlformats.org/officeDocument/2006/relationships/tags" Target="../tags/tag383.xml"/><Relationship Id="rId3" Type="http://schemas.openxmlformats.org/officeDocument/2006/relationships/slideLayout" Target="../slideLayouts/slideLayout72.xml"/><Relationship Id="rId21" Type="http://schemas.openxmlformats.org/officeDocument/2006/relationships/tags" Target="../tags/tag386.xml"/><Relationship Id="rId7" Type="http://schemas.openxmlformats.org/officeDocument/2006/relationships/tags" Target="../tags/tag372.xml"/><Relationship Id="rId12" Type="http://schemas.openxmlformats.org/officeDocument/2006/relationships/tags" Target="../tags/tag377.xml"/><Relationship Id="rId17" Type="http://schemas.openxmlformats.org/officeDocument/2006/relationships/tags" Target="../tags/tag382.xml"/><Relationship Id="rId2" Type="http://schemas.openxmlformats.org/officeDocument/2006/relationships/slideLayout" Target="../slideLayouts/slideLayout71.xml"/><Relationship Id="rId16" Type="http://schemas.openxmlformats.org/officeDocument/2006/relationships/tags" Target="../tags/tag381.xml"/><Relationship Id="rId20" Type="http://schemas.openxmlformats.org/officeDocument/2006/relationships/tags" Target="../tags/tag385.xml"/><Relationship Id="rId1" Type="http://schemas.openxmlformats.org/officeDocument/2006/relationships/slideLayout" Target="../slideLayouts/slideLayout70.xml"/><Relationship Id="rId6" Type="http://schemas.openxmlformats.org/officeDocument/2006/relationships/tags" Target="../tags/tag371.xml"/><Relationship Id="rId11" Type="http://schemas.openxmlformats.org/officeDocument/2006/relationships/tags" Target="../tags/tag376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87.vml"/><Relationship Id="rId15" Type="http://schemas.openxmlformats.org/officeDocument/2006/relationships/tags" Target="../tags/tag380.xml"/><Relationship Id="rId23" Type="http://schemas.openxmlformats.org/officeDocument/2006/relationships/oleObject" Target="../embeddings/oleObject87.bin"/><Relationship Id="rId10" Type="http://schemas.openxmlformats.org/officeDocument/2006/relationships/tags" Target="../tags/tag375.xml"/><Relationship Id="rId19" Type="http://schemas.openxmlformats.org/officeDocument/2006/relationships/tags" Target="../tags/tag384.xml"/><Relationship Id="rId4" Type="http://schemas.openxmlformats.org/officeDocument/2006/relationships/theme" Target="../theme/theme18.xml"/><Relationship Id="rId9" Type="http://schemas.openxmlformats.org/officeDocument/2006/relationships/tags" Target="../tags/tag374.xml"/><Relationship Id="rId14" Type="http://schemas.openxmlformats.org/officeDocument/2006/relationships/tags" Target="../tags/tag379.xml"/><Relationship Id="rId22" Type="http://schemas.openxmlformats.org/officeDocument/2006/relationships/tags" Target="../tags/tag387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tags" Target="../tags/tag392.xml"/><Relationship Id="rId13" Type="http://schemas.openxmlformats.org/officeDocument/2006/relationships/tags" Target="../tags/tag397.xml"/><Relationship Id="rId18" Type="http://schemas.openxmlformats.org/officeDocument/2006/relationships/tags" Target="../tags/tag402.xml"/><Relationship Id="rId3" Type="http://schemas.openxmlformats.org/officeDocument/2006/relationships/slideLayout" Target="../slideLayouts/slideLayout75.xml"/><Relationship Id="rId21" Type="http://schemas.openxmlformats.org/officeDocument/2006/relationships/tags" Target="../tags/tag405.xml"/><Relationship Id="rId7" Type="http://schemas.openxmlformats.org/officeDocument/2006/relationships/tags" Target="../tags/tag391.xml"/><Relationship Id="rId12" Type="http://schemas.openxmlformats.org/officeDocument/2006/relationships/tags" Target="../tags/tag396.xml"/><Relationship Id="rId17" Type="http://schemas.openxmlformats.org/officeDocument/2006/relationships/tags" Target="../tags/tag401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74.xml"/><Relationship Id="rId16" Type="http://schemas.openxmlformats.org/officeDocument/2006/relationships/tags" Target="../tags/tag400.xml"/><Relationship Id="rId20" Type="http://schemas.openxmlformats.org/officeDocument/2006/relationships/tags" Target="../tags/tag404.xml"/><Relationship Id="rId1" Type="http://schemas.openxmlformats.org/officeDocument/2006/relationships/slideLayout" Target="../slideLayouts/slideLayout73.xml"/><Relationship Id="rId6" Type="http://schemas.openxmlformats.org/officeDocument/2006/relationships/vmlDrawing" Target="../drawings/vmlDrawing91.vml"/><Relationship Id="rId11" Type="http://schemas.openxmlformats.org/officeDocument/2006/relationships/tags" Target="../tags/tag395.xml"/><Relationship Id="rId24" Type="http://schemas.openxmlformats.org/officeDocument/2006/relationships/oleObject" Target="../embeddings/oleObject91.bin"/><Relationship Id="rId5" Type="http://schemas.openxmlformats.org/officeDocument/2006/relationships/theme" Target="../theme/theme19.xml"/><Relationship Id="rId15" Type="http://schemas.openxmlformats.org/officeDocument/2006/relationships/tags" Target="../tags/tag399.xml"/><Relationship Id="rId23" Type="http://schemas.openxmlformats.org/officeDocument/2006/relationships/tags" Target="../tags/tag407.xml"/><Relationship Id="rId10" Type="http://schemas.openxmlformats.org/officeDocument/2006/relationships/tags" Target="../tags/tag394.xml"/><Relationship Id="rId19" Type="http://schemas.openxmlformats.org/officeDocument/2006/relationships/tags" Target="../tags/tag403.xml"/><Relationship Id="rId4" Type="http://schemas.openxmlformats.org/officeDocument/2006/relationships/slideLayout" Target="../slideLayouts/slideLayout76.xml"/><Relationship Id="rId9" Type="http://schemas.openxmlformats.org/officeDocument/2006/relationships/tags" Target="../tags/tag393.xml"/><Relationship Id="rId14" Type="http://schemas.openxmlformats.org/officeDocument/2006/relationships/tags" Target="../tags/tag398.xml"/><Relationship Id="rId22" Type="http://schemas.openxmlformats.org/officeDocument/2006/relationships/tags" Target="../tags/tag40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3" Type="http://schemas.openxmlformats.org/officeDocument/2006/relationships/slideLayout" Target="../slideLayouts/slideLayout11.xml"/><Relationship Id="rId21" Type="http://schemas.openxmlformats.org/officeDocument/2006/relationships/tags" Target="../tags/tag45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40.xml"/><Relationship Id="rId20" Type="http://schemas.openxmlformats.org/officeDocument/2006/relationships/tags" Target="../tags/tag44.xml"/><Relationship Id="rId1" Type="http://schemas.openxmlformats.org/officeDocument/2006/relationships/slideLayout" Target="../slideLayouts/slideLayout9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10.vml"/><Relationship Id="rId15" Type="http://schemas.openxmlformats.org/officeDocument/2006/relationships/tags" Target="../tags/tag39.xml"/><Relationship Id="rId23" Type="http://schemas.openxmlformats.org/officeDocument/2006/relationships/oleObject" Target="../embeddings/oleObject10.bin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4" Type="http://schemas.openxmlformats.org/officeDocument/2006/relationships/theme" Target="../theme/theme2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tags" Target="../tags/tag4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66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61.xml"/><Relationship Id="rId20" Type="http://schemas.openxmlformats.org/officeDocument/2006/relationships/tags" Target="../tags/tag65.xml"/><Relationship Id="rId1" Type="http://schemas.openxmlformats.org/officeDocument/2006/relationships/slideLayout" Target="../slideLayouts/slideLayout12.xml"/><Relationship Id="rId6" Type="http://schemas.openxmlformats.org/officeDocument/2006/relationships/vmlDrawing" Target="../drawings/vmlDrawing14.vml"/><Relationship Id="rId11" Type="http://schemas.openxmlformats.org/officeDocument/2006/relationships/tags" Target="../tags/tag56.xml"/><Relationship Id="rId24" Type="http://schemas.openxmlformats.org/officeDocument/2006/relationships/oleObject" Target="../embeddings/oleObject14.bin"/><Relationship Id="rId5" Type="http://schemas.openxmlformats.org/officeDocument/2006/relationships/theme" Target="../theme/theme3.xml"/><Relationship Id="rId15" Type="http://schemas.openxmlformats.org/officeDocument/2006/relationships/tags" Target="../tags/tag60.xml"/><Relationship Id="rId23" Type="http://schemas.openxmlformats.org/officeDocument/2006/relationships/tags" Target="../tags/tag68.xml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tags" Target="../tags/tag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tags" Target="../tags/tag86.xml"/><Relationship Id="rId3" Type="http://schemas.openxmlformats.org/officeDocument/2006/relationships/slideLayout" Target="../slideLayouts/slideLayout18.xml"/><Relationship Id="rId21" Type="http://schemas.openxmlformats.org/officeDocument/2006/relationships/tags" Target="../tags/tag89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17.xml"/><Relationship Id="rId16" Type="http://schemas.openxmlformats.org/officeDocument/2006/relationships/tags" Target="../tags/tag84.xml"/><Relationship Id="rId20" Type="http://schemas.openxmlformats.org/officeDocument/2006/relationships/tags" Target="../tags/tag88.xml"/><Relationship Id="rId1" Type="http://schemas.openxmlformats.org/officeDocument/2006/relationships/slideLayout" Target="../slideLayouts/slideLayout16.xml"/><Relationship Id="rId6" Type="http://schemas.openxmlformats.org/officeDocument/2006/relationships/vmlDrawing" Target="../drawings/vmlDrawing19.vml"/><Relationship Id="rId11" Type="http://schemas.openxmlformats.org/officeDocument/2006/relationships/tags" Target="../tags/tag79.xml"/><Relationship Id="rId24" Type="http://schemas.openxmlformats.org/officeDocument/2006/relationships/oleObject" Target="../embeddings/oleObject19.bin"/><Relationship Id="rId5" Type="http://schemas.openxmlformats.org/officeDocument/2006/relationships/theme" Target="../theme/theme4.xml"/><Relationship Id="rId15" Type="http://schemas.openxmlformats.org/officeDocument/2006/relationships/tags" Target="../tags/tag83.xml"/><Relationship Id="rId23" Type="http://schemas.openxmlformats.org/officeDocument/2006/relationships/tags" Target="../tags/tag91.xml"/><Relationship Id="rId10" Type="http://schemas.openxmlformats.org/officeDocument/2006/relationships/tags" Target="../tags/tag78.xml"/><Relationship Id="rId19" Type="http://schemas.openxmlformats.org/officeDocument/2006/relationships/tags" Target="../tags/tag87.xml"/><Relationship Id="rId4" Type="http://schemas.openxmlformats.org/officeDocument/2006/relationships/slideLayout" Target="../slideLayouts/slideLayout19.xml"/><Relationship Id="rId9" Type="http://schemas.openxmlformats.org/officeDocument/2006/relationships/tags" Target="../tags/tag77.xml"/><Relationship Id="rId14" Type="http://schemas.openxmlformats.org/officeDocument/2006/relationships/tags" Target="../tags/tag82.xml"/><Relationship Id="rId22" Type="http://schemas.openxmlformats.org/officeDocument/2006/relationships/tags" Target="../tags/tag9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tags" Target="../tags/tag103.xml"/><Relationship Id="rId18" Type="http://schemas.openxmlformats.org/officeDocument/2006/relationships/tags" Target="../tags/tag108.xml"/><Relationship Id="rId3" Type="http://schemas.openxmlformats.org/officeDocument/2006/relationships/slideLayout" Target="../slideLayouts/slideLayout22.xml"/><Relationship Id="rId21" Type="http://schemas.openxmlformats.org/officeDocument/2006/relationships/tags" Target="../tags/tag111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tags" Target="../tags/tag107.xml"/><Relationship Id="rId2" Type="http://schemas.openxmlformats.org/officeDocument/2006/relationships/slideLayout" Target="../slideLayouts/slideLayout21.xml"/><Relationship Id="rId16" Type="http://schemas.openxmlformats.org/officeDocument/2006/relationships/tags" Target="../tags/tag106.xml"/><Relationship Id="rId20" Type="http://schemas.openxmlformats.org/officeDocument/2006/relationships/tags" Target="../tags/tag110.xml"/><Relationship Id="rId1" Type="http://schemas.openxmlformats.org/officeDocument/2006/relationships/slideLayout" Target="../slideLayouts/slideLayout20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24.vml"/><Relationship Id="rId15" Type="http://schemas.openxmlformats.org/officeDocument/2006/relationships/tags" Target="../tags/tag105.xml"/><Relationship Id="rId23" Type="http://schemas.openxmlformats.org/officeDocument/2006/relationships/oleObject" Target="../embeddings/oleObject24.bin"/><Relationship Id="rId10" Type="http://schemas.openxmlformats.org/officeDocument/2006/relationships/tags" Target="../tags/tag100.xml"/><Relationship Id="rId19" Type="http://schemas.openxmlformats.org/officeDocument/2006/relationships/tags" Target="../tags/tag109.xml"/><Relationship Id="rId4" Type="http://schemas.openxmlformats.org/officeDocument/2006/relationships/theme" Target="../theme/theme5.xml"/><Relationship Id="rId9" Type="http://schemas.openxmlformats.org/officeDocument/2006/relationships/tags" Target="../tags/tag99.xml"/><Relationship Id="rId14" Type="http://schemas.openxmlformats.org/officeDocument/2006/relationships/tags" Target="../tags/tag104.xml"/><Relationship Id="rId22" Type="http://schemas.openxmlformats.org/officeDocument/2006/relationships/tags" Target="../tags/tag11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tags" Target="../tags/tag124.xml"/><Relationship Id="rId18" Type="http://schemas.openxmlformats.org/officeDocument/2006/relationships/tags" Target="../tags/tag129.xml"/><Relationship Id="rId3" Type="http://schemas.openxmlformats.org/officeDocument/2006/relationships/slideLayout" Target="../slideLayouts/slideLayout25.xml"/><Relationship Id="rId21" Type="http://schemas.openxmlformats.org/officeDocument/2006/relationships/tags" Target="../tags/tag132.xml"/><Relationship Id="rId7" Type="http://schemas.openxmlformats.org/officeDocument/2006/relationships/tags" Target="../tags/tag118.xml"/><Relationship Id="rId12" Type="http://schemas.openxmlformats.org/officeDocument/2006/relationships/tags" Target="../tags/tag123.xml"/><Relationship Id="rId17" Type="http://schemas.openxmlformats.org/officeDocument/2006/relationships/tags" Target="../tags/tag128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4.xml"/><Relationship Id="rId16" Type="http://schemas.openxmlformats.org/officeDocument/2006/relationships/tags" Target="../tags/tag127.xml"/><Relationship Id="rId20" Type="http://schemas.openxmlformats.org/officeDocument/2006/relationships/tags" Target="../tags/tag131.xml"/><Relationship Id="rId1" Type="http://schemas.openxmlformats.org/officeDocument/2006/relationships/slideLayout" Target="../slideLayouts/slideLayout23.xml"/><Relationship Id="rId6" Type="http://schemas.openxmlformats.org/officeDocument/2006/relationships/vmlDrawing" Target="../drawings/vmlDrawing28.vml"/><Relationship Id="rId11" Type="http://schemas.openxmlformats.org/officeDocument/2006/relationships/tags" Target="../tags/tag122.xml"/><Relationship Id="rId24" Type="http://schemas.openxmlformats.org/officeDocument/2006/relationships/oleObject" Target="../embeddings/oleObject28.bin"/><Relationship Id="rId5" Type="http://schemas.openxmlformats.org/officeDocument/2006/relationships/theme" Target="../theme/theme6.xml"/><Relationship Id="rId15" Type="http://schemas.openxmlformats.org/officeDocument/2006/relationships/tags" Target="../tags/tag126.xml"/><Relationship Id="rId23" Type="http://schemas.openxmlformats.org/officeDocument/2006/relationships/tags" Target="../tags/tag134.xml"/><Relationship Id="rId10" Type="http://schemas.openxmlformats.org/officeDocument/2006/relationships/tags" Target="../tags/tag121.xml"/><Relationship Id="rId19" Type="http://schemas.openxmlformats.org/officeDocument/2006/relationships/tags" Target="../tags/tag130.xml"/><Relationship Id="rId4" Type="http://schemas.openxmlformats.org/officeDocument/2006/relationships/slideLayout" Target="../slideLayouts/slideLayout26.xml"/><Relationship Id="rId9" Type="http://schemas.openxmlformats.org/officeDocument/2006/relationships/tags" Target="../tags/tag120.xml"/><Relationship Id="rId14" Type="http://schemas.openxmlformats.org/officeDocument/2006/relationships/tags" Target="../tags/tag125.xml"/><Relationship Id="rId22" Type="http://schemas.openxmlformats.org/officeDocument/2006/relationships/tags" Target="../tags/tag13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slideLayout" Target="../slideLayouts/slideLayout29.xml"/><Relationship Id="rId21" Type="http://schemas.openxmlformats.org/officeDocument/2006/relationships/tags" Target="../tags/tag154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slideLayout" Target="../slideLayouts/slideLayout28.xml"/><Relationship Id="rId16" Type="http://schemas.openxmlformats.org/officeDocument/2006/relationships/tags" Target="../tags/tag149.xml"/><Relationship Id="rId20" Type="http://schemas.openxmlformats.org/officeDocument/2006/relationships/tags" Target="../tags/tag153.xml"/><Relationship Id="rId1" Type="http://schemas.openxmlformats.org/officeDocument/2006/relationships/slideLayout" Target="../slideLayouts/slideLayout27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33.vml"/><Relationship Id="rId15" Type="http://schemas.openxmlformats.org/officeDocument/2006/relationships/tags" Target="../tags/tag148.xml"/><Relationship Id="rId23" Type="http://schemas.openxmlformats.org/officeDocument/2006/relationships/oleObject" Target="../embeddings/oleObject33.bin"/><Relationship Id="rId10" Type="http://schemas.openxmlformats.org/officeDocument/2006/relationships/tags" Target="../tags/tag143.xml"/><Relationship Id="rId19" Type="http://schemas.openxmlformats.org/officeDocument/2006/relationships/tags" Target="../tags/tag152.xml"/><Relationship Id="rId4" Type="http://schemas.openxmlformats.org/officeDocument/2006/relationships/theme" Target="../theme/theme7.xml"/><Relationship Id="rId9" Type="http://schemas.openxmlformats.org/officeDocument/2006/relationships/tags" Target="../tags/tag142.xml"/><Relationship Id="rId14" Type="http://schemas.openxmlformats.org/officeDocument/2006/relationships/tags" Target="../tags/tag147.xml"/><Relationship Id="rId22" Type="http://schemas.openxmlformats.org/officeDocument/2006/relationships/tags" Target="../tags/tag15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162.xml"/><Relationship Id="rId13" Type="http://schemas.openxmlformats.org/officeDocument/2006/relationships/tags" Target="../tags/tag167.xml"/><Relationship Id="rId18" Type="http://schemas.openxmlformats.org/officeDocument/2006/relationships/tags" Target="../tags/tag172.xml"/><Relationship Id="rId3" Type="http://schemas.openxmlformats.org/officeDocument/2006/relationships/slideLayout" Target="../slideLayouts/slideLayout32.xml"/><Relationship Id="rId21" Type="http://schemas.openxmlformats.org/officeDocument/2006/relationships/tags" Target="../tags/tag175.xml"/><Relationship Id="rId7" Type="http://schemas.openxmlformats.org/officeDocument/2006/relationships/tags" Target="../tags/tag161.xml"/><Relationship Id="rId12" Type="http://schemas.openxmlformats.org/officeDocument/2006/relationships/tags" Target="../tags/tag166.xml"/><Relationship Id="rId17" Type="http://schemas.openxmlformats.org/officeDocument/2006/relationships/tags" Target="../tags/tag171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31.xml"/><Relationship Id="rId16" Type="http://schemas.openxmlformats.org/officeDocument/2006/relationships/tags" Target="../tags/tag170.xml"/><Relationship Id="rId20" Type="http://schemas.openxmlformats.org/officeDocument/2006/relationships/tags" Target="../tags/tag174.xml"/><Relationship Id="rId1" Type="http://schemas.openxmlformats.org/officeDocument/2006/relationships/slideLayout" Target="../slideLayouts/slideLayout30.xml"/><Relationship Id="rId6" Type="http://schemas.openxmlformats.org/officeDocument/2006/relationships/vmlDrawing" Target="../drawings/vmlDrawing37.vml"/><Relationship Id="rId11" Type="http://schemas.openxmlformats.org/officeDocument/2006/relationships/tags" Target="../tags/tag165.xml"/><Relationship Id="rId24" Type="http://schemas.openxmlformats.org/officeDocument/2006/relationships/oleObject" Target="../embeddings/oleObject37.bin"/><Relationship Id="rId5" Type="http://schemas.openxmlformats.org/officeDocument/2006/relationships/theme" Target="../theme/theme8.xml"/><Relationship Id="rId15" Type="http://schemas.openxmlformats.org/officeDocument/2006/relationships/tags" Target="../tags/tag169.xml"/><Relationship Id="rId23" Type="http://schemas.openxmlformats.org/officeDocument/2006/relationships/tags" Target="../tags/tag177.xml"/><Relationship Id="rId10" Type="http://schemas.openxmlformats.org/officeDocument/2006/relationships/tags" Target="../tags/tag164.xml"/><Relationship Id="rId19" Type="http://schemas.openxmlformats.org/officeDocument/2006/relationships/tags" Target="../tags/tag173.xml"/><Relationship Id="rId4" Type="http://schemas.openxmlformats.org/officeDocument/2006/relationships/slideLayout" Target="../slideLayouts/slideLayout33.xml"/><Relationship Id="rId9" Type="http://schemas.openxmlformats.org/officeDocument/2006/relationships/tags" Target="../tags/tag163.xml"/><Relationship Id="rId14" Type="http://schemas.openxmlformats.org/officeDocument/2006/relationships/tags" Target="../tags/tag168.xml"/><Relationship Id="rId22" Type="http://schemas.openxmlformats.org/officeDocument/2006/relationships/tags" Target="../tags/tag17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tags" Target="../tags/tag188.xml"/><Relationship Id="rId18" Type="http://schemas.openxmlformats.org/officeDocument/2006/relationships/tags" Target="../tags/tag193.xml"/><Relationship Id="rId3" Type="http://schemas.openxmlformats.org/officeDocument/2006/relationships/slideLayout" Target="../slideLayouts/slideLayout36.xml"/><Relationship Id="rId21" Type="http://schemas.openxmlformats.org/officeDocument/2006/relationships/tags" Target="../tags/tag196.xml"/><Relationship Id="rId7" Type="http://schemas.openxmlformats.org/officeDocument/2006/relationships/tags" Target="../tags/tag182.xml"/><Relationship Id="rId12" Type="http://schemas.openxmlformats.org/officeDocument/2006/relationships/tags" Target="../tags/tag187.xml"/><Relationship Id="rId17" Type="http://schemas.openxmlformats.org/officeDocument/2006/relationships/tags" Target="../tags/tag19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35.xml"/><Relationship Id="rId16" Type="http://schemas.openxmlformats.org/officeDocument/2006/relationships/tags" Target="../tags/tag191.xml"/><Relationship Id="rId20" Type="http://schemas.openxmlformats.org/officeDocument/2006/relationships/tags" Target="../tags/tag195.xml"/><Relationship Id="rId1" Type="http://schemas.openxmlformats.org/officeDocument/2006/relationships/slideLayout" Target="../slideLayouts/slideLayout34.xml"/><Relationship Id="rId6" Type="http://schemas.openxmlformats.org/officeDocument/2006/relationships/vmlDrawing" Target="../drawings/vmlDrawing42.vml"/><Relationship Id="rId11" Type="http://schemas.openxmlformats.org/officeDocument/2006/relationships/tags" Target="../tags/tag186.xml"/><Relationship Id="rId24" Type="http://schemas.openxmlformats.org/officeDocument/2006/relationships/oleObject" Target="../embeddings/oleObject42.bin"/><Relationship Id="rId5" Type="http://schemas.openxmlformats.org/officeDocument/2006/relationships/theme" Target="../theme/theme9.xml"/><Relationship Id="rId15" Type="http://schemas.openxmlformats.org/officeDocument/2006/relationships/tags" Target="../tags/tag190.xml"/><Relationship Id="rId23" Type="http://schemas.openxmlformats.org/officeDocument/2006/relationships/tags" Target="../tags/tag198.xml"/><Relationship Id="rId10" Type="http://schemas.openxmlformats.org/officeDocument/2006/relationships/tags" Target="../tags/tag185.xml"/><Relationship Id="rId19" Type="http://schemas.openxmlformats.org/officeDocument/2006/relationships/tags" Target="../tags/tag194.xml"/><Relationship Id="rId4" Type="http://schemas.openxmlformats.org/officeDocument/2006/relationships/slideLayout" Target="../slideLayouts/slideLayout37.xml"/><Relationship Id="rId9" Type="http://schemas.openxmlformats.org/officeDocument/2006/relationships/tags" Target="../tags/tag184.xml"/><Relationship Id="rId14" Type="http://schemas.openxmlformats.org/officeDocument/2006/relationships/tags" Target="../tags/tag189.xml"/><Relationship Id="rId22" Type="http://schemas.openxmlformats.org/officeDocument/2006/relationships/tags" Target="../tags/tag1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970365452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089" name="think-cell Slide" r:id="rId28" imgW="270" imgH="270" progId="TCLayout.ActiveDocument.1">
                  <p:embed/>
                </p:oleObj>
              </mc:Choice>
              <mc:Fallback>
                <p:oleObj name="think-cell Slide" r:id="rId2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12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701" r:id="rId4"/>
    <p:sldLayoutId id="2147483789" r:id="rId5"/>
    <p:sldLayoutId id="2147483790" r:id="rId6"/>
    <p:sldLayoutId id="2147483791" r:id="rId7"/>
    <p:sldLayoutId id="2147483792" r:id="rId8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66103955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95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629603467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9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5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52036809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4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1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8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9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8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4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6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763036694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30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4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2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239440010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05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3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3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769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76273586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0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168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0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7" r:id="rId2"/>
    <p:sldLayoutId id="214748371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31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94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4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1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3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33629373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5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4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6.jpg"/><Relationship Id="rId2" Type="http://schemas.openxmlformats.org/officeDocument/2006/relationships/tags" Target="../tags/tag412.xml"/><Relationship Id="rId1" Type="http://schemas.openxmlformats.org/officeDocument/2006/relationships/vmlDrawing" Target="../drawings/vmlDrawing96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96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tags" Target="../tags/tag414.xml"/><Relationship Id="rId7" Type="http://schemas.openxmlformats.org/officeDocument/2006/relationships/image" Target="../media/image17.emf"/><Relationship Id="rId2" Type="http://schemas.openxmlformats.org/officeDocument/2006/relationships/tags" Target="../tags/tag413.xml"/><Relationship Id="rId1" Type="http://schemas.openxmlformats.org/officeDocument/2006/relationships/vmlDrawing" Target="../drawings/vmlDrawing97.vml"/><Relationship Id="rId6" Type="http://schemas.openxmlformats.org/officeDocument/2006/relationships/oleObject" Target="../embeddings/oleObject97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21.xml"/><Relationship Id="rId13" Type="http://schemas.openxmlformats.org/officeDocument/2006/relationships/image" Target="../media/image17.emf"/><Relationship Id="rId3" Type="http://schemas.openxmlformats.org/officeDocument/2006/relationships/tags" Target="../tags/tag416.xml"/><Relationship Id="rId7" Type="http://schemas.openxmlformats.org/officeDocument/2006/relationships/tags" Target="../tags/tag420.xml"/><Relationship Id="rId12" Type="http://schemas.openxmlformats.org/officeDocument/2006/relationships/oleObject" Target="../embeddings/oleObject98.bin"/><Relationship Id="rId2" Type="http://schemas.openxmlformats.org/officeDocument/2006/relationships/tags" Target="../tags/tag415.xml"/><Relationship Id="rId1" Type="http://schemas.openxmlformats.org/officeDocument/2006/relationships/vmlDrawing" Target="../drawings/vmlDrawing98.vml"/><Relationship Id="rId6" Type="http://schemas.openxmlformats.org/officeDocument/2006/relationships/tags" Target="../tags/tag419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418.xml"/><Relationship Id="rId10" Type="http://schemas.openxmlformats.org/officeDocument/2006/relationships/slideLayout" Target="../slideLayouts/slideLayout22.xml"/><Relationship Id="rId4" Type="http://schemas.openxmlformats.org/officeDocument/2006/relationships/tags" Target="../tags/tag417.xml"/><Relationship Id="rId9" Type="http://schemas.openxmlformats.org/officeDocument/2006/relationships/tags" Target="../tags/tag4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tags" Target="../tags/tag424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423.xml"/><Relationship Id="rId1" Type="http://schemas.openxmlformats.org/officeDocument/2006/relationships/vmlDrawing" Target="../drawings/vmlDrawing99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426.xml"/><Relationship Id="rId4" Type="http://schemas.openxmlformats.org/officeDocument/2006/relationships/tags" Target="../tags/tag425.xml"/><Relationship Id="rId9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tags" Target="../tags/tag428.xml"/><Relationship Id="rId7" Type="http://schemas.openxmlformats.org/officeDocument/2006/relationships/oleObject" Target="../embeddings/oleObject100.bin"/><Relationship Id="rId2" Type="http://schemas.openxmlformats.org/officeDocument/2006/relationships/tags" Target="../tags/tag427.xml"/><Relationship Id="rId1" Type="http://schemas.openxmlformats.org/officeDocument/2006/relationships/vmlDrawing" Target="../drawings/vmlDrawing100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430.xml"/><Relationship Id="rId4" Type="http://schemas.openxmlformats.org/officeDocument/2006/relationships/tags" Target="../tags/tag42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3" Type="http://schemas.openxmlformats.org/officeDocument/2006/relationships/tags" Target="../tags/tag432.xml"/><Relationship Id="rId7" Type="http://schemas.openxmlformats.org/officeDocument/2006/relationships/slideLayout" Target="../slideLayouts/slideLayout22.xml"/><Relationship Id="rId2" Type="http://schemas.openxmlformats.org/officeDocument/2006/relationships/tags" Target="../tags/tag431.xml"/><Relationship Id="rId1" Type="http://schemas.openxmlformats.org/officeDocument/2006/relationships/vmlDrawing" Target="../drawings/vmlDrawing101.vml"/><Relationship Id="rId6" Type="http://schemas.openxmlformats.org/officeDocument/2006/relationships/tags" Target="../tags/tag435.xml"/><Relationship Id="rId5" Type="http://schemas.openxmlformats.org/officeDocument/2006/relationships/tags" Target="../tags/tag434.xml"/><Relationship Id="rId4" Type="http://schemas.openxmlformats.org/officeDocument/2006/relationships/tags" Target="../tags/tag433.xml"/><Relationship Id="rId9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tags" Target="../tags/tag437.xml"/><Relationship Id="rId7" Type="http://schemas.openxmlformats.org/officeDocument/2006/relationships/customXml" Target="../ink/ink1.xml"/><Relationship Id="rId2" Type="http://schemas.openxmlformats.org/officeDocument/2006/relationships/tags" Target="../tags/tag436.xml"/><Relationship Id="rId1" Type="http://schemas.openxmlformats.org/officeDocument/2006/relationships/vmlDrawing" Target="../drawings/vmlDrawing102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02.bin"/><Relationship Id="rId4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tags" Target="../tags/tag439.xml"/><Relationship Id="rId7" Type="http://schemas.openxmlformats.org/officeDocument/2006/relationships/tags" Target="../tags/tag443.xml"/><Relationship Id="rId2" Type="http://schemas.openxmlformats.org/officeDocument/2006/relationships/tags" Target="../tags/tag438.xml"/><Relationship Id="rId1" Type="http://schemas.openxmlformats.org/officeDocument/2006/relationships/vmlDrawing" Target="../drawings/vmlDrawing103.vml"/><Relationship Id="rId6" Type="http://schemas.openxmlformats.org/officeDocument/2006/relationships/tags" Target="../tags/tag442.xml"/><Relationship Id="rId5" Type="http://schemas.openxmlformats.org/officeDocument/2006/relationships/tags" Target="../tags/tag441.xml"/><Relationship Id="rId10" Type="http://schemas.openxmlformats.org/officeDocument/2006/relationships/image" Target="../media/image17.emf"/><Relationship Id="rId4" Type="http://schemas.openxmlformats.org/officeDocument/2006/relationships/tags" Target="../tags/tag440.xml"/><Relationship Id="rId9" Type="http://schemas.openxmlformats.org/officeDocument/2006/relationships/oleObject" Target="../embeddings/oleObject10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-1118326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89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-1118326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ocument type"/>
          <p:cNvSpPr txBox="1">
            <a:spLocks noChangeArrowheads="1"/>
          </p:cNvSpPr>
          <p:nvPr/>
        </p:nvSpPr>
        <p:spPr bwMode="gray">
          <a:xfrm>
            <a:off x="3024489" y="3208519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eaLnBrk="1" hangingPunct="1">
              <a:defRPr sz="1400" baseline="0">
                <a:solidFill>
                  <a:schemeClr val="accent6"/>
                </a:solidFill>
                <a:latin typeface="+mn-lt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/>
              <a:t>Document for discussion | 15/01/2018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024489" y="2745264"/>
            <a:ext cx="8309252" cy="215444"/>
          </a:xfrm>
        </p:spPr>
        <p:txBody>
          <a:bodyPr vert="horz" wrap="square" lIns="0" tIns="0" rIns="0" bIns="0" rtlCol="0">
            <a:spAutoFit/>
          </a:bodyPr>
          <a:lstStyle/>
          <a:p>
            <a:r>
              <a:rPr lang="en-US"/>
              <a:t>GLOBAL MARKETING &amp; SALES</a:t>
            </a:r>
          </a:p>
        </p:txBody>
      </p:sp>
      <p:sp>
        <p:nvSpPr>
          <p:cNvPr id="14" name="Disclaimer-English (United States)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 bwMode="gray">
          <a:xfrm>
            <a:off x="3024489" y="1434420"/>
            <a:ext cx="8309252" cy="98488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Emerging themes and first ideas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147CE5-6FF0-4D3C-AC0E-C3D759A163F7}"/>
              </a:ext>
            </a:extLst>
          </p:cNvPr>
          <p:cNvSpPr txBox="1"/>
          <p:nvPr/>
        </p:nvSpPr>
        <p:spPr>
          <a:xfrm>
            <a:off x="6851650" y="493500"/>
            <a:ext cx="4858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Working draft based on interviews as of 12/01/2017</a:t>
            </a:r>
          </a:p>
        </p:txBody>
      </p:sp>
      <p:pic>
        <p:nvPicPr>
          <p:cNvPr id="6" name="Picture 5"/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1" b="9061"/>
          <a:stretch/>
        </p:blipFill>
        <p:spPr>
          <a:xfrm>
            <a:off x="-1" y="0"/>
            <a:ext cx="11949113" cy="67214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E06EA2-0554-4273-BF69-C246667F6CD0}"/>
              </a:ext>
            </a:extLst>
          </p:cNvPr>
          <p:cNvSpPr>
            <a:spLocks/>
          </p:cNvSpPr>
          <p:nvPr/>
        </p:nvSpPr>
        <p:spPr>
          <a:xfrm>
            <a:off x="-1" y="0"/>
            <a:ext cx="11949113" cy="672147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1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8050E5-41DE-476C-94FB-C4CAD6DBC9E8}"/>
              </a:ext>
            </a:extLst>
          </p:cNvPr>
          <p:cNvSpPr txBox="1">
            <a:spLocks/>
          </p:cNvSpPr>
          <p:nvPr/>
        </p:nvSpPr>
        <p:spPr bwMode="gray">
          <a:xfrm>
            <a:off x="4234" y="2198384"/>
            <a:ext cx="11944878" cy="1310308"/>
          </a:xfrm>
          <a:prstGeom prst="rect">
            <a:avLst/>
          </a:prstGeom>
          <a:solidFill>
            <a:srgbClr val="0065BD">
              <a:alpha val="43137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119386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359851" algn="l"/>
              </a:tabLst>
              <a:defRPr sz="3200" b="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2pPr>
            <a:lvl3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3pPr>
            <a:lvl4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4pPr>
            <a:lvl5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5pPr>
            <a:lvl6pPr marL="609630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6pPr>
            <a:lvl7pPr marL="1219261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7pPr>
            <a:lvl8pPr marL="1828891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8pPr>
            <a:lvl9pPr marL="2438522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000" kern="0" dirty="0">
                <a:solidFill>
                  <a:schemeClr val="bg1"/>
                </a:solidFill>
              </a:rPr>
              <a:t>Digital transformation</a:t>
            </a:r>
            <a:endParaRPr lang="en-US" sz="4800" kern="0" dirty="0">
              <a:solidFill>
                <a:schemeClr val="bg1"/>
              </a:solidFill>
            </a:endParaRPr>
          </a:p>
        </p:txBody>
      </p:sp>
      <p:sp>
        <p:nvSpPr>
          <p:cNvPr id="17" name="Disclaimer-template_Blue">
            <a:extLst>
              <a:ext uri="{FF2B5EF4-FFF2-40B4-BE49-F238E27FC236}">
                <a16:creationId xmlns:a16="http://schemas.microsoft.com/office/drawing/2014/main" id="{9FEA31A0-0683-4818-9E5E-EC510B2FE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938" y="5925006"/>
            <a:ext cx="802821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 defTabSz="804863" eaLnBrk="0" hangingPunct="0"/>
            <a:r>
              <a:rPr lang="en-US" sz="700" baseline="0" noProof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algn="ctr" defTabSz="804863" eaLnBrk="0" hangingPunct="0"/>
            <a:r>
              <a:rPr lang="en-US" sz="700" baseline="0" noProof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A6CE7F8-B0C3-466F-9BBD-599FA2629799}"/>
              </a:ext>
            </a:extLst>
          </p:cNvPr>
          <p:cNvSpPr txBox="1">
            <a:spLocks/>
          </p:cNvSpPr>
          <p:nvPr/>
        </p:nvSpPr>
        <p:spPr bwMode="gray">
          <a:xfrm>
            <a:off x="2135938" y="4156596"/>
            <a:ext cx="802821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en-US" sz="14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194400" indent="-190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6400" indent="-2484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5600" indent="-154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800" indent="-1296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6pPr>
            <a:lvl7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7pPr>
            <a:lvl8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8pPr>
            <a:lvl9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1800" kern="0" dirty="0">
                <a:solidFill>
                  <a:schemeClr val="bg1"/>
                </a:solidFill>
              </a:rPr>
              <a:t>Digital for boards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4554D3CB-BE76-454B-9C13-A4B72B5F78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82589" y="0"/>
            <a:ext cx="666524" cy="130629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r-HR" sz="1000" b="1">
                <a:solidFill>
                  <a:srgbClr val="FFFFFF"/>
                </a:solidFill>
                <a:latin typeface="Arial" pitchFamily="34" charset="0"/>
              </a:rPr>
              <a:t>RET042</a:t>
            </a:r>
            <a:endParaRPr lang="pl-PL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DC44CA0B-D3A8-45E6-A8A9-540CE0E855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" y="10078"/>
            <a:ext cx="2355274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Consumer | Western Europe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8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991407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02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3693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Introduction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58881" y="981448"/>
            <a:ext cx="7891647" cy="4849638"/>
            <a:chOff x="970788" y="981448"/>
            <a:chExt cx="7891647" cy="48496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8"/>
            <a:srcRect r="1293"/>
            <a:stretch/>
          </p:blipFill>
          <p:spPr>
            <a:xfrm>
              <a:off x="970788" y="981448"/>
              <a:ext cx="2429690" cy="24395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/>
            <p:cNvSpPr txBox="1"/>
            <p:nvPr>
              <p:custDataLst>
                <p:tags r:id="rId3"/>
              </p:custDataLst>
            </p:nvPr>
          </p:nvSpPr>
          <p:spPr>
            <a:xfrm>
              <a:off x="970788" y="3568928"/>
              <a:ext cx="7891647" cy="2262158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>
                <a:spcBef>
                  <a:spcPts val="1000"/>
                </a:spcBef>
              </a:pPr>
              <a:r>
                <a:rPr lang="en-US" sz="3200" b="1" dirty="0" err="1">
                  <a:solidFill>
                    <a:schemeClr val="tx2"/>
                  </a:solidFill>
                </a:rPr>
                <a:t>Arun</a:t>
              </a:r>
              <a:r>
                <a:rPr lang="en-US" sz="3200" b="1" dirty="0">
                  <a:solidFill>
                    <a:schemeClr val="tx2"/>
                  </a:solidFill>
                </a:rPr>
                <a:t> Arora</a:t>
              </a:r>
            </a:p>
            <a:p>
              <a:pPr>
                <a:spcBef>
                  <a:spcPts val="1000"/>
                </a:spcBef>
              </a:pPr>
              <a:r>
                <a:rPr lang="en-US" sz="1800" dirty="0"/>
                <a:t>Digital Partner, McKinsey and Co</a:t>
              </a:r>
              <a:endParaRPr lang="en-US" dirty="0"/>
            </a:p>
            <a:p>
              <a:pPr lvl="1">
                <a:spcBef>
                  <a:spcPts val="500"/>
                </a:spcBef>
              </a:pPr>
              <a:r>
                <a:rPr lang="en-US" sz="1800" dirty="0"/>
                <a:t>President, Home appliances and Home services, Sears </a:t>
              </a:r>
              <a:r>
                <a:rPr lang="en-US" sz="1800" i="1" dirty="0"/>
                <a:t>(over $10 </a:t>
              </a:r>
              <a:r>
                <a:rPr lang="en-US" sz="1800" i="1" dirty="0" err="1"/>
                <a:t>bn</a:t>
              </a:r>
              <a:r>
                <a:rPr lang="en-US" sz="1800" i="1" dirty="0"/>
                <a:t> in rev)</a:t>
              </a:r>
            </a:p>
            <a:p>
              <a:pPr lvl="1">
                <a:spcBef>
                  <a:spcPts val="500"/>
                </a:spcBef>
              </a:pPr>
              <a:r>
                <a:rPr lang="en-US" sz="1800" dirty="0"/>
                <a:t>SVP and GM, Global e-Commerce, CLIENT </a:t>
              </a:r>
              <a:r>
                <a:rPr lang="en-US" sz="1800" i="1" dirty="0"/>
                <a:t>(Over $12 </a:t>
              </a:r>
              <a:r>
                <a:rPr lang="en-US" sz="1800" i="1" dirty="0" err="1"/>
                <a:t>bn</a:t>
              </a:r>
              <a:r>
                <a:rPr lang="en-US" sz="1800" i="1" dirty="0"/>
                <a:t> in rev)</a:t>
              </a:r>
            </a:p>
            <a:p>
              <a:pPr lvl="1">
                <a:spcBef>
                  <a:spcPts val="500"/>
                </a:spcBef>
              </a:pPr>
              <a:r>
                <a:rPr lang="en-US" sz="1800" dirty="0"/>
                <a:t>Groupon, Global Operations </a:t>
              </a:r>
              <a:r>
                <a:rPr lang="en-US" sz="1800" i="1" dirty="0"/>
                <a:t>(pre and post IPO)</a:t>
              </a:r>
            </a:p>
            <a:p>
              <a:pPr lvl="1">
                <a:spcBef>
                  <a:spcPts val="500"/>
                </a:spcBef>
              </a:pPr>
              <a:r>
                <a:rPr lang="en-US" sz="1800" dirty="0"/>
                <a:t>Various roles at Apple, Sun Microsystems, 3M, and Goldman Sachs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0B50B48-D989-4F7D-8E3F-5FA60EC08B3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798841" y="0"/>
            <a:ext cx="562976" cy="21544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bg1"/>
                </a:solidFill>
              </a:rPr>
              <a:t>RET042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CD0F96-8780-4AD8-BAA1-78A367E68F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759" y="0"/>
            <a:ext cx="3749744" cy="21544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</a:rPr>
              <a:t>RETAIL/APPAREL AND HOSPITALITY (CONSUMER) </a:t>
            </a:r>
            <a:r>
              <a:rPr lang="pl-PL" sz="800" dirty="0">
                <a:solidFill>
                  <a:schemeClr val="bg1"/>
                </a:solidFill>
              </a:rPr>
              <a:t>| WESTERN EUROPE</a:t>
            </a:r>
          </a:p>
        </p:txBody>
      </p:sp>
    </p:spTree>
    <p:extLst>
      <p:ext uri="{BB962C8B-B14F-4D97-AF65-F5344CB8AC3E}">
        <p14:creationId xmlns:p14="http://schemas.microsoft.com/office/powerpoint/2010/main" val="246208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92263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27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3693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Digital transformation is complex…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58759" y="911644"/>
            <a:ext cx="791164" cy="661453"/>
            <a:chOff x="158759" y="586366"/>
            <a:chExt cx="791164" cy="661453"/>
          </a:xfrm>
        </p:grpSpPr>
        <p:sp>
          <p:nvSpPr>
            <p:cNvPr id="42" name="Freeform 166"/>
            <p:cNvSpPr>
              <a:spLocks/>
            </p:cNvSpPr>
            <p:nvPr/>
          </p:nvSpPr>
          <p:spPr bwMode="auto">
            <a:xfrm>
              <a:off x="544651" y="586366"/>
              <a:ext cx="38353" cy="112504"/>
            </a:xfrm>
            <a:custGeom>
              <a:avLst/>
              <a:gdLst>
                <a:gd name="T0" fmla="*/ 8 w 15"/>
                <a:gd name="T1" fmla="*/ 44 h 44"/>
                <a:gd name="T2" fmla="*/ 8 w 15"/>
                <a:gd name="T3" fmla="*/ 44 h 44"/>
                <a:gd name="T4" fmla="*/ 11 w 15"/>
                <a:gd name="T5" fmla="*/ 44 h 44"/>
                <a:gd name="T6" fmla="*/ 13 w 15"/>
                <a:gd name="T7" fmla="*/ 42 h 44"/>
                <a:gd name="T8" fmla="*/ 15 w 15"/>
                <a:gd name="T9" fmla="*/ 40 h 44"/>
                <a:gd name="T10" fmla="*/ 15 w 15"/>
                <a:gd name="T11" fmla="*/ 37 h 44"/>
                <a:gd name="T12" fmla="*/ 15 w 15"/>
                <a:gd name="T13" fmla="*/ 7 h 44"/>
                <a:gd name="T14" fmla="*/ 15 w 15"/>
                <a:gd name="T15" fmla="*/ 7 h 44"/>
                <a:gd name="T16" fmla="*/ 15 w 15"/>
                <a:gd name="T17" fmla="*/ 5 h 44"/>
                <a:gd name="T18" fmla="*/ 13 w 15"/>
                <a:gd name="T19" fmla="*/ 4 h 44"/>
                <a:gd name="T20" fmla="*/ 11 w 15"/>
                <a:gd name="T21" fmla="*/ 2 h 44"/>
                <a:gd name="T22" fmla="*/ 8 w 15"/>
                <a:gd name="T23" fmla="*/ 0 h 44"/>
                <a:gd name="T24" fmla="*/ 8 w 15"/>
                <a:gd name="T25" fmla="*/ 0 h 44"/>
                <a:gd name="T26" fmla="*/ 4 w 15"/>
                <a:gd name="T27" fmla="*/ 2 h 44"/>
                <a:gd name="T28" fmla="*/ 2 w 15"/>
                <a:gd name="T29" fmla="*/ 4 h 44"/>
                <a:gd name="T30" fmla="*/ 0 w 15"/>
                <a:gd name="T31" fmla="*/ 5 h 44"/>
                <a:gd name="T32" fmla="*/ 0 w 15"/>
                <a:gd name="T33" fmla="*/ 7 h 44"/>
                <a:gd name="T34" fmla="*/ 0 w 15"/>
                <a:gd name="T35" fmla="*/ 37 h 44"/>
                <a:gd name="T36" fmla="*/ 0 w 15"/>
                <a:gd name="T37" fmla="*/ 37 h 44"/>
                <a:gd name="T38" fmla="*/ 0 w 15"/>
                <a:gd name="T39" fmla="*/ 40 h 44"/>
                <a:gd name="T40" fmla="*/ 2 w 15"/>
                <a:gd name="T41" fmla="*/ 42 h 44"/>
                <a:gd name="T42" fmla="*/ 4 w 15"/>
                <a:gd name="T43" fmla="*/ 44 h 44"/>
                <a:gd name="T44" fmla="*/ 8 w 15"/>
                <a:gd name="T45" fmla="*/ 44 h 44"/>
                <a:gd name="T46" fmla="*/ 8 w 15"/>
                <a:gd name="T4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44">
                  <a:moveTo>
                    <a:pt x="8" y="44"/>
                  </a:moveTo>
                  <a:lnTo>
                    <a:pt x="8" y="44"/>
                  </a:lnTo>
                  <a:lnTo>
                    <a:pt x="11" y="44"/>
                  </a:lnTo>
                  <a:lnTo>
                    <a:pt x="13" y="42"/>
                  </a:lnTo>
                  <a:lnTo>
                    <a:pt x="15" y="40"/>
                  </a:lnTo>
                  <a:lnTo>
                    <a:pt x="15" y="3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2" y="42"/>
                  </a:lnTo>
                  <a:lnTo>
                    <a:pt x="4" y="44"/>
                  </a:lnTo>
                  <a:lnTo>
                    <a:pt x="8" y="44"/>
                  </a:lnTo>
                  <a:lnTo>
                    <a:pt x="8" y="4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Freeform 167"/>
            <p:cNvSpPr>
              <a:spLocks/>
            </p:cNvSpPr>
            <p:nvPr/>
          </p:nvSpPr>
          <p:spPr bwMode="auto">
            <a:xfrm>
              <a:off x="158759" y="870184"/>
              <a:ext cx="112504" cy="35797"/>
            </a:xfrm>
            <a:custGeom>
              <a:avLst/>
              <a:gdLst>
                <a:gd name="T0" fmla="*/ 37 w 44"/>
                <a:gd name="T1" fmla="*/ 0 h 14"/>
                <a:gd name="T2" fmla="*/ 7 w 44"/>
                <a:gd name="T3" fmla="*/ 0 h 14"/>
                <a:gd name="T4" fmla="*/ 7 w 44"/>
                <a:gd name="T5" fmla="*/ 0 h 14"/>
                <a:gd name="T6" fmla="*/ 5 w 44"/>
                <a:gd name="T7" fmla="*/ 0 h 14"/>
                <a:gd name="T8" fmla="*/ 3 w 44"/>
                <a:gd name="T9" fmla="*/ 1 h 14"/>
                <a:gd name="T10" fmla="*/ 2 w 44"/>
                <a:gd name="T11" fmla="*/ 3 h 14"/>
                <a:gd name="T12" fmla="*/ 0 w 44"/>
                <a:gd name="T13" fmla="*/ 7 h 14"/>
                <a:gd name="T14" fmla="*/ 0 w 44"/>
                <a:gd name="T15" fmla="*/ 7 h 14"/>
                <a:gd name="T16" fmla="*/ 2 w 44"/>
                <a:gd name="T17" fmla="*/ 10 h 14"/>
                <a:gd name="T18" fmla="*/ 3 w 44"/>
                <a:gd name="T19" fmla="*/ 12 h 14"/>
                <a:gd name="T20" fmla="*/ 5 w 44"/>
                <a:gd name="T21" fmla="*/ 14 h 14"/>
                <a:gd name="T22" fmla="*/ 7 w 44"/>
                <a:gd name="T23" fmla="*/ 14 h 14"/>
                <a:gd name="T24" fmla="*/ 37 w 44"/>
                <a:gd name="T25" fmla="*/ 14 h 14"/>
                <a:gd name="T26" fmla="*/ 37 w 44"/>
                <a:gd name="T27" fmla="*/ 14 h 14"/>
                <a:gd name="T28" fmla="*/ 40 w 44"/>
                <a:gd name="T29" fmla="*/ 14 h 14"/>
                <a:gd name="T30" fmla="*/ 42 w 44"/>
                <a:gd name="T31" fmla="*/ 12 h 14"/>
                <a:gd name="T32" fmla="*/ 44 w 44"/>
                <a:gd name="T33" fmla="*/ 10 h 14"/>
                <a:gd name="T34" fmla="*/ 44 w 44"/>
                <a:gd name="T35" fmla="*/ 7 h 14"/>
                <a:gd name="T36" fmla="*/ 44 w 44"/>
                <a:gd name="T37" fmla="*/ 7 h 14"/>
                <a:gd name="T38" fmla="*/ 44 w 44"/>
                <a:gd name="T39" fmla="*/ 3 h 14"/>
                <a:gd name="T40" fmla="*/ 42 w 44"/>
                <a:gd name="T41" fmla="*/ 1 h 14"/>
                <a:gd name="T42" fmla="*/ 40 w 44"/>
                <a:gd name="T43" fmla="*/ 0 h 14"/>
                <a:gd name="T44" fmla="*/ 37 w 44"/>
                <a:gd name="T45" fmla="*/ 0 h 14"/>
                <a:gd name="T46" fmla="*/ 37 w 44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" h="14">
                  <a:moveTo>
                    <a:pt x="3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10"/>
                  </a:lnTo>
                  <a:lnTo>
                    <a:pt x="3" y="12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40" y="14"/>
                  </a:lnTo>
                  <a:lnTo>
                    <a:pt x="42" y="12"/>
                  </a:lnTo>
                  <a:lnTo>
                    <a:pt x="44" y="10"/>
                  </a:lnTo>
                  <a:lnTo>
                    <a:pt x="44" y="7"/>
                  </a:lnTo>
                  <a:lnTo>
                    <a:pt x="44" y="7"/>
                  </a:lnTo>
                  <a:lnTo>
                    <a:pt x="44" y="3"/>
                  </a:lnTo>
                  <a:lnTo>
                    <a:pt x="42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Freeform 168"/>
            <p:cNvSpPr>
              <a:spLocks/>
            </p:cNvSpPr>
            <p:nvPr/>
          </p:nvSpPr>
          <p:spPr bwMode="auto">
            <a:xfrm>
              <a:off x="340097" y="663074"/>
              <a:ext cx="89491" cy="89491"/>
            </a:xfrm>
            <a:custGeom>
              <a:avLst/>
              <a:gdLst>
                <a:gd name="T0" fmla="*/ 33 w 35"/>
                <a:gd name="T1" fmla="*/ 23 h 35"/>
                <a:gd name="T2" fmla="*/ 12 w 35"/>
                <a:gd name="T3" fmla="*/ 2 h 35"/>
                <a:gd name="T4" fmla="*/ 12 w 35"/>
                <a:gd name="T5" fmla="*/ 2 h 35"/>
                <a:gd name="T6" fmla="*/ 10 w 35"/>
                <a:gd name="T7" fmla="*/ 0 h 35"/>
                <a:gd name="T8" fmla="*/ 7 w 35"/>
                <a:gd name="T9" fmla="*/ 0 h 35"/>
                <a:gd name="T10" fmla="*/ 5 w 35"/>
                <a:gd name="T11" fmla="*/ 0 h 35"/>
                <a:gd name="T12" fmla="*/ 1 w 35"/>
                <a:gd name="T13" fmla="*/ 2 h 35"/>
                <a:gd name="T14" fmla="*/ 1 w 35"/>
                <a:gd name="T15" fmla="*/ 2 h 35"/>
                <a:gd name="T16" fmla="*/ 0 w 35"/>
                <a:gd name="T17" fmla="*/ 5 h 35"/>
                <a:gd name="T18" fmla="*/ 0 w 35"/>
                <a:gd name="T19" fmla="*/ 7 h 35"/>
                <a:gd name="T20" fmla="*/ 0 w 35"/>
                <a:gd name="T21" fmla="*/ 10 h 35"/>
                <a:gd name="T22" fmla="*/ 1 w 35"/>
                <a:gd name="T23" fmla="*/ 12 h 35"/>
                <a:gd name="T24" fmla="*/ 22 w 35"/>
                <a:gd name="T25" fmla="*/ 33 h 35"/>
                <a:gd name="T26" fmla="*/ 22 w 35"/>
                <a:gd name="T27" fmla="*/ 33 h 35"/>
                <a:gd name="T28" fmla="*/ 24 w 35"/>
                <a:gd name="T29" fmla="*/ 35 h 35"/>
                <a:gd name="T30" fmla="*/ 28 w 35"/>
                <a:gd name="T31" fmla="*/ 35 h 35"/>
                <a:gd name="T32" fmla="*/ 28 w 35"/>
                <a:gd name="T33" fmla="*/ 35 h 35"/>
                <a:gd name="T34" fmla="*/ 31 w 35"/>
                <a:gd name="T35" fmla="*/ 35 h 35"/>
                <a:gd name="T36" fmla="*/ 33 w 35"/>
                <a:gd name="T37" fmla="*/ 33 h 35"/>
                <a:gd name="T38" fmla="*/ 33 w 35"/>
                <a:gd name="T39" fmla="*/ 33 h 35"/>
                <a:gd name="T40" fmla="*/ 35 w 35"/>
                <a:gd name="T41" fmla="*/ 32 h 35"/>
                <a:gd name="T42" fmla="*/ 35 w 35"/>
                <a:gd name="T43" fmla="*/ 28 h 35"/>
                <a:gd name="T44" fmla="*/ 35 w 35"/>
                <a:gd name="T45" fmla="*/ 24 h 35"/>
                <a:gd name="T46" fmla="*/ 33 w 35"/>
                <a:gd name="T47" fmla="*/ 23 h 35"/>
                <a:gd name="T48" fmla="*/ 33 w 35"/>
                <a:gd name="T49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35">
                  <a:moveTo>
                    <a:pt x="33" y="23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2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4" y="35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5" y="32"/>
                  </a:lnTo>
                  <a:lnTo>
                    <a:pt x="35" y="28"/>
                  </a:lnTo>
                  <a:lnTo>
                    <a:pt x="35" y="24"/>
                  </a:lnTo>
                  <a:lnTo>
                    <a:pt x="33" y="23"/>
                  </a:lnTo>
                  <a:lnTo>
                    <a:pt x="33" y="23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" name="Freeform 169"/>
            <p:cNvSpPr>
              <a:spLocks/>
            </p:cNvSpPr>
            <p:nvPr/>
          </p:nvSpPr>
          <p:spPr bwMode="auto">
            <a:xfrm>
              <a:off x="698066" y="663074"/>
              <a:ext cx="89491" cy="89491"/>
            </a:xfrm>
            <a:custGeom>
              <a:avLst/>
              <a:gdLst>
                <a:gd name="T0" fmla="*/ 34 w 35"/>
                <a:gd name="T1" fmla="*/ 2 h 35"/>
                <a:gd name="T2" fmla="*/ 34 w 35"/>
                <a:gd name="T3" fmla="*/ 2 h 35"/>
                <a:gd name="T4" fmla="*/ 30 w 35"/>
                <a:gd name="T5" fmla="*/ 0 h 35"/>
                <a:gd name="T6" fmla="*/ 28 w 35"/>
                <a:gd name="T7" fmla="*/ 0 h 35"/>
                <a:gd name="T8" fmla="*/ 25 w 35"/>
                <a:gd name="T9" fmla="*/ 0 h 35"/>
                <a:gd name="T10" fmla="*/ 23 w 35"/>
                <a:gd name="T11" fmla="*/ 2 h 35"/>
                <a:gd name="T12" fmla="*/ 2 w 35"/>
                <a:gd name="T13" fmla="*/ 23 h 35"/>
                <a:gd name="T14" fmla="*/ 2 w 35"/>
                <a:gd name="T15" fmla="*/ 23 h 35"/>
                <a:gd name="T16" fmla="*/ 0 w 35"/>
                <a:gd name="T17" fmla="*/ 24 h 35"/>
                <a:gd name="T18" fmla="*/ 0 w 35"/>
                <a:gd name="T19" fmla="*/ 28 h 35"/>
                <a:gd name="T20" fmla="*/ 0 w 35"/>
                <a:gd name="T21" fmla="*/ 32 h 35"/>
                <a:gd name="T22" fmla="*/ 2 w 35"/>
                <a:gd name="T23" fmla="*/ 33 h 35"/>
                <a:gd name="T24" fmla="*/ 2 w 35"/>
                <a:gd name="T25" fmla="*/ 33 h 35"/>
                <a:gd name="T26" fmla="*/ 4 w 35"/>
                <a:gd name="T27" fmla="*/ 35 h 35"/>
                <a:gd name="T28" fmla="*/ 7 w 35"/>
                <a:gd name="T29" fmla="*/ 35 h 35"/>
                <a:gd name="T30" fmla="*/ 7 w 35"/>
                <a:gd name="T31" fmla="*/ 35 h 35"/>
                <a:gd name="T32" fmla="*/ 11 w 35"/>
                <a:gd name="T33" fmla="*/ 35 h 35"/>
                <a:gd name="T34" fmla="*/ 13 w 35"/>
                <a:gd name="T35" fmla="*/ 33 h 35"/>
                <a:gd name="T36" fmla="*/ 34 w 35"/>
                <a:gd name="T37" fmla="*/ 12 h 35"/>
                <a:gd name="T38" fmla="*/ 34 w 35"/>
                <a:gd name="T39" fmla="*/ 12 h 35"/>
                <a:gd name="T40" fmla="*/ 35 w 35"/>
                <a:gd name="T41" fmla="*/ 10 h 35"/>
                <a:gd name="T42" fmla="*/ 35 w 35"/>
                <a:gd name="T43" fmla="*/ 7 h 35"/>
                <a:gd name="T44" fmla="*/ 35 w 35"/>
                <a:gd name="T45" fmla="*/ 5 h 35"/>
                <a:gd name="T46" fmla="*/ 34 w 35"/>
                <a:gd name="T47" fmla="*/ 2 h 35"/>
                <a:gd name="T48" fmla="*/ 34 w 35"/>
                <a:gd name="T4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35">
                  <a:moveTo>
                    <a:pt x="34" y="2"/>
                  </a:moveTo>
                  <a:lnTo>
                    <a:pt x="34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5" y="0"/>
                  </a:lnTo>
                  <a:lnTo>
                    <a:pt x="23" y="2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4" y="35"/>
                  </a:lnTo>
                  <a:lnTo>
                    <a:pt x="7" y="35"/>
                  </a:lnTo>
                  <a:lnTo>
                    <a:pt x="7" y="35"/>
                  </a:lnTo>
                  <a:lnTo>
                    <a:pt x="11" y="35"/>
                  </a:lnTo>
                  <a:lnTo>
                    <a:pt x="13" y="33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5" y="10"/>
                  </a:lnTo>
                  <a:lnTo>
                    <a:pt x="35" y="7"/>
                  </a:lnTo>
                  <a:lnTo>
                    <a:pt x="35" y="5"/>
                  </a:lnTo>
                  <a:lnTo>
                    <a:pt x="34" y="2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" name="Freeform 170"/>
            <p:cNvSpPr>
              <a:spLocks/>
            </p:cNvSpPr>
            <p:nvPr/>
          </p:nvSpPr>
          <p:spPr bwMode="auto">
            <a:xfrm>
              <a:off x="837419" y="870184"/>
              <a:ext cx="112504" cy="35797"/>
            </a:xfrm>
            <a:custGeom>
              <a:avLst/>
              <a:gdLst>
                <a:gd name="T0" fmla="*/ 37 w 44"/>
                <a:gd name="T1" fmla="*/ 0 h 14"/>
                <a:gd name="T2" fmla="*/ 7 w 44"/>
                <a:gd name="T3" fmla="*/ 0 h 14"/>
                <a:gd name="T4" fmla="*/ 7 w 44"/>
                <a:gd name="T5" fmla="*/ 0 h 14"/>
                <a:gd name="T6" fmla="*/ 4 w 44"/>
                <a:gd name="T7" fmla="*/ 0 h 14"/>
                <a:gd name="T8" fmla="*/ 2 w 44"/>
                <a:gd name="T9" fmla="*/ 1 h 14"/>
                <a:gd name="T10" fmla="*/ 0 w 44"/>
                <a:gd name="T11" fmla="*/ 3 h 14"/>
                <a:gd name="T12" fmla="*/ 0 w 44"/>
                <a:gd name="T13" fmla="*/ 7 h 14"/>
                <a:gd name="T14" fmla="*/ 0 w 44"/>
                <a:gd name="T15" fmla="*/ 7 h 14"/>
                <a:gd name="T16" fmla="*/ 0 w 44"/>
                <a:gd name="T17" fmla="*/ 10 h 14"/>
                <a:gd name="T18" fmla="*/ 2 w 44"/>
                <a:gd name="T19" fmla="*/ 12 h 14"/>
                <a:gd name="T20" fmla="*/ 4 w 44"/>
                <a:gd name="T21" fmla="*/ 14 h 14"/>
                <a:gd name="T22" fmla="*/ 7 w 44"/>
                <a:gd name="T23" fmla="*/ 14 h 14"/>
                <a:gd name="T24" fmla="*/ 37 w 44"/>
                <a:gd name="T25" fmla="*/ 14 h 14"/>
                <a:gd name="T26" fmla="*/ 37 w 44"/>
                <a:gd name="T27" fmla="*/ 14 h 14"/>
                <a:gd name="T28" fmla="*/ 39 w 44"/>
                <a:gd name="T29" fmla="*/ 14 h 14"/>
                <a:gd name="T30" fmla="*/ 41 w 44"/>
                <a:gd name="T31" fmla="*/ 12 h 14"/>
                <a:gd name="T32" fmla="*/ 42 w 44"/>
                <a:gd name="T33" fmla="*/ 10 h 14"/>
                <a:gd name="T34" fmla="*/ 44 w 44"/>
                <a:gd name="T35" fmla="*/ 7 h 14"/>
                <a:gd name="T36" fmla="*/ 44 w 44"/>
                <a:gd name="T37" fmla="*/ 7 h 14"/>
                <a:gd name="T38" fmla="*/ 42 w 44"/>
                <a:gd name="T39" fmla="*/ 3 h 14"/>
                <a:gd name="T40" fmla="*/ 41 w 44"/>
                <a:gd name="T41" fmla="*/ 1 h 14"/>
                <a:gd name="T42" fmla="*/ 39 w 44"/>
                <a:gd name="T43" fmla="*/ 0 h 14"/>
                <a:gd name="T44" fmla="*/ 37 w 44"/>
                <a:gd name="T45" fmla="*/ 0 h 14"/>
                <a:gd name="T46" fmla="*/ 37 w 44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" h="14">
                  <a:moveTo>
                    <a:pt x="3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7" y="14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39" y="14"/>
                  </a:lnTo>
                  <a:lnTo>
                    <a:pt x="41" y="12"/>
                  </a:lnTo>
                  <a:lnTo>
                    <a:pt x="42" y="10"/>
                  </a:lnTo>
                  <a:lnTo>
                    <a:pt x="44" y="7"/>
                  </a:lnTo>
                  <a:lnTo>
                    <a:pt x="44" y="7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55196" y="817703"/>
              <a:ext cx="392716" cy="430116"/>
              <a:chOff x="-1358901" y="4653498"/>
              <a:chExt cx="400051" cy="438150"/>
            </a:xfrm>
            <a:solidFill>
              <a:schemeClr val="accent4"/>
            </a:solidFill>
          </p:grpSpPr>
          <p:sp>
            <p:nvSpPr>
              <p:cNvPr id="48" name="Freeform 306"/>
              <p:cNvSpPr>
                <a:spLocks noEditPoints="1"/>
              </p:cNvSpPr>
              <p:nvPr/>
            </p:nvSpPr>
            <p:spPr bwMode="auto">
              <a:xfrm>
                <a:off x="-1150938" y="4653498"/>
                <a:ext cx="192088" cy="438150"/>
              </a:xfrm>
              <a:custGeom>
                <a:avLst/>
                <a:gdLst>
                  <a:gd name="T0" fmla="*/ 306 w 714"/>
                  <a:gd name="T1" fmla="*/ 288 h 1632"/>
                  <a:gd name="T2" fmla="*/ 384 w 714"/>
                  <a:gd name="T3" fmla="*/ 240 h 1632"/>
                  <a:gd name="T4" fmla="*/ 339 w 714"/>
                  <a:gd name="T5" fmla="*/ 71 h 1632"/>
                  <a:gd name="T6" fmla="*/ 127 w 714"/>
                  <a:gd name="T7" fmla="*/ 0 h 1632"/>
                  <a:gd name="T8" fmla="*/ 2 w 714"/>
                  <a:gd name="T9" fmla="*/ 12 h 1632"/>
                  <a:gd name="T10" fmla="*/ 2 w 714"/>
                  <a:gd name="T11" fmla="*/ 1536 h 1632"/>
                  <a:gd name="T12" fmla="*/ 0 w 714"/>
                  <a:gd name="T13" fmla="*/ 1541 h 1632"/>
                  <a:gd name="T14" fmla="*/ 0 w 714"/>
                  <a:gd name="T15" fmla="*/ 1542 h 1632"/>
                  <a:gd name="T16" fmla="*/ 129 w 714"/>
                  <a:gd name="T17" fmla="*/ 1632 h 1632"/>
                  <a:gd name="T18" fmla="*/ 359 w 714"/>
                  <a:gd name="T19" fmla="*/ 1536 h 1632"/>
                  <a:gd name="T20" fmla="*/ 162 w 714"/>
                  <a:gd name="T21" fmla="*/ 1348 h 1632"/>
                  <a:gd name="T22" fmla="*/ 213 w 714"/>
                  <a:gd name="T23" fmla="*/ 1343 h 1632"/>
                  <a:gd name="T24" fmla="*/ 406 w 714"/>
                  <a:gd name="T25" fmla="*/ 1503 h 1632"/>
                  <a:gd name="T26" fmla="*/ 645 w 714"/>
                  <a:gd name="T27" fmla="*/ 1240 h 1632"/>
                  <a:gd name="T28" fmla="*/ 536 w 714"/>
                  <a:gd name="T29" fmla="*/ 1108 h 1632"/>
                  <a:gd name="T30" fmla="*/ 483 w 714"/>
                  <a:gd name="T31" fmla="*/ 1084 h 1632"/>
                  <a:gd name="T32" fmla="*/ 487 w 714"/>
                  <a:gd name="T33" fmla="*/ 1082 h 1632"/>
                  <a:gd name="T34" fmla="*/ 256 w 714"/>
                  <a:gd name="T35" fmla="*/ 1038 h 1632"/>
                  <a:gd name="T36" fmla="*/ 212 w 714"/>
                  <a:gd name="T37" fmla="*/ 1091 h 1632"/>
                  <a:gd name="T38" fmla="*/ 163 w 714"/>
                  <a:gd name="T39" fmla="*/ 1078 h 1632"/>
                  <a:gd name="T40" fmla="*/ 236 w 714"/>
                  <a:gd name="T41" fmla="*/ 991 h 1632"/>
                  <a:gd name="T42" fmla="*/ 548 w 714"/>
                  <a:gd name="T43" fmla="*/ 1056 h 1632"/>
                  <a:gd name="T44" fmla="*/ 658 w 714"/>
                  <a:gd name="T45" fmla="*/ 931 h 1632"/>
                  <a:gd name="T46" fmla="*/ 514 w 714"/>
                  <a:gd name="T47" fmla="*/ 409 h 1632"/>
                  <a:gd name="T48" fmla="*/ 306 w 714"/>
                  <a:gd name="T49" fmla="*/ 288 h 1632"/>
                  <a:gd name="T50" fmla="*/ 353 w 714"/>
                  <a:gd name="T51" fmla="*/ 708 h 1632"/>
                  <a:gd name="T52" fmla="*/ 162 w 714"/>
                  <a:gd name="T53" fmla="*/ 419 h 1632"/>
                  <a:gd name="T54" fmla="*/ 213 w 714"/>
                  <a:gd name="T55" fmla="*/ 425 h 1632"/>
                  <a:gd name="T56" fmla="*/ 382 w 714"/>
                  <a:gd name="T57" fmla="*/ 665 h 1632"/>
                  <a:gd name="T58" fmla="*/ 353 w 714"/>
                  <a:gd name="T59" fmla="*/ 708 h 1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4" h="1632">
                    <a:moveTo>
                      <a:pt x="306" y="288"/>
                    </a:moveTo>
                    <a:cubicBezTo>
                      <a:pt x="310" y="257"/>
                      <a:pt x="347" y="245"/>
                      <a:pt x="384" y="240"/>
                    </a:cubicBezTo>
                    <a:cubicBezTo>
                      <a:pt x="389" y="167"/>
                      <a:pt x="374" y="110"/>
                      <a:pt x="339" y="71"/>
                    </a:cubicBezTo>
                    <a:cubicBezTo>
                      <a:pt x="287" y="12"/>
                      <a:pt x="195" y="0"/>
                      <a:pt x="127" y="0"/>
                    </a:cubicBezTo>
                    <a:cubicBezTo>
                      <a:pt x="76" y="0"/>
                      <a:pt x="30" y="6"/>
                      <a:pt x="2" y="12"/>
                    </a:cubicBezTo>
                    <a:lnTo>
                      <a:pt x="2" y="1536"/>
                    </a:lnTo>
                    <a:lnTo>
                      <a:pt x="0" y="1541"/>
                    </a:lnTo>
                    <a:cubicBezTo>
                      <a:pt x="0" y="1541"/>
                      <a:pt x="0" y="1541"/>
                      <a:pt x="0" y="1542"/>
                    </a:cubicBezTo>
                    <a:cubicBezTo>
                      <a:pt x="28" y="1602"/>
                      <a:pt x="70" y="1632"/>
                      <a:pt x="129" y="1632"/>
                    </a:cubicBezTo>
                    <a:cubicBezTo>
                      <a:pt x="214" y="1632"/>
                      <a:pt x="311" y="1571"/>
                      <a:pt x="359" y="1536"/>
                    </a:cubicBezTo>
                    <a:cubicBezTo>
                      <a:pt x="294" y="1502"/>
                      <a:pt x="169" y="1427"/>
                      <a:pt x="162" y="1348"/>
                    </a:cubicBezTo>
                    <a:lnTo>
                      <a:pt x="213" y="1343"/>
                    </a:lnTo>
                    <a:cubicBezTo>
                      <a:pt x="218" y="1395"/>
                      <a:pt x="329" y="1466"/>
                      <a:pt x="406" y="1503"/>
                    </a:cubicBezTo>
                    <a:cubicBezTo>
                      <a:pt x="566" y="1408"/>
                      <a:pt x="649" y="1318"/>
                      <a:pt x="645" y="1240"/>
                    </a:cubicBezTo>
                    <a:cubicBezTo>
                      <a:pt x="641" y="1157"/>
                      <a:pt x="537" y="1108"/>
                      <a:pt x="536" y="1108"/>
                    </a:cubicBezTo>
                    <a:lnTo>
                      <a:pt x="483" y="1084"/>
                    </a:lnTo>
                    <a:lnTo>
                      <a:pt x="487" y="1082"/>
                    </a:lnTo>
                    <a:cubicBezTo>
                      <a:pt x="419" y="1051"/>
                      <a:pt x="315" y="1014"/>
                      <a:pt x="256" y="1038"/>
                    </a:cubicBezTo>
                    <a:cubicBezTo>
                      <a:pt x="234" y="1048"/>
                      <a:pt x="220" y="1065"/>
                      <a:pt x="212" y="1091"/>
                    </a:cubicBezTo>
                    <a:lnTo>
                      <a:pt x="163" y="1078"/>
                    </a:lnTo>
                    <a:cubicBezTo>
                      <a:pt x="174" y="1036"/>
                      <a:pt x="199" y="1006"/>
                      <a:pt x="236" y="991"/>
                    </a:cubicBezTo>
                    <a:cubicBezTo>
                      <a:pt x="337" y="950"/>
                      <a:pt x="502" y="1031"/>
                      <a:pt x="548" y="1056"/>
                    </a:cubicBezTo>
                    <a:cubicBezTo>
                      <a:pt x="604" y="1028"/>
                      <a:pt x="641" y="988"/>
                      <a:pt x="658" y="931"/>
                    </a:cubicBezTo>
                    <a:cubicBezTo>
                      <a:pt x="714" y="746"/>
                      <a:pt x="545" y="460"/>
                      <a:pt x="514" y="409"/>
                    </a:cubicBezTo>
                    <a:cubicBezTo>
                      <a:pt x="336" y="354"/>
                      <a:pt x="302" y="322"/>
                      <a:pt x="306" y="288"/>
                    </a:cubicBezTo>
                    <a:close/>
                    <a:moveTo>
                      <a:pt x="353" y="708"/>
                    </a:moveTo>
                    <a:cubicBezTo>
                      <a:pt x="344" y="702"/>
                      <a:pt x="144" y="563"/>
                      <a:pt x="162" y="419"/>
                    </a:cubicBezTo>
                    <a:lnTo>
                      <a:pt x="213" y="425"/>
                    </a:lnTo>
                    <a:cubicBezTo>
                      <a:pt x="201" y="519"/>
                      <a:pt x="331" y="630"/>
                      <a:pt x="382" y="665"/>
                    </a:cubicBezTo>
                    <a:lnTo>
                      <a:pt x="353" y="70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9" name="Freeform 307"/>
              <p:cNvSpPr>
                <a:spLocks noEditPoints="1"/>
              </p:cNvSpPr>
              <p:nvPr/>
            </p:nvSpPr>
            <p:spPr bwMode="auto">
              <a:xfrm>
                <a:off x="-1358901" y="4653498"/>
                <a:ext cx="192088" cy="438150"/>
              </a:xfrm>
              <a:custGeom>
                <a:avLst/>
                <a:gdLst>
                  <a:gd name="T0" fmla="*/ 712 w 714"/>
                  <a:gd name="T1" fmla="*/ 1536 h 1632"/>
                  <a:gd name="T2" fmla="*/ 712 w 714"/>
                  <a:gd name="T3" fmla="*/ 12 h 1632"/>
                  <a:gd name="T4" fmla="*/ 587 w 714"/>
                  <a:gd name="T5" fmla="*/ 0 h 1632"/>
                  <a:gd name="T6" fmla="*/ 375 w 714"/>
                  <a:gd name="T7" fmla="*/ 71 h 1632"/>
                  <a:gd name="T8" fmla="*/ 330 w 714"/>
                  <a:gd name="T9" fmla="*/ 240 h 1632"/>
                  <a:gd name="T10" fmla="*/ 408 w 714"/>
                  <a:gd name="T11" fmla="*/ 288 h 1632"/>
                  <a:gd name="T12" fmla="*/ 201 w 714"/>
                  <a:gd name="T13" fmla="*/ 409 h 1632"/>
                  <a:gd name="T14" fmla="*/ 56 w 714"/>
                  <a:gd name="T15" fmla="*/ 931 h 1632"/>
                  <a:gd name="T16" fmla="*/ 167 w 714"/>
                  <a:gd name="T17" fmla="*/ 1056 h 1632"/>
                  <a:gd name="T18" fmla="*/ 478 w 714"/>
                  <a:gd name="T19" fmla="*/ 991 h 1632"/>
                  <a:gd name="T20" fmla="*/ 551 w 714"/>
                  <a:gd name="T21" fmla="*/ 1078 h 1632"/>
                  <a:gd name="T22" fmla="*/ 502 w 714"/>
                  <a:gd name="T23" fmla="*/ 1091 h 1632"/>
                  <a:gd name="T24" fmla="*/ 459 w 714"/>
                  <a:gd name="T25" fmla="*/ 1038 h 1632"/>
                  <a:gd name="T26" fmla="*/ 228 w 714"/>
                  <a:gd name="T27" fmla="*/ 1082 h 1632"/>
                  <a:gd name="T28" fmla="*/ 231 w 714"/>
                  <a:gd name="T29" fmla="*/ 1084 h 1632"/>
                  <a:gd name="T30" fmla="*/ 178 w 714"/>
                  <a:gd name="T31" fmla="*/ 1108 h 1632"/>
                  <a:gd name="T32" fmla="*/ 69 w 714"/>
                  <a:gd name="T33" fmla="*/ 1240 h 1632"/>
                  <a:gd name="T34" fmla="*/ 311 w 714"/>
                  <a:gd name="T35" fmla="*/ 1505 h 1632"/>
                  <a:gd name="T36" fmla="*/ 509 w 714"/>
                  <a:gd name="T37" fmla="*/ 1343 h 1632"/>
                  <a:gd name="T38" fmla="*/ 560 w 714"/>
                  <a:gd name="T39" fmla="*/ 1348 h 1632"/>
                  <a:gd name="T40" fmla="*/ 358 w 714"/>
                  <a:gd name="T41" fmla="*/ 1539 h 1632"/>
                  <a:gd name="T42" fmla="*/ 585 w 714"/>
                  <a:gd name="T43" fmla="*/ 1632 h 1632"/>
                  <a:gd name="T44" fmla="*/ 714 w 714"/>
                  <a:gd name="T45" fmla="*/ 1542 h 1632"/>
                  <a:gd name="T46" fmla="*/ 714 w 714"/>
                  <a:gd name="T47" fmla="*/ 1541 h 1632"/>
                  <a:gd name="T48" fmla="*/ 712 w 714"/>
                  <a:gd name="T49" fmla="*/ 1536 h 1632"/>
                  <a:gd name="T50" fmla="*/ 362 w 714"/>
                  <a:gd name="T51" fmla="*/ 708 h 1632"/>
                  <a:gd name="T52" fmla="*/ 333 w 714"/>
                  <a:gd name="T53" fmla="*/ 665 h 1632"/>
                  <a:gd name="T54" fmla="*/ 501 w 714"/>
                  <a:gd name="T55" fmla="*/ 425 h 1632"/>
                  <a:gd name="T56" fmla="*/ 552 w 714"/>
                  <a:gd name="T57" fmla="*/ 419 h 1632"/>
                  <a:gd name="T58" fmla="*/ 362 w 714"/>
                  <a:gd name="T59" fmla="*/ 708 h 1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4" h="1632">
                    <a:moveTo>
                      <a:pt x="712" y="1536"/>
                    </a:moveTo>
                    <a:lnTo>
                      <a:pt x="712" y="12"/>
                    </a:lnTo>
                    <a:cubicBezTo>
                      <a:pt x="684" y="6"/>
                      <a:pt x="638" y="0"/>
                      <a:pt x="587" y="0"/>
                    </a:cubicBezTo>
                    <a:cubicBezTo>
                      <a:pt x="519" y="0"/>
                      <a:pt x="427" y="12"/>
                      <a:pt x="375" y="71"/>
                    </a:cubicBezTo>
                    <a:cubicBezTo>
                      <a:pt x="340" y="110"/>
                      <a:pt x="325" y="167"/>
                      <a:pt x="330" y="240"/>
                    </a:cubicBezTo>
                    <a:cubicBezTo>
                      <a:pt x="367" y="245"/>
                      <a:pt x="405" y="257"/>
                      <a:pt x="408" y="288"/>
                    </a:cubicBezTo>
                    <a:cubicBezTo>
                      <a:pt x="412" y="322"/>
                      <a:pt x="379" y="354"/>
                      <a:pt x="201" y="409"/>
                    </a:cubicBezTo>
                    <a:cubicBezTo>
                      <a:pt x="169" y="460"/>
                      <a:pt x="0" y="746"/>
                      <a:pt x="56" y="931"/>
                    </a:cubicBezTo>
                    <a:cubicBezTo>
                      <a:pt x="74" y="988"/>
                      <a:pt x="110" y="1028"/>
                      <a:pt x="167" y="1056"/>
                    </a:cubicBezTo>
                    <a:cubicBezTo>
                      <a:pt x="213" y="1031"/>
                      <a:pt x="378" y="950"/>
                      <a:pt x="478" y="991"/>
                    </a:cubicBezTo>
                    <a:cubicBezTo>
                      <a:pt x="515" y="1006"/>
                      <a:pt x="540" y="1036"/>
                      <a:pt x="551" y="1078"/>
                    </a:cubicBezTo>
                    <a:lnTo>
                      <a:pt x="502" y="1091"/>
                    </a:lnTo>
                    <a:cubicBezTo>
                      <a:pt x="495" y="1065"/>
                      <a:pt x="480" y="1048"/>
                      <a:pt x="459" y="1038"/>
                    </a:cubicBezTo>
                    <a:cubicBezTo>
                      <a:pt x="399" y="1014"/>
                      <a:pt x="295" y="1051"/>
                      <a:pt x="228" y="1082"/>
                    </a:cubicBezTo>
                    <a:lnTo>
                      <a:pt x="231" y="1084"/>
                    </a:lnTo>
                    <a:lnTo>
                      <a:pt x="178" y="1108"/>
                    </a:lnTo>
                    <a:cubicBezTo>
                      <a:pt x="177" y="1108"/>
                      <a:pt x="73" y="1157"/>
                      <a:pt x="69" y="1240"/>
                    </a:cubicBezTo>
                    <a:cubicBezTo>
                      <a:pt x="65" y="1318"/>
                      <a:pt x="149" y="1410"/>
                      <a:pt x="311" y="1505"/>
                    </a:cubicBezTo>
                    <a:cubicBezTo>
                      <a:pt x="388" y="1468"/>
                      <a:pt x="504" y="1396"/>
                      <a:pt x="509" y="1343"/>
                    </a:cubicBezTo>
                    <a:lnTo>
                      <a:pt x="560" y="1348"/>
                    </a:lnTo>
                    <a:cubicBezTo>
                      <a:pt x="553" y="1429"/>
                      <a:pt x="422" y="1505"/>
                      <a:pt x="358" y="1539"/>
                    </a:cubicBezTo>
                    <a:cubicBezTo>
                      <a:pt x="408" y="1574"/>
                      <a:pt x="502" y="1632"/>
                      <a:pt x="585" y="1632"/>
                    </a:cubicBezTo>
                    <a:cubicBezTo>
                      <a:pt x="644" y="1632"/>
                      <a:pt x="686" y="1602"/>
                      <a:pt x="714" y="1542"/>
                    </a:cubicBezTo>
                    <a:cubicBezTo>
                      <a:pt x="714" y="1541"/>
                      <a:pt x="714" y="1541"/>
                      <a:pt x="714" y="1541"/>
                    </a:cubicBezTo>
                    <a:lnTo>
                      <a:pt x="712" y="1536"/>
                    </a:lnTo>
                    <a:close/>
                    <a:moveTo>
                      <a:pt x="362" y="708"/>
                    </a:moveTo>
                    <a:lnTo>
                      <a:pt x="333" y="665"/>
                    </a:lnTo>
                    <a:cubicBezTo>
                      <a:pt x="384" y="630"/>
                      <a:pt x="513" y="519"/>
                      <a:pt x="501" y="425"/>
                    </a:cubicBezTo>
                    <a:lnTo>
                      <a:pt x="552" y="419"/>
                    </a:lnTo>
                    <a:cubicBezTo>
                      <a:pt x="571" y="563"/>
                      <a:pt x="370" y="702"/>
                      <a:pt x="362" y="70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5" name="TextBox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149409" y="911644"/>
            <a:ext cx="4641792" cy="121571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/>
                </a:solidFill>
              </a:rPr>
              <a:t>Talent mindsets, and culture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Capability building of existing human capital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Inject external talent to jump start change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Test and Learn - Failure and iteration</a:t>
            </a:r>
          </a:p>
        </p:txBody>
      </p:sp>
      <p:sp>
        <p:nvSpPr>
          <p:cNvPr id="109" name="Freeform 108"/>
          <p:cNvSpPr/>
          <p:nvPr/>
        </p:nvSpPr>
        <p:spPr>
          <a:xfrm>
            <a:off x="253812" y="3121444"/>
            <a:ext cx="601058" cy="601058"/>
          </a:xfrm>
          <a:custGeom>
            <a:avLst/>
            <a:gdLst>
              <a:gd name="connsiteX0" fmla="*/ 316031 w 2097883"/>
              <a:gd name="connsiteY0" fmla="*/ 1755387 h 2097882"/>
              <a:gd name="connsiteX1" fmla="*/ 331738 w 2097883"/>
              <a:gd name="connsiteY1" fmla="*/ 1765977 h 2097882"/>
              <a:gd name="connsiteX2" fmla="*/ 395230 w 2097883"/>
              <a:gd name="connsiteY2" fmla="*/ 1778797 h 2097882"/>
              <a:gd name="connsiteX3" fmla="*/ 449106 w 2097883"/>
              <a:gd name="connsiteY3" fmla="*/ 1767919 h 2097882"/>
              <a:gd name="connsiteX4" fmla="*/ 460060 w 2097883"/>
              <a:gd name="connsiteY4" fmla="*/ 1789694 h 2097882"/>
              <a:gd name="connsiteX5" fmla="*/ 591333 w 2097883"/>
              <a:gd name="connsiteY5" fmla="*/ 1816376 h 2097882"/>
              <a:gd name="connsiteX6" fmla="*/ 663388 w 2097883"/>
              <a:gd name="connsiteY6" fmla="*/ 1796156 h 2097882"/>
              <a:gd name="connsiteX7" fmla="*/ 597805 w 2097883"/>
              <a:gd name="connsiteY7" fmla="*/ 1826599 h 2097882"/>
              <a:gd name="connsiteX8" fmla="*/ 345922 w 2097883"/>
              <a:gd name="connsiteY8" fmla="*/ 1828062 h 2097882"/>
              <a:gd name="connsiteX9" fmla="*/ 315858 w 2097883"/>
              <a:gd name="connsiteY9" fmla="*/ 1767860 h 2097882"/>
              <a:gd name="connsiteX10" fmla="*/ 395229 w 2097883"/>
              <a:gd name="connsiteY10" fmla="*/ 1496501 h 2097882"/>
              <a:gd name="connsiteX11" fmla="*/ 514407 w 2097883"/>
              <a:gd name="connsiteY11" fmla="*/ 1615679 h 2097882"/>
              <a:gd name="connsiteX12" fmla="*/ 395229 w 2097883"/>
              <a:gd name="connsiteY12" fmla="*/ 1734857 h 2097882"/>
              <a:gd name="connsiteX13" fmla="*/ 276051 w 2097883"/>
              <a:gd name="connsiteY13" fmla="*/ 1615679 h 2097882"/>
              <a:gd name="connsiteX14" fmla="*/ 395229 w 2097883"/>
              <a:gd name="connsiteY14" fmla="*/ 1496501 h 2097882"/>
              <a:gd name="connsiteX15" fmla="*/ 896548 w 2097883"/>
              <a:gd name="connsiteY15" fmla="*/ 1454288 h 2097882"/>
              <a:gd name="connsiteX16" fmla="*/ 909448 w 2097883"/>
              <a:gd name="connsiteY16" fmla="*/ 1536937 h 2097882"/>
              <a:gd name="connsiteX17" fmla="*/ 1154848 w 2097883"/>
              <a:gd name="connsiteY17" fmla="*/ 1990044 h 2097882"/>
              <a:gd name="connsiteX18" fmla="*/ 1266539 w 2097883"/>
              <a:gd name="connsiteY18" fmla="*/ 1916087 h 2097882"/>
              <a:gd name="connsiteX19" fmla="*/ 1303192 w 2097883"/>
              <a:gd name="connsiteY19" fmla="*/ 1850838 h 2097882"/>
              <a:gd name="connsiteX20" fmla="*/ 1278344 w 2097883"/>
              <a:gd name="connsiteY20" fmla="*/ 1918739 h 2097882"/>
              <a:gd name="connsiteX21" fmla="*/ 1101270 w 2097883"/>
              <a:gd name="connsiteY21" fmla="*/ 2097882 h 2097882"/>
              <a:gd name="connsiteX22" fmla="*/ 827001 w 2097883"/>
              <a:gd name="connsiteY22" fmla="*/ 1573801 h 2097882"/>
              <a:gd name="connsiteX23" fmla="*/ 811233 w 2097883"/>
              <a:gd name="connsiteY23" fmla="*/ 1465772 h 2097882"/>
              <a:gd name="connsiteX24" fmla="*/ 826524 w 2097883"/>
              <a:gd name="connsiteY24" fmla="*/ 1467313 h 2097882"/>
              <a:gd name="connsiteX25" fmla="*/ 868083 w 2097883"/>
              <a:gd name="connsiteY25" fmla="*/ 1463124 h 2097882"/>
              <a:gd name="connsiteX26" fmla="*/ 1655430 w 2097883"/>
              <a:gd name="connsiteY26" fmla="*/ 1163551 h 2097882"/>
              <a:gd name="connsiteX27" fmla="*/ 1651941 w 2097883"/>
              <a:gd name="connsiteY27" fmla="*/ 1180833 h 2097882"/>
              <a:gd name="connsiteX28" fmla="*/ 1665782 w 2097883"/>
              <a:gd name="connsiteY28" fmla="*/ 1249390 h 2097882"/>
              <a:gd name="connsiteX29" fmla="*/ 1668702 w 2097883"/>
              <a:gd name="connsiteY29" fmla="*/ 1253721 h 2097882"/>
              <a:gd name="connsiteX30" fmla="*/ 1635415 w 2097883"/>
              <a:gd name="connsiteY30" fmla="*/ 1262013 h 2097882"/>
              <a:gd name="connsiteX31" fmla="*/ 1208685 w 2097883"/>
              <a:gd name="connsiteY31" fmla="*/ 1312452 h 2097882"/>
              <a:gd name="connsiteX32" fmla="*/ 1068372 w 2097883"/>
              <a:gd name="connsiteY32" fmla="*/ 1315658 h 2097882"/>
              <a:gd name="connsiteX33" fmla="*/ 1195892 w 2097883"/>
              <a:gd name="connsiteY33" fmla="*/ 1421126 h 2097882"/>
              <a:gd name="connsiteX34" fmla="*/ 1789279 w 2097883"/>
              <a:gd name="connsiteY34" fmla="*/ 1640605 h 2097882"/>
              <a:gd name="connsiteX35" fmla="*/ 1815961 w 2097883"/>
              <a:gd name="connsiteY35" fmla="*/ 1509332 h 2097882"/>
              <a:gd name="connsiteX36" fmla="*/ 1795741 w 2097883"/>
              <a:gd name="connsiteY36" fmla="*/ 1437277 h 2097882"/>
              <a:gd name="connsiteX37" fmla="*/ 1826184 w 2097883"/>
              <a:gd name="connsiteY37" fmla="*/ 1502860 h 2097882"/>
              <a:gd name="connsiteX38" fmla="*/ 1827647 w 2097883"/>
              <a:gd name="connsiteY38" fmla="*/ 1754744 h 2097882"/>
              <a:gd name="connsiteX39" fmla="*/ 1016019 w 2097883"/>
              <a:gd name="connsiteY39" fmla="*/ 1381907 h 2097882"/>
              <a:gd name="connsiteX40" fmla="*/ 999608 w 2097883"/>
              <a:gd name="connsiteY40" fmla="*/ 1366466 h 2097882"/>
              <a:gd name="connsiteX41" fmla="*/ 1016528 w 2097883"/>
              <a:gd name="connsiteY41" fmla="*/ 1341370 h 2097882"/>
              <a:gd name="connsiteX42" fmla="*/ 1032733 w 2097883"/>
              <a:gd name="connsiteY42" fmla="*/ 1261104 h 2097882"/>
              <a:gd name="connsiteX43" fmla="*/ 1029817 w 2097883"/>
              <a:gd name="connsiteY43" fmla="*/ 1232171 h 2097882"/>
              <a:gd name="connsiteX44" fmla="*/ 1048943 w 2097883"/>
              <a:gd name="connsiteY44" fmla="*/ 1232759 h 2097882"/>
              <a:gd name="connsiteX45" fmla="*/ 1575123 w 2097883"/>
              <a:gd name="connsiteY45" fmla="*/ 1183754 h 2097882"/>
              <a:gd name="connsiteX46" fmla="*/ 826523 w 2097883"/>
              <a:gd name="connsiteY46" fmla="*/ 1095503 h 2097882"/>
              <a:gd name="connsiteX47" fmla="*/ 992123 w 2097883"/>
              <a:gd name="connsiteY47" fmla="*/ 1261103 h 2097882"/>
              <a:gd name="connsiteX48" fmla="*/ 826523 w 2097883"/>
              <a:gd name="connsiteY48" fmla="*/ 1426703 h 2097882"/>
              <a:gd name="connsiteX49" fmla="*/ 660923 w 2097883"/>
              <a:gd name="connsiteY49" fmla="*/ 1261103 h 2097882"/>
              <a:gd name="connsiteX50" fmla="*/ 826523 w 2097883"/>
              <a:gd name="connsiteY50" fmla="*/ 1095503 h 2097882"/>
              <a:gd name="connsiteX51" fmla="*/ 1828068 w 2097883"/>
              <a:gd name="connsiteY51" fmla="*/ 1041788 h 2097882"/>
              <a:gd name="connsiteX52" fmla="*/ 1967113 w 2097883"/>
              <a:gd name="connsiteY52" fmla="*/ 1180833 h 2097882"/>
              <a:gd name="connsiteX53" fmla="*/ 1828068 w 2097883"/>
              <a:gd name="connsiteY53" fmla="*/ 1319878 h 2097882"/>
              <a:gd name="connsiteX54" fmla="*/ 1689023 w 2097883"/>
              <a:gd name="connsiteY54" fmla="*/ 1180833 h 2097882"/>
              <a:gd name="connsiteX55" fmla="*/ 1828068 w 2097883"/>
              <a:gd name="connsiteY55" fmla="*/ 1041788 h 2097882"/>
              <a:gd name="connsiteX56" fmla="*/ 1850845 w 2097883"/>
              <a:gd name="connsiteY56" fmla="*/ 797475 h 2097882"/>
              <a:gd name="connsiteX57" fmla="*/ 1918740 w 2097883"/>
              <a:gd name="connsiteY57" fmla="*/ 822321 h 2097882"/>
              <a:gd name="connsiteX58" fmla="*/ 2097883 w 2097883"/>
              <a:gd name="connsiteY58" fmla="*/ 999395 h 2097882"/>
              <a:gd name="connsiteX59" fmla="*/ 2015452 w 2097883"/>
              <a:gd name="connsiteY59" fmla="*/ 1122671 h 2097882"/>
              <a:gd name="connsiteX60" fmla="*/ 1994775 w 2097883"/>
              <a:gd name="connsiteY60" fmla="*/ 1134173 h 2097882"/>
              <a:gd name="connsiteX61" fmla="*/ 1990354 w 2097883"/>
              <a:gd name="connsiteY61" fmla="*/ 1112277 h 2097882"/>
              <a:gd name="connsiteX62" fmla="*/ 1952609 w 2097883"/>
              <a:gd name="connsiteY62" fmla="*/ 1056293 h 2097882"/>
              <a:gd name="connsiteX63" fmla="*/ 1931688 w 2097883"/>
              <a:gd name="connsiteY63" fmla="*/ 1042188 h 2097882"/>
              <a:gd name="connsiteX64" fmla="*/ 1970927 w 2097883"/>
              <a:gd name="connsiteY64" fmla="*/ 1003646 h 2097882"/>
              <a:gd name="connsiteX65" fmla="*/ 1990047 w 2097883"/>
              <a:gd name="connsiteY65" fmla="*/ 945817 h 2097882"/>
              <a:gd name="connsiteX66" fmla="*/ 1916090 w 2097883"/>
              <a:gd name="connsiteY66" fmla="*/ 834126 h 2097882"/>
              <a:gd name="connsiteX67" fmla="*/ 494117 w 2097883"/>
              <a:gd name="connsiteY67" fmla="*/ 540329 h 2097882"/>
              <a:gd name="connsiteX68" fmla="*/ 673423 w 2097883"/>
              <a:gd name="connsiteY68" fmla="*/ 719635 h 2097882"/>
              <a:gd name="connsiteX69" fmla="*/ 494117 w 2097883"/>
              <a:gd name="connsiteY69" fmla="*/ 898941 h 2097882"/>
              <a:gd name="connsiteX70" fmla="*/ 314811 w 2097883"/>
              <a:gd name="connsiteY70" fmla="*/ 719635 h 2097882"/>
              <a:gd name="connsiteX71" fmla="*/ 494117 w 2097883"/>
              <a:gd name="connsiteY71" fmla="*/ 540329 h 2097882"/>
              <a:gd name="connsiteX72" fmla="*/ 1729408 w 2097883"/>
              <a:gd name="connsiteY72" fmla="*/ 311387 h 2097882"/>
              <a:gd name="connsiteX73" fmla="*/ 1829349 w 2097883"/>
              <a:gd name="connsiteY73" fmla="*/ 344635 h 2097882"/>
              <a:gd name="connsiteX74" fmla="*/ 1827886 w 2097883"/>
              <a:gd name="connsiteY74" fmla="*/ 596519 h 2097882"/>
              <a:gd name="connsiteX75" fmla="*/ 1797445 w 2097883"/>
              <a:gd name="connsiteY75" fmla="*/ 662097 h 2097882"/>
              <a:gd name="connsiteX76" fmla="*/ 1817664 w 2097883"/>
              <a:gd name="connsiteY76" fmla="*/ 590045 h 2097882"/>
              <a:gd name="connsiteX77" fmla="*/ 1790982 w 2097883"/>
              <a:gd name="connsiteY77" fmla="*/ 458772 h 2097882"/>
              <a:gd name="connsiteX78" fmla="*/ 922623 w 2097883"/>
              <a:gd name="connsiteY78" fmla="*/ 921335 h 2097882"/>
              <a:gd name="connsiteX79" fmla="*/ 870112 w 2097883"/>
              <a:gd name="connsiteY79" fmla="*/ 977176 h 2097882"/>
              <a:gd name="connsiteX80" fmla="*/ 867906 w 2097883"/>
              <a:gd name="connsiteY80" fmla="*/ 1048940 h 2097882"/>
              <a:gd name="connsiteX81" fmla="*/ 868219 w 2097883"/>
              <a:gd name="connsiteY81" fmla="*/ 1059127 h 2097882"/>
              <a:gd name="connsiteX82" fmla="*/ 868083 w 2097883"/>
              <a:gd name="connsiteY82" fmla="*/ 1059084 h 2097882"/>
              <a:gd name="connsiteX83" fmla="*/ 826524 w 2097883"/>
              <a:gd name="connsiteY83" fmla="*/ 1054895 h 2097882"/>
              <a:gd name="connsiteX84" fmla="*/ 620315 w 2097883"/>
              <a:gd name="connsiteY84" fmla="*/ 1261104 h 2097882"/>
              <a:gd name="connsiteX85" fmla="*/ 623060 w 2097883"/>
              <a:gd name="connsiteY85" fmla="*/ 1288331 h 2097882"/>
              <a:gd name="connsiteX86" fmla="*/ 614638 w 2097883"/>
              <a:gd name="connsiteY86" fmla="*/ 1286951 h 2097882"/>
              <a:gd name="connsiteX87" fmla="*/ 585209 w 2097883"/>
              <a:gd name="connsiteY87" fmla="*/ 1328052 h 2097882"/>
              <a:gd name="connsiteX88" fmla="*/ 511498 w 2097883"/>
              <a:gd name="connsiteY88" fmla="*/ 1451314 h 2097882"/>
              <a:gd name="connsiteX89" fmla="*/ 494055 w 2097883"/>
              <a:gd name="connsiteY89" fmla="*/ 1489205 h 2097882"/>
              <a:gd name="connsiteX90" fmla="*/ 458722 w 2097883"/>
              <a:gd name="connsiteY90" fmla="*/ 1465383 h 2097882"/>
              <a:gd name="connsiteX91" fmla="*/ 403948 w 2097883"/>
              <a:gd name="connsiteY91" fmla="*/ 1454325 h 2097882"/>
              <a:gd name="connsiteX92" fmla="*/ 404812 w 2097883"/>
              <a:gd name="connsiteY92" fmla="*/ 1452466 h 2097882"/>
              <a:gd name="connsiteX93" fmla="*/ 499195 w 2097883"/>
              <a:gd name="connsiteY93" fmla="*/ 1297460 h 2097882"/>
              <a:gd name="connsiteX94" fmla="*/ 518601 w 2097883"/>
              <a:gd name="connsiteY94" fmla="*/ 1271212 h 2097882"/>
              <a:gd name="connsiteX95" fmla="*/ 462468 w 2097883"/>
              <a:gd name="connsiteY95" fmla="*/ 1262013 h 2097882"/>
              <a:gd name="connsiteX96" fmla="*/ 0 w 2097883"/>
              <a:gd name="connsiteY96" fmla="*/ 999395 h 2097882"/>
              <a:gd name="connsiteX97" fmla="*/ 179143 w 2097883"/>
              <a:gd name="connsiteY97" fmla="*/ 822321 h 2097882"/>
              <a:gd name="connsiteX98" fmla="*/ 247044 w 2097883"/>
              <a:gd name="connsiteY98" fmla="*/ 797473 h 2097882"/>
              <a:gd name="connsiteX99" fmla="*/ 181795 w 2097883"/>
              <a:gd name="connsiteY99" fmla="*/ 834126 h 2097882"/>
              <a:gd name="connsiteX100" fmla="*/ 107838 w 2097883"/>
              <a:gd name="connsiteY100" fmla="*/ 945817 h 2097882"/>
              <a:gd name="connsiteX101" fmla="*/ 522762 w 2097883"/>
              <a:gd name="connsiteY101" fmla="*/ 1183753 h 2097882"/>
              <a:gd name="connsiteX102" fmla="*/ 576667 w 2097883"/>
              <a:gd name="connsiteY102" fmla="*/ 1192674 h 2097882"/>
              <a:gd name="connsiteX103" fmla="*/ 622252 w 2097883"/>
              <a:gd name="connsiteY103" fmla="*/ 1131018 h 2097882"/>
              <a:gd name="connsiteX104" fmla="*/ 690119 w 2097883"/>
              <a:gd name="connsiteY104" fmla="*/ 1050437 h 2097882"/>
              <a:gd name="connsiteX105" fmla="*/ 590878 w 2097883"/>
              <a:gd name="connsiteY105" fmla="*/ 930669 h 2097882"/>
              <a:gd name="connsiteX106" fmla="*/ 580926 w 2097883"/>
              <a:gd name="connsiteY106" fmla="*/ 916817 h 2097882"/>
              <a:gd name="connsiteX107" fmla="*/ 646851 w 2097883"/>
              <a:gd name="connsiteY107" fmla="*/ 872369 h 2097882"/>
              <a:gd name="connsiteX108" fmla="*/ 651217 w 2097883"/>
              <a:gd name="connsiteY108" fmla="*/ 865894 h 2097882"/>
              <a:gd name="connsiteX109" fmla="*/ 677836 w 2097883"/>
              <a:gd name="connsiteY109" fmla="*/ 903071 h 2097882"/>
              <a:gd name="connsiteX110" fmla="*/ 746878 w 2097883"/>
              <a:gd name="connsiteY110" fmla="*/ 986548 h 2097882"/>
              <a:gd name="connsiteX111" fmla="*/ 789478 w 2097883"/>
              <a:gd name="connsiteY111" fmla="*/ 941274 h 2097882"/>
              <a:gd name="connsiteX112" fmla="*/ 798802 w 2097883"/>
              <a:gd name="connsiteY112" fmla="*/ 737018 h 2097882"/>
              <a:gd name="connsiteX113" fmla="*/ 838652 w 2097883"/>
              <a:gd name="connsiteY113" fmla="*/ 462468 h 2097882"/>
              <a:gd name="connsiteX114" fmla="*/ 869805 w 2097883"/>
              <a:gd name="connsiteY114" fmla="*/ 337412 h 2097882"/>
              <a:gd name="connsiteX115" fmla="*/ 899277 w 2097883"/>
              <a:gd name="connsiteY115" fmla="*/ 357282 h 2097882"/>
              <a:gd name="connsiteX116" fmla="*/ 957301 w 2097883"/>
              <a:gd name="connsiteY116" fmla="*/ 368997 h 2097882"/>
              <a:gd name="connsiteX117" fmla="*/ 951950 w 2097883"/>
              <a:gd name="connsiteY117" fmla="*/ 383479 h 2097882"/>
              <a:gd name="connsiteX118" fmla="*/ 890456 w 2097883"/>
              <a:gd name="connsiteY118" fmla="*/ 682620 h 2097882"/>
              <a:gd name="connsiteX119" fmla="*/ 874405 w 2097883"/>
              <a:gd name="connsiteY119" fmla="*/ 852205 h 2097882"/>
              <a:gd name="connsiteX120" fmla="*/ 988856 w 2097883"/>
              <a:gd name="connsiteY120" fmla="*/ 743281 h 2097882"/>
              <a:gd name="connsiteX121" fmla="*/ 1729408 w 2097883"/>
              <a:gd name="connsiteY121" fmla="*/ 311387 h 2097882"/>
              <a:gd name="connsiteX122" fmla="*/ 444160 w 2097883"/>
              <a:gd name="connsiteY122" fmla="*/ 238068 h 2097882"/>
              <a:gd name="connsiteX123" fmla="*/ 596103 w 2097883"/>
              <a:gd name="connsiteY123" fmla="*/ 272780 h 2097882"/>
              <a:gd name="connsiteX124" fmla="*/ 661681 w 2097883"/>
              <a:gd name="connsiteY124" fmla="*/ 303220 h 2097882"/>
              <a:gd name="connsiteX125" fmla="*/ 589629 w 2097883"/>
              <a:gd name="connsiteY125" fmla="*/ 283002 h 2097882"/>
              <a:gd name="connsiteX126" fmla="*/ 458357 w 2097883"/>
              <a:gd name="connsiteY126" fmla="*/ 309683 h 2097882"/>
              <a:gd name="connsiteX127" fmla="*/ 431675 w 2097883"/>
              <a:gd name="connsiteY127" fmla="*/ 440956 h 2097882"/>
              <a:gd name="connsiteX128" fmla="*/ 450502 w 2097883"/>
              <a:gd name="connsiteY128" fmla="*/ 508048 h 2097882"/>
              <a:gd name="connsiteX129" fmla="*/ 410039 w 2097883"/>
              <a:gd name="connsiteY129" fmla="*/ 520608 h 2097882"/>
              <a:gd name="connsiteX130" fmla="*/ 360107 w 2097883"/>
              <a:gd name="connsiteY130" fmla="*/ 554273 h 2097882"/>
              <a:gd name="connsiteX131" fmla="*/ 345683 w 2097883"/>
              <a:gd name="connsiteY131" fmla="*/ 523201 h 2097882"/>
              <a:gd name="connsiteX132" fmla="*/ 344220 w 2097883"/>
              <a:gd name="connsiteY132" fmla="*/ 271317 h 2097882"/>
              <a:gd name="connsiteX133" fmla="*/ 444160 w 2097883"/>
              <a:gd name="connsiteY133" fmla="*/ 238068 h 2097882"/>
              <a:gd name="connsiteX134" fmla="*/ 967833 w 2097883"/>
              <a:gd name="connsiteY134" fmla="*/ 55951 h 2097882"/>
              <a:gd name="connsiteX135" fmla="*/ 1106878 w 2097883"/>
              <a:gd name="connsiteY135" fmla="*/ 194996 h 2097882"/>
              <a:gd name="connsiteX136" fmla="*/ 967833 w 2097883"/>
              <a:gd name="connsiteY136" fmla="*/ 334041 h 2097882"/>
              <a:gd name="connsiteX137" fmla="*/ 828788 w 2097883"/>
              <a:gd name="connsiteY137" fmla="*/ 194996 h 2097882"/>
              <a:gd name="connsiteX138" fmla="*/ 967833 w 2097883"/>
              <a:gd name="connsiteY138" fmla="*/ 55951 h 2097882"/>
              <a:gd name="connsiteX139" fmla="*/ 1101270 w 2097883"/>
              <a:gd name="connsiteY139" fmla="*/ 0 h 2097882"/>
              <a:gd name="connsiteX140" fmla="*/ 1278344 w 2097883"/>
              <a:gd name="connsiteY140" fmla="*/ 179143 h 2097882"/>
              <a:gd name="connsiteX141" fmla="*/ 1303190 w 2097883"/>
              <a:gd name="connsiteY141" fmla="*/ 247038 h 2097882"/>
              <a:gd name="connsiteX142" fmla="*/ 1266539 w 2097883"/>
              <a:gd name="connsiteY142" fmla="*/ 181793 h 2097882"/>
              <a:gd name="connsiteX143" fmla="*/ 1154848 w 2097883"/>
              <a:gd name="connsiteY143" fmla="*/ 107836 h 2097882"/>
              <a:gd name="connsiteX144" fmla="*/ 1124370 w 2097883"/>
              <a:gd name="connsiteY144" fmla="*/ 117913 h 2097882"/>
              <a:gd name="connsiteX145" fmla="*/ 1092374 w 2097883"/>
              <a:gd name="connsiteY145" fmla="*/ 70456 h 2097882"/>
              <a:gd name="connsiteX146" fmla="*/ 1036390 w 2097883"/>
              <a:gd name="connsiteY146" fmla="*/ 32710 h 2097882"/>
              <a:gd name="connsiteX147" fmla="*/ 1028002 w 2097883"/>
              <a:gd name="connsiteY147" fmla="*/ 31017 h 2097882"/>
              <a:gd name="connsiteX148" fmla="*/ 1037443 w 2097883"/>
              <a:gd name="connsiteY148" fmla="*/ 21311 h 2097882"/>
              <a:gd name="connsiteX149" fmla="*/ 1101270 w 2097883"/>
              <a:gd name="connsiteY149" fmla="*/ 0 h 209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2097883" h="2097882">
                <a:moveTo>
                  <a:pt x="316031" y="1755387"/>
                </a:moveTo>
                <a:lnTo>
                  <a:pt x="331738" y="1765977"/>
                </a:lnTo>
                <a:cubicBezTo>
                  <a:pt x="351252" y="1774232"/>
                  <a:pt x="372708" y="1778797"/>
                  <a:pt x="395230" y="1778797"/>
                </a:cubicBezTo>
                <a:lnTo>
                  <a:pt x="449106" y="1767919"/>
                </a:lnTo>
                <a:lnTo>
                  <a:pt x="460060" y="1789694"/>
                </a:lnTo>
                <a:cubicBezTo>
                  <a:pt x="488075" y="1817709"/>
                  <a:pt x="533384" y="1825777"/>
                  <a:pt x="591333" y="1816376"/>
                </a:cubicBezTo>
                <a:lnTo>
                  <a:pt x="663388" y="1796156"/>
                </a:lnTo>
                <a:lnTo>
                  <a:pt x="597805" y="1826599"/>
                </a:lnTo>
                <a:cubicBezTo>
                  <a:pt x="482088" y="1870832"/>
                  <a:pt x="392302" y="1874443"/>
                  <a:pt x="345922" y="1828062"/>
                </a:cubicBezTo>
                <a:cubicBezTo>
                  <a:pt x="330461" y="1812602"/>
                  <a:pt x="320556" y="1792319"/>
                  <a:pt x="315858" y="1767860"/>
                </a:cubicBezTo>
                <a:close/>
                <a:moveTo>
                  <a:pt x="395229" y="1496501"/>
                </a:moveTo>
                <a:cubicBezTo>
                  <a:pt x="461049" y="1496501"/>
                  <a:pt x="514407" y="1549859"/>
                  <a:pt x="514407" y="1615679"/>
                </a:cubicBezTo>
                <a:cubicBezTo>
                  <a:pt x="514407" y="1681499"/>
                  <a:pt x="461049" y="1734857"/>
                  <a:pt x="395229" y="1734857"/>
                </a:cubicBezTo>
                <a:cubicBezTo>
                  <a:pt x="329409" y="1734857"/>
                  <a:pt x="276051" y="1681499"/>
                  <a:pt x="276051" y="1615679"/>
                </a:cubicBezTo>
                <a:cubicBezTo>
                  <a:pt x="276051" y="1549859"/>
                  <a:pt x="329409" y="1496501"/>
                  <a:pt x="395229" y="1496501"/>
                </a:cubicBezTo>
                <a:close/>
                <a:moveTo>
                  <a:pt x="896548" y="1454288"/>
                </a:moveTo>
                <a:lnTo>
                  <a:pt x="909448" y="1536937"/>
                </a:lnTo>
                <a:cubicBezTo>
                  <a:pt x="959774" y="1808585"/>
                  <a:pt x="1050850" y="1990044"/>
                  <a:pt x="1154848" y="1990044"/>
                </a:cubicBezTo>
                <a:cubicBezTo>
                  <a:pt x="1194467" y="1990044"/>
                  <a:pt x="1232210" y="1963710"/>
                  <a:pt x="1266539" y="1916087"/>
                </a:cubicBezTo>
                <a:lnTo>
                  <a:pt x="1303192" y="1850838"/>
                </a:lnTo>
                <a:lnTo>
                  <a:pt x="1278344" y="1918739"/>
                </a:lnTo>
                <a:cubicBezTo>
                  <a:pt x="1227797" y="2031841"/>
                  <a:pt x="1166862" y="2097882"/>
                  <a:pt x="1101270" y="2097882"/>
                </a:cubicBezTo>
                <a:cubicBezTo>
                  <a:pt x="984093" y="2097882"/>
                  <a:pt x="881779" y="1887116"/>
                  <a:pt x="827001" y="1573801"/>
                </a:cubicBezTo>
                <a:lnTo>
                  <a:pt x="811233" y="1465772"/>
                </a:lnTo>
                <a:lnTo>
                  <a:pt x="826524" y="1467313"/>
                </a:lnTo>
                <a:cubicBezTo>
                  <a:pt x="840760" y="1467313"/>
                  <a:pt x="854659" y="1465871"/>
                  <a:pt x="868083" y="1463124"/>
                </a:cubicBezTo>
                <a:close/>
                <a:moveTo>
                  <a:pt x="1655430" y="1163551"/>
                </a:moveTo>
                <a:lnTo>
                  <a:pt x="1651941" y="1180833"/>
                </a:lnTo>
                <a:cubicBezTo>
                  <a:pt x="1651941" y="1205151"/>
                  <a:pt x="1656870" y="1228318"/>
                  <a:pt x="1665782" y="1249390"/>
                </a:cubicBezTo>
                <a:lnTo>
                  <a:pt x="1668702" y="1253721"/>
                </a:lnTo>
                <a:lnTo>
                  <a:pt x="1635415" y="1262013"/>
                </a:lnTo>
                <a:cubicBezTo>
                  <a:pt x="1509856" y="1287624"/>
                  <a:pt x="1364943" y="1305243"/>
                  <a:pt x="1208685" y="1312452"/>
                </a:cubicBezTo>
                <a:lnTo>
                  <a:pt x="1068372" y="1315658"/>
                </a:lnTo>
                <a:lnTo>
                  <a:pt x="1195892" y="1421126"/>
                </a:lnTo>
                <a:cubicBezTo>
                  <a:pt x="1465537" y="1629168"/>
                  <a:pt x="1705236" y="1724649"/>
                  <a:pt x="1789279" y="1640605"/>
                </a:cubicBezTo>
                <a:cubicBezTo>
                  <a:pt x="1817294" y="1612591"/>
                  <a:pt x="1825361" y="1567281"/>
                  <a:pt x="1815961" y="1509332"/>
                </a:cubicBezTo>
                <a:lnTo>
                  <a:pt x="1795741" y="1437277"/>
                </a:lnTo>
                <a:lnTo>
                  <a:pt x="1826184" y="1502860"/>
                </a:lnTo>
                <a:cubicBezTo>
                  <a:pt x="1870417" y="1618578"/>
                  <a:pt x="1874027" y="1708363"/>
                  <a:pt x="1827647" y="1754744"/>
                </a:cubicBezTo>
                <a:cubicBezTo>
                  <a:pt x="1719425" y="1862965"/>
                  <a:pt x="1374887" y="1699012"/>
                  <a:pt x="1016019" y="1381907"/>
                </a:cubicBezTo>
                <a:lnTo>
                  <a:pt x="999608" y="1366466"/>
                </a:lnTo>
                <a:lnTo>
                  <a:pt x="1016528" y="1341370"/>
                </a:lnTo>
                <a:cubicBezTo>
                  <a:pt x="1026963" y="1316699"/>
                  <a:pt x="1032733" y="1289576"/>
                  <a:pt x="1032733" y="1261104"/>
                </a:cubicBezTo>
                <a:lnTo>
                  <a:pt x="1029817" y="1232171"/>
                </a:lnTo>
                <a:lnTo>
                  <a:pt x="1048943" y="1232759"/>
                </a:lnTo>
                <a:cubicBezTo>
                  <a:pt x="1243852" y="1232759"/>
                  <a:pt x="1424922" y="1214693"/>
                  <a:pt x="1575123" y="1183754"/>
                </a:cubicBezTo>
                <a:close/>
                <a:moveTo>
                  <a:pt x="826523" y="1095503"/>
                </a:moveTo>
                <a:cubicBezTo>
                  <a:pt x="917981" y="1095503"/>
                  <a:pt x="992123" y="1169645"/>
                  <a:pt x="992123" y="1261103"/>
                </a:cubicBezTo>
                <a:cubicBezTo>
                  <a:pt x="992123" y="1352561"/>
                  <a:pt x="917981" y="1426703"/>
                  <a:pt x="826523" y="1426703"/>
                </a:cubicBezTo>
                <a:cubicBezTo>
                  <a:pt x="735065" y="1426703"/>
                  <a:pt x="660923" y="1352561"/>
                  <a:pt x="660923" y="1261103"/>
                </a:cubicBezTo>
                <a:cubicBezTo>
                  <a:pt x="660923" y="1169645"/>
                  <a:pt x="735065" y="1095503"/>
                  <a:pt x="826523" y="1095503"/>
                </a:cubicBezTo>
                <a:close/>
                <a:moveTo>
                  <a:pt x="1828068" y="1041788"/>
                </a:moveTo>
                <a:cubicBezTo>
                  <a:pt x="1904860" y="1041788"/>
                  <a:pt x="1967113" y="1104041"/>
                  <a:pt x="1967113" y="1180833"/>
                </a:cubicBezTo>
                <a:cubicBezTo>
                  <a:pt x="1967113" y="1257625"/>
                  <a:pt x="1904860" y="1319878"/>
                  <a:pt x="1828068" y="1319878"/>
                </a:cubicBezTo>
                <a:cubicBezTo>
                  <a:pt x="1751276" y="1319878"/>
                  <a:pt x="1689023" y="1257625"/>
                  <a:pt x="1689023" y="1180833"/>
                </a:cubicBezTo>
                <a:cubicBezTo>
                  <a:pt x="1689023" y="1104041"/>
                  <a:pt x="1751276" y="1041788"/>
                  <a:pt x="1828068" y="1041788"/>
                </a:cubicBezTo>
                <a:close/>
                <a:moveTo>
                  <a:pt x="1850845" y="797475"/>
                </a:moveTo>
                <a:lnTo>
                  <a:pt x="1918740" y="822321"/>
                </a:lnTo>
                <a:cubicBezTo>
                  <a:pt x="2031842" y="872868"/>
                  <a:pt x="2097883" y="933803"/>
                  <a:pt x="2097883" y="999395"/>
                </a:cubicBezTo>
                <a:cubicBezTo>
                  <a:pt x="2097883" y="1043123"/>
                  <a:pt x="2068531" y="1084781"/>
                  <a:pt x="2015452" y="1122671"/>
                </a:cubicBezTo>
                <a:lnTo>
                  <a:pt x="1994775" y="1134173"/>
                </a:lnTo>
                <a:lnTo>
                  <a:pt x="1990354" y="1112277"/>
                </a:lnTo>
                <a:cubicBezTo>
                  <a:pt x="1981442" y="1091205"/>
                  <a:pt x="1968545" y="1072229"/>
                  <a:pt x="1952609" y="1056293"/>
                </a:cubicBezTo>
                <a:lnTo>
                  <a:pt x="1931688" y="1042188"/>
                </a:lnTo>
                <a:lnTo>
                  <a:pt x="1970927" y="1003646"/>
                </a:lnTo>
                <a:cubicBezTo>
                  <a:pt x="1983463" y="984967"/>
                  <a:pt x="1990047" y="965626"/>
                  <a:pt x="1990047" y="945817"/>
                </a:cubicBezTo>
                <a:cubicBezTo>
                  <a:pt x="1990047" y="906198"/>
                  <a:pt x="1963713" y="868455"/>
                  <a:pt x="1916090" y="834126"/>
                </a:cubicBezTo>
                <a:close/>
                <a:moveTo>
                  <a:pt x="494117" y="540329"/>
                </a:moveTo>
                <a:cubicBezTo>
                  <a:pt x="593145" y="540329"/>
                  <a:pt x="673423" y="620607"/>
                  <a:pt x="673423" y="719635"/>
                </a:cubicBezTo>
                <a:cubicBezTo>
                  <a:pt x="673423" y="818663"/>
                  <a:pt x="593145" y="898941"/>
                  <a:pt x="494117" y="898941"/>
                </a:cubicBezTo>
                <a:cubicBezTo>
                  <a:pt x="395089" y="898941"/>
                  <a:pt x="314811" y="818663"/>
                  <a:pt x="314811" y="719635"/>
                </a:cubicBezTo>
                <a:cubicBezTo>
                  <a:pt x="314811" y="620607"/>
                  <a:pt x="395089" y="540329"/>
                  <a:pt x="494117" y="540329"/>
                </a:cubicBezTo>
                <a:close/>
                <a:moveTo>
                  <a:pt x="1729408" y="311387"/>
                </a:moveTo>
                <a:cubicBezTo>
                  <a:pt x="1772117" y="310752"/>
                  <a:pt x="1806158" y="321445"/>
                  <a:pt x="1829349" y="344635"/>
                </a:cubicBezTo>
                <a:cubicBezTo>
                  <a:pt x="1875729" y="391016"/>
                  <a:pt x="1872119" y="480802"/>
                  <a:pt x="1827886" y="596519"/>
                </a:cubicBezTo>
                <a:lnTo>
                  <a:pt x="1797445" y="662097"/>
                </a:lnTo>
                <a:lnTo>
                  <a:pt x="1817664" y="590045"/>
                </a:lnTo>
                <a:cubicBezTo>
                  <a:pt x="1827065" y="532096"/>
                  <a:pt x="1818997" y="486787"/>
                  <a:pt x="1790982" y="458772"/>
                </a:cubicBezTo>
                <a:cubicBezTo>
                  <a:pt x="1678924" y="346714"/>
                  <a:pt x="1290147" y="553811"/>
                  <a:pt x="922623" y="921335"/>
                </a:cubicBezTo>
                <a:lnTo>
                  <a:pt x="870112" y="977176"/>
                </a:lnTo>
                <a:lnTo>
                  <a:pt x="867906" y="1048940"/>
                </a:lnTo>
                <a:lnTo>
                  <a:pt x="868219" y="1059127"/>
                </a:lnTo>
                <a:lnTo>
                  <a:pt x="868083" y="1059084"/>
                </a:lnTo>
                <a:cubicBezTo>
                  <a:pt x="854659" y="1056338"/>
                  <a:pt x="840760" y="1054895"/>
                  <a:pt x="826524" y="1054895"/>
                </a:cubicBezTo>
                <a:cubicBezTo>
                  <a:pt x="712638" y="1054895"/>
                  <a:pt x="620315" y="1147218"/>
                  <a:pt x="620315" y="1261104"/>
                </a:cubicBezTo>
                <a:lnTo>
                  <a:pt x="623060" y="1288331"/>
                </a:lnTo>
                <a:lnTo>
                  <a:pt x="614638" y="1286951"/>
                </a:lnTo>
                <a:lnTo>
                  <a:pt x="585209" y="1328052"/>
                </a:lnTo>
                <a:cubicBezTo>
                  <a:pt x="557098" y="1370747"/>
                  <a:pt x="532425" y="1412029"/>
                  <a:pt x="511498" y="1451314"/>
                </a:cubicBezTo>
                <a:lnTo>
                  <a:pt x="494055" y="1489205"/>
                </a:lnTo>
                <a:lnTo>
                  <a:pt x="458722" y="1465383"/>
                </a:lnTo>
                <a:lnTo>
                  <a:pt x="403948" y="1454325"/>
                </a:lnTo>
                <a:lnTo>
                  <a:pt x="404812" y="1452466"/>
                </a:lnTo>
                <a:cubicBezTo>
                  <a:pt x="431164" y="1403318"/>
                  <a:pt x="462790" y="1351342"/>
                  <a:pt x="499195" y="1297460"/>
                </a:cubicBezTo>
                <a:lnTo>
                  <a:pt x="518601" y="1271212"/>
                </a:lnTo>
                <a:lnTo>
                  <a:pt x="462468" y="1262013"/>
                </a:lnTo>
                <a:cubicBezTo>
                  <a:pt x="183448" y="1205098"/>
                  <a:pt x="0" y="1108715"/>
                  <a:pt x="0" y="999395"/>
                </a:cubicBezTo>
                <a:cubicBezTo>
                  <a:pt x="0" y="933803"/>
                  <a:pt x="66041" y="872868"/>
                  <a:pt x="179143" y="822321"/>
                </a:cubicBezTo>
                <a:lnTo>
                  <a:pt x="247044" y="797473"/>
                </a:lnTo>
                <a:lnTo>
                  <a:pt x="181795" y="834126"/>
                </a:lnTo>
                <a:cubicBezTo>
                  <a:pt x="134172" y="868455"/>
                  <a:pt x="107838" y="906198"/>
                  <a:pt x="107838" y="945817"/>
                </a:cubicBezTo>
                <a:cubicBezTo>
                  <a:pt x="107838" y="1044863"/>
                  <a:pt x="272427" y="1132188"/>
                  <a:pt x="522762" y="1183753"/>
                </a:cubicBezTo>
                <a:lnTo>
                  <a:pt x="576667" y="1192674"/>
                </a:lnTo>
                <a:lnTo>
                  <a:pt x="622252" y="1131018"/>
                </a:lnTo>
                <a:lnTo>
                  <a:pt x="690119" y="1050437"/>
                </a:lnTo>
                <a:lnTo>
                  <a:pt x="590878" y="930669"/>
                </a:lnTo>
                <a:lnTo>
                  <a:pt x="580926" y="916817"/>
                </a:lnTo>
                <a:lnTo>
                  <a:pt x="646851" y="872369"/>
                </a:lnTo>
                <a:lnTo>
                  <a:pt x="651217" y="865894"/>
                </a:lnTo>
                <a:lnTo>
                  <a:pt x="677836" y="903071"/>
                </a:lnTo>
                <a:lnTo>
                  <a:pt x="746878" y="986548"/>
                </a:lnTo>
                <a:lnTo>
                  <a:pt x="789478" y="941274"/>
                </a:lnTo>
                <a:lnTo>
                  <a:pt x="798802" y="737018"/>
                </a:lnTo>
                <a:cubicBezTo>
                  <a:pt x="808056" y="638482"/>
                  <a:pt x="821578" y="546174"/>
                  <a:pt x="838652" y="462468"/>
                </a:cubicBezTo>
                <a:lnTo>
                  <a:pt x="869805" y="337412"/>
                </a:lnTo>
                <a:lnTo>
                  <a:pt x="899277" y="357282"/>
                </a:lnTo>
                <a:lnTo>
                  <a:pt x="957301" y="368997"/>
                </a:lnTo>
                <a:lnTo>
                  <a:pt x="951950" y="383479"/>
                </a:lnTo>
                <a:cubicBezTo>
                  <a:pt x="925987" y="468633"/>
                  <a:pt x="904976" y="570028"/>
                  <a:pt x="890456" y="682620"/>
                </a:cubicBezTo>
                <a:lnTo>
                  <a:pt x="874405" y="852205"/>
                </a:lnTo>
                <a:lnTo>
                  <a:pt x="988856" y="743281"/>
                </a:lnTo>
                <a:cubicBezTo>
                  <a:pt x="1280931" y="479037"/>
                  <a:pt x="1567472" y="313792"/>
                  <a:pt x="1729408" y="311387"/>
                </a:cubicBezTo>
                <a:close/>
                <a:moveTo>
                  <a:pt x="444160" y="238068"/>
                </a:moveTo>
                <a:cubicBezTo>
                  <a:pt x="486868" y="238703"/>
                  <a:pt x="538245" y="250664"/>
                  <a:pt x="596103" y="272780"/>
                </a:cubicBezTo>
                <a:lnTo>
                  <a:pt x="661681" y="303220"/>
                </a:lnTo>
                <a:lnTo>
                  <a:pt x="589629" y="283002"/>
                </a:lnTo>
                <a:cubicBezTo>
                  <a:pt x="531681" y="273601"/>
                  <a:pt x="486371" y="281669"/>
                  <a:pt x="458357" y="309683"/>
                </a:cubicBezTo>
                <a:cubicBezTo>
                  <a:pt x="430342" y="337697"/>
                  <a:pt x="422274" y="383007"/>
                  <a:pt x="431675" y="440956"/>
                </a:cubicBezTo>
                <a:lnTo>
                  <a:pt x="450502" y="508048"/>
                </a:lnTo>
                <a:lnTo>
                  <a:pt x="410039" y="520608"/>
                </a:lnTo>
                <a:lnTo>
                  <a:pt x="360107" y="554273"/>
                </a:lnTo>
                <a:lnTo>
                  <a:pt x="345683" y="523201"/>
                </a:lnTo>
                <a:cubicBezTo>
                  <a:pt x="301450" y="407483"/>
                  <a:pt x="297839" y="317698"/>
                  <a:pt x="344220" y="271317"/>
                </a:cubicBezTo>
                <a:cubicBezTo>
                  <a:pt x="367410" y="248127"/>
                  <a:pt x="401452" y="237435"/>
                  <a:pt x="444160" y="238068"/>
                </a:cubicBezTo>
                <a:close/>
                <a:moveTo>
                  <a:pt x="967833" y="55951"/>
                </a:moveTo>
                <a:cubicBezTo>
                  <a:pt x="1044625" y="55951"/>
                  <a:pt x="1106878" y="118204"/>
                  <a:pt x="1106878" y="194996"/>
                </a:cubicBezTo>
                <a:cubicBezTo>
                  <a:pt x="1106878" y="271788"/>
                  <a:pt x="1044625" y="334041"/>
                  <a:pt x="967833" y="334041"/>
                </a:cubicBezTo>
                <a:cubicBezTo>
                  <a:pt x="891041" y="334041"/>
                  <a:pt x="828788" y="271788"/>
                  <a:pt x="828788" y="194996"/>
                </a:cubicBezTo>
                <a:cubicBezTo>
                  <a:pt x="828788" y="118204"/>
                  <a:pt x="891041" y="55951"/>
                  <a:pt x="967833" y="55951"/>
                </a:cubicBezTo>
                <a:close/>
                <a:moveTo>
                  <a:pt x="1101270" y="0"/>
                </a:moveTo>
                <a:cubicBezTo>
                  <a:pt x="1166862" y="0"/>
                  <a:pt x="1227797" y="66041"/>
                  <a:pt x="1278344" y="179143"/>
                </a:cubicBezTo>
                <a:lnTo>
                  <a:pt x="1303190" y="247038"/>
                </a:lnTo>
                <a:lnTo>
                  <a:pt x="1266539" y="181793"/>
                </a:lnTo>
                <a:cubicBezTo>
                  <a:pt x="1232210" y="134170"/>
                  <a:pt x="1194467" y="107836"/>
                  <a:pt x="1154848" y="107836"/>
                </a:cubicBezTo>
                <a:lnTo>
                  <a:pt x="1124370" y="117913"/>
                </a:lnTo>
                <a:lnTo>
                  <a:pt x="1092374" y="70456"/>
                </a:lnTo>
                <a:cubicBezTo>
                  <a:pt x="1076437" y="54519"/>
                  <a:pt x="1057461" y="41623"/>
                  <a:pt x="1036390" y="32710"/>
                </a:cubicBezTo>
                <a:lnTo>
                  <a:pt x="1028002" y="31017"/>
                </a:lnTo>
                <a:lnTo>
                  <a:pt x="1037443" y="21311"/>
                </a:lnTo>
                <a:cubicBezTo>
                  <a:pt x="1058060" y="7338"/>
                  <a:pt x="1079406" y="0"/>
                  <a:pt x="1101270" y="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149409" y="3121444"/>
            <a:ext cx="4641792" cy="138499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/>
                </a:solidFill>
              </a:rPr>
              <a:t>Technology and architecture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Short term impact possible with existing technology systems and architecture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Longer term choices a function of human capital capabilities and budget</a:t>
            </a:r>
          </a:p>
        </p:txBody>
      </p:sp>
      <p:sp>
        <p:nvSpPr>
          <p:cNvPr id="60" name="Freeform 59"/>
          <p:cNvSpPr/>
          <p:nvPr/>
        </p:nvSpPr>
        <p:spPr>
          <a:xfrm>
            <a:off x="274652" y="5085022"/>
            <a:ext cx="559376" cy="519736"/>
          </a:xfrm>
          <a:custGeom>
            <a:avLst/>
            <a:gdLst/>
            <a:ahLst/>
            <a:cxnLst/>
            <a:rect l="l" t="t" r="r" b="b"/>
            <a:pathLst>
              <a:path w="2429720" h="2257537">
                <a:moveTo>
                  <a:pt x="283844" y="1594485"/>
                </a:moveTo>
                <a:lnTo>
                  <a:pt x="733424" y="1594485"/>
                </a:lnTo>
                <a:cubicBezTo>
                  <a:pt x="703737" y="1738312"/>
                  <a:pt x="659764" y="1853565"/>
                  <a:pt x="794384" y="1983105"/>
                </a:cubicBezTo>
                <a:cubicBezTo>
                  <a:pt x="929163" y="2102961"/>
                  <a:pt x="878204" y="2256155"/>
                  <a:pt x="748664" y="2249805"/>
                </a:cubicBezTo>
                <a:lnTo>
                  <a:pt x="596264" y="2249805"/>
                </a:lnTo>
                <a:cubicBezTo>
                  <a:pt x="483393" y="2244725"/>
                  <a:pt x="463390" y="2206308"/>
                  <a:pt x="436244" y="2120265"/>
                </a:cubicBezTo>
                <a:close/>
                <a:moveTo>
                  <a:pt x="747235" y="938690"/>
                </a:moveTo>
                <a:lnTo>
                  <a:pt x="443864" y="939166"/>
                </a:lnTo>
                <a:cubicBezTo>
                  <a:pt x="326389" y="947897"/>
                  <a:pt x="277970" y="1006635"/>
                  <a:pt x="277177" y="1129666"/>
                </a:cubicBezTo>
                <a:lnTo>
                  <a:pt x="747235" y="1129666"/>
                </a:lnTo>
                <a:cubicBezTo>
                  <a:pt x="746441" y="1065213"/>
                  <a:pt x="748029" y="1003143"/>
                  <a:pt x="747235" y="938690"/>
                </a:cubicBezTo>
                <a:close/>
                <a:moveTo>
                  <a:pt x="1492249" y="857250"/>
                </a:moveTo>
                <a:lnTo>
                  <a:pt x="1492249" y="1047750"/>
                </a:lnTo>
                <a:cubicBezTo>
                  <a:pt x="1402291" y="1093258"/>
                  <a:pt x="1190095" y="1138767"/>
                  <a:pt x="1023937" y="1123950"/>
                </a:cubicBezTo>
                <a:cubicBezTo>
                  <a:pt x="1023408" y="1094317"/>
                  <a:pt x="1022878" y="1064683"/>
                  <a:pt x="1022349" y="1035050"/>
                </a:cubicBezTo>
                <a:cubicBezTo>
                  <a:pt x="1102782" y="1036108"/>
                  <a:pt x="1373716" y="1018117"/>
                  <a:pt x="1492249" y="857250"/>
                </a:cubicBezTo>
                <a:close/>
                <a:moveTo>
                  <a:pt x="1612899" y="615950"/>
                </a:moveTo>
                <a:cubicBezTo>
                  <a:pt x="1403349" y="789517"/>
                  <a:pt x="1231899" y="880533"/>
                  <a:pt x="936624" y="927100"/>
                </a:cubicBezTo>
                <a:lnTo>
                  <a:pt x="936624" y="1327150"/>
                </a:lnTo>
                <a:cubicBezTo>
                  <a:pt x="1168399" y="1348317"/>
                  <a:pt x="1390649" y="1426633"/>
                  <a:pt x="1612899" y="1600200"/>
                </a:cubicBezTo>
                <a:cubicBezTo>
                  <a:pt x="1587499" y="1351492"/>
                  <a:pt x="1568449" y="1023408"/>
                  <a:pt x="1612899" y="615950"/>
                </a:cubicBezTo>
                <a:close/>
                <a:moveTo>
                  <a:pt x="2009775" y="196850"/>
                </a:moveTo>
                <a:cubicBezTo>
                  <a:pt x="1861608" y="313267"/>
                  <a:pt x="1795992" y="728133"/>
                  <a:pt x="1793875" y="850900"/>
                </a:cubicBezTo>
                <a:cubicBezTo>
                  <a:pt x="2232025" y="775758"/>
                  <a:pt x="2298700" y="1443567"/>
                  <a:pt x="1793875" y="1406525"/>
                </a:cubicBezTo>
                <a:cubicBezTo>
                  <a:pt x="1798108" y="1696508"/>
                  <a:pt x="1913467" y="1989667"/>
                  <a:pt x="2006600" y="2066925"/>
                </a:cubicBezTo>
                <a:cubicBezTo>
                  <a:pt x="2395008" y="1615017"/>
                  <a:pt x="2246842" y="353483"/>
                  <a:pt x="2009775" y="196850"/>
                </a:cubicBezTo>
                <a:close/>
                <a:moveTo>
                  <a:pt x="1993900" y="0"/>
                </a:moveTo>
                <a:cubicBezTo>
                  <a:pt x="2562225" y="0"/>
                  <a:pt x="2587625" y="2203450"/>
                  <a:pt x="1993900" y="2257425"/>
                </a:cubicBezTo>
                <a:cubicBezTo>
                  <a:pt x="1760008" y="2268008"/>
                  <a:pt x="1694392" y="1526117"/>
                  <a:pt x="768350" y="1498600"/>
                </a:cubicBezTo>
                <a:lnTo>
                  <a:pt x="269875" y="1498600"/>
                </a:lnTo>
                <a:cubicBezTo>
                  <a:pt x="52917" y="1483783"/>
                  <a:pt x="4233" y="1335617"/>
                  <a:pt x="0" y="1263650"/>
                </a:cubicBezTo>
                <a:lnTo>
                  <a:pt x="0" y="974725"/>
                </a:lnTo>
                <a:cubicBezTo>
                  <a:pt x="5292" y="875242"/>
                  <a:pt x="147108" y="753533"/>
                  <a:pt x="254000" y="752475"/>
                </a:cubicBezTo>
                <a:lnTo>
                  <a:pt x="758825" y="752475"/>
                </a:lnTo>
                <a:cubicBezTo>
                  <a:pt x="1637242" y="708025"/>
                  <a:pt x="1740958" y="6350"/>
                  <a:pt x="1993900" y="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1149409" y="5085022"/>
            <a:ext cx="4641792" cy="113877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/>
                </a:solidFill>
              </a:rPr>
              <a:t>Marketing and branding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Leverage digital marketing channels to </a:t>
            </a:r>
            <a:br>
              <a:rPr lang="en-US" dirty="0"/>
            </a:br>
            <a:r>
              <a:rPr lang="en-US" dirty="0"/>
              <a:t>drive awareness and engagement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Existing brand or flanker brand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349514" y="911644"/>
            <a:ext cx="5301136" cy="5312151"/>
            <a:chOff x="5929819" y="711118"/>
            <a:chExt cx="5301136" cy="5312151"/>
          </a:xfrm>
        </p:grpSpPr>
        <p:grpSp>
          <p:nvGrpSpPr>
            <p:cNvPr id="61" name="Group 60"/>
            <p:cNvGrpSpPr/>
            <p:nvPr/>
          </p:nvGrpSpPr>
          <p:grpSpPr>
            <a:xfrm>
              <a:off x="5929819" y="711118"/>
              <a:ext cx="530978" cy="532779"/>
              <a:chOff x="7385847" y="943243"/>
              <a:chExt cx="609360" cy="611425"/>
            </a:xfrm>
            <a:solidFill>
              <a:schemeClr val="accent4"/>
            </a:solidFill>
          </p:grpSpPr>
          <p:sp>
            <p:nvSpPr>
              <p:cNvPr id="62" name="Freeform 22"/>
              <p:cNvSpPr>
                <a:spLocks noEditPoints="1"/>
              </p:cNvSpPr>
              <p:nvPr/>
            </p:nvSpPr>
            <p:spPr bwMode="auto">
              <a:xfrm flipH="1">
                <a:off x="7385847" y="943243"/>
                <a:ext cx="609360" cy="611425"/>
              </a:xfrm>
              <a:custGeom>
                <a:avLst/>
                <a:gdLst>
                  <a:gd name="T0" fmla="*/ 76 w 125"/>
                  <a:gd name="T1" fmla="*/ 0 h 125"/>
                  <a:gd name="T2" fmla="*/ 27 w 125"/>
                  <a:gd name="T3" fmla="*/ 49 h 125"/>
                  <a:gd name="T4" fmla="*/ 34 w 125"/>
                  <a:gd name="T5" fmla="*/ 73 h 125"/>
                  <a:gd name="T6" fmla="*/ 5 w 125"/>
                  <a:gd name="T7" fmla="*/ 102 h 125"/>
                  <a:gd name="T8" fmla="*/ 5 w 125"/>
                  <a:gd name="T9" fmla="*/ 120 h 125"/>
                  <a:gd name="T10" fmla="*/ 24 w 125"/>
                  <a:gd name="T11" fmla="*/ 120 h 125"/>
                  <a:gd name="T12" fmla="*/ 52 w 125"/>
                  <a:gd name="T13" fmla="*/ 92 h 125"/>
                  <a:gd name="T14" fmla="*/ 76 w 125"/>
                  <a:gd name="T15" fmla="*/ 98 h 125"/>
                  <a:gd name="T16" fmla="*/ 125 w 125"/>
                  <a:gd name="T17" fmla="*/ 49 h 125"/>
                  <a:gd name="T18" fmla="*/ 76 w 125"/>
                  <a:gd name="T19" fmla="*/ 0 h 125"/>
                  <a:gd name="T20" fmla="*/ 76 w 125"/>
                  <a:gd name="T21" fmla="*/ 85 h 125"/>
                  <a:gd name="T22" fmla="*/ 40 w 125"/>
                  <a:gd name="T23" fmla="*/ 49 h 125"/>
                  <a:gd name="T24" fmla="*/ 76 w 125"/>
                  <a:gd name="T25" fmla="*/ 13 h 125"/>
                  <a:gd name="T26" fmla="*/ 112 w 125"/>
                  <a:gd name="T27" fmla="*/ 49 h 125"/>
                  <a:gd name="T28" fmla="*/ 76 w 125"/>
                  <a:gd name="T29" fmla="*/ 8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5" h="125">
                    <a:moveTo>
                      <a:pt x="76" y="0"/>
                    </a:moveTo>
                    <a:cubicBezTo>
                      <a:pt x="49" y="0"/>
                      <a:pt x="27" y="22"/>
                      <a:pt x="27" y="49"/>
                    </a:cubicBezTo>
                    <a:cubicBezTo>
                      <a:pt x="27" y="58"/>
                      <a:pt x="30" y="66"/>
                      <a:pt x="34" y="73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107"/>
                      <a:pt x="0" y="115"/>
                      <a:pt x="5" y="120"/>
                    </a:cubicBezTo>
                    <a:cubicBezTo>
                      <a:pt x="10" y="125"/>
                      <a:pt x="19" y="125"/>
                      <a:pt x="24" y="120"/>
                    </a:cubicBezTo>
                    <a:cubicBezTo>
                      <a:pt x="52" y="92"/>
                      <a:pt x="52" y="92"/>
                      <a:pt x="52" y="92"/>
                    </a:cubicBezTo>
                    <a:cubicBezTo>
                      <a:pt x="59" y="96"/>
                      <a:pt x="68" y="98"/>
                      <a:pt x="76" y="98"/>
                    </a:cubicBezTo>
                    <a:cubicBezTo>
                      <a:pt x="103" y="98"/>
                      <a:pt x="125" y="76"/>
                      <a:pt x="125" y="49"/>
                    </a:cubicBezTo>
                    <a:cubicBezTo>
                      <a:pt x="125" y="22"/>
                      <a:pt x="103" y="0"/>
                      <a:pt x="76" y="0"/>
                    </a:cubicBezTo>
                    <a:close/>
                    <a:moveTo>
                      <a:pt x="76" y="85"/>
                    </a:moveTo>
                    <a:cubicBezTo>
                      <a:pt x="56" y="85"/>
                      <a:pt x="40" y="69"/>
                      <a:pt x="40" y="49"/>
                    </a:cubicBezTo>
                    <a:cubicBezTo>
                      <a:pt x="40" y="29"/>
                      <a:pt x="56" y="13"/>
                      <a:pt x="76" y="13"/>
                    </a:cubicBezTo>
                    <a:cubicBezTo>
                      <a:pt x="96" y="13"/>
                      <a:pt x="112" y="29"/>
                      <a:pt x="112" y="49"/>
                    </a:cubicBezTo>
                    <a:cubicBezTo>
                      <a:pt x="112" y="69"/>
                      <a:pt x="96" y="85"/>
                      <a:pt x="7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3"/>
              <p:cNvSpPr>
                <a:spLocks/>
              </p:cNvSpPr>
              <p:nvPr/>
            </p:nvSpPr>
            <p:spPr bwMode="auto">
              <a:xfrm>
                <a:off x="7472603" y="1089903"/>
                <a:ext cx="307779" cy="210694"/>
              </a:xfrm>
              <a:custGeom>
                <a:avLst/>
                <a:gdLst>
                  <a:gd name="T0" fmla="*/ 58 w 63"/>
                  <a:gd name="T1" fmla="*/ 0 h 43"/>
                  <a:gd name="T2" fmla="*/ 36 w 63"/>
                  <a:gd name="T3" fmla="*/ 25 h 43"/>
                  <a:gd name="T4" fmla="*/ 17 w 63"/>
                  <a:gd name="T5" fmla="*/ 4 h 43"/>
                  <a:gd name="T6" fmla="*/ 0 w 63"/>
                  <a:gd name="T7" fmla="*/ 20 h 43"/>
                  <a:gd name="T8" fmla="*/ 3 w 63"/>
                  <a:gd name="T9" fmla="*/ 33 h 43"/>
                  <a:gd name="T10" fmla="*/ 17 w 63"/>
                  <a:gd name="T11" fmla="*/ 21 h 43"/>
                  <a:gd name="T12" fmla="*/ 36 w 63"/>
                  <a:gd name="T13" fmla="*/ 43 h 43"/>
                  <a:gd name="T14" fmla="*/ 63 w 63"/>
                  <a:gd name="T15" fmla="*/ 12 h 43"/>
                  <a:gd name="T16" fmla="*/ 58 w 63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43">
                    <a:moveTo>
                      <a:pt x="58" y="0"/>
                    </a:moveTo>
                    <a:cubicBezTo>
                      <a:pt x="36" y="25"/>
                      <a:pt x="36" y="25"/>
                      <a:pt x="36" y="2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1" y="29"/>
                      <a:pt x="3" y="3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2" y="7"/>
                      <a:pt x="60" y="3"/>
                      <a:pt x="5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TextBox 15"/>
            <p:cNvSpPr txBox="1">
              <a:spLocks/>
            </p:cNvSpPr>
            <p:nvPr>
              <p:custDataLst>
                <p:tags r:id="rId7"/>
              </p:custDataLst>
            </p:nvPr>
          </p:nvSpPr>
          <p:spPr>
            <a:xfrm>
              <a:off x="6589163" y="711118"/>
              <a:ext cx="4641792" cy="1631216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>
                <a:spcBef>
                  <a:spcPts val="1200"/>
                </a:spcBef>
              </a:pPr>
              <a:r>
                <a:rPr lang="en-US" b="1" dirty="0">
                  <a:solidFill>
                    <a:schemeClr val="tx2"/>
                  </a:solidFill>
                </a:rPr>
                <a:t>Data and customer insights</a:t>
              </a:r>
            </a:p>
            <a:p>
              <a:pPr lvl="1">
                <a:spcBef>
                  <a:spcPts val="600"/>
                </a:spcBef>
              </a:pPr>
              <a:r>
                <a:rPr lang="en-US" dirty="0"/>
                <a:t>Short term impact via judicious use of existing customer data</a:t>
              </a:r>
            </a:p>
            <a:p>
              <a:pPr lvl="1">
                <a:spcBef>
                  <a:spcPts val="600"/>
                </a:spcBef>
              </a:pPr>
              <a:r>
                <a:rPr lang="en-US" dirty="0"/>
                <a:t>Evolve advanced insights using structured and unstructured data to segment and personalize at 1:1 level</a:t>
              </a:r>
            </a:p>
          </p:txBody>
        </p:sp>
        <p:sp>
          <p:nvSpPr>
            <p:cNvPr id="74" name="Freeform 73"/>
            <p:cNvSpPr/>
            <p:nvPr/>
          </p:nvSpPr>
          <p:spPr>
            <a:xfrm>
              <a:off x="5958988" y="2920918"/>
              <a:ext cx="472641" cy="562572"/>
            </a:xfrm>
            <a:custGeom>
              <a:avLst/>
              <a:gdLst/>
              <a:ahLst/>
              <a:cxnLst/>
              <a:rect l="l" t="t" r="r" b="b"/>
              <a:pathLst>
                <a:path w="5014719" h="5968901">
                  <a:moveTo>
                    <a:pt x="1402482" y="2353761"/>
                  </a:moveTo>
                  <a:cubicBezTo>
                    <a:pt x="1416551" y="2352683"/>
                    <a:pt x="1430936" y="2353000"/>
                    <a:pt x="1445480" y="2354834"/>
                  </a:cubicBezTo>
                  <a:cubicBezTo>
                    <a:pt x="1561833" y="2369504"/>
                    <a:pt x="1644264" y="2475719"/>
                    <a:pt x="1629594" y="2592072"/>
                  </a:cubicBezTo>
                  <a:cubicBezTo>
                    <a:pt x="1614924" y="2708425"/>
                    <a:pt x="1508708" y="2790856"/>
                    <a:pt x="1392355" y="2776186"/>
                  </a:cubicBezTo>
                  <a:cubicBezTo>
                    <a:pt x="1276002" y="2761516"/>
                    <a:pt x="1193572" y="2655300"/>
                    <a:pt x="1208242" y="2538947"/>
                  </a:cubicBezTo>
                  <a:cubicBezTo>
                    <a:pt x="1221078" y="2437139"/>
                    <a:pt x="1304004" y="2361301"/>
                    <a:pt x="1402482" y="2353761"/>
                  </a:cubicBezTo>
                  <a:close/>
                  <a:moveTo>
                    <a:pt x="1430924" y="1947371"/>
                  </a:moveTo>
                  <a:lnTo>
                    <a:pt x="1375920" y="2148900"/>
                  </a:lnTo>
                  <a:cubicBezTo>
                    <a:pt x="1329860" y="2153388"/>
                    <a:pt x="1285657" y="2165487"/>
                    <a:pt x="1245157" y="2184871"/>
                  </a:cubicBezTo>
                  <a:lnTo>
                    <a:pt x="1095666" y="2039973"/>
                  </a:lnTo>
                  <a:lnTo>
                    <a:pt x="992314" y="2120181"/>
                  </a:lnTo>
                  <a:lnTo>
                    <a:pt x="1095306" y="2300497"/>
                  </a:lnTo>
                  <a:cubicBezTo>
                    <a:pt x="1065657" y="2335404"/>
                    <a:pt x="1042425" y="2375985"/>
                    <a:pt x="1026451" y="2420441"/>
                  </a:cubicBezTo>
                  <a:lnTo>
                    <a:pt x="817144" y="2423708"/>
                  </a:lnTo>
                  <a:lnTo>
                    <a:pt x="800779" y="2553504"/>
                  </a:lnTo>
                  <a:lnTo>
                    <a:pt x="1002725" y="2608622"/>
                  </a:lnTo>
                  <a:cubicBezTo>
                    <a:pt x="1007164" y="2655652"/>
                    <a:pt x="1019597" y="2700730"/>
                    <a:pt x="1039652" y="2741903"/>
                  </a:cubicBezTo>
                  <a:lnTo>
                    <a:pt x="895126" y="2891011"/>
                  </a:lnTo>
                  <a:lnTo>
                    <a:pt x="975335" y="2994363"/>
                  </a:lnTo>
                  <a:lnTo>
                    <a:pt x="1156114" y="2891107"/>
                  </a:lnTo>
                  <a:cubicBezTo>
                    <a:pt x="1190534" y="2919936"/>
                    <a:pt x="1230351" y="2942628"/>
                    <a:pt x="1273856" y="2958409"/>
                  </a:cubicBezTo>
                  <a:lnTo>
                    <a:pt x="1277115" y="3167285"/>
                  </a:lnTo>
                  <a:lnTo>
                    <a:pt x="1406912" y="3183650"/>
                  </a:lnTo>
                  <a:lnTo>
                    <a:pt x="1461916" y="2982120"/>
                  </a:lnTo>
                  <a:cubicBezTo>
                    <a:pt x="1508858" y="2977545"/>
                    <a:pt x="1553872" y="2965067"/>
                    <a:pt x="1594993" y="2945026"/>
                  </a:cubicBezTo>
                  <a:lnTo>
                    <a:pt x="1746164" y="3091551"/>
                  </a:lnTo>
                  <a:lnTo>
                    <a:pt x="1849516" y="3011343"/>
                  </a:lnTo>
                  <a:lnTo>
                    <a:pt x="1744742" y="2827907"/>
                  </a:lnTo>
                  <a:cubicBezTo>
                    <a:pt x="1773335" y="2793586"/>
                    <a:pt x="1795810" y="2753925"/>
                    <a:pt x="1811385" y="2710580"/>
                  </a:cubicBezTo>
                  <a:lnTo>
                    <a:pt x="2020693" y="2707313"/>
                  </a:lnTo>
                  <a:lnTo>
                    <a:pt x="2037058" y="2577517"/>
                  </a:lnTo>
                  <a:lnTo>
                    <a:pt x="1835111" y="2522399"/>
                  </a:lnTo>
                  <a:cubicBezTo>
                    <a:pt x="1830783" y="2476544"/>
                    <a:pt x="1818856" y="2432545"/>
                    <a:pt x="1799676" y="2392201"/>
                  </a:cubicBezTo>
                  <a:lnTo>
                    <a:pt x="1946703" y="2240512"/>
                  </a:lnTo>
                  <a:lnTo>
                    <a:pt x="1866495" y="2137161"/>
                  </a:lnTo>
                  <a:lnTo>
                    <a:pt x="1683686" y="2241577"/>
                  </a:lnTo>
                  <a:cubicBezTo>
                    <a:pt x="1648825" y="2211955"/>
                    <a:pt x="1608318" y="2188694"/>
                    <a:pt x="1563980" y="2172611"/>
                  </a:cubicBezTo>
                  <a:lnTo>
                    <a:pt x="1560721" y="1963736"/>
                  </a:lnTo>
                  <a:close/>
                  <a:moveTo>
                    <a:pt x="3133260" y="1085735"/>
                  </a:moveTo>
                  <a:cubicBezTo>
                    <a:pt x="3156871" y="1087153"/>
                    <a:pt x="3180691" y="1090957"/>
                    <a:pt x="3204428" y="1097318"/>
                  </a:cubicBezTo>
                  <a:cubicBezTo>
                    <a:pt x="3394327" y="1148201"/>
                    <a:pt x="3507022" y="1343395"/>
                    <a:pt x="3456139" y="1533294"/>
                  </a:cubicBezTo>
                  <a:cubicBezTo>
                    <a:pt x="3405256" y="1723193"/>
                    <a:pt x="3210062" y="1835888"/>
                    <a:pt x="3020163" y="1785005"/>
                  </a:cubicBezTo>
                  <a:cubicBezTo>
                    <a:pt x="2830264" y="1734122"/>
                    <a:pt x="2717569" y="1538928"/>
                    <a:pt x="2768452" y="1349029"/>
                  </a:cubicBezTo>
                  <a:cubicBezTo>
                    <a:pt x="2812975" y="1182867"/>
                    <a:pt x="2967985" y="1075814"/>
                    <a:pt x="3133260" y="1085735"/>
                  </a:cubicBezTo>
                  <a:close/>
                  <a:moveTo>
                    <a:pt x="1476414" y="1005769"/>
                  </a:moveTo>
                  <a:cubicBezTo>
                    <a:pt x="1565667" y="1012077"/>
                    <a:pt x="1650294" y="1061164"/>
                    <a:pt x="1698398" y="1144483"/>
                  </a:cubicBezTo>
                  <a:cubicBezTo>
                    <a:pt x="1775366" y="1277795"/>
                    <a:pt x="1729690" y="1448260"/>
                    <a:pt x="1596378" y="1525228"/>
                  </a:cubicBezTo>
                  <a:cubicBezTo>
                    <a:pt x="1463067" y="1602195"/>
                    <a:pt x="1292602" y="1556519"/>
                    <a:pt x="1215634" y="1423207"/>
                  </a:cubicBezTo>
                  <a:cubicBezTo>
                    <a:pt x="1138667" y="1289896"/>
                    <a:pt x="1184343" y="1119431"/>
                    <a:pt x="1317654" y="1042463"/>
                  </a:cubicBezTo>
                  <a:cubicBezTo>
                    <a:pt x="1367646" y="1013600"/>
                    <a:pt x="1422863" y="1001984"/>
                    <a:pt x="1476414" y="1005769"/>
                  </a:cubicBezTo>
                  <a:close/>
                  <a:moveTo>
                    <a:pt x="1585229" y="480828"/>
                  </a:moveTo>
                  <a:lnTo>
                    <a:pt x="1476900" y="735048"/>
                  </a:lnTo>
                  <a:cubicBezTo>
                    <a:pt x="1416945" y="731729"/>
                    <a:pt x="1356131" y="739541"/>
                    <a:pt x="1297007" y="757897"/>
                  </a:cubicBezTo>
                  <a:lnTo>
                    <a:pt x="1127888" y="542058"/>
                  </a:lnTo>
                  <a:lnTo>
                    <a:pt x="979174" y="627918"/>
                  </a:lnTo>
                  <a:lnTo>
                    <a:pt x="1081537" y="882299"/>
                  </a:lnTo>
                  <a:cubicBezTo>
                    <a:pt x="1036932" y="923534"/>
                    <a:pt x="1000306" y="971255"/>
                    <a:pt x="973333" y="1023655"/>
                  </a:cubicBezTo>
                  <a:lnTo>
                    <a:pt x="702053" y="990730"/>
                  </a:lnTo>
                  <a:lnTo>
                    <a:pt x="657608" y="1156599"/>
                  </a:lnTo>
                  <a:lnTo>
                    <a:pt x="908361" y="1263452"/>
                  </a:lnTo>
                  <a:cubicBezTo>
                    <a:pt x="905050" y="1323476"/>
                    <a:pt x="912950" y="1384344"/>
                    <a:pt x="931515" y="1443506"/>
                  </a:cubicBezTo>
                  <a:lnTo>
                    <a:pt x="715230" y="1612974"/>
                  </a:lnTo>
                  <a:lnTo>
                    <a:pt x="801090" y="1761689"/>
                  </a:lnTo>
                  <a:lnTo>
                    <a:pt x="1055997" y="1659114"/>
                  </a:lnTo>
                  <a:cubicBezTo>
                    <a:pt x="1097950" y="1704772"/>
                    <a:pt x="1146713" y="1742047"/>
                    <a:pt x="1200351" y="1769192"/>
                  </a:cubicBezTo>
                  <a:lnTo>
                    <a:pt x="1167511" y="2039778"/>
                  </a:lnTo>
                  <a:lnTo>
                    <a:pt x="1333381" y="2084222"/>
                  </a:lnTo>
                  <a:lnTo>
                    <a:pt x="1440507" y="1832824"/>
                  </a:lnTo>
                  <a:cubicBezTo>
                    <a:pt x="1499373" y="1835664"/>
                    <a:pt x="1559013" y="1827805"/>
                    <a:pt x="1617026" y="1809794"/>
                  </a:cubicBezTo>
                  <a:lnTo>
                    <a:pt x="1786145" y="2025634"/>
                  </a:lnTo>
                  <a:lnTo>
                    <a:pt x="1934860" y="1939773"/>
                  </a:lnTo>
                  <a:lnTo>
                    <a:pt x="1832497" y="1685392"/>
                  </a:lnTo>
                  <a:cubicBezTo>
                    <a:pt x="1877956" y="1643367"/>
                    <a:pt x="1915127" y="1594606"/>
                    <a:pt x="1942230" y="1541026"/>
                  </a:cubicBezTo>
                  <a:lnTo>
                    <a:pt x="2216557" y="1574319"/>
                  </a:lnTo>
                  <a:lnTo>
                    <a:pt x="2261001" y="1408451"/>
                  </a:lnTo>
                  <a:lnTo>
                    <a:pt x="2005909" y="1299749"/>
                  </a:lnTo>
                  <a:cubicBezTo>
                    <a:pt x="2008582" y="1241175"/>
                    <a:pt x="2000619" y="1181870"/>
                    <a:pt x="1982518" y="1124186"/>
                  </a:cubicBezTo>
                  <a:lnTo>
                    <a:pt x="2198805" y="954718"/>
                  </a:lnTo>
                  <a:lnTo>
                    <a:pt x="2112944" y="806003"/>
                  </a:lnTo>
                  <a:lnTo>
                    <a:pt x="1858037" y="908578"/>
                  </a:lnTo>
                  <a:cubicBezTo>
                    <a:pt x="1817133" y="864060"/>
                    <a:pt x="1769753" y="827512"/>
                    <a:pt x="1717690" y="800540"/>
                  </a:cubicBezTo>
                  <a:lnTo>
                    <a:pt x="1751098" y="525272"/>
                  </a:lnTo>
                  <a:close/>
                  <a:moveTo>
                    <a:pt x="3273121" y="417272"/>
                  </a:moveTo>
                  <a:lnTo>
                    <a:pt x="3135836" y="739442"/>
                  </a:lnTo>
                  <a:cubicBezTo>
                    <a:pt x="3058315" y="736398"/>
                    <a:pt x="2982143" y="746418"/>
                    <a:pt x="2910462" y="769381"/>
                  </a:cubicBezTo>
                  <a:lnTo>
                    <a:pt x="2695208" y="494658"/>
                  </a:lnTo>
                  <a:lnTo>
                    <a:pt x="2505277" y="604315"/>
                  </a:lnTo>
                  <a:lnTo>
                    <a:pt x="2635231" y="927263"/>
                  </a:lnTo>
                  <a:cubicBezTo>
                    <a:pt x="2578034" y="978479"/>
                    <a:pt x="2530200" y="1040583"/>
                    <a:pt x="2493537" y="1110777"/>
                  </a:cubicBezTo>
                  <a:lnTo>
                    <a:pt x="2145169" y="1068497"/>
                  </a:lnTo>
                  <a:lnTo>
                    <a:pt x="2088407" y="1280337"/>
                  </a:lnTo>
                  <a:lnTo>
                    <a:pt x="2411242" y="1417906"/>
                  </a:lnTo>
                  <a:cubicBezTo>
                    <a:pt x="2407897" y="1497026"/>
                    <a:pt x="2418271" y="1574726"/>
                    <a:pt x="2442196" y="1647680"/>
                  </a:cubicBezTo>
                  <a:lnTo>
                    <a:pt x="2168178" y="1862384"/>
                  </a:lnTo>
                  <a:lnTo>
                    <a:pt x="2277835" y="2052314"/>
                  </a:lnTo>
                  <a:lnTo>
                    <a:pt x="2601613" y="1922025"/>
                  </a:lnTo>
                  <a:cubicBezTo>
                    <a:pt x="2652209" y="1977751"/>
                    <a:pt x="2713166" y="2024514"/>
                    <a:pt x="2781823" y="2060639"/>
                  </a:cubicBezTo>
                  <a:lnTo>
                    <a:pt x="2739630" y="2408289"/>
                  </a:lnTo>
                  <a:lnTo>
                    <a:pt x="2951470" y="2465051"/>
                  </a:lnTo>
                  <a:lnTo>
                    <a:pt x="3088756" y="2142881"/>
                  </a:lnTo>
                  <a:cubicBezTo>
                    <a:pt x="3167761" y="2145982"/>
                    <a:pt x="3245365" y="2135517"/>
                    <a:pt x="3318228" y="2111605"/>
                  </a:cubicBezTo>
                  <a:lnTo>
                    <a:pt x="3535902" y="2389412"/>
                  </a:lnTo>
                  <a:lnTo>
                    <a:pt x="3725832" y="2279756"/>
                  </a:lnTo>
                  <a:lnTo>
                    <a:pt x="3593629" y="1951219"/>
                  </a:lnTo>
                  <a:cubicBezTo>
                    <a:pt x="3648940" y="1900736"/>
                    <a:pt x="3695307" y="1839988"/>
                    <a:pt x="3731053" y="1771548"/>
                  </a:cubicBezTo>
                  <a:lnTo>
                    <a:pt x="4079422" y="1813828"/>
                  </a:lnTo>
                  <a:lnTo>
                    <a:pt x="4136185" y="1601988"/>
                  </a:lnTo>
                  <a:lnTo>
                    <a:pt x="3813348" y="1464419"/>
                  </a:lnTo>
                  <a:cubicBezTo>
                    <a:pt x="3816611" y="1387276"/>
                    <a:pt x="3806830" y="1311481"/>
                    <a:pt x="3784171" y="1240106"/>
                  </a:cubicBezTo>
                  <a:lnTo>
                    <a:pt x="4062931" y="1021687"/>
                  </a:lnTo>
                  <a:lnTo>
                    <a:pt x="3953274" y="831756"/>
                  </a:lnTo>
                  <a:lnTo>
                    <a:pt x="3625861" y="963508"/>
                  </a:lnTo>
                  <a:cubicBezTo>
                    <a:pt x="3574714" y="906367"/>
                    <a:pt x="3512740" y="858501"/>
                    <a:pt x="3442768" y="821684"/>
                  </a:cubicBezTo>
                  <a:lnTo>
                    <a:pt x="3484961" y="474035"/>
                  </a:lnTo>
                  <a:close/>
                  <a:moveTo>
                    <a:pt x="2325665" y="199"/>
                  </a:moveTo>
                  <a:cubicBezTo>
                    <a:pt x="3049367" y="7521"/>
                    <a:pt x="3674127" y="216119"/>
                    <a:pt x="4093862" y="533301"/>
                  </a:cubicBezTo>
                  <a:cubicBezTo>
                    <a:pt x="4597346" y="1004471"/>
                    <a:pt x="4729356" y="1648996"/>
                    <a:pt x="4644195" y="1981101"/>
                  </a:cubicBezTo>
                  <a:cubicBezTo>
                    <a:pt x="4487562" y="2267556"/>
                    <a:pt x="4490948" y="2355892"/>
                    <a:pt x="4517195" y="2497567"/>
                  </a:cubicBezTo>
                  <a:cubicBezTo>
                    <a:pt x="4680884" y="2813656"/>
                    <a:pt x="5069363" y="3282145"/>
                    <a:pt x="5008262" y="3445834"/>
                  </a:cubicBezTo>
                  <a:cubicBezTo>
                    <a:pt x="4915552" y="3639721"/>
                    <a:pt x="4551062" y="3490707"/>
                    <a:pt x="4551062" y="3547434"/>
                  </a:cubicBezTo>
                  <a:cubicBezTo>
                    <a:pt x="4599392" y="3791733"/>
                    <a:pt x="4617561" y="3739168"/>
                    <a:pt x="4642078" y="3888217"/>
                  </a:cubicBezTo>
                  <a:cubicBezTo>
                    <a:pt x="4623205" y="3973765"/>
                    <a:pt x="4545593" y="3983115"/>
                    <a:pt x="4491795" y="4013101"/>
                  </a:cubicBezTo>
                  <a:cubicBezTo>
                    <a:pt x="4534657" y="4051377"/>
                    <a:pt x="4607683" y="4118228"/>
                    <a:pt x="4606095" y="4199367"/>
                  </a:cubicBezTo>
                  <a:cubicBezTo>
                    <a:pt x="4572228" y="4341184"/>
                    <a:pt x="4366912" y="4406800"/>
                    <a:pt x="4339395" y="4504167"/>
                  </a:cubicBezTo>
                  <a:cubicBezTo>
                    <a:pt x="4335162" y="4601534"/>
                    <a:pt x="4440465" y="4705250"/>
                    <a:pt x="4440995" y="4834367"/>
                  </a:cubicBezTo>
                  <a:cubicBezTo>
                    <a:pt x="4431293" y="4961544"/>
                    <a:pt x="4426354" y="5042682"/>
                    <a:pt x="4305528" y="5103184"/>
                  </a:cubicBezTo>
                  <a:cubicBezTo>
                    <a:pt x="3916237" y="5234065"/>
                    <a:pt x="3676173" y="5079195"/>
                    <a:pt x="3424995" y="5003701"/>
                  </a:cubicBezTo>
                  <a:cubicBezTo>
                    <a:pt x="3245784" y="5261934"/>
                    <a:pt x="3295173" y="5647168"/>
                    <a:pt x="3230262" y="5968901"/>
                  </a:cubicBezTo>
                  <a:cubicBezTo>
                    <a:pt x="2430867" y="5908223"/>
                    <a:pt x="1028223" y="5999945"/>
                    <a:pt x="927328" y="5443967"/>
                  </a:cubicBezTo>
                  <a:lnTo>
                    <a:pt x="1054328" y="3970767"/>
                  </a:lnTo>
                  <a:cubicBezTo>
                    <a:pt x="436967" y="3363989"/>
                    <a:pt x="-116894" y="2274612"/>
                    <a:pt x="21395" y="1540834"/>
                  </a:cubicBezTo>
                  <a:cubicBezTo>
                    <a:pt x="163917" y="938290"/>
                    <a:pt x="513450" y="305265"/>
                    <a:pt x="1572912" y="63401"/>
                  </a:cubicBezTo>
                  <a:cubicBezTo>
                    <a:pt x="1832204" y="17681"/>
                    <a:pt x="2084431" y="-2242"/>
                    <a:pt x="2325665" y="19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>
              <a:spLocks/>
            </p:cNvSpPr>
            <p:nvPr>
              <p:custDataLst>
                <p:tags r:id="rId8"/>
              </p:custDataLst>
            </p:nvPr>
          </p:nvSpPr>
          <p:spPr>
            <a:xfrm>
              <a:off x="6589163" y="2920918"/>
              <a:ext cx="4641792" cy="113877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>
                <a:spcBef>
                  <a:spcPts val="1200"/>
                </a:spcBef>
              </a:pPr>
              <a:r>
                <a:rPr lang="en-US" b="1" dirty="0" err="1">
                  <a:solidFill>
                    <a:schemeClr val="tx2"/>
                  </a:solidFill>
                </a:rPr>
                <a:t>Cust</a:t>
              </a:r>
              <a:r>
                <a:rPr lang="en-US" b="1" dirty="0">
                  <a:solidFill>
                    <a:schemeClr val="tx2"/>
                  </a:solidFill>
                </a:rPr>
                <a:t>. experience / design thinking</a:t>
              </a:r>
            </a:p>
            <a:p>
              <a:pPr lvl="1">
                <a:spcBef>
                  <a:spcPts val="600"/>
                </a:spcBef>
              </a:pPr>
              <a:r>
                <a:rPr lang="en-US" dirty="0"/>
                <a:t>Customer centricity drives decision making</a:t>
              </a:r>
            </a:p>
            <a:p>
              <a:pPr lvl="1">
                <a:spcBef>
                  <a:spcPts val="600"/>
                </a:spcBef>
              </a:pPr>
              <a:r>
                <a:rPr lang="en-US" dirty="0"/>
                <a:t>Opportunities to reduce customer friction throughout customer decision journey</a:t>
              </a:r>
            </a:p>
          </p:txBody>
        </p:sp>
        <p:sp>
          <p:nvSpPr>
            <p:cNvPr id="76" name="Oval 4"/>
            <p:cNvSpPr/>
            <p:nvPr/>
          </p:nvSpPr>
          <p:spPr>
            <a:xfrm>
              <a:off x="5963140" y="4884496"/>
              <a:ext cx="464337" cy="470578"/>
            </a:xfrm>
            <a:custGeom>
              <a:avLst/>
              <a:gdLst/>
              <a:ahLst/>
              <a:cxnLst/>
              <a:rect l="l" t="t" r="r" b="b"/>
              <a:pathLst>
                <a:path w="2305053" h="2336039">
                  <a:moveTo>
                    <a:pt x="1152527" y="541048"/>
                  </a:moveTo>
                  <a:cubicBezTo>
                    <a:pt x="806259" y="541048"/>
                    <a:pt x="525554" y="821753"/>
                    <a:pt x="525554" y="1168020"/>
                  </a:cubicBezTo>
                  <a:cubicBezTo>
                    <a:pt x="525554" y="1514287"/>
                    <a:pt x="806259" y="1794992"/>
                    <a:pt x="1152527" y="1794992"/>
                  </a:cubicBezTo>
                  <a:cubicBezTo>
                    <a:pt x="1498795" y="1794992"/>
                    <a:pt x="1779500" y="1514287"/>
                    <a:pt x="1779500" y="1168020"/>
                  </a:cubicBezTo>
                  <a:cubicBezTo>
                    <a:pt x="1779500" y="821753"/>
                    <a:pt x="1498795" y="541048"/>
                    <a:pt x="1152527" y="541048"/>
                  </a:cubicBezTo>
                  <a:close/>
                  <a:moveTo>
                    <a:pt x="1152527" y="0"/>
                  </a:moveTo>
                  <a:cubicBezTo>
                    <a:pt x="1205417" y="0"/>
                    <a:pt x="1257486" y="3515"/>
                    <a:pt x="1308346" y="11585"/>
                  </a:cubicBezTo>
                  <a:lnTo>
                    <a:pt x="1390373" y="262830"/>
                  </a:lnTo>
                  <a:cubicBezTo>
                    <a:pt x="1434027" y="273085"/>
                    <a:pt x="1476163" y="287478"/>
                    <a:pt x="1516827" y="304678"/>
                  </a:cubicBezTo>
                  <a:lnTo>
                    <a:pt x="1729785" y="153435"/>
                  </a:lnTo>
                  <a:cubicBezTo>
                    <a:pt x="1823467" y="205801"/>
                    <a:pt x="1908666" y="271430"/>
                    <a:pt x="1983332" y="347486"/>
                  </a:cubicBezTo>
                  <a:lnTo>
                    <a:pt x="1893100" y="600278"/>
                  </a:lnTo>
                  <a:cubicBezTo>
                    <a:pt x="1914575" y="622134"/>
                    <a:pt x="1931950" y="647186"/>
                    <a:pt x="1947222" y="673626"/>
                  </a:cubicBezTo>
                  <a:lnTo>
                    <a:pt x="2208045" y="670377"/>
                  </a:lnTo>
                  <a:cubicBezTo>
                    <a:pt x="2255888" y="768522"/>
                    <a:pt x="2289087" y="874827"/>
                    <a:pt x="2305053" y="986589"/>
                  </a:cubicBezTo>
                  <a:lnTo>
                    <a:pt x="2087578" y="1132760"/>
                  </a:lnTo>
                  <a:cubicBezTo>
                    <a:pt x="2089139" y="1144432"/>
                    <a:pt x="2089358" y="1156200"/>
                    <a:pt x="2089358" y="1168020"/>
                  </a:cubicBezTo>
                  <a:lnTo>
                    <a:pt x="2087578" y="1203279"/>
                  </a:lnTo>
                  <a:lnTo>
                    <a:pt x="2305053" y="1349452"/>
                  </a:lnTo>
                  <a:cubicBezTo>
                    <a:pt x="2289087" y="1461212"/>
                    <a:pt x="2255888" y="1567518"/>
                    <a:pt x="2208045" y="1665663"/>
                  </a:cubicBezTo>
                  <a:lnTo>
                    <a:pt x="1947223" y="1662413"/>
                  </a:lnTo>
                  <a:cubicBezTo>
                    <a:pt x="1931950" y="1688854"/>
                    <a:pt x="1914576" y="1713905"/>
                    <a:pt x="1893101" y="1735762"/>
                  </a:cubicBezTo>
                  <a:lnTo>
                    <a:pt x="1983332" y="1988553"/>
                  </a:lnTo>
                  <a:cubicBezTo>
                    <a:pt x="1908666" y="2064610"/>
                    <a:pt x="1823467" y="2130238"/>
                    <a:pt x="1729785" y="2182605"/>
                  </a:cubicBezTo>
                  <a:lnTo>
                    <a:pt x="1516827" y="2031362"/>
                  </a:lnTo>
                  <a:cubicBezTo>
                    <a:pt x="1476164" y="2048562"/>
                    <a:pt x="1434027" y="2062955"/>
                    <a:pt x="1390373" y="2073210"/>
                  </a:cubicBezTo>
                  <a:lnTo>
                    <a:pt x="1308346" y="2324454"/>
                  </a:lnTo>
                  <a:cubicBezTo>
                    <a:pt x="1257486" y="2332524"/>
                    <a:pt x="1205417" y="2336039"/>
                    <a:pt x="1152527" y="2336039"/>
                  </a:cubicBezTo>
                  <a:cubicBezTo>
                    <a:pt x="1099636" y="2336039"/>
                    <a:pt x="1047567" y="2332524"/>
                    <a:pt x="996708" y="2324454"/>
                  </a:cubicBezTo>
                  <a:lnTo>
                    <a:pt x="914682" y="2073211"/>
                  </a:lnTo>
                  <a:cubicBezTo>
                    <a:pt x="871027" y="2062956"/>
                    <a:pt x="828889" y="2048563"/>
                    <a:pt x="788225" y="2031363"/>
                  </a:cubicBezTo>
                  <a:lnTo>
                    <a:pt x="575268" y="2182605"/>
                  </a:lnTo>
                  <a:cubicBezTo>
                    <a:pt x="481587" y="2130238"/>
                    <a:pt x="396387" y="2064610"/>
                    <a:pt x="321722" y="1988553"/>
                  </a:cubicBezTo>
                  <a:lnTo>
                    <a:pt x="411952" y="1735764"/>
                  </a:lnTo>
                  <a:cubicBezTo>
                    <a:pt x="390476" y="1713907"/>
                    <a:pt x="373101" y="1688855"/>
                    <a:pt x="357828" y="1662413"/>
                  </a:cubicBezTo>
                  <a:lnTo>
                    <a:pt x="97009" y="1665663"/>
                  </a:lnTo>
                  <a:cubicBezTo>
                    <a:pt x="49165" y="1567518"/>
                    <a:pt x="15966" y="1461212"/>
                    <a:pt x="0" y="1349452"/>
                  </a:cubicBezTo>
                  <a:lnTo>
                    <a:pt x="217473" y="1203281"/>
                  </a:lnTo>
                  <a:cubicBezTo>
                    <a:pt x="215911" y="1191609"/>
                    <a:pt x="215692" y="1179840"/>
                    <a:pt x="215692" y="1168020"/>
                  </a:cubicBezTo>
                  <a:lnTo>
                    <a:pt x="217473" y="1132758"/>
                  </a:lnTo>
                  <a:lnTo>
                    <a:pt x="0" y="986589"/>
                  </a:lnTo>
                  <a:cubicBezTo>
                    <a:pt x="15966" y="874827"/>
                    <a:pt x="49165" y="768522"/>
                    <a:pt x="97009" y="670377"/>
                  </a:cubicBezTo>
                  <a:lnTo>
                    <a:pt x="357829" y="673626"/>
                  </a:lnTo>
                  <a:cubicBezTo>
                    <a:pt x="373101" y="647185"/>
                    <a:pt x="390476" y="622133"/>
                    <a:pt x="411952" y="600276"/>
                  </a:cubicBezTo>
                  <a:lnTo>
                    <a:pt x="321722" y="347486"/>
                  </a:lnTo>
                  <a:cubicBezTo>
                    <a:pt x="396387" y="271430"/>
                    <a:pt x="481587" y="205801"/>
                    <a:pt x="575268" y="153435"/>
                  </a:cubicBezTo>
                  <a:lnTo>
                    <a:pt x="788226" y="304677"/>
                  </a:lnTo>
                  <a:cubicBezTo>
                    <a:pt x="828890" y="287477"/>
                    <a:pt x="871027" y="273084"/>
                    <a:pt x="914681" y="262830"/>
                  </a:cubicBezTo>
                  <a:lnTo>
                    <a:pt x="996708" y="11585"/>
                  </a:lnTo>
                  <a:cubicBezTo>
                    <a:pt x="1047567" y="3515"/>
                    <a:pt x="1099636" y="0"/>
                    <a:pt x="1152527" y="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000000"/>
                </a:solidFill>
              </a:endParaRPr>
            </a:p>
          </p:txBody>
        </p:sp>
        <p:sp>
          <p:nvSpPr>
            <p:cNvPr id="21" name="TextBox 20"/>
            <p:cNvSpPr txBox="1">
              <a:spLocks/>
            </p:cNvSpPr>
            <p:nvPr>
              <p:custDataLst>
                <p:tags r:id="rId9"/>
              </p:custDataLst>
            </p:nvPr>
          </p:nvSpPr>
          <p:spPr>
            <a:xfrm>
              <a:off x="6589163" y="4884496"/>
              <a:ext cx="4641792" cy="113877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>
                <a:spcBef>
                  <a:spcPts val="1200"/>
                </a:spcBef>
              </a:pPr>
              <a:r>
                <a:rPr lang="en-US" b="1" dirty="0">
                  <a:solidFill>
                    <a:schemeClr val="tx2"/>
                  </a:solidFill>
                </a:rPr>
                <a:t>Internal processes and org structure</a:t>
              </a:r>
            </a:p>
            <a:p>
              <a:pPr lvl="1">
                <a:spcBef>
                  <a:spcPts val="600"/>
                </a:spcBef>
              </a:pPr>
              <a:r>
                <a:rPr lang="en-US" dirty="0"/>
                <a:t>Accelerated cadence of decision making</a:t>
              </a:r>
            </a:p>
            <a:p>
              <a:pPr lvl="1">
                <a:spcBef>
                  <a:spcPts val="600"/>
                </a:spcBef>
              </a:pPr>
              <a:r>
                <a:rPr lang="en-US" dirty="0"/>
                <a:t>Selection of best fit org model i.e., </a:t>
              </a:r>
              <a:br>
                <a:rPr lang="en-US" dirty="0"/>
              </a:br>
              <a:r>
                <a:rPr lang="en-US" dirty="0" err="1"/>
                <a:t>Stand alone</a:t>
              </a:r>
              <a:r>
                <a:rPr lang="en-US" dirty="0"/>
                <a:t> BU, COE, or within each BU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615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346762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52" name="think-cell Slide" r:id="rId8" imgW="344" imgH="344" progId="TCLayout.ActiveDocument.1">
                  <p:embed/>
                </p:oleObj>
              </mc:Choice>
              <mc:Fallback>
                <p:oleObj name="think-cell Slide" r:id="rId8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6180814" y="800589"/>
            <a:ext cx="5469836" cy="557829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  <a:miter lim="800000"/>
            <a:headEnd/>
            <a:tailEnd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8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158759" y="800589"/>
            <a:ext cx="6152911" cy="5578294"/>
          </a:xfrm>
          <a:prstGeom prst="homePlate">
            <a:avLst>
              <a:gd name="adj" fmla="val 13995"/>
            </a:avLst>
          </a:prstGeom>
          <a:solidFill>
            <a:schemeClr val="bg1"/>
          </a:solidFill>
          <a:ln w="19050" algn="ctr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 dirty="0"/>
              <a:t>…and there are pitfalls along the way</a:t>
            </a: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475488" y="1886409"/>
            <a:ext cx="4629912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r>
              <a:rPr lang="en-US" sz="2000" b="0" dirty="0"/>
              <a:t>Ignoring embedded cultural roadblocks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475488" y="2573781"/>
            <a:ext cx="4629912" cy="61555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r>
              <a:rPr lang="en-US" sz="2000" b="0" dirty="0"/>
              <a:t>Placing business process or needs ahead of the customer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475488" y="3568929"/>
            <a:ext cx="4629912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r>
              <a:rPr lang="en-US" sz="2000" b="0" dirty="0"/>
              <a:t>Refusing to empower execution teams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475488" y="4256301"/>
            <a:ext cx="4629912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r>
              <a:rPr lang="en-US" sz="2000" b="0" dirty="0"/>
              <a:t>Shying away from discomfort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475488" y="4943673"/>
            <a:ext cx="4629912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r>
              <a:rPr lang="en-US" sz="2000" b="0" dirty="0"/>
              <a:t>Trying to eat the whole apple at once</a:t>
            </a: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475488" y="1199037"/>
            <a:ext cx="4629912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r>
              <a:rPr lang="en-US" sz="2000" b="0" dirty="0"/>
              <a:t>Failure to launch / no bias for action  </a:t>
            </a: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475488" y="5631043"/>
            <a:ext cx="4629912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r>
              <a:rPr lang="en-US" sz="2000" b="0" dirty="0"/>
              <a:t>Not tackling all the transformation levers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04840" y="1866187"/>
            <a:ext cx="3621785" cy="34470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Digital is not 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an initiative…  it’s a transformation that requires a new way of thinking and doing</a:t>
            </a:r>
          </a:p>
        </p:txBody>
      </p:sp>
    </p:spTree>
    <p:extLst>
      <p:ext uri="{BB962C8B-B14F-4D97-AF65-F5344CB8AC3E}">
        <p14:creationId xmlns:p14="http://schemas.microsoft.com/office/powerpoint/2010/main" val="327088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29488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75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3693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CLIENT was under increasing pressure from competitors and facing </a:t>
            </a:r>
            <a:br>
              <a:rPr lang="en-US" dirty="0"/>
            </a:br>
            <a:r>
              <a:rPr lang="en-US" dirty="0"/>
              <a:t>declining revenues</a:t>
            </a:r>
          </a:p>
        </p:txBody>
      </p:sp>
      <p:sp>
        <p:nvSpPr>
          <p:cNvPr id="19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x-none" sz="800" smtClean="0">
                <a:solidFill>
                  <a:schemeClr val="accent2"/>
                </a:solidFill>
              </a:rPr>
              <a:pPr lvl="0"/>
              <a:t>5</a:t>
            </a:fld>
            <a:endParaRPr lang="x-none" sz="800" dirty="0">
              <a:solidFill>
                <a:schemeClr val="accent2"/>
              </a:solidFill>
            </a:endParaRPr>
          </a:p>
        </p:txBody>
      </p:sp>
      <p:sp>
        <p:nvSpPr>
          <p:cNvPr id="20" name="SlideLogoText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kern="1200" baseline="0" noProof="0" dirty="0">
                <a:solidFill>
                  <a:schemeClr val="accent2"/>
                </a:solidFill>
                <a:latin typeface="Arial" charset="0"/>
                <a:ea typeface="+mn-ea"/>
                <a:cs typeface="+mn-cs"/>
              </a:rPr>
              <a:t>McKinsey &amp; Company</a:t>
            </a:r>
          </a:p>
        </p:txBody>
      </p:sp>
      <p:sp>
        <p:nvSpPr>
          <p:cNvPr id="6" name="TextBox 5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052958" y="1264439"/>
            <a:ext cx="9703493" cy="469235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spcBef>
                <a:spcPts val="1900"/>
              </a:spcBef>
            </a:pPr>
            <a:r>
              <a:rPr lang="en-US" b="1" dirty="0" err="1">
                <a:solidFill>
                  <a:schemeClr val="tx2"/>
                </a:solidFill>
              </a:rPr>
              <a:t>CLIENT.com</a:t>
            </a:r>
            <a:r>
              <a:rPr lang="en-US" b="1" dirty="0">
                <a:solidFill>
                  <a:schemeClr val="tx2"/>
                </a:solidFill>
              </a:rPr>
              <a:t> was </a:t>
            </a:r>
            <a:r>
              <a:rPr lang="en-US" sz="2400" dirty="0">
                <a:solidFill>
                  <a:schemeClr val="accent4"/>
                </a:solidFill>
              </a:rPr>
              <a:t>#2</a:t>
            </a:r>
            <a:r>
              <a:rPr lang="en-US" sz="2400" dirty="0"/>
              <a:t> </a:t>
            </a:r>
            <a:r>
              <a:rPr lang="en-US" b="1" dirty="0">
                <a:solidFill>
                  <a:schemeClr val="tx2"/>
                </a:solidFill>
              </a:rPr>
              <a:t>in </a:t>
            </a:r>
            <a:r>
              <a:rPr lang="en-US" b="1" dirty="0" err="1">
                <a:solidFill>
                  <a:schemeClr val="tx2"/>
                </a:solidFill>
              </a:rPr>
              <a:t>eCommerce</a:t>
            </a:r>
            <a:r>
              <a:rPr lang="en-US" b="1" dirty="0">
                <a:solidFill>
                  <a:schemeClr val="tx2"/>
                </a:solidFill>
              </a:rPr>
              <a:t> in the US behind (B2B and B2C) Amazon yet was seeing ~3% revenue decline; CLIENT Retail was declining faster</a:t>
            </a:r>
          </a:p>
          <a:p>
            <a:pPr>
              <a:spcBef>
                <a:spcPts val="1900"/>
              </a:spcBef>
            </a:pPr>
            <a:r>
              <a:rPr lang="en-US" dirty="0"/>
              <a:t>Lack of benchmarking to competition across </a:t>
            </a:r>
            <a:r>
              <a:rPr lang="en-US" dirty="0" err="1"/>
              <a:t>eCommerce</a:t>
            </a:r>
            <a:r>
              <a:rPr lang="en-US" dirty="0"/>
              <a:t> experience</a:t>
            </a:r>
          </a:p>
          <a:p>
            <a:pPr lvl="1">
              <a:spcBef>
                <a:spcPts val="950"/>
              </a:spcBef>
            </a:pPr>
            <a:r>
              <a:rPr lang="en-US" dirty="0"/>
              <a:t>CLIENT had 120k SKUs online while Amazon had 4.0m </a:t>
            </a:r>
          </a:p>
          <a:p>
            <a:pPr lvl="1">
              <a:spcBef>
                <a:spcPts val="950"/>
              </a:spcBef>
            </a:pPr>
            <a:r>
              <a:rPr lang="en-US" dirty="0"/>
              <a:t>Prices were 7 to 40% higher than Amazon</a:t>
            </a:r>
          </a:p>
          <a:p>
            <a:pPr lvl="1">
              <a:spcBef>
                <a:spcPts val="950"/>
              </a:spcBef>
            </a:pPr>
            <a:r>
              <a:rPr lang="en-US" dirty="0"/>
              <a:t>Website had 8 clicks to checkout and website took 9.2 seconds to load vs. Amazon with 1-2 clicks to check out and a website that took 2.1 seconds to load</a:t>
            </a:r>
          </a:p>
          <a:p>
            <a:pPr lvl="1">
              <a:spcBef>
                <a:spcPts val="950"/>
              </a:spcBef>
            </a:pPr>
            <a:r>
              <a:rPr lang="en-US" dirty="0"/>
              <a:t>Mobile traffic % of visitors increasing, yet mobile experience was poor </a:t>
            </a:r>
          </a:p>
          <a:p>
            <a:pPr>
              <a:spcBef>
                <a:spcPts val="1900"/>
              </a:spcBef>
            </a:pPr>
            <a:r>
              <a:rPr lang="en-US" dirty="0" err="1"/>
              <a:t>eCommerce</a:t>
            </a:r>
            <a:r>
              <a:rPr lang="en-US" dirty="0"/>
              <a:t> team was 16.0 yrs. avg. tenure at CLIENT; most came from supply chain, print marketing and store operations.</a:t>
            </a:r>
          </a:p>
          <a:p>
            <a:pPr>
              <a:spcBef>
                <a:spcPts val="1900"/>
              </a:spcBef>
            </a:pPr>
            <a:r>
              <a:rPr lang="en-US" dirty="0"/>
              <a:t>Digital was allocated fewest dollars across all categories in last five years resulting in material underfunding </a:t>
            </a:r>
          </a:p>
          <a:p>
            <a:pPr>
              <a:spcBef>
                <a:spcPts val="1900"/>
              </a:spcBef>
            </a:pPr>
            <a:r>
              <a:rPr lang="en-US" dirty="0"/>
              <a:t>Technology roadmap was driven by third parties; nearly 1,400 systems maintained by six different vendors </a:t>
            </a:r>
          </a:p>
        </p:txBody>
      </p:sp>
    </p:spTree>
    <p:extLst>
      <p:ext uri="{BB962C8B-B14F-4D97-AF65-F5344CB8AC3E}">
        <p14:creationId xmlns:p14="http://schemas.microsoft.com/office/powerpoint/2010/main" val="411061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84798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00" name="think-cell Slide" r:id="rId8" imgW="344" imgH="344" progId="TCLayout.ActiveDocument.1">
                  <p:embed/>
                </p:oleObj>
              </mc:Choice>
              <mc:Fallback>
                <p:oleObj name="think-cell Slide" r:id="rId8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 dirty="0"/>
              <a:t>How can you create momentum and results, while simultaneously </a:t>
            </a:r>
            <a:br>
              <a:rPr lang="en-US" dirty="0"/>
            </a:br>
            <a:r>
              <a:rPr lang="en-US" dirty="0"/>
              <a:t>rebuilding the foundations?</a:t>
            </a:r>
          </a:p>
        </p:txBody>
      </p:sp>
      <p:grpSp>
        <p:nvGrpSpPr>
          <p:cNvPr id="22" name="Group 21"/>
          <p:cNvGrpSpPr>
            <a:grpSpLocks/>
          </p:cNvGrpSpPr>
          <p:nvPr/>
        </p:nvGrpSpPr>
        <p:grpSpPr>
          <a:xfrm>
            <a:off x="158759" y="1301672"/>
            <a:ext cx="3296797" cy="4253460"/>
            <a:chOff x="229021" y="1301672"/>
            <a:chExt cx="3296797" cy="4253460"/>
          </a:xfrm>
        </p:grpSpPr>
        <p:sp>
          <p:nvSpPr>
            <p:cNvPr id="18" name="Rectangle 17"/>
            <p:cNvSpPr>
              <a:spLocks/>
            </p:cNvSpPr>
            <p:nvPr/>
          </p:nvSpPr>
          <p:spPr>
            <a:xfrm>
              <a:off x="229021" y="1301672"/>
              <a:ext cx="3296797" cy="492443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+mj-lt"/>
                </a:rPr>
                <a:t>Quick wins </a:t>
              </a:r>
            </a:p>
            <a:p>
              <a:r>
                <a:rPr lang="en-US" dirty="0">
                  <a:solidFill>
                    <a:schemeClr val="tx1"/>
                  </a:solidFill>
                  <a:latin typeface="+mj-lt"/>
                </a:rPr>
                <a:t>(0-6 months)</a:t>
              </a:r>
            </a:p>
          </p:txBody>
        </p:sp>
        <p:sp>
          <p:nvSpPr>
            <p:cNvPr id="6" name="TextBox 5"/>
            <p:cNvSpPr txBox="1"/>
            <p:nvPr>
              <p:custDataLst>
                <p:tags r:id="rId6"/>
              </p:custDataLst>
            </p:nvPr>
          </p:nvSpPr>
          <p:spPr>
            <a:xfrm>
              <a:off x="229021" y="2047719"/>
              <a:ext cx="3296797" cy="3507413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>
                <a:spcBef>
                  <a:spcPts val="1100"/>
                </a:spcBef>
              </a:pPr>
              <a:r>
                <a:rPr lang="en-US" sz="1400" b="1" dirty="0">
                  <a:solidFill>
                    <a:schemeClr val="tx2"/>
                  </a:solidFill>
                </a:rPr>
                <a:t>Improve digital marketing</a:t>
              </a:r>
            </a:p>
            <a:p>
              <a:pPr lvl="1">
                <a:spcBef>
                  <a:spcPts val="550"/>
                </a:spcBef>
              </a:pPr>
              <a:r>
                <a:rPr lang="en-US" sz="1400" dirty="0"/>
                <a:t>Digital offers for digital channel</a:t>
              </a:r>
            </a:p>
            <a:p>
              <a:pPr lvl="1">
                <a:spcBef>
                  <a:spcPts val="550"/>
                </a:spcBef>
              </a:pPr>
              <a:r>
                <a:rPr lang="en-US" sz="1400" dirty="0"/>
                <a:t>Use of all channels</a:t>
              </a:r>
            </a:p>
            <a:p>
              <a:pPr lvl="1">
                <a:spcBef>
                  <a:spcPts val="550"/>
                </a:spcBef>
              </a:pPr>
              <a:r>
                <a:rPr lang="en-US" sz="1400" dirty="0"/>
                <a:t>Segmentation of offers</a:t>
              </a:r>
            </a:p>
            <a:p>
              <a:pPr>
                <a:spcBef>
                  <a:spcPts val="1100"/>
                </a:spcBef>
              </a:pPr>
              <a:r>
                <a:rPr lang="en-US" sz="1400" b="1" dirty="0">
                  <a:solidFill>
                    <a:schemeClr val="tx2"/>
                  </a:solidFill>
                </a:rPr>
                <a:t>Improve digital customer experience</a:t>
              </a:r>
            </a:p>
            <a:p>
              <a:pPr lvl="1">
                <a:spcBef>
                  <a:spcPts val="550"/>
                </a:spcBef>
              </a:pPr>
              <a:r>
                <a:rPr lang="en-US" sz="1400" dirty="0"/>
                <a:t>Revamped online experience for </a:t>
              </a:r>
              <a:r>
                <a:rPr lang="en-US" sz="1400" dirty="0" err="1"/>
                <a:t>CLIENT.com</a:t>
              </a:r>
              <a:r>
                <a:rPr lang="en-US" sz="1400" dirty="0"/>
                <a:t> </a:t>
              </a:r>
            </a:p>
            <a:p>
              <a:pPr lvl="1">
                <a:spcBef>
                  <a:spcPts val="550"/>
                </a:spcBef>
              </a:pPr>
              <a:r>
                <a:rPr lang="en-US" sz="1400" dirty="0"/>
                <a:t>Fully Redesigned mobile sites for better conversion/usability</a:t>
              </a:r>
            </a:p>
            <a:p>
              <a:pPr lvl="1">
                <a:spcBef>
                  <a:spcPts val="550"/>
                </a:spcBef>
              </a:pPr>
              <a:r>
                <a:rPr lang="en-US" sz="1400" dirty="0"/>
                <a:t>Improved technical performance</a:t>
              </a:r>
            </a:p>
            <a:p>
              <a:pPr>
                <a:spcBef>
                  <a:spcPts val="1100"/>
                </a:spcBef>
              </a:pPr>
              <a:r>
                <a:rPr lang="en-US" sz="1400" b="1" dirty="0">
                  <a:solidFill>
                    <a:schemeClr val="tx2"/>
                  </a:solidFill>
                </a:rPr>
                <a:t>Established dedicated analytics team</a:t>
              </a:r>
            </a:p>
            <a:p>
              <a:pPr lvl="1">
                <a:spcBef>
                  <a:spcPts val="550"/>
                </a:spcBef>
              </a:pPr>
              <a:r>
                <a:rPr lang="en-US" sz="1400" dirty="0"/>
                <a:t>Implemented dynamic pricing 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67588" y="1655717"/>
            <a:ext cx="407755" cy="470152"/>
            <a:chOff x="6694123" y="1666876"/>
            <a:chExt cx="270635" cy="312050"/>
          </a:xfrm>
          <a:solidFill>
            <a:schemeClr val="tx2"/>
          </a:solidFill>
        </p:grpSpPr>
        <p:grpSp>
          <p:nvGrpSpPr>
            <p:cNvPr id="25" name="Group 24"/>
            <p:cNvGrpSpPr/>
            <p:nvPr/>
          </p:nvGrpSpPr>
          <p:grpSpPr>
            <a:xfrm>
              <a:off x="6694123" y="1666876"/>
              <a:ext cx="180223" cy="312050"/>
              <a:chOff x="4816185" y="1082675"/>
              <a:chExt cx="710739" cy="1230621"/>
            </a:xfrm>
            <a:grpFill/>
          </p:grpSpPr>
          <p:sp>
            <p:nvSpPr>
              <p:cNvPr id="35" name="Freeform 234"/>
              <p:cNvSpPr>
                <a:spLocks/>
              </p:cNvSpPr>
              <p:nvPr/>
            </p:nvSpPr>
            <p:spPr bwMode="auto">
              <a:xfrm>
                <a:off x="5170894" y="1389996"/>
                <a:ext cx="356030" cy="308649"/>
              </a:xfrm>
              <a:custGeom>
                <a:avLst/>
                <a:gdLst>
                  <a:gd name="T0" fmla="*/ 804 w 804"/>
                  <a:gd name="T1" fmla="*/ 697 h 697"/>
                  <a:gd name="T2" fmla="*/ 402 w 804"/>
                  <a:gd name="T3" fmla="*/ 0 h 697"/>
                  <a:gd name="T4" fmla="*/ 0 w 804"/>
                  <a:gd name="T5" fmla="*/ 697 h 697"/>
                  <a:gd name="T6" fmla="*/ 804 w 804"/>
                  <a:gd name="T7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7">
                    <a:moveTo>
                      <a:pt x="804" y="697"/>
                    </a:moveTo>
                    <a:lnTo>
                      <a:pt x="402" y="0"/>
                    </a:lnTo>
                    <a:lnTo>
                      <a:pt x="0" y="697"/>
                    </a:lnTo>
                    <a:lnTo>
                      <a:pt x="804" y="697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29"/>
              </a:p>
            </p:txBody>
          </p:sp>
          <p:sp>
            <p:nvSpPr>
              <p:cNvPr id="36" name="Freeform 252"/>
              <p:cNvSpPr>
                <a:spLocks/>
              </p:cNvSpPr>
              <p:nvPr/>
            </p:nvSpPr>
            <p:spPr bwMode="auto">
              <a:xfrm>
                <a:off x="4816185" y="2005975"/>
                <a:ext cx="354705" cy="307321"/>
              </a:xfrm>
              <a:custGeom>
                <a:avLst/>
                <a:gdLst>
                  <a:gd name="T0" fmla="*/ 0 w 801"/>
                  <a:gd name="T1" fmla="*/ 694 h 694"/>
                  <a:gd name="T2" fmla="*/ 801 w 801"/>
                  <a:gd name="T3" fmla="*/ 694 h 694"/>
                  <a:gd name="T4" fmla="*/ 402 w 801"/>
                  <a:gd name="T5" fmla="*/ 0 h 694"/>
                  <a:gd name="T6" fmla="*/ 0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0" y="694"/>
                    </a:moveTo>
                    <a:lnTo>
                      <a:pt x="801" y="694"/>
                    </a:lnTo>
                    <a:lnTo>
                      <a:pt x="402" y="0"/>
                    </a:lnTo>
                    <a:lnTo>
                      <a:pt x="0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29"/>
              </a:p>
            </p:txBody>
          </p:sp>
          <p:sp>
            <p:nvSpPr>
              <p:cNvPr id="37" name="Freeform 274"/>
              <p:cNvSpPr>
                <a:spLocks/>
              </p:cNvSpPr>
              <p:nvPr/>
            </p:nvSpPr>
            <p:spPr bwMode="auto">
              <a:xfrm>
                <a:off x="4994204" y="1698651"/>
                <a:ext cx="354705" cy="307321"/>
              </a:xfrm>
              <a:custGeom>
                <a:avLst/>
                <a:gdLst>
                  <a:gd name="T0" fmla="*/ 801 w 801"/>
                  <a:gd name="T1" fmla="*/ 694 h 694"/>
                  <a:gd name="T2" fmla="*/ 399 w 801"/>
                  <a:gd name="T3" fmla="*/ 0 h 694"/>
                  <a:gd name="T4" fmla="*/ 0 w 801"/>
                  <a:gd name="T5" fmla="*/ 694 h 694"/>
                  <a:gd name="T6" fmla="*/ 801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694"/>
                    </a:moveTo>
                    <a:lnTo>
                      <a:pt x="399" y="0"/>
                    </a:lnTo>
                    <a:lnTo>
                      <a:pt x="0" y="694"/>
                    </a:lnTo>
                    <a:lnTo>
                      <a:pt x="801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29"/>
              </a:p>
            </p:txBody>
          </p:sp>
          <p:sp>
            <p:nvSpPr>
              <p:cNvPr id="38" name="Freeform 340"/>
              <p:cNvSpPr>
                <a:spLocks/>
              </p:cNvSpPr>
              <p:nvPr/>
            </p:nvSpPr>
            <p:spPr bwMode="auto">
              <a:xfrm>
                <a:off x="4994204" y="1082675"/>
                <a:ext cx="354705" cy="307321"/>
              </a:xfrm>
              <a:custGeom>
                <a:avLst/>
                <a:gdLst>
                  <a:gd name="T0" fmla="*/ 801 w 801"/>
                  <a:gd name="T1" fmla="*/ 694 h 694"/>
                  <a:gd name="T2" fmla="*/ 399 w 801"/>
                  <a:gd name="T3" fmla="*/ 0 h 694"/>
                  <a:gd name="T4" fmla="*/ 0 w 801"/>
                  <a:gd name="T5" fmla="*/ 694 h 694"/>
                  <a:gd name="T6" fmla="*/ 801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694"/>
                    </a:moveTo>
                    <a:lnTo>
                      <a:pt x="399" y="0"/>
                    </a:lnTo>
                    <a:lnTo>
                      <a:pt x="0" y="694"/>
                    </a:lnTo>
                    <a:lnTo>
                      <a:pt x="801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29"/>
              </a:p>
            </p:txBody>
          </p:sp>
          <p:sp>
            <p:nvSpPr>
              <p:cNvPr id="39" name="Freeform 914"/>
              <p:cNvSpPr>
                <a:spLocks/>
              </p:cNvSpPr>
              <p:nvPr/>
            </p:nvSpPr>
            <p:spPr bwMode="auto">
              <a:xfrm>
                <a:off x="4816185" y="1082675"/>
                <a:ext cx="354705" cy="307321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402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29"/>
              </a:p>
            </p:txBody>
          </p:sp>
          <p:sp>
            <p:nvSpPr>
              <p:cNvPr id="40" name="Freeform 940"/>
              <p:cNvSpPr>
                <a:spLocks/>
              </p:cNvSpPr>
              <p:nvPr/>
            </p:nvSpPr>
            <p:spPr bwMode="auto">
              <a:xfrm>
                <a:off x="4994204" y="1389996"/>
                <a:ext cx="354705" cy="308649"/>
              </a:xfrm>
              <a:custGeom>
                <a:avLst/>
                <a:gdLst>
                  <a:gd name="T0" fmla="*/ 801 w 801"/>
                  <a:gd name="T1" fmla="*/ 0 h 697"/>
                  <a:gd name="T2" fmla="*/ 0 w 801"/>
                  <a:gd name="T3" fmla="*/ 0 h 697"/>
                  <a:gd name="T4" fmla="*/ 399 w 801"/>
                  <a:gd name="T5" fmla="*/ 697 h 697"/>
                  <a:gd name="T6" fmla="*/ 801 w 801"/>
                  <a:gd name="T7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7">
                    <a:moveTo>
                      <a:pt x="801" y="0"/>
                    </a:moveTo>
                    <a:lnTo>
                      <a:pt x="0" y="0"/>
                    </a:lnTo>
                    <a:lnTo>
                      <a:pt x="399" y="697"/>
                    </a:lnTo>
                    <a:lnTo>
                      <a:pt x="80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29"/>
              </a:p>
            </p:txBody>
          </p:sp>
          <p:sp>
            <p:nvSpPr>
              <p:cNvPr id="41" name="Freeform 966"/>
              <p:cNvSpPr>
                <a:spLocks/>
              </p:cNvSpPr>
              <p:nvPr/>
            </p:nvSpPr>
            <p:spPr bwMode="auto">
              <a:xfrm>
                <a:off x="5170894" y="1698651"/>
                <a:ext cx="356030" cy="307321"/>
              </a:xfrm>
              <a:custGeom>
                <a:avLst/>
                <a:gdLst>
                  <a:gd name="T0" fmla="*/ 804 w 804"/>
                  <a:gd name="T1" fmla="*/ 0 h 694"/>
                  <a:gd name="T2" fmla="*/ 0 w 804"/>
                  <a:gd name="T3" fmla="*/ 0 h 694"/>
                  <a:gd name="T4" fmla="*/ 402 w 804"/>
                  <a:gd name="T5" fmla="*/ 694 h 694"/>
                  <a:gd name="T6" fmla="*/ 804 w 804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804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29"/>
              </a:p>
            </p:txBody>
          </p:sp>
          <p:sp>
            <p:nvSpPr>
              <p:cNvPr id="42" name="Freeform 1016"/>
              <p:cNvSpPr>
                <a:spLocks/>
              </p:cNvSpPr>
              <p:nvPr/>
            </p:nvSpPr>
            <p:spPr bwMode="auto">
              <a:xfrm>
                <a:off x="4994204" y="2005975"/>
                <a:ext cx="354705" cy="307321"/>
              </a:xfrm>
              <a:custGeom>
                <a:avLst/>
                <a:gdLst>
                  <a:gd name="T0" fmla="*/ 0 w 801"/>
                  <a:gd name="T1" fmla="*/ 0 h 694"/>
                  <a:gd name="T2" fmla="*/ 399 w 801"/>
                  <a:gd name="T3" fmla="*/ 694 h 694"/>
                  <a:gd name="T4" fmla="*/ 399 w 801"/>
                  <a:gd name="T5" fmla="*/ 694 h 694"/>
                  <a:gd name="T6" fmla="*/ 399 w 801"/>
                  <a:gd name="T7" fmla="*/ 694 h 694"/>
                  <a:gd name="T8" fmla="*/ 801 w 801"/>
                  <a:gd name="T9" fmla="*/ 0 h 694"/>
                  <a:gd name="T10" fmla="*/ 0 w 801"/>
                  <a:gd name="T11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1" h="694">
                    <a:moveTo>
                      <a:pt x="0" y="0"/>
                    </a:moveTo>
                    <a:lnTo>
                      <a:pt x="399" y="694"/>
                    </a:lnTo>
                    <a:lnTo>
                      <a:pt x="399" y="694"/>
                    </a:lnTo>
                    <a:lnTo>
                      <a:pt x="399" y="694"/>
                    </a:lnTo>
                    <a:lnTo>
                      <a:pt x="80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29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784872" y="1666876"/>
              <a:ext cx="179886" cy="312050"/>
              <a:chOff x="5170891" y="1082675"/>
              <a:chExt cx="709410" cy="1230621"/>
            </a:xfrm>
            <a:grpFill/>
          </p:grpSpPr>
          <p:sp>
            <p:nvSpPr>
              <p:cNvPr id="27" name="Freeform 236"/>
              <p:cNvSpPr>
                <a:spLocks/>
              </p:cNvSpPr>
              <p:nvPr/>
            </p:nvSpPr>
            <p:spPr bwMode="auto">
              <a:xfrm>
                <a:off x="5170891" y="2005975"/>
                <a:ext cx="354705" cy="307321"/>
              </a:xfrm>
              <a:custGeom>
                <a:avLst/>
                <a:gdLst>
                  <a:gd name="T0" fmla="*/ 399 w 801"/>
                  <a:gd name="T1" fmla="*/ 0 h 694"/>
                  <a:gd name="T2" fmla="*/ 0 w 801"/>
                  <a:gd name="T3" fmla="*/ 694 h 694"/>
                  <a:gd name="T4" fmla="*/ 801 w 801"/>
                  <a:gd name="T5" fmla="*/ 694 h 694"/>
                  <a:gd name="T6" fmla="*/ 399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399" y="0"/>
                    </a:moveTo>
                    <a:lnTo>
                      <a:pt x="0" y="694"/>
                    </a:lnTo>
                    <a:lnTo>
                      <a:pt x="801" y="694"/>
                    </a:lnTo>
                    <a:lnTo>
                      <a:pt x="399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29"/>
              </a:p>
            </p:txBody>
          </p:sp>
          <p:sp>
            <p:nvSpPr>
              <p:cNvPr id="28" name="Freeform 238"/>
              <p:cNvSpPr>
                <a:spLocks/>
              </p:cNvSpPr>
              <p:nvPr/>
            </p:nvSpPr>
            <p:spPr bwMode="auto">
              <a:xfrm>
                <a:off x="5525596" y="1389996"/>
                <a:ext cx="354705" cy="308649"/>
              </a:xfrm>
              <a:custGeom>
                <a:avLst/>
                <a:gdLst>
                  <a:gd name="T0" fmla="*/ 801 w 801"/>
                  <a:gd name="T1" fmla="*/ 697 h 697"/>
                  <a:gd name="T2" fmla="*/ 402 w 801"/>
                  <a:gd name="T3" fmla="*/ 0 h 697"/>
                  <a:gd name="T4" fmla="*/ 0 w 801"/>
                  <a:gd name="T5" fmla="*/ 697 h 697"/>
                  <a:gd name="T6" fmla="*/ 801 w 801"/>
                  <a:gd name="T7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7">
                    <a:moveTo>
                      <a:pt x="801" y="697"/>
                    </a:moveTo>
                    <a:lnTo>
                      <a:pt x="402" y="0"/>
                    </a:lnTo>
                    <a:lnTo>
                      <a:pt x="0" y="697"/>
                    </a:lnTo>
                    <a:lnTo>
                      <a:pt x="801" y="697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29"/>
              </a:p>
            </p:txBody>
          </p:sp>
          <p:sp>
            <p:nvSpPr>
              <p:cNvPr id="29" name="Freeform 280"/>
              <p:cNvSpPr>
                <a:spLocks/>
              </p:cNvSpPr>
              <p:nvPr/>
            </p:nvSpPr>
            <p:spPr bwMode="auto">
              <a:xfrm>
                <a:off x="5347577" y="1698651"/>
                <a:ext cx="356030" cy="307321"/>
              </a:xfrm>
              <a:custGeom>
                <a:avLst/>
                <a:gdLst>
                  <a:gd name="T0" fmla="*/ 402 w 804"/>
                  <a:gd name="T1" fmla="*/ 0 h 694"/>
                  <a:gd name="T2" fmla="*/ 0 w 804"/>
                  <a:gd name="T3" fmla="*/ 694 h 694"/>
                  <a:gd name="T4" fmla="*/ 804 w 804"/>
                  <a:gd name="T5" fmla="*/ 694 h 694"/>
                  <a:gd name="T6" fmla="*/ 402 w 804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402" y="0"/>
                    </a:moveTo>
                    <a:lnTo>
                      <a:pt x="0" y="694"/>
                    </a:lnTo>
                    <a:lnTo>
                      <a:pt x="804" y="694"/>
                    </a:lnTo>
                    <a:lnTo>
                      <a:pt x="40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29"/>
              </a:p>
            </p:txBody>
          </p:sp>
          <p:sp>
            <p:nvSpPr>
              <p:cNvPr id="30" name="Freeform 333"/>
              <p:cNvSpPr>
                <a:spLocks/>
              </p:cNvSpPr>
              <p:nvPr/>
            </p:nvSpPr>
            <p:spPr bwMode="auto">
              <a:xfrm>
                <a:off x="5347577" y="1082675"/>
                <a:ext cx="356030" cy="307321"/>
              </a:xfrm>
              <a:custGeom>
                <a:avLst/>
                <a:gdLst>
                  <a:gd name="T0" fmla="*/ 804 w 804"/>
                  <a:gd name="T1" fmla="*/ 694 h 694"/>
                  <a:gd name="T2" fmla="*/ 402 w 804"/>
                  <a:gd name="T3" fmla="*/ 0 h 694"/>
                  <a:gd name="T4" fmla="*/ 0 w 804"/>
                  <a:gd name="T5" fmla="*/ 694 h 694"/>
                  <a:gd name="T6" fmla="*/ 804 w 804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804" y="694"/>
                    </a:moveTo>
                    <a:lnTo>
                      <a:pt x="402" y="0"/>
                    </a:lnTo>
                    <a:lnTo>
                      <a:pt x="0" y="694"/>
                    </a:lnTo>
                    <a:lnTo>
                      <a:pt x="804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29"/>
              </a:p>
            </p:txBody>
          </p:sp>
          <p:sp>
            <p:nvSpPr>
              <p:cNvPr id="31" name="Freeform 913"/>
              <p:cNvSpPr>
                <a:spLocks/>
              </p:cNvSpPr>
              <p:nvPr/>
            </p:nvSpPr>
            <p:spPr bwMode="auto">
              <a:xfrm>
                <a:off x="5170891" y="1082675"/>
                <a:ext cx="354705" cy="307321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399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399" y="694"/>
                    </a:lnTo>
                    <a:lnTo>
                      <a:pt x="80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29"/>
              </a:p>
            </p:txBody>
          </p:sp>
          <p:sp>
            <p:nvSpPr>
              <p:cNvPr id="32" name="Freeform 939"/>
              <p:cNvSpPr>
                <a:spLocks/>
              </p:cNvSpPr>
              <p:nvPr/>
            </p:nvSpPr>
            <p:spPr bwMode="auto">
              <a:xfrm>
                <a:off x="5347577" y="1389996"/>
                <a:ext cx="356030" cy="308649"/>
              </a:xfrm>
              <a:custGeom>
                <a:avLst/>
                <a:gdLst>
                  <a:gd name="T0" fmla="*/ 804 w 804"/>
                  <a:gd name="T1" fmla="*/ 0 h 697"/>
                  <a:gd name="T2" fmla="*/ 0 w 804"/>
                  <a:gd name="T3" fmla="*/ 0 h 697"/>
                  <a:gd name="T4" fmla="*/ 402 w 804"/>
                  <a:gd name="T5" fmla="*/ 697 h 697"/>
                  <a:gd name="T6" fmla="*/ 804 w 804"/>
                  <a:gd name="T7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7">
                    <a:moveTo>
                      <a:pt x="804" y="0"/>
                    </a:moveTo>
                    <a:lnTo>
                      <a:pt x="0" y="0"/>
                    </a:lnTo>
                    <a:lnTo>
                      <a:pt x="402" y="697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29"/>
              </a:p>
            </p:txBody>
          </p:sp>
          <p:sp>
            <p:nvSpPr>
              <p:cNvPr id="33" name="Freeform 965"/>
              <p:cNvSpPr>
                <a:spLocks/>
              </p:cNvSpPr>
              <p:nvPr/>
            </p:nvSpPr>
            <p:spPr bwMode="auto">
              <a:xfrm>
                <a:off x="5525596" y="1698651"/>
                <a:ext cx="354705" cy="307321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402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29"/>
              </a:p>
            </p:txBody>
          </p:sp>
          <p:sp>
            <p:nvSpPr>
              <p:cNvPr id="34" name="Freeform 1010"/>
              <p:cNvSpPr>
                <a:spLocks/>
              </p:cNvSpPr>
              <p:nvPr/>
            </p:nvSpPr>
            <p:spPr bwMode="auto">
              <a:xfrm>
                <a:off x="5347577" y="2005975"/>
                <a:ext cx="356030" cy="307321"/>
              </a:xfrm>
              <a:custGeom>
                <a:avLst/>
                <a:gdLst>
                  <a:gd name="T0" fmla="*/ 402 w 804"/>
                  <a:gd name="T1" fmla="*/ 694 h 694"/>
                  <a:gd name="T2" fmla="*/ 402 w 804"/>
                  <a:gd name="T3" fmla="*/ 694 h 694"/>
                  <a:gd name="T4" fmla="*/ 804 w 804"/>
                  <a:gd name="T5" fmla="*/ 0 h 694"/>
                  <a:gd name="T6" fmla="*/ 0 w 804"/>
                  <a:gd name="T7" fmla="*/ 0 h 694"/>
                  <a:gd name="T8" fmla="*/ 402 w 804"/>
                  <a:gd name="T9" fmla="*/ 694 h 694"/>
                  <a:gd name="T10" fmla="*/ 402 w 804"/>
                  <a:gd name="T11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4" h="694">
                    <a:moveTo>
                      <a:pt x="402" y="694"/>
                    </a:moveTo>
                    <a:lnTo>
                      <a:pt x="402" y="694"/>
                    </a:lnTo>
                    <a:lnTo>
                      <a:pt x="804" y="0"/>
                    </a:lnTo>
                    <a:lnTo>
                      <a:pt x="0" y="0"/>
                    </a:lnTo>
                    <a:lnTo>
                      <a:pt x="402" y="694"/>
                    </a:lnTo>
                    <a:lnTo>
                      <a:pt x="402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29"/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7700205" y="1655717"/>
            <a:ext cx="407755" cy="470152"/>
            <a:chOff x="6694123" y="1666876"/>
            <a:chExt cx="270635" cy="312050"/>
          </a:xfrm>
          <a:solidFill>
            <a:schemeClr val="tx2"/>
          </a:solidFill>
        </p:grpSpPr>
        <p:grpSp>
          <p:nvGrpSpPr>
            <p:cNvPr id="44" name="Group 43"/>
            <p:cNvGrpSpPr/>
            <p:nvPr/>
          </p:nvGrpSpPr>
          <p:grpSpPr>
            <a:xfrm>
              <a:off x="6694123" y="1666876"/>
              <a:ext cx="180223" cy="312050"/>
              <a:chOff x="4816185" y="1082675"/>
              <a:chExt cx="710739" cy="1230621"/>
            </a:xfrm>
            <a:grpFill/>
          </p:grpSpPr>
          <p:sp>
            <p:nvSpPr>
              <p:cNvPr id="54" name="Freeform 234"/>
              <p:cNvSpPr>
                <a:spLocks/>
              </p:cNvSpPr>
              <p:nvPr/>
            </p:nvSpPr>
            <p:spPr bwMode="auto">
              <a:xfrm>
                <a:off x="5170894" y="1389996"/>
                <a:ext cx="356030" cy="308649"/>
              </a:xfrm>
              <a:custGeom>
                <a:avLst/>
                <a:gdLst>
                  <a:gd name="T0" fmla="*/ 804 w 804"/>
                  <a:gd name="T1" fmla="*/ 697 h 697"/>
                  <a:gd name="T2" fmla="*/ 402 w 804"/>
                  <a:gd name="T3" fmla="*/ 0 h 697"/>
                  <a:gd name="T4" fmla="*/ 0 w 804"/>
                  <a:gd name="T5" fmla="*/ 697 h 697"/>
                  <a:gd name="T6" fmla="*/ 804 w 804"/>
                  <a:gd name="T7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7">
                    <a:moveTo>
                      <a:pt x="804" y="697"/>
                    </a:moveTo>
                    <a:lnTo>
                      <a:pt x="402" y="0"/>
                    </a:lnTo>
                    <a:lnTo>
                      <a:pt x="0" y="697"/>
                    </a:lnTo>
                    <a:lnTo>
                      <a:pt x="804" y="697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29"/>
              </a:p>
            </p:txBody>
          </p:sp>
          <p:sp>
            <p:nvSpPr>
              <p:cNvPr id="55" name="Freeform 252"/>
              <p:cNvSpPr>
                <a:spLocks/>
              </p:cNvSpPr>
              <p:nvPr/>
            </p:nvSpPr>
            <p:spPr bwMode="auto">
              <a:xfrm>
                <a:off x="4816185" y="2005975"/>
                <a:ext cx="354705" cy="307321"/>
              </a:xfrm>
              <a:custGeom>
                <a:avLst/>
                <a:gdLst>
                  <a:gd name="T0" fmla="*/ 0 w 801"/>
                  <a:gd name="T1" fmla="*/ 694 h 694"/>
                  <a:gd name="T2" fmla="*/ 801 w 801"/>
                  <a:gd name="T3" fmla="*/ 694 h 694"/>
                  <a:gd name="T4" fmla="*/ 402 w 801"/>
                  <a:gd name="T5" fmla="*/ 0 h 694"/>
                  <a:gd name="T6" fmla="*/ 0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0" y="694"/>
                    </a:moveTo>
                    <a:lnTo>
                      <a:pt x="801" y="694"/>
                    </a:lnTo>
                    <a:lnTo>
                      <a:pt x="402" y="0"/>
                    </a:lnTo>
                    <a:lnTo>
                      <a:pt x="0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29"/>
              </a:p>
            </p:txBody>
          </p:sp>
          <p:sp>
            <p:nvSpPr>
              <p:cNvPr id="56" name="Freeform 274"/>
              <p:cNvSpPr>
                <a:spLocks/>
              </p:cNvSpPr>
              <p:nvPr/>
            </p:nvSpPr>
            <p:spPr bwMode="auto">
              <a:xfrm>
                <a:off x="4994204" y="1698651"/>
                <a:ext cx="354705" cy="307321"/>
              </a:xfrm>
              <a:custGeom>
                <a:avLst/>
                <a:gdLst>
                  <a:gd name="T0" fmla="*/ 801 w 801"/>
                  <a:gd name="T1" fmla="*/ 694 h 694"/>
                  <a:gd name="T2" fmla="*/ 399 w 801"/>
                  <a:gd name="T3" fmla="*/ 0 h 694"/>
                  <a:gd name="T4" fmla="*/ 0 w 801"/>
                  <a:gd name="T5" fmla="*/ 694 h 694"/>
                  <a:gd name="T6" fmla="*/ 801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694"/>
                    </a:moveTo>
                    <a:lnTo>
                      <a:pt x="399" y="0"/>
                    </a:lnTo>
                    <a:lnTo>
                      <a:pt x="0" y="694"/>
                    </a:lnTo>
                    <a:lnTo>
                      <a:pt x="801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29"/>
              </a:p>
            </p:txBody>
          </p:sp>
          <p:sp>
            <p:nvSpPr>
              <p:cNvPr id="57" name="Freeform 340"/>
              <p:cNvSpPr>
                <a:spLocks/>
              </p:cNvSpPr>
              <p:nvPr/>
            </p:nvSpPr>
            <p:spPr bwMode="auto">
              <a:xfrm>
                <a:off x="4994204" y="1082675"/>
                <a:ext cx="354705" cy="307321"/>
              </a:xfrm>
              <a:custGeom>
                <a:avLst/>
                <a:gdLst>
                  <a:gd name="T0" fmla="*/ 801 w 801"/>
                  <a:gd name="T1" fmla="*/ 694 h 694"/>
                  <a:gd name="T2" fmla="*/ 399 w 801"/>
                  <a:gd name="T3" fmla="*/ 0 h 694"/>
                  <a:gd name="T4" fmla="*/ 0 w 801"/>
                  <a:gd name="T5" fmla="*/ 694 h 694"/>
                  <a:gd name="T6" fmla="*/ 801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694"/>
                    </a:moveTo>
                    <a:lnTo>
                      <a:pt x="399" y="0"/>
                    </a:lnTo>
                    <a:lnTo>
                      <a:pt x="0" y="694"/>
                    </a:lnTo>
                    <a:lnTo>
                      <a:pt x="801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29"/>
              </a:p>
            </p:txBody>
          </p:sp>
          <p:sp>
            <p:nvSpPr>
              <p:cNvPr id="58" name="Freeform 914"/>
              <p:cNvSpPr>
                <a:spLocks/>
              </p:cNvSpPr>
              <p:nvPr/>
            </p:nvSpPr>
            <p:spPr bwMode="auto">
              <a:xfrm>
                <a:off x="4816185" y="1082675"/>
                <a:ext cx="354705" cy="307321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402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29"/>
              </a:p>
            </p:txBody>
          </p:sp>
          <p:sp>
            <p:nvSpPr>
              <p:cNvPr id="59" name="Freeform 940"/>
              <p:cNvSpPr>
                <a:spLocks/>
              </p:cNvSpPr>
              <p:nvPr/>
            </p:nvSpPr>
            <p:spPr bwMode="auto">
              <a:xfrm>
                <a:off x="4994204" y="1389996"/>
                <a:ext cx="354705" cy="308649"/>
              </a:xfrm>
              <a:custGeom>
                <a:avLst/>
                <a:gdLst>
                  <a:gd name="T0" fmla="*/ 801 w 801"/>
                  <a:gd name="T1" fmla="*/ 0 h 697"/>
                  <a:gd name="T2" fmla="*/ 0 w 801"/>
                  <a:gd name="T3" fmla="*/ 0 h 697"/>
                  <a:gd name="T4" fmla="*/ 399 w 801"/>
                  <a:gd name="T5" fmla="*/ 697 h 697"/>
                  <a:gd name="T6" fmla="*/ 801 w 801"/>
                  <a:gd name="T7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7">
                    <a:moveTo>
                      <a:pt x="801" y="0"/>
                    </a:moveTo>
                    <a:lnTo>
                      <a:pt x="0" y="0"/>
                    </a:lnTo>
                    <a:lnTo>
                      <a:pt x="399" y="697"/>
                    </a:lnTo>
                    <a:lnTo>
                      <a:pt x="80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29"/>
              </a:p>
            </p:txBody>
          </p:sp>
          <p:sp>
            <p:nvSpPr>
              <p:cNvPr id="60" name="Freeform 966"/>
              <p:cNvSpPr>
                <a:spLocks/>
              </p:cNvSpPr>
              <p:nvPr/>
            </p:nvSpPr>
            <p:spPr bwMode="auto">
              <a:xfrm>
                <a:off x="5170894" y="1698651"/>
                <a:ext cx="356030" cy="307321"/>
              </a:xfrm>
              <a:custGeom>
                <a:avLst/>
                <a:gdLst>
                  <a:gd name="T0" fmla="*/ 804 w 804"/>
                  <a:gd name="T1" fmla="*/ 0 h 694"/>
                  <a:gd name="T2" fmla="*/ 0 w 804"/>
                  <a:gd name="T3" fmla="*/ 0 h 694"/>
                  <a:gd name="T4" fmla="*/ 402 w 804"/>
                  <a:gd name="T5" fmla="*/ 694 h 694"/>
                  <a:gd name="T6" fmla="*/ 804 w 804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804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29"/>
              </a:p>
            </p:txBody>
          </p:sp>
          <p:sp>
            <p:nvSpPr>
              <p:cNvPr id="61" name="Freeform 1016"/>
              <p:cNvSpPr>
                <a:spLocks/>
              </p:cNvSpPr>
              <p:nvPr/>
            </p:nvSpPr>
            <p:spPr bwMode="auto">
              <a:xfrm>
                <a:off x="4994204" y="2005975"/>
                <a:ext cx="354705" cy="307321"/>
              </a:xfrm>
              <a:custGeom>
                <a:avLst/>
                <a:gdLst>
                  <a:gd name="T0" fmla="*/ 0 w 801"/>
                  <a:gd name="T1" fmla="*/ 0 h 694"/>
                  <a:gd name="T2" fmla="*/ 399 w 801"/>
                  <a:gd name="T3" fmla="*/ 694 h 694"/>
                  <a:gd name="T4" fmla="*/ 399 w 801"/>
                  <a:gd name="T5" fmla="*/ 694 h 694"/>
                  <a:gd name="T6" fmla="*/ 399 w 801"/>
                  <a:gd name="T7" fmla="*/ 694 h 694"/>
                  <a:gd name="T8" fmla="*/ 801 w 801"/>
                  <a:gd name="T9" fmla="*/ 0 h 694"/>
                  <a:gd name="T10" fmla="*/ 0 w 801"/>
                  <a:gd name="T11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1" h="694">
                    <a:moveTo>
                      <a:pt x="0" y="0"/>
                    </a:moveTo>
                    <a:lnTo>
                      <a:pt x="399" y="694"/>
                    </a:lnTo>
                    <a:lnTo>
                      <a:pt x="399" y="694"/>
                    </a:lnTo>
                    <a:lnTo>
                      <a:pt x="399" y="694"/>
                    </a:lnTo>
                    <a:lnTo>
                      <a:pt x="80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29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784872" y="1666876"/>
              <a:ext cx="179886" cy="312050"/>
              <a:chOff x="5170891" y="1082675"/>
              <a:chExt cx="709410" cy="1230621"/>
            </a:xfrm>
            <a:grpFill/>
          </p:grpSpPr>
          <p:sp>
            <p:nvSpPr>
              <p:cNvPr id="46" name="Freeform 236"/>
              <p:cNvSpPr>
                <a:spLocks/>
              </p:cNvSpPr>
              <p:nvPr/>
            </p:nvSpPr>
            <p:spPr bwMode="auto">
              <a:xfrm>
                <a:off x="5170891" y="2005975"/>
                <a:ext cx="354705" cy="307321"/>
              </a:xfrm>
              <a:custGeom>
                <a:avLst/>
                <a:gdLst>
                  <a:gd name="T0" fmla="*/ 399 w 801"/>
                  <a:gd name="T1" fmla="*/ 0 h 694"/>
                  <a:gd name="T2" fmla="*/ 0 w 801"/>
                  <a:gd name="T3" fmla="*/ 694 h 694"/>
                  <a:gd name="T4" fmla="*/ 801 w 801"/>
                  <a:gd name="T5" fmla="*/ 694 h 694"/>
                  <a:gd name="T6" fmla="*/ 399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399" y="0"/>
                    </a:moveTo>
                    <a:lnTo>
                      <a:pt x="0" y="694"/>
                    </a:lnTo>
                    <a:lnTo>
                      <a:pt x="801" y="694"/>
                    </a:lnTo>
                    <a:lnTo>
                      <a:pt x="399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29"/>
              </a:p>
            </p:txBody>
          </p:sp>
          <p:sp>
            <p:nvSpPr>
              <p:cNvPr id="47" name="Freeform 238"/>
              <p:cNvSpPr>
                <a:spLocks/>
              </p:cNvSpPr>
              <p:nvPr/>
            </p:nvSpPr>
            <p:spPr bwMode="auto">
              <a:xfrm>
                <a:off x="5525596" y="1389996"/>
                <a:ext cx="354705" cy="308649"/>
              </a:xfrm>
              <a:custGeom>
                <a:avLst/>
                <a:gdLst>
                  <a:gd name="T0" fmla="*/ 801 w 801"/>
                  <a:gd name="T1" fmla="*/ 697 h 697"/>
                  <a:gd name="T2" fmla="*/ 402 w 801"/>
                  <a:gd name="T3" fmla="*/ 0 h 697"/>
                  <a:gd name="T4" fmla="*/ 0 w 801"/>
                  <a:gd name="T5" fmla="*/ 697 h 697"/>
                  <a:gd name="T6" fmla="*/ 801 w 801"/>
                  <a:gd name="T7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7">
                    <a:moveTo>
                      <a:pt x="801" y="697"/>
                    </a:moveTo>
                    <a:lnTo>
                      <a:pt x="402" y="0"/>
                    </a:lnTo>
                    <a:lnTo>
                      <a:pt x="0" y="697"/>
                    </a:lnTo>
                    <a:lnTo>
                      <a:pt x="801" y="697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29"/>
              </a:p>
            </p:txBody>
          </p:sp>
          <p:sp>
            <p:nvSpPr>
              <p:cNvPr id="48" name="Freeform 280"/>
              <p:cNvSpPr>
                <a:spLocks/>
              </p:cNvSpPr>
              <p:nvPr/>
            </p:nvSpPr>
            <p:spPr bwMode="auto">
              <a:xfrm>
                <a:off x="5347577" y="1698651"/>
                <a:ext cx="356030" cy="307321"/>
              </a:xfrm>
              <a:custGeom>
                <a:avLst/>
                <a:gdLst>
                  <a:gd name="T0" fmla="*/ 402 w 804"/>
                  <a:gd name="T1" fmla="*/ 0 h 694"/>
                  <a:gd name="T2" fmla="*/ 0 w 804"/>
                  <a:gd name="T3" fmla="*/ 694 h 694"/>
                  <a:gd name="T4" fmla="*/ 804 w 804"/>
                  <a:gd name="T5" fmla="*/ 694 h 694"/>
                  <a:gd name="T6" fmla="*/ 402 w 804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402" y="0"/>
                    </a:moveTo>
                    <a:lnTo>
                      <a:pt x="0" y="694"/>
                    </a:lnTo>
                    <a:lnTo>
                      <a:pt x="804" y="694"/>
                    </a:lnTo>
                    <a:lnTo>
                      <a:pt x="40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29"/>
              </a:p>
            </p:txBody>
          </p:sp>
          <p:sp>
            <p:nvSpPr>
              <p:cNvPr id="49" name="Freeform 333"/>
              <p:cNvSpPr>
                <a:spLocks/>
              </p:cNvSpPr>
              <p:nvPr/>
            </p:nvSpPr>
            <p:spPr bwMode="auto">
              <a:xfrm>
                <a:off x="5347577" y="1082675"/>
                <a:ext cx="356030" cy="307321"/>
              </a:xfrm>
              <a:custGeom>
                <a:avLst/>
                <a:gdLst>
                  <a:gd name="T0" fmla="*/ 804 w 804"/>
                  <a:gd name="T1" fmla="*/ 694 h 694"/>
                  <a:gd name="T2" fmla="*/ 402 w 804"/>
                  <a:gd name="T3" fmla="*/ 0 h 694"/>
                  <a:gd name="T4" fmla="*/ 0 w 804"/>
                  <a:gd name="T5" fmla="*/ 694 h 694"/>
                  <a:gd name="T6" fmla="*/ 804 w 804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804" y="694"/>
                    </a:moveTo>
                    <a:lnTo>
                      <a:pt x="402" y="0"/>
                    </a:lnTo>
                    <a:lnTo>
                      <a:pt x="0" y="694"/>
                    </a:lnTo>
                    <a:lnTo>
                      <a:pt x="804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29"/>
              </a:p>
            </p:txBody>
          </p:sp>
          <p:sp>
            <p:nvSpPr>
              <p:cNvPr id="50" name="Freeform 913"/>
              <p:cNvSpPr>
                <a:spLocks/>
              </p:cNvSpPr>
              <p:nvPr/>
            </p:nvSpPr>
            <p:spPr bwMode="auto">
              <a:xfrm>
                <a:off x="5170891" y="1082675"/>
                <a:ext cx="354705" cy="307321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399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399" y="694"/>
                    </a:lnTo>
                    <a:lnTo>
                      <a:pt x="80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29"/>
              </a:p>
            </p:txBody>
          </p:sp>
          <p:sp>
            <p:nvSpPr>
              <p:cNvPr id="51" name="Freeform 939"/>
              <p:cNvSpPr>
                <a:spLocks/>
              </p:cNvSpPr>
              <p:nvPr/>
            </p:nvSpPr>
            <p:spPr bwMode="auto">
              <a:xfrm>
                <a:off x="5347577" y="1389996"/>
                <a:ext cx="356030" cy="308649"/>
              </a:xfrm>
              <a:custGeom>
                <a:avLst/>
                <a:gdLst>
                  <a:gd name="T0" fmla="*/ 804 w 804"/>
                  <a:gd name="T1" fmla="*/ 0 h 697"/>
                  <a:gd name="T2" fmla="*/ 0 w 804"/>
                  <a:gd name="T3" fmla="*/ 0 h 697"/>
                  <a:gd name="T4" fmla="*/ 402 w 804"/>
                  <a:gd name="T5" fmla="*/ 697 h 697"/>
                  <a:gd name="T6" fmla="*/ 804 w 804"/>
                  <a:gd name="T7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7">
                    <a:moveTo>
                      <a:pt x="804" y="0"/>
                    </a:moveTo>
                    <a:lnTo>
                      <a:pt x="0" y="0"/>
                    </a:lnTo>
                    <a:lnTo>
                      <a:pt x="402" y="697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29"/>
              </a:p>
            </p:txBody>
          </p:sp>
          <p:sp>
            <p:nvSpPr>
              <p:cNvPr id="52" name="Freeform 965"/>
              <p:cNvSpPr>
                <a:spLocks/>
              </p:cNvSpPr>
              <p:nvPr/>
            </p:nvSpPr>
            <p:spPr bwMode="auto">
              <a:xfrm>
                <a:off x="5525596" y="1698651"/>
                <a:ext cx="354705" cy="307321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402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29"/>
              </a:p>
            </p:txBody>
          </p:sp>
          <p:sp>
            <p:nvSpPr>
              <p:cNvPr id="53" name="Freeform 1010"/>
              <p:cNvSpPr>
                <a:spLocks/>
              </p:cNvSpPr>
              <p:nvPr/>
            </p:nvSpPr>
            <p:spPr bwMode="auto">
              <a:xfrm>
                <a:off x="5347577" y="2005975"/>
                <a:ext cx="356030" cy="307321"/>
              </a:xfrm>
              <a:custGeom>
                <a:avLst/>
                <a:gdLst>
                  <a:gd name="T0" fmla="*/ 402 w 804"/>
                  <a:gd name="T1" fmla="*/ 694 h 694"/>
                  <a:gd name="T2" fmla="*/ 402 w 804"/>
                  <a:gd name="T3" fmla="*/ 694 h 694"/>
                  <a:gd name="T4" fmla="*/ 804 w 804"/>
                  <a:gd name="T5" fmla="*/ 0 h 694"/>
                  <a:gd name="T6" fmla="*/ 0 w 804"/>
                  <a:gd name="T7" fmla="*/ 0 h 694"/>
                  <a:gd name="T8" fmla="*/ 402 w 804"/>
                  <a:gd name="T9" fmla="*/ 694 h 694"/>
                  <a:gd name="T10" fmla="*/ 402 w 804"/>
                  <a:gd name="T11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4" h="694">
                    <a:moveTo>
                      <a:pt x="402" y="694"/>
                    </a:moveTo>
                    <a:lnTo>
                      <a:pt x="402" y="694"/>
                    </a:lnTo>
                    <a:lnTo>
                      <a:pt x="804" y="0"/>
                    </a:lnTo>
                    <a:lnTo>
                      <a:pt x="0" y="0"/>
                    </a:lnTo>
                    <a:lnTo>
                      <a:pt x="402" y="694"/>
                    </a:lnTo>
                    <a:lnTo>
                      <a:pt x="402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29"/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3703472" y="2123574"/>
            <a:ext cx="4146944" cy="3916279"/>
            <a:chOff x="3703472" y="2123574"/>
            <a:chExt cx="4146944" cy="4235115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3703472" y="2123574"/>
              <a:ext cx="0" cy="4235115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850416" y="2123574"/>
              <a:ext cx="0" cy="4235115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/>
          <p:cNvCxnSpPr>
            <a:cxnSpLocks/>
          </p:cNvCxnSpPr>
          <p:nvPr/>
        </p:nvCxnSpPr>
        <p:spPr>
          <a:xfrm>
            <a:off x="158759" y="1884947"/>
            <a:ext cx="3296797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4087375" y="1301672"/>
            <a:ext cx="3500798" cy="4795874"/>
            <a:chOff x="4125493" y="1301672"/>
            <a:chExt cx="3500798" cy="4795874"/>
          </a:xfrm>
        </p:grpSpPr>
        <p:grpSp>
          <p:nvGrpSpPr>
            <p:cNvPr id="17" name="Group 16"/>
            <p:cNvGrpSpPr>
              <a:grpSpLocks/>
            </p:cNvGrpSpPr>
            <p:nvPr/>
          </p:nvGrpSpPr>
          <p:grpSpPr>
            <a:xfrm>
              <a:off x="4125493" y="1301672"/>
              <a:ext cx="3500798" cy="4795874"/>
              <a:chOff x="4055035" y="1301672"/>
              <a:chExt cx="3500798" cy="479587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4055035" y="1301672"/>
                <a:ext cx="3500798" cy="49244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+mj-lt"/>
                  </a:rPr>
                  <a:t>Rebuild the core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(6 months - 2 years)</a:t>
                </a:r>
              </a:p>
            </p:txBody>
          </p:sp>
          <p:sp>
            <p:nvSpPr>
              <p:cNvPr id="10" name="TextBox 9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4055035" y="2047719"/>
                <a:ext cx="3500798" cy="4049827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lang="en-US" baseline="0" dirty="0">
                    <a:latin typeface="+mn-lt"/>
                  </a:defRPr>
                </a:lvl1pPr>
                <a:lvl2pPr marL="194400" lvl="1" indent="-190800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en-US" baseline="0" dirty="0">
                    <a:latin typeface="+mn-lt"/>
                  </a:defRPr>
                </a:lvl2pPr>
                <a:lvl3pPr marL="446400" lvl="2" indent="-2484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en-US" baseline="0" dirty="0">
                    <a:latin typeface="+mn-lt"/>
                  </a:defRPr>
                </a:lvl3pPr>
                <a:lvl4pPr marL="615600" lvl="3" indent="-1548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en-US" baseline="0" dirty="0">
                    <a:latin typeface="+mn-lt"/>
                  </a:defRPr>
                </a:lvl4pPr>
                <a:lvl5pPr marL="748800" lvl="4" indent="-129600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en-US" baseline="0" dirty="0">
                    <a:latin typeface="+mn-lt"/>
                  </a:defRPr>
                </a:lvl5pPr>
                <a:lvl6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6pPr>
                <a:lvl7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7pPr>
                <a:lvl8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8pPr>
                <a:lvl9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9pPr>
              </a:lstStyle>
              <a:p>
                <a:pPr>
                  <a:spcBef>
                    <a:spcPts val="1100"/>
                  </a:spcBef>
                </a:pPr>
                <a:r>
                  <a:rPr lang="en-US" sz="1400" b="1" dirty="0">
                    <a:solidFill>
                      <a:schemeClr val="tx2"/>
                    </a:solidFill>
                  </a:rPr>
                  <a:t>Instill across all digital disciplines a fierce culture of customer centricity</a:t>
                </a:r>
              </a:p>
              <a:p>
                <a:pPr lvl="1">
                  <a:spcBef>
                    <a:spcPts val="550"/>
                  </a:spcBef>
                </a:pPr>
                <a:r>
                  <a:rPr lang="en-US" sz="1400" dirty="0"/>
                  <a:t>Digital marketing - Agency review, selection, and targets </a:t>
                </a:r>
              </a:p>
              <a:p>
                <a:pPr lvl="1">
                  <a:spcBef>
                    <a:spcPts val="550"/>
                  </a:spcBef>
                </a:pPr>
                <a:r>
                  <a:rPr lang="en-US" sz="1400" dirty="0"/>
                  <a:t>Design - Design as a core competency</a:t>
                </a:r>
              </a:p>
              <a:p>
                <a:pPr lvl="1">
                  <a:spcBef>
                    <a:spcPts val="550"/>
                  </a:spcBef>
                </a:pPr>
                <a:r>
                  <a:rPr lang="en-US" sz="1400" dirty="0"/>
                  <a:t>DevOps - Drive reliability, stability and performance</a:t>
                </a:r>
              </a:p>
              <a:p>
                <a:pPr lvl="1">
                  <a:spcBef>
                    <a:spcPts val="550"/>
                  </a:spcBef>
                </a:pPr>
                <a:r>
                  <a:rPr lang="en-US" sz="1400" dirty="0"/>
                  <a:t>Pricing and promotion – advanced modeling providing 1:1 pricing</a:t>
                </a:r>
              </a:p>
              <a:p>
                <a:pPr lvl="1">
                  <a:spcBef>
                    <a:spcPts val="550"/>
                  </a:spcBef>
                </a:pPr>
                <a:r>
                  <a:rPr lang="en-US" sz="1400" dirty="0"/>
                  <a:t>Merchandising - Customer centricity through elimination of non-vendor funded merchandising</a:t>
                </a:r>
              </a:p>
              <a:p>
                <a:pPr>
                  <a:spcBef>
                    <a:spcPts val="1100"/>
                  </a:spcBef>
                </a:pPr>
                <a:r>
                  <a:rPr lang="en-US" sz="1400" b="1" dirty="0">
                    <a:solidFill>
                      <a:schemeClr val="tx2"/>
                    </a:solidFill>
                  </a:rPr>
                  <a:t>Build supporting IT architecture</a:t>
                </a:r>
              </a:p>
              <a:p>
                <a:pPr lvl="1">
                  <a:spcBef>
                    <a:spcPts val="550"/>
                  </a:spcBef>
                </a:pPr>
                <a:r>
                  <a:rPr lang="en-US" sz="1400" dirty="0"/>
                  <a:t>Abstract fast-moving customer experience from slow-moving </a:t>
                </a:r>
                <a:br>
                  <a:rPr lang="en-US" sz="1400" dirty="0"/>
                </a:br>
                <a:r>
                  <a:rPr lang="en-US" sz="1400" dirty="0"/>
                  <a:t>core systems</a:t>
                </a:r>
              </a:p>
            </p:txBody>
          </p:sp>
        </p:grpSp>
        <p:cxnSp>
          <p:nvCxnSpPr>
            <p:cNvPr id="69" name="Straight Connector 68"/>
            <p:cNvCxnSpPr>
              <a:cxnSpLocks/>
            </p:cNvCxnSpPr>
            <p:nvPr/>
          </p:nvCxnSpPr>
          <p:spPr>
            <a:xfrm>
              <a:off x="4125493" y="1884947"/>
              <a:ext cx="3500798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8219991" y="1301672"/>
            <a:ext cx="3430659" cy="3753323"/>
            <a:chOff x="8225965" y="1301672"/>
            <a:chExt cx="3430659" cy="3753323"/>
          </a:xfrm>
        </p:grpSpPr>
        <p:grpSp>
          <p:nvGrpSpPr>
            <p:cNvPr id="21" name="Group 20"/>
            <p:cNvGrpSpPr>
              <a:grpSpLocks/>
            </p:cNvGrpSpPr>
            <p:nvPr/>
          </p:nvGrpSpPr>
          <p:grpSpPr>
            <a:xfrm>
              <a:off x="8225965" y="1301672"/>
              <a:ext cx="3430659" cy="3753323"/>
              <a:chOff x="8225965" y="1301672"/>
              <a:chExt cx="3430659" cy="3753323"/>
            </a:xfrm>
          </p:grpSpPr>
          <p:sp>
            <p:nvSpPr>
              <p:cNvPr id="20" name="Rectangle 19"/>
              <p:cNvSpPr>
                <a:spLocks/>
              </p:cNvSpPr>
              <p:nvPr/>
            </p:nvSpPr>
            <p:spPr>
              <a:xfrm>
                <a:off x="8225965" y="1301672"/>
                <a:ext cx="3430659" cy="49244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+mj-lt"/>
                  </a:rPr>
                  <a:t>Transform across channels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(2+ years)</a:t>
                </a:r>
              </a:p>
            </p:txBody>
          </p:sp>
          <p:sp>
            <p:nvSpPr>
              <p:cNvPr id="15" name="TextBox 14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8225965" y="2047719"/>
                <a:ext cx="3430659" cy="3007276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lang="en-US" baseline="0" dirty="0">
                    <a:latin typeface="+mn-lt"/>
                  </a:defRPr>
                </a:lvl1pPr>
                <a:lvl2pPr marL="194400" lvl="1" indent="-190800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en-US" baseline="0" dirty="0">
                    <a:latin typeface="+mn-lt"/>
                  </a:defRPr>
                </a:lvl2pPr>
                <a:lvl3pPr marL="446400" lvl="2" indent="-2484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en-US" baseline="0" dirty="0">
                    <a:latin typeface="+mn-lt"/>
                  </a:defRPr>
                </a:lvl3pPr>
                <a:lvl4pPr marL="615600" lvl="3" indent="-1548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en-US" baseline="0" dirty="0">
                    <a:latin typeface="+mn-lt"/>
                  </a:defRPr>
                </a:lvl4pPr>
                <a:lvl5pPr marL="748800" lvl="4" indent="-129600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en-US" baseline="0" dirty="0">
                    <a:latin typeface="+mn-lt"/>
                  </a:defRPr>
                </a:lvl5pPr>
                <a:lvl6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6pPr>
                <a:lvl7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7pPr>
                <a:lvl8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8pPr>
                <a:lvl9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9pPr>
              </a:lstStyle>
              <a:p>
                <a:pPr>
                  <a:spcBef>
                    <a:spcPts val="1100"/>
                  </a:spcBef>
                </a:pPr>
                <a:r>
                  <a:rPr lang="en-US" sz="1400" b="1">
                    <a:solidFill>
                      <a:schemeClr val="tx2"/>
                    </a:solidFill>
                  </a:rPr>
                  <a:t>Create results and improve customer experience across all channels</a:t>
                </a:r>
              </a:p>
              <a:p>
                <a:pPr lvl="1">
                  <a:spcBef>
                    <a:spcPts val="550"/>
                  </a:spcBef>
                </a:pPr>
                <a:r>
                  <a:rPr lang="en-US" sz="1400"/>
                  <a:t>Create more traffic - regardless of where they ultimately transact</a:t>
                </a:r>
              </a:p>
              <a:p>
                <a:pPr lvl="1">
                  <a:spcBef>
                    <a:spcPts val="550"/>
                  </a:spcBef>
                </a:pPr>
                <a:r>
                  <a:rPr lang="en-US" sz="1400"/>
                  <a:t>Curate store experience to improve purchase conversion – all additional SKUs online in “endless aisle”</a:t>
                </a:r>
              </a:p>
              <a:p>
                <a:pPr lvl="1">
                  <a:spcBef>
                    <a:spcPts val="550"/>
                  </a:spcBef>
                </a:pPr>
                <a:r>
                  <a:rPr lang="en-US" sz="1400"/>
                  <a:t>Capture email at POS to drive local store and digital traffic </a:t>
                </a:r>
              </a:p>
              <a:p>
                <a:pPr lvl="1">
                  <a:spcBef>
                    <a:spcPts val="550"/>
                  </a:spcBef>
                </a:pPr>
                <a:r>
                  <a:rPr lang="en-US" sz="1400"/>
                  <a:t>Apply media mix modeling to determine which marketing levers are a positive impact to store, digital or both</a:t>
                </a:r>
              </a:p>
            </p:txBody>
          </p:sp>
        </p:grpSp>
        <p:cxnSp>
          <p:nvCxnSpPr>
            <p:cNvPr id="71" name="Straight Connector 70"/>
            <p:cNvCxnSpPr>
              <a:cxnSpLocks/>
            </p:cNvCxnSpPr>
            <p:nvPr/>
          </p:nvCxnSpPr>
          <p:spPr>
            <a:xfrm>
              <a:off x="8225965" y="1884947"/>
              <a:ext cx="3430659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08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91524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49" name="think-cell Slide" r:id="rId5" imgW="347" imgH="346" progId="TCLayout.ActiveDocument.1">
                  <p:embed/>
                </p:oleObj>
              </mc:Choice>
              <mc:Fallback>
                <p:oleObj name="think-cell Slide" r:id="rId5" imgW="347" imgH="34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 dirty="0"/>
              <a:t>We took customer insights and changed Retail as well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6" name="Ink 145"/>
              <p14:cNvContentPartPr/>
              <p14:nvPr/>
            </p14:nvContentPartPr>
            <p14:xfrm>
              <a:off x="-439629" y="2927963"/>
              <a:ext cx="360" cy="36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450069" y="2917523"/>
                <a:ext cx="21240" cy="2124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Freeform 16"/>
          <p:cNvSpPr/>
          <p:nvPr/>
        </p:nvSpPr>
        <p:spPr>
          <a:xfrm>
            <a:off x="7259223" y="2031100"/>
            <a:ext cx="3852635" cy="3628036"/>
          </a:xfrm>
          <a:custGeom>
            <a:avLst/>
            <a:gdLst>
              <a:gd name="connsiteX0" fmla="*/ 0 w 3441700"/>
              <a:gd name="connsiteY0" fmla="*/ 3467100 h 3467100"/>
              <a:gd name="connsiteX1" fmla="*/ 1727200 w 3441700"/>
              <a:gd name="connsiteY1" fmla="*/ 2819400 h 3467100"/>
              <a:gd name="connsiteX2" fmla="*/ 2425700 w 3441700"/>
              <a:gd name="connsiteY2" fmla="*/ 1155700 h 3467100"/>
              <a:gd name="connsiteX3" fmla="*/ 3441700 w 3441700"/>
              <a:gd name="connsiteY3" fmla="*/ 0 h 3467100"/>
              <a:gd name="connsiteX0" fmla="*/ 0 w 3441700"/>
              <a:gd name="connsiteY0" fmla="*/ 3467100 h 3467100"/>
              <a:gd name="connsiteX1" fmla="*/ 1727200 w 3441700"/>
              <a:gd name="connsiteY1" fmla="*/ 2819400 h 3467100"/>
              <a:gd name="connsiteX2" fmla="*/ 2425700 w 3441700"/>
              <a:gd name="connsiteY2" fmla="*/ 1155700 h 3467100"/>
              <a:gd name="connsiteX3" fmla="*/ 3441700 w 3441700"/>
              <a:gd name="connsiteY3" fmla="*/ 0 h 3467100"/>
              <a:gd name="connsiteX0" fmla="*/ 0 w 3441700"/>
              <a:gd name="connsiteY0" fmla="*/ 3467100 h 3467100"/>
              <a:gd name="connsiteX1" fmla="*/ 1727200 w 3441700"/>
              <a:gd name="connsiteY1" fmla="*/ 2819400 h 3467100"/>
              <a:gd name="connsiteX2" fmla="*/ 3441700 w 3441700"/>
              <a:gd name="connsiteY2" fmla="*/ 0 h 3467100"/>
              <a:gd name="connsiteX0" fmla="*/ 0 w 3441700"/>
              <a:gd name="connsiteY0" fmla="*/ 3467100 h 3467100"/>
              <a:gd name="connsiteX1" fmla="*/ 1727200 w 3441700"/>
              <a:gd name="connsiteY1" fmla="*/ 2819400 h 3467100"/>
              <a:gd name="connsiteX2" fmla="*/ 3441700 w 3441700"/>
              <a:gd name="connsiteY2" fmla="*/ 0 h 3467100"/>
              <a:gd name="connsiteX0" fmla="*/ 0 w 3441700"/>
              <a:gd name="connsiteY0" fmla="*/ 3467100 h 3467100"/>
              <a:gd name="connsiteX1" fmla="*/ 1727200 w 3441700"/>
              <a:gd name="connsiteY1" fmla="*/ 2819400 h 3467100"/>
              <a:gd name="connsiteX2" fmla="*/ 3441700 w 3441700"/>
              <a:gd name="connsiteY2" fmla="*/ 0 h 3467100"/>
              <a:gd name="connsiteX0" fmla="*/ 0 w 3441700"/>
              <a:gd name="connsiteY0" fmla="*/ 3467100 h 3467100"/>
              <a:gd name="connsiteX1" fmla="*/ 1727200 w 3441700"/>
              <a:gd name="connsiteY1" fmla="*/ 2819400 h 3467100"/>
              <a:gd name="connsiteX2" fmla="*/ 3441700 w 3441700"/>
              <a:gd name="connsiteY2" fmla="*/ 0 h 3467100"/>
              <a:gd name="connsiteX0" fmla="*/ 0 w 3441700"/>
              <a:gd name="connsiteY0" fmla="*/ 3467100 h 3484634"/>
              <a:gd name="connsiteX1" fmla="*/ 1727200 w 3441700"/>
              <a:gd name="connsiteY1" fmla="*/ 2819400 h 3484634"/>
              <a:gd name="connsiteX2" fmla="*/ 3441700 w 3441700"/>
              <a:gd name="connsiteY2" fmla="*/ 0 h 3484634"/>
              <a:gd name="connsiteX0" fmla="*/ 0 w 3441700"/>
              <a:gd name="connsiteY0" fmla="*/ 3467100 h 3490714"/>
              <a:gd name="connsiteX1" fmla="*/ 1727200 w 3441700"/>
              <a:gd name="connsiteY1" fmla="*/ 2819400 h 3490714"/>
              <a:gd name="connsiteX2" fmla="*/ 3441700 w 3441700"/>
              <a:gd name="connsiteY2" fmla="*/ 0 h 3490714"/>
              <a:gd name="connsiteX0" fmla="*/ 0 w 3441700"/>
              <a:gd name="connsiteY0" fmla="*/ 3467100 h 3490714"/>
              <a:gd name="connsiteX1" fmla="*/ 1727200 w 3441700"/>
              <a:gd name="connsiteY1" fmla="*/ 2819400 h 3490714"/>
              <a:gd name="connsiteX2" fmla="*/ 3441700 w 3441700"/>
              <a:gd name="connsiteY2" fmla="*/ 0 h 349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1700" h="3490714">
                <a:moveTo>
                  <a:pt x="0" y="3467100"/>
                </a:moveTo>
                <a:cubicBezTo>
                  <a:pt x="770467" y="3589867"/>
                  <a:pt x="1253067" y="3213100"/>
                  <a:pt x="1727200" y="2819400"/>
                </a:cubicBezTo>
                <a:cubicBezTo>
                  <a:pt x="2493433" y="2243666"/>
                  <a:pt x="1981199" y="592667"/>
                  <a:pt x="3441700" y="0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071626" y="1645666"/>
            <a:ext cx="0" cy="460409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071626" y="4715065"/>
            <a:ext cx="457226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071626" y="3180365"/>
            <a:ext cx="18759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071626" y="1645666"/>
            <a:ext cx="18759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071626" y="6249764"/>
            <a:ext cx="18759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663532" y="1485339"/>
            <a:ext cx="349801" cy="320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algn="r"/>
            <a:r>
              <a:rPr lang="en-US" b="0" dirty="0"/>
              <a:t>10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663532" y="3013287"/>
            <a:ext cx="349801" cy="320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algn="r"/>
            <a:r>
              <a:rPr lang="en-US" b="0" dirty="0"/>
              <a:t>5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663532" y="4554738"/>
            <a:ext cx="349801" cy="320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algn="r"/>
            <a:r>
              <a:rPr lang="en-US" b="0" dirty="0"/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663532" y="6096191"/>
            <a:ext cx="349801" cy="320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algn="r"/>
            <a:r>
              <a:rPr lang="en-US" b="0" dirty="0"/>
              <a:t>-5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555835" y="4888125"/>
            <a:ext cx="607141" cy="255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algn="ctr"/>
            <a:r>
              <a:rPr lang="en-US" b="0" dirty="0"/>
              <a:t>APR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9157732" y="4888125"/>
            <a:ext cx="574786" cy="250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algn="ctr"/>
            <a:r>
              <a:rPr lang="en-US" b="0" dirty="0"/>
              <a:t>SEPT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727273" y="4888125"/>
            <a:ext cx="563359" cy="250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algn="ctr"/>
            <a:r>
              <a:rPr lang="en-US" b="0" dirty="0"/>
              <a:t>DEC</a:t>
            </a:r>
          </a:p>
        </p:txBody>
      </p:sp>
      <p:cxnSp>
        <p:nvCxnSpPr>
          <p:cNvPr id="133" name="Straight Connector 132"/>
          <p:cNvCxnSpPr/>
          <p:nvPr/>
        </p:nvCxnSpPr>
        <p:spPr>
          <a:xfrm>
            <a:off x="7859405" y="4622678"/>
            <a:ext cx="0" cy="18021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9386623" y="4622678"/>
            <a:ext cx="0" cy="18021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11008952" y="4622678"/>
            <a:ext cx="0" cy="18021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>
            <a:spLocks/>
          </p:cNvSpPr>
          <p:nvPr/>
        </p:nvSpPr>
        <p:spPr>
          <a:xfrm>
            <a:off x="6663532" y="801152"/>
            <a:ext cx="4980359" cy="51061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Growth trajectory 2013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b="0" dirty="0">
                <a:solidFill>
                  <a:srgbClr val="868686"/>
                </a:solidFill>
              </a:rPr>
              <a:t>%</a:t>
            </a:r>
          </a:p>
        </p:txBody>
      </p:sp>
      <p:sp>
        <p:nvSpPr>
          <p:cNvPr id="141" name="Rectangle 140"/>
          <p:cNvSpPr>
            <a:spLocks/>
          </p:cNvSpPr>
          <p:nvPr/>
        </p:nvSpPr>
        <p:spPr>
          <a:xfrm>
            <a:off x="619351" y="1687994"/>
            <a:ext cx="4759711" cy="17645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441"/>
              </a:spcAft>
            </a:pPr>
            <a:r>
              <a:rPr lang="en-US" sz="1800" i="1" dirty="0">
                <a:latin typeface="+mn-lt"/>
              </a:rPr>
              <a:t>First time in 9 years we redesigned the website.  I told Arun that if this fails he needs a new job.  Instead we are making more money than ever before ...    </a:t>
            </a:r>
          </a:p>
          <a:p>
            <a:pPr algn="r">
              <a:spcAft>
                <a:spcPts val="441"/>
              </a:spcAft>
            </a:pPr>
            <a:r>
              <a:rPr lang="en-US" sz="1800" i="1" dirty="0">
                <a:latin typeface="+mn-lt"/>
              </a:rPr>
              <a:t>	</a:t>
            </a:r>
            <a:r>
              <a:rPr lang="en-US" sz="1800" b="1" i="1" dirty="0">
                <a:solidFill>
                  <a:schemeClr val="tx2"/>
                </a:solidFill>
                <a:latin typeface="+mn-lt"/>
              </a:rPr>
              <a:t>Ron </a:t>
            </a:r>
            <a:r>
              <a:rPr lang="en-US" sz="1800" b="1" i="1" dirty="0" err="1">
                <a:solidFill>
                  <a:schemeClr val="tx2"/>
                </a:solidFill>
                <a:latin typeface="+mn-lt"/>
              </a:rPr>
              <a:t>Seargent</a:t>
            </a:r>
            <a:r>
              <a:rPr lang="en-US" sz="1800" b="1" i="1" dirty="0">
                <a:solidFill>
                  <a:schemeClr val="tx2"/>
                </a:solidFill>
                <a:latin typeface="+mn-lt"/>
              </a:rPr>
              <a:t> </a:t>
            </a:r>
          </a:p>
          <a:p>
            <a:pPr algn="r">
              <a:spcAft>
                <a:spcPts val="441"/>
              </a:spcAft>
            </a:pPr>
            <a:r>
              <a:rPr lang="en-US" sz="1800" b="1" i="1" dirty="0">
                <a:solidFill>
                  <a:schemeClr val="tx2"/>
                </a:solidFill>
                <a:latin typeface="+mn-lt"/>
              </a:rPr>
              <a:t>(CEO to Board of Directors Oct. 2013)</a:t>
            </a:r>
          </a:p>
        </p:txBody>
      </p:sp>
      <p:sp>
        <p:nvSpPr>
          <p:cNvPr id="145" name="Rectangle 144"/>
          <p:cNvSpPr>
            <a:spLocks/>
          </p:cNvSpPr>
          <p:nvPr/>
        </p:nvSpPr>
        <p:spPr>
          <a:xfrm>
            <a:off x="619351" y="4887027"/>
            <a:ext cx="4759711" cy="8822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441"/>
              </a:spcAft>
            </a:pPr>
            <a:r>
              <a:rPr lang="en-US" sz="1800" i="1" dirty="0">
                <a:latin typeface="+mn-lt"/>
              </a:rPr>
              <a:t>Thank you CLIENT for listening to my feedback.  I love your new website    </a:t>
            </a:r>
          </a:p>
          <a:p>
            <a:pPr algn="r">
              <a:spcAft>
                <a:spcPts val="441"/>
              </a:spcAft>
            </a:pPr>
            <a:r>
              <a:rPr lang="en-US" sz="1800" i="1" dirty="0">
                <a:latin typeface="+mn-lt"/>
              </a:rPr>
              <a:t>	</a:t>
            </a:r>
            <a:r>
              <a:rPr lang="en-US" sz="1800" b="1" i="1" dirty="0">
                <a:solidFill>
                  <a:schemeClr val="tx2"/>
                </a:solidFill>
                <a:latin typeface="+mn-lt"/>
              </a:rPr>
              <a:t>Customer Nov. 2013</a:t>
            </a:r>
          </a:p>
        </p:txBody>
      </p:sp>
      <p:sp>
        <p:nvSpPr>
          <p:cNvPr id="149" name="Freeform 148"/>
          <p:cNvSpPr/>
          <p:nvPr/>
        </p:nvSpPr>
        <p:spPr>
          <a:xfrm>
            <a:off x="184484" y="1520399"/>
            <a:ext cx="311511" cy="246211"/>
          </a:xfrm>
          <a:custGeom>
            <a:avLst/>
            <a:gdLst/>
            <a:ahLst/>
            <a:cxnLst/>
            <a:rect l="l" t="t" r="r" b="b"/>
            <a:pathLst>
              <a:path w="363513" h="261193">
                <a:moveTo>
                  <a:pt x="353095" y="0"/>
                </a:moveTo>
                <a:lnTo>
                  <a:pt x="363513" y="26417"/>
                </a:lnTo>
                <a:cubicBezTo>
                  <a:pt x="352137" y="31378"/>
                  <a:pt x="339217" y="38137"/>
                  <a:pt x="324751" y="46695"/>
                </a:cubicBezTo>
                <a:cubicBezTo>
                  <a:pt x="310284" y="55252"/>
                  <a:pt x="298724" y="63500"/>
                  <a:pt x="290069" y="71437"/>
                </a:cubicBezTo>
                <a:cubicBezTo>
                  <a:pt x="280179" y="80367"/>
                  <a:pt x="271215" y="90413"/>
                  <a:pt x="263179" y="101575"/>
                </a:cubicBezTo>
                <a:cubicBezTo>
                  <a:pt x="255142" y="112737"/>
                  <a:pt x="248899" y="125512"/>
                  <a:pt x="244450" y="139898"/>
                </a:cubicBezTo>
                <a:lnTo>
                  <a:pt x="265193" y="139898"/>
                </a:lnTo>
                <a:cubicBezTo>
                  <a:pt x="286680" y="139898"/>
                  <a:pt x="302733" y="143991"/>
                  <a:pt x="313353" y="152177"/>
                </a:cubicBezTo>
                <a:cubicBezTo>
                  <a:pt x="323972" y="160362"/>
                  <a:pt x="329282" y="171772"/>
                  <a:pt x="329282" y="186407"/>
                </a:cubicBezTo>
                <a:cubicBezTo>
                  <a:pt x="329282" y="205259"/>
                  <a:pt x="321345" y="222436"/>
                  <a:pt x="305470" y="237939"/>
                </a:cubicBezTo>
                <a:cubicBezTo>
                  <a:pt x="289595" y="253442"/>
                  <a:pt x="270743" y="261193"/>
                  <a:pt x="248915" y="261193"/>
                </a:cubicBezTo>
                <a:cubicBezTo>
                  <a:pt x="225847" y="261193"/>
                  <a:pt x="209166" y="254930"/>
                  <a:pt x="198872" y="242404"/>
                </a:cubicBezTo>
                <a:cubicBezTo>
                  <a:pt x="188578" y="229877"/>
                  <a:pt x="183431" y="213692"/>
                  <a:pt x="183431" y="193848"/>
                </a:cubicBezTo>
                <a:cubicBezTo>
                  <a:pt x="183431" y="154905"/>
                  <a:pt x="199864" y="117574"/>
                  <a:pt x="232730" y="81855"/>
                </a:cubicBezTo>
                <a:cubicBezTo>
                  <a:pt x="265596" y="46136"/>
                  <a:pt x="305718" y="18851"/>
                  <a:pt x="353095" y="0"/>
                </a:cubicBezTo>
                <a:close/>
                <a:moveTo>
                  <a:pt x="169664" y="0"/>
                </a:moveTo>
                <a:lnTo>
                  <a:pt x="180082" y="26417"/>
                </a:lnTo>
                <a:cubicBezTo>
                  <a:pt x="168707" y="31378"/>
                  <a:pt x="155786" y="38137"/>
                  <a:pt x="141320" y="46695"/>
                </a:cubicBezTo>
                <a:cubicBezTo>
                  <a:pt x="126854" y="55252"/>
                  <a:pt x="115293" y="63500"/>
                  <a:pt x="106639" y="71437"/>
                </a:cubicBezTo>
                <a:cubicBezTo>
                  <a:pt x="96748" y="80367"/>
                  <a:pt x="87784" y="90413"/>
                  <a:pt x="79748" y="101575"/>
                </a:cubicBezTo>
                <a:cubicBezTo>
                  <a:pt x="71712" y="112737"/>
                  <a:pt x="65469" y="125512"/>
                  <a:pt x="61020" y="139898"/>
                </a:cubicBezTo>
                <a:lnTo>
                  <a:pt x="81762" y="139898"/>
                </a:lnTo>
                <a:cubicBezTo>
                  <a:pt x="103249" y="139898"/>
                  <a:pt x="119303" y="143991"/>
                  <a:pt x="129922" y="152177"/>
                </a:cubicBezTo>
                <a:cubicBezTo>
                  <a:pt x="140542" y="160362"/>
                  <a:pt x="145852" y="171772"/>
                  <a:pt x="145852" y="186407"/>
                </a:cubicBezTo>
                <a:cubicBezTo>
                  <a:pt x="145852" y="205259"/>
                  <a:pt x="137914" y="222436"/>
                  <a:pt x="122039" y="237939"/>
                </a:cubicBezTo>
                <a:cubicBezTo>
                  <a:pt x="106164" y="253442"/>
                  <a:pt x="87312" y="261193"/>
                  <a:pt x="65484" y="261193"/>
                </a:cubicBezTo>
                <a:cubicBezTo>
                  <a:pt x="42416" y="261193"/>
                  <a:pt x="25735" y="254930"/>
                  <a:pt x="15441" y="242404"/>
                </a:cubicBezTo>
                <a:cubicBezTo>
                  <a:pt x="5147" y="229877"/>
                  <a:pt x="0" y="213692"/>
                  <a:pt x="0" y="193848"/>
                </a:cubicBezTo>
                <a:cubicBezTo>
                  <a:pt x="0" y="154905"/>
                  <a:pt x="16433" y="117574"/>
                  <a:pt x="49299" y="81855"/>
                </a:cubicBezTo>
                <a:cubicBezTo>
                  <a:pt x="82166" y="46136"/>
                  <a:pt x="122287" y="18851"/>
                  <a:pt x="169664" y="0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50" name="Freeform 149"/>
          <p:cNvSpPr/>
          <p:nvPr/>
        </p:nvSpPr>
        <p:spPr>
          <a:xfrm flipH="1" flipV="1">
            <a:off x="5478092" y="3472010"/>
            <a:ext cx="311511" cy="246211"/>
          </a:xfrm>
          <a:custGeom>
            <a:avLst/>
            <a:gdLst/>
            <a:ahLst/>
            <a:cxnLst/>
            <a:rect l="l" t="t" r="r" b="b"/>
            <a:pathLst>
              <a:path w="363513" h="261193">
                <a:moveTo>
                  <a:pt x="353095" y="0"/>
                </a:moveTo>
                <a:lnTo>
                  <a:pt x="363513" y="26417"/>
                </a:lnTo>
                <a:cubicBezTo>
                  <a:pt x="352137" y="31378"/>
                  <a:pt x="339217" y="38137"/>
                  <a:pt x="324751" y="46695"/>
                </a:cubicBezTo>
                <a:cubicBezTo>
                  <a:pt x="310284" y="55252"/>
                  <a:pt x="298724" y="63500"/>
                  <a:pt x="290069" y="71437"/>
                </a:cubicBezTo>
                <a:cubicBezTo>
                  <a:pt x="280179" y="80367"/>
                  <a:pt x="271215" y="90413"/>
                  <a:pt x="263179" y="101575"/>
                </a:cubicBezTo>
                <a:cubicBezTo>
                  <a:pt x="255142" y="112737"/>
                  <a:pt x="248899" y="125512"/>
                  <a:pt x="244450" y="139898"/>
                </a:cubicBezTo>
                <a:lnTo>
                  <a:pt x="265193" y="139898"/>
                </a:lnTo>
                <a:cubicBezTo>
                  <a:pt x="286680" y="139898"/>
                  <a:pt x="302733" y="143991"/>
                  <a:pt x="313353" y="152177"/>
                </a:cubicBezTo>
                <a:cubicBezTo>
                  <a:pt x="323972" y="160362"/>
                  <a:pt x="329282" y="171772"/>
                  <a:pt x="329282" y="186407"/>
                </a:cubicBezTo>
                <a:cubicBezTo>
                  <a:pt x="329282" y="205259"/>
                  <a:pt x="321345" y="222436"/>
                  <a:pt x="305470" y="237939"/>
                </a:cubicBezTo>
                <a:cubicBezTo>
                  <a:pt x="289595" y="253442"/>
                  <a:pt x="270743" y="261193"/>
                  <a:pt x="248915" y="261193"/>
                </a:cubicBezTo>
                <a:cubicBezTo>
                  <a:pt x="225847" y="261193"/>
                  <a:pt x="209166" y="254930"/>
                  <a:pt x="198872" y="242404"/>
                </a:cubicBezTo>
                <a:cubicBezTo>
                  <a:pt x="188578" y="229877"/>
                  <a:pt x="183431" y="213692"/>
                  <a:pt x="183431" y="193848"/>
                </a:cubicBezTo>
                <a:cubicBezTo>
                  <a:pt x="183431" y="154905"/>
                  <a:pt x="199864" y="117574"/>
                  <a:pt x="232730" y="81855"/>
                </a:cubicBezTo>
                <a:cubicBezTo>
                  <a:pt x="265596" y="46136"/>
                  <a:pt x="305718" y="18851"/>
                  <a:pt x="353095" y="0"/>
                </a:cubicBezTo>
                <a:close/>
                <a:moveTo>
                  <a:pt x="169664" y="0"/>
                </a:moveTo>
                <a:lnTo>
                  <a:pt x="180082" y="26417"/>
                </a:lnTo>
                <a:cubicBezTo>
                  <a:pt x="168707" y="31378"/>
                  <a:pt x="155786" y="38137"/>
                  <a:pt x="141320" y="46695"/>
                </a:cubicBezTo>
                <a:cubicBezTo>
                  <a:pt x="126854" y="55252"/>
                  <a:pt x="115293" y="63500"/>
                  <a:pt x="106639" y="71437"/>
                </a:cubicBezTo>
                <a:cubicBezTo>
                  <a:pt x="96748" y="80367"/>
                  <a:pt x="87784" y="90413"/>
                  <a:pt x="79748" y="101575"/>
                </a:cubicBezTo>
                <a:cubicBezTo>
                  <a:pt x="71712" y="112737"/>
                  <a:pt x="65469" y="125512"/>
                  <a:pt x="61020" y="139898"/>
                </a:cubicBezTo>
                <a:lnTo>
                  <a:pt x="81762" y="139898"/>
                </a:lnTo>
                <a:cubicBezTo>
                  <a:pt x="103249" y="139898"/>
                  <a:pt x="119303" y="143991"/>
                  <a:pt x="129922" y="152177"/>
                </a:cubicBezTo>
                <a:cubicBezTo>
                  <a:pt x="140542" y="160362"/>
                  <a:pt x="145852" y="171772"/>
                  <a:pt x="145852" y="186407"/>
                </a:cubicBezTo>
                <a:cubicBezTo>
                  <a:pt x="145852" y="205259"/>
                  <a:pt x="137914" y="222436"/>
                  <a:pt x="122039" y="237939"/>
                </a:cubicBezTo>
                <a:cubicBezTo>
                  <a:pt x="106164" y="253442"/>
                  <a:pt x="87312" y="261193"/>
                  <a:pt x="65484" y="261193"/>
                </a:cubicBezTo>
                <a:cubicBezTo>
                  <a:pt x="42416" y="261193"/>
                  <a:pt x="25735" y="254930"/>
                  <a:pt x="15441" y="242404"/>
                </a:cubicBezTo>
                <a:cubicBezTo>
                  <a:pt x="5147" y="229877"/>
                  <a:pt x="0" y="213692"/>
                  <a:pt x="0" y="193848"/>
                </a:cubicBezTo>
                <a:cubicBezTo>
                  <a:pt x="0" y="154905"/>
                  <a:pt x="16433" y="117574"/>
                  <a:pt x="49299" y="81855"/>
                </a:cubicBezTo>
                <a:cubicBezTo>
                  <a:pt x="82166" y="46136"/>
                  <a:pt x="122287" y="18851"/>
                  <a:pt x="169664" y="0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53" name="Freeform 152"/>
          <p:cNvSpPr/>
          <p:nvPr/>
        </p:nvSpPr>
        <p:spPr>
          <a:xfrm>
            <a:off x="184484" y="4802895"/>
            <a:ext cx="311511" cy="246211"/>
          </a:xfrm>
          <a:custGeom>
            <a:avLst/>
            <a:gdLst/>
            <a:ahLst/>
            <a:cxnLst/>
            <a:rect l="l" t="t" r="r" b="b"/>
            <a:pathLst>
              <a:path w="363513" h="261193">
                <a:moveTo>
                  <a:pt x="353095" y="0"/>
                </a:moveTo>
                <a:lnTo>
                  <a:pt x="363513" y="26417"/>
                </a:lnTo>
                <a:cubicBezTo>
                  <a:pt x="352137" y="31378"/>
                  <a:pt x="339217" y="38137"/>
                  <a:pt x="324751" y="46695"/>
                </a:cubicBezTo>
                <a:cubicBezTo>
                  <a:pt x="310284" y="55252"/>
                  <a:pt x="298724" y="63500"/>
                  <a:pt x="290069" y="71437"/>
                </a:cubicBezTo>
                <a:cubicBezTo>
                  <a:pt x="280179" y="80367"/>
                  <a:pt x="271215" y="90413"/>
                  <a:pt x="263179" y="101575"/>
                </a:cubicBezTo>
                <a:cubicBezTo>
                  <a:pt x="255142" y="112737"/>
                  <a:pt x="248899" y="125512"/>
                  <a:pt x="244450" y="139898"/>
                </a:cubicBezTo>
                <a:lnTo>
                  <a:pt x="265193" y="139898"/>
                </a:lnTo>
                <a:cubicBezTo>
                  <a:pt x="286680" y="139898"/>
                  <a:pt x="302733" y="143991"/>
                  <a:pt x="313353" y="152177"/>
                </a:cubicBezTo>
                <a:cubicBezTo>
                  <a:pt x="323972" y="160362"/>
                  <a:pt x="329282" y="171772"/>
                  <a:pt x="329282" y="186407"/>
                </a:cubicBezTo>
                <a:cubicBezTo>
                  <a:pt x="329282" y="205259"/>
                  <a:pt x="321345" y="222436"/>
                  <a:pt x="305470" y="237939"/>
                </a:cubicBezTo>
                <a:cubicBezTo>
                  <a:pt x="289595" y="253442"/>
                  <a:pt x="270743" y="261193"/>
                  <a:pt x="248915" y="261193"/>
                </a:cubicBezTo>
                <a:cubicBezTo>
                  <a:pt x="225847" y="261193"/>
                  <a:pt x="209166" y="254930"/>
                  <a:pt x="198872" y="242404"/>
                </a:cubicBezTo>
                <a:cubicBezTo>
                  <a:pt x="188578" y="229877"/>
                  <a:pt x="183431" y="213692"/>
                  <a:pt x="183431" y="193848"/>
                </a:cubicBezTo>
                <a:cubicBezTo>
                  <a:pt x="183431" y="154905"/>
                  <a:pt x="199864" y="117574"/>
                  <a:pt x="232730" y="81855"/>
                </a:cubicBezTo>
                <a:cubicBezTo>
                  <a:pt x="265596" y="46136"/>
                  <a:pt x="305718" y="18851"/>
                  <a:pt x="353095" y="0"/>
                </a:cubicBezTo>
                <a:close/>
                <a:moveTo>
                  <a:pt x="169664" y="0"/>
                </a:moveTo>
                <a:lnTo>
                  <a:pt x="180082" y="26417"/>
                </a:lnTo>
                <a:cubicBezTo>
                  <a:pt x="168707" y="31378"/>
                  <a:pt x="155786" y="38137"/>
                  <a:pt x="141320" y="46695"/>
                </a:cubicBezTo>
                <a:cubicBezTo>
                  <a:pt x="126854" y="55252"/>
                  <a:pt x="115293" y="63500"/>
                  <a:pt x="106639" y="71437"/>
                </a:cubicBezTo>
                <a:cubicBezTo>
                  <a:pt x="96748" y="80367"/>
                  <a:pt x="87784" y="90413"/>
                  <a:pt x="79748" y="101575"/>
                </a:cubicBezTo>
                <a:cubicBezTo>
                  <a:pt x="71712" y="112737"/>
                  <a:pt x="65469" y="125512"/>
                  <a:pt x="61020" y="139898"/>
                </a:cubicBezTo>
                <a:lnTo>
                  <a:pt x="81762" y="139898"/>
                </a:lnTo>
                <a:cubicBezTo>
                  <a:pt x="103249" y="139898"/>
                  <a:pt x="119303" y="143991"/>
                  <a:pt x="129922" y="152177"/>
                </a:cubicBezTo>
                <a:cubicBezTo>
                  <a:pt x="140542" y="160362"/>
                  <a:pt x="145852" y="171772"/>
                  <a:pt x="145852" y="186407"/>
                </a:cubicBezTo>
                <a:cubicBezTo>
                  <a:pt x="145852" y="205259"/>
                  <a:pt x="137914" y="222436"/>
                  <a:pt x="122039" y="237939"/>
                </a:cubicBezTo>
                <a:cubicBezTo>
                  <a:pt x="106164" y="253442"/>
                  <a:pt x="87312" y="261193"/>
                  <a:pt x="65484" y="261193"/>
                </a:cubicBezTo>
                <a:cubicBezTo>
                  <a:pt x="42416" y="261193"/>
                  <a:pt x="25735" y="254930"/>
                  <a:pt x="15441" y="242404"/>
                </a:cubicBezTo>
                <a:cubicBezTo>
                  <a:pt x="5147" y="229877"/>
                  <a:pt x="0" y="213692"/>
                  <a:pt x="0" y="193848"/>
                </a:cubicBezTo>
                <a:cubicBezTo>
                  <a:pt x="0" y="154905"/>
                  <a:pt x="16433" y="117574"/>
                  <a:pt x="49299" y="81855"/>
                </a:cubicBezTo>
                <a:cubicBezTo>
                  <a:pt x="82166" y="46136"/>
                  <a:pt x="122287" y="18851"/>
                  <a:pt x="169664" y="0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54" name="Freeform 153"/>
          <p:cNvSpPr/>
          <p:nvPr/>
        </p:nvSpPr>
        <p:spPr>
          <a:xfrm flipH="1" flipV="1">
            <a:off x="5478092" y="5787812"/>
            <a:ext cx="311511" cy="246211"/>
          </a:xfrm>
          <a:custGeom>
            <a:avLst/>
            <a:gdLst/>
            <a:ahLst/>
            <a:cxnLst/>
            <a:rect l="l" t="t" r="r" b="b"/>
            <a:pathLst>
              <a:path w="363513" h="261193">
                <a:moveTo>
                  <a:pt x="353095" y="0"/>
                </a:moveTo>
                <a:lnTo>
                  <a:pt x="363513" y="26417"/>
                </a:lnTo>
                <a:cubicBezTo>
                  <a:pt x="352137" y="31378"/>
                  <a:pt x="339217" y="38137"/>
                  <a:pt x="324751" y="46695"/>
                </a:cubicBezTo>
                <a:cubicBezTo>
                  <a:pt x="310284" y="55252"/>
                  <a:pt x="298724" y="63500"/>
                  <a:pt x="290069" y="71437"/>
                </a:cubicBezTo>
                <a:cubicBezTo>
                  <a:pt x="280179" y="80367"/>
                  <a:pt x="271215" y="90413"/>
                  <a:pt x="263179" y="101575"/>
                </a:cubicBezTo>
                <a:cubicBezTo>
                  <a:pt x="255142" y="112737"/>
                  <a:pt x="248899" y="125512"/>
                  <a:pt x="244450" y="139898"/>
                </a:cubicBezTo>
                <a:lnTo>
                  <a:pt x="265193" y="139898"/>
                </a:lnTo>
                <a:cubicBezTo>
                  <a:pt x="286680" y="139898"/>
                  <a:pt x="302733" y="143991"/>
                  <a:pt x="313353" y="152177"/>
                </a:cubicBezTo>
                <a:cubicBezTo>
                  <a:pt x="323972" y="160362"/>
                  <a:pt x="329282" y="171772"/>
                  <a:pt x="329282" y="186407"/>
                </a:cubicBezTo>
                <a:cubicBezTo>
                  <a:pt x="329282" y="205259"/>
                  <a:pt x="321345" y="222436"/>
                  <a:pt x="305470" y="237939"/>
                </a:cubicBezTo>
                <a:cubicBezTo>
                  <a:pt x="289595" y="253442"/>
                  <a:pt x="270743" y="261193"/>
                  <a:pt x="248915" y="261193"/>
                </a:cubicBezTo>
                <a:cubicBezTo>
                  <a:pt x="225847" y="261193"/>
                  <a:pt x="209166" y="254930"/>
                  <a:pt x="198872" y="242404"/>
                </a:cubicBezTo>
                <a:cubicBezTo>
                  <a:pt x="188578" y="229877"/>
                  <a:pt x="183431" y="213692"/>
                  <a:pt x="183431" y="193848"/>
                </a:cubicBezTo>
                <a:cubicBezTo>
                  <a:pt x="183431" y="154905"/>
                  <a:pt x="199864" y="117574"/>
                  <a:pt x="232730" y="81855"/>
                </a:cubicBezTo>
                <a:cubicBezTo>
                  <a:pt x="265596" y="46136"/>
                  <a:pt x="305718" y="18851"/>
                  <a:pt x="353095" y="0"/>
                </a:cubicBezTo>
                <a:close/>
                <a:moveTo>
                  <a:pt x="169664" y="0"/>
                </a:moveTo>
                <a:lnTo>
                  <a:pt x="180082" y="26417"/>
                </a:lnTo>
                <a:cubicBezTo>
                  <a:pt x="168707" y="31378"/>
                  <a:pt x="155786" y="38137"/>
                  <a:pt x="141320" y="46695"/>
                </a:cubicBezTo>
                <a:cubicBezTo>
                  <a:pt x="126854" y="55252"/>
                  <a:pt x="115293" y="63500"/>
                  <a:pt x="106639" y="71437"/>
                </a:cubicBezTo>
                <a:cubicBezTo>
                  <a:pt x="96748" y="80367"/>
                  <a:pt x="87784" y="90413"/>
                  <a:pt x="79748" y="101575"/>
                </a:cubicBezTo>
                <a:cubicBezTo>
                  <a:pt x="71712" y="112737"/>
                  <a:pt x="65469" y="125512"/>
                  <a:pt x="61020" y="139898"/>
                </a:cubicBezTo>
                <a:lnTo>
                  <a:pt x="81762" y="139898"/>
                </a:lnTo>
                <a:cubicBezTo>
                  <a:pt x="103249" y="139898"/>
                  <a:pt x="119303" y="143991"/>
                  <a:pt x="129922" y="152177"/>
                </a:cubicBezTo>
                <a:cubicBezTo>
                  <a:pt x="140542" y="160362"/>
                  <a:pt x="145852" y="171772"/>
                  <a:pt x="145852" y="186407"/>
                </a:cubicBezTo>
                <a:cubicBezTo>
                  <a:pt x="145852" y="205259"/>
                  <a:pt x="137914" y="222436"/>
                  <a:pt x="122039" y="237939"/>
                </a:cubicBezTo>
                <a:cubicBezTo>
                  <a:pt x="106164" y="253442"/>
                  <a:pt x="87312" y="261193"/>
                  <a:pt x="65484" y="261193"/>
                </a:cubicBezTo>
                <a:cubicBezTo>
                  <a:pt x="42416" y="261193"/>
                  <a:pt x="25735" y="254930"/>
                  <a:pt x="15441" y="242404"/>
                </a:cubicBezTo>
                <a:cubicBezTo>
                  <a:pt x="5147" y="229877"/>
                  <a:pt x="0" y="213692"/>
                  <a:pt x="0" y="193848"/>
                </a:cubicBezTo>
                <a:cubicBezTo>
                  <a:pt x="0" y="154905"/>
                  <a:pt x="16433" y="117574"/>
                  <a:pt x="49299" y="81855"/>
                </a:cubicBezTo>
                <a:cubicBezTo>
                  <a:pt x="82166" y="46136"/>
                  <a:pt x="122287" y="18851"/>
                  <a:pt x="169664" y="0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6663532" y="1311768"/>
            <a:ext cx="498035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91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8181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72" name="think-cell Slide" r:id="rId9" imgW="344" imgH="344" progId="TCLayout.ActiveDocument.1">
                  <p:embed/>
                </p:oleObj>
              </mc:Choice>
              <mc:Fallback>
                <p:oleObj name="think-cell Slide" r:id="rId9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3693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Massive improvement across business results and fundamental </a:t>
            </a:r>
            <a:br>
              <a:rPr lang="en-US" dirty="0"/>
            </a:br>
            <a:r>
              <a:rPr lang="en-US" dirty="0"/>
              <a:t>business / digital / </a:t>
            </a:r>
            <a:r>
              <a:rPr lang="en-US" dirty="0" err="1"/>
              <a:t>omni</a:t>
            </a:r>
            <a:r>
              <a:rPr lang="en-US" dirty="0"/>
              <a:t>-channel capabilities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046556" y="1604209"/>
            <a:ext cx="9716296" cy="4114801"/>
            <a:chOff x="1355558" y="1844841"/>
            <a:chExt cx="9716296" cy="4114801"/>
          </a:xfrm>
        </p:grpSpPr>
        <p:sp>
          <p:nvSpPr>
            <p:cNvPr id="20" name="Rectangle 10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180814" y="1844841"/>
              <a:ext cx="4891040" cy="411480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  <a:miter lim="800000"/>
              <a:headEnd/>
              <a:tailEnd/>
            </a:ln>
            <a:effectLst/>
            <a:ex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AutoShape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355558" y="1844841"/>
              <a:ext cx="4956112" cy="4114801"/>
            </a:xfrm>
            <a:prstGeom prst="homePlate">
              <a:avLst>
                <a:gd name="adj" fmla="val 13995"/>
              </a:avLst>
            </a:prstGeom>
            <a:solidFill>
              <a:schemeClr val="bg1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009" tIns="72009" rIns="72009" bIns="72009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>
              <p:custDataLst>
                <p:tags r:id="rId6"/>
              </p:custDataLst>
            </p:nvPr>
          </p:nvSpPr>
          <p:spPr>
            <a:xfrm>
              <a:off x="1572127" y="2371922"/>
              <a:ext cx="3757503" cy="3147015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>
                <a:spcBef>
                  <a:spcPts val="1700"/>
                </a:spcBef>
              </a:pPr>
              <a:r>
                <a:rPr lang="en-US" sz="1800" dirty="0"/>
                <a:t>B2C and B2B businesses stabilized within two quarters, growing by fourth quarter</a:t>
              </a:r>
            </a:p>
            <a:p>
              <a:pPr lvl="1">
                <a:spcBef>
                  <a:spcPts val="1700"/>
                </a:spcBef>
              </a:pPr>
              <a:r>
                <a:rPr lang="en-US" sz="1800" dirty="0"/>
                <a:t>4% growth rate vs. –3% decline </a:t>
              </a:r>
            </a:p>
            <a:p>
              <a:pPr lvl="1">
                <a:spcBef>
                  <a:spcPts val="1700"/>
                </a:spcBef>
              </a:pPr>
              <a:r>
                <a:rPr lang="en-US" sz="1800" dirty="0"/>
                <a:t>146% growth in traffic growth for mobile and 14% for online </a:t>
              </a:r>
            </a:p>
            <a:p>
              <a:pPr lvl="1">
                <a:spcBef>
                  <a:spcPts val="1700"/>
                </a:spcBef>
              </a:pPr>
              <a:r>
                <a:rPr lang="en-US" sz="1800" dirty="0"/>
                <a:t>40%+ growth in sales over the Black Friday and Cyber </a:t>
              </a:r>
              <a:br>
                <a:rPr lang="en-US" sz="1800" dirty="0"/>
              </a:br>
              <a:r>
                <a:rPr lang="en-US" sz="1800" dirty="0"/>
                <a:t>Monday YoY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72127" y="1957816"/>
              <a:ext cx="3757503" cy="307777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r>
                <a:rPr lang="en-US" sz="2000" b="1" dirty="0">
                  <a:solidFill>
                    <a:schemeClr val="tx2"/>
                  </a:solidFill>
                </a:rPr>
                <a:t>Online Quick wins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8714" y="1957816"/>
              <a:ext cx="4403981" cy="307777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r>
                <a:rPr lang="en-US" sz="2000" b="1" dirty="0">
                  <a:solidFill>
                    <a:schemeClr val="tx2"/>
                  </a:solidFill>
                </a:rPr>
                <a:t>Transformation across channels </a:t>
              </a:r>
            </a:p>
          </p:txBody>
        </p:sp>
        <p:sp>
          <p:nvSpPr>
            <p:cNvPr id="13" name="TextBox 12"/>
            <p:cNvSpPr txBox="1"/>
            <p:nvPr>
              <p:custDataLst>
                <p:tags r:id="rId7"/>
              </p:custDataLst>
            </p:nvPr>
          </p:nvSpPr>
          <p:spPr>
            <a:xfrm>
              <a:off x="6528714" y="2371922"/>
              <a:ext cx="4403981" cy="355101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>
                <a:spcBef>
                  <a:spcPts val="1700"/>
                </a:spcBef>
              </a:pPr>
              <a:r>
                <a:rPr lang="en-US" sz="1800" dirty="0"/>
                <a:t>21% improvement in NPS regardless of where customer started his/her shopping experience</a:t>
              </a:r>
            </a:p>
            <a:p>
              <a:pPr lvl="1">
                <a:spcBef>
                  <a:spcPts val="1700"/>
                </a:spcBef>
              </a:pPr>
              <a:r>
                <a:rPr lang="en-US" sz="1800" dirty="0"/>
                <a:t>15% reduction in customer attrition through previously identified issues in single channel fulfillment</a:t>
              </a:r>
            </a:p>
            <a:p>
              <a:pPr lvl="1">
                <a:spcBef>
                  <a:spcPts val="1700"/>
                </a:spcBef>
              </a:pPr>
              <a:r>
                <a:rPr lang="en-US" sz="1800" dirty="0"/>
                <a:t>Consolidated three separate digital assets - $57m of </a:t>
              </a:r>
              <a:r>
                <a:rPr lang="en-US" sz="1800" dirty="0" err="1"/>
                <a:t>OPEX</a:t>
              </a:r>
              <a:r>
                <a:rPr lang="en-US" sz="1800" dirty="0"/>
                <a:t> savings</a:t>
              </a:r>
            </a:p>
            <a:p>
              <a:pPr lvl="1">
                <a:spcBef>
                  <a:spcPts val="1700"/>
                </a:spcBef>
              </a:pPr>
              <a:r>
                <a:rPr lang="en-US" sz="1800" dirty="0"/>
                <a:t>84% of marketing budget drove Omni engagement vs. 3% just two years earlier</a:t>
              </a:r>
            </a:p>
          </p:txBody>
        </p:sp>
        <p:cxnSp>
          <p:nvCxnSpPr>
            <p:cNvPr id="25" name="Straight Connector 24"/>
            <p:cNvCxnSpPr>
              <a:cxnSpLocks/>
            </p:cNvCxnSpPr>
            <p:nvPr/>
          </p:nvCxnSpPr>
          <p:spPr>
            <a:xfrm>
              <a:off x="6528714" y="2302721"/>
              <a:ext cx="4403981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/>
            </p:cNvCxnSpPr>
            <p:nvPr/>
          </p:nvCxnSpPr>
          <p:spPr>
            <a:xfrm>
              <a:off x="1572127" y="2302721"/>
              <a:ext cx="375750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80273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14"/>
  <p:tag name="ISNEWSLIDENUMBER" val="True"/>
  <p:tag name="NEWNAMES" val="True"/>
  <p:tag name="THINKCELLPRESENTATIONDONOTDELETE" val="&lt;?xml version=&quot;1.0&quot; encoding=&quot;UTF-16&quot; standalone=&quot;yes&quot;?&gt;&lt;root reqver=&quot;23045&quot;&gt;&lt;version val=&quot;251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9&quot;&gt;&lt;elem m_fUsage=&quot;1.89116192293290019677E+00&quot;&gt;&lt;m_msothmcolidx val=&quot;0&quot;/&gt;&lt;m_rgb r=&quot;8A&quot; g=&quot;A2&quot; b=&quot;FF&quot;/&gt;&lt;m_nBrightness val=&quot;0&quot;/&gt;&lt;/elem&gt;&lt;elem m_fUsage=&quot;1.65610000000000012754E+00&quot;&gt;&lt;m_msothmcolidx val=&quot;0&quot;/&gt;&lt;m_rgb r=&quot;FF&quot; g=&quot;7D&quot; b=&quot;87&quot;/&gt;&lt;m_nBrightness val=&quot;0&quot;/&gt;&lt;/elem&gt;&lt;elem m_fUsage=&quot;1.36535834209464912448E+00&quot;&gt;&lt;m_msothmcolidx val=&quot;0&quot;/&gt;&lt;m_rgb r=&quot;FB&quot; g=&quot;ED&quot; b=&quot;8E&quot;/&gt;&lt;m_nBrightness val=&quot;0&quot;/&gt;&lt;/elem&gt;&lt;elem m_fUsage=&quot;1.01809753738366515208E+00&quot;&gt;&lt;m_msothmcolidx val=&quot;0&quot;/&gt;&lt;m_rgb r=&quot;F2&quot; g=&quot;7F&quot; b=&quot;00&quot;/&gt;&lt;m_nBrightness val=&quot;0&quot;/&gt;&lt;/elem&gt;&lt;elem m_fUsage=&quot;9.00000000000000022204E-01&quot;&gt;&lt;m_msothmcolidx val=&quot;0&quot;/&gt;&lt;m_rgb r=&quot;9D&quot; g=&quot;EA&quot; b=&quot;99&quot;/&gt;&lt;m_nBrightness val=&quot;0&quot;/&gt;&lt;/elem&gt;&lt;elem m_fUsage=&quot;8.15220109103545254037E-01&quot;&gt;&lt;m_msothmcolidx val=&quot;0&quot;/&gt;&lt;m_rgb r=&quot;A3&quot; g=&quot;B3&quot; b=&quot;00&quot;/&gt;&lt;m_nBrightness val=&quot;0&quot;/&gt;&lt;/elem&gt;&lt;elem m_fUsage=&quot;6.99908989131512560000E-01&quot;&gt;&lt;m_msothmcolidx val=&quot;0&quot;/&gt;&lt;m_rgb r=&quot;CD&quot; g=&quot;20&quot; b=&quot;2C&quot;/&gt;&lt;m_nBrightness val=&quot;0&quot;/&gt;&lt;/elem&gt;&lt;elem m_fUsage=&quot;5.11197461030610145194E-01&quot;&gt;&lt;m_msothmcolidx val=&quot;0&quot;/&gt;&lt;m_rgb r=&quot;FF&quot; g=&quot;B0&quot; b=&quot;8A&quot;/&gt;&lt;m_nBrightness val=&quot;0&quot;/&gt;&lt;/elem&gt;&lt;elem m_fUsage=&quot;3.45291207554393686507E-01&quot;&gt;&lt;m_msothmcolidx val=&quot;0&quot;/&gt;&lt;m_rgb r=&quot;66&quot; g=&quot;66&quot; b=&quot;66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  <p:tag name="MTBTACCENT" val="Text2"/>
  <p:tag name="PREVIOUSNAME" val="C:\Users\Vasudevan Anbazhagan\Desktop\WIP\Nov\27-Nov-18\1810-1110744\Draft\RET042_Digital transformation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0"/>
  <p:tag name="2LEVEL" val="5"/>
  <p:tag name="3LEVEL" val="2.5"/>
  <p:tag name="4LEVEL" val="1.25"/>
  <p:tag name="5LEVEL" val="0.62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y7Vhr8jTj.jLwTElhsx_g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2"/>
  <p:tag name="2LEVEL" val="6"/>
  <p:tag name="3LEVEL" val="3"/>
  <p:tag name="4LEVEL" val="1.5"/>
  <p:tag name="5LEVEL" val="0.75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2"/>
  <p:tag name="2LEVEL" val="6"/>
  <p:tag name="3LEVEL" val="3"/>
  <p:tag name="4LEVEL" val="1.5"/>
  <p:tag name="5LEVEL" val="0.75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2"/>
  <p:tag name="2LEVEL" val="6"/>
  <p:tag name="3LEVEL" val="3"/>
  <p:tag name="4LEVEL" val="1.5"/>
  <p:tag name="5LEVEL" val="0.7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2"/>
  <p:tag name="2LEVEL" val="6"/>
  <p:tag name="3LEVEL" val="3"/>
  <p:tag name="4LEVEL" val="1.5"/>
  <p:tag name="5LEVEL" val="0.75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2"/>
  <p:tag name="2LEVEL" val="6"/>
  <p:tag name="3LEVEL" val="3"/>
  <p:tag name="4LEVEL" val="1.5"/>
  <p:tag name="5LEVEL" val="0.75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2"/>
  <p:tag name="2LEVEL" val="6"/>
  <p:tag name="3LEVEL" val="3"/>
  <p:tag name="4LEVEL" val="1.5"/>
  <p:tag name="5LEVEL" val="0.75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zoCCbzpTqKjp8hPZv9IVw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oTJxdPaDkCAlo_NtNRM3w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9Xrukokk0C.obC66ufoVw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..toHCoSBugwWi_.FRuag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9"/>
  <p:tag name="2LEVEL" val="9.5"/>
  <p:tag name="3LEVEL" val="4.75"/>
  <p:tag name="4LEVEL" val="2.38"/>
  <p:tag name="5LEVEL" val="1.19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S1z1ay1Twuzj8hu1rNvJg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1"/>
  <p:tag name="2LEVEL" val="5.5"/>
  <p:tag name="3LEVEL" val="2.75"/>
  <p:tag name="4LEVEL" val="1.38"/>
  <p:tag name="5LEVEL" val="0.69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1"/>
  <p:tag name="2LEVEL" val="5.5"/>
  <p:tag name="3LEVEL" val="2.75"/>
  <p:tag name="4LEVEL" val="1.38"/>
  <p:tag name="5LEVEL" val="0.69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1"/>
  <p:tag name="2LEVEL" val="5.5"/>
  <p:tag name="3LEVEL" val="2.75"/>
  <p:tag name="4LEVEL" val="1.38"/>
  <p:tag name="5LEVEL" val="0.69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6aiO7YaTxy0YMWrHp5Gug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9dCqIcwT2uzqr0HJa3EB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oTJxdPaDkCAlo_NtNRM3w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9Xrukokk0C.obC66ufoVw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34"/>
  <p:tag name="2LEVEL" val="17"/>
  <p:tag name="3LEVEL" val="8.5"/>
  <p:tag name="4LEVEL" val="4.25"/>
  <p:tag name="5LEVEL" val="2.12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34"/>
  <p:tag name="2LEVEL" val="17"/>
  <p:tag name="3LEVEL" val="8.5"/>
  <p:tag name="4LEVEL" val="4.25"/>
  <p:tag name="5LEVEL" val="2.1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0.xml><?xml version="1.0" encoding="utf-8"?>
<a:theme xmlns:a="http://schemas.openxmlformats.org/drawingml/2006/main" name="9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1.xml><?xml version="1.0" encoding="utf-8"?>
<a:theme xmlns:a="http://schemas.openxmlformats.org/drawingml/2006/main" name="10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2.xml><?xml version="1.0" encoding="utf-8"?>
<a:theme xmlns:a="http://schemas.openxmlformats.org/drawingml/2006/main" name="1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3.xml><?xml version="1.0" encoding="utf-8"?>
<a:theme xmlns:a="http://schemas.openxmlformats.org/drawingml/2006/main" name="1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4.xml><?xml version="1.0" encoding="utf-8"?>
<a:theme xmlns:a="http://schemas.openxmlformats.org/drawingml/2006/main" name="1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5.xml><?xml version="1.0" encoding="utf-8"?>
<a:theme xmlns:a="http://schemas.openxmlformats.org/drawingml/2006/main" name="1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6.xml><?xml version="1.0" encoding="utf-8"?>
<a:theme xmlns:a="http://schemas.openxmlformats.org/drawingml/2006/main" name="1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7.xml><?xml version="1.0" encoding="utf-8"?>
<a:theme xmlns:a="http://schemas.openxmlformats.org/drawingml/2006/main" name="1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8.xml><?xml version="1.0" encoding="utf-8"?>
<a:theme xmlns:a="http://schemas.openxmlformats.org/drawingml/2006/main" name="1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9.xml><?xml version="1.0" encoding="utf-8"?>
<a:theme xmlns:a="http://schemas.openxmlformats.org/drawingml/2006/main" name="18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.xml><?xml version="1.0" encoding="utf-8"?>
<a:theme xmlns:a="http://schemas.openxmlformats.org/drawingml/2006/main" name="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4.xml><?xml version="1.0" encoding="utf-8"?>
<a:theme xmlns:a="http://schemas.openxmlformats.org/drawingml/2006/main" name="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5.xml><?xml version="1.0" encoding="utf-8"?>
<a:theme xmlns:a="http://schemas.openxmlformats.org/drawingml/2006/main" name="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6.xml><?xml version="1.0" encoding="utf-8"?>
<a:theme xmlns:a="http://schemas.openxmlformats.org/drawingml/2006/main" name="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7.xml><?xml version="1.0" encoding="utf-8"?>
<a:theme xmlns:a="http://schemas.openxmlformats.org/drawingml/2006/main" name="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8.xml><?xml version="1.0" encoding="utf-8"?>
<a:theme xmlns:a="http://schemas.openxmlformats.org/drawingml/2006/main" name="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9.xml><?xml version="1.0" encoding="utf-8"?>
<a:theme xmlns:a="http://schemas.openxmlformats.org/drawingml/2006/main" name="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953</Words>
  <Application>Microsoft Macintosh PowerPoint</Application>
  <PresentationFormat>Custom</PresentationFormat>
  <Paragraphs>125</Paragraphs>
  <Slides>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9" baseType="lpstr">
      <vt:lpstr>Arial</vt:lpstr>
      <vt:lpstr>Firm Format - template_Blue</vt:lpstr>
      <vt:lpstr>1_Firm Format - template_Blue</vt:lpstr>
      <vt:lpstr>8_Firm Format - template_Blue</vt:lpstr>
      <vt:lpstr>2_Firm Format - template_Blue</vt:lpstr>
      <vt:lpstr>3_Firm Format - template_Blue</vt:lpstr>
      <vt:lpstr>4_Firm Format - template_Blue</vt:lpstr>
      <vt:lpstr>5_Firm Format - template_Blue</vt:lpstr>
      <vt:lpstr>6_Firm Format - template_Blue</vt:lpstr>
      <vt:lpstr>7_Firm Format - template_Blue</vt:lpstr>
      <vt:lpstr>9_Firm Format - template_Blue</vt:lpstr>
      <vt:lpstr>10_Firm Format - template_Blue</vt:lpstr>
      <vt:lpstr>11_Firm Format - template_Blue</vt:lpstr>
      <vt:lpstr>12_Firm Format - template_Blue</vt:lpstr>
      <vt:lpstr>13_Firm Format - template_Blue</vt:lpstr>
      <vt:lpstr>14_Firm Format - template_Blue</vt:lpstr>
      <vt:lpstr>15_Firm Format - template_Blue</vt:lpstr>
      <vt:lpstr>16_Firm Format - template_Blue</vt:lpstr>
      <vt:lpstr>17_Firm Format - template_Blue</vt:lpstr>
      <vt:lpstr>18_Firm Format - template_Blue</vt:lpstr>
      <vt:lpstr>think-cell Slide</vt:lpstr>
      <vt:lpstr>Emerging themes and first ideas</vt:lpstr>
      <vt:lpstr>Introduction</vt:lpstr>
      <vt:lpstr>Digital transformation is complex…</vt:lpstr>
      <vt:lpstr>…and there are pitfalls along the way</vt:lpstr>
      <vt:lpstr>CLIENT was under increasing pressure from competitors and facing  declining revenues</vt:lpstr>
      <vt:lpstr>How can you create momentum and results, while simultaneously  rebuilding the foundations?</vt:lpstr>
      <vt:lpstr>We took customer insights and changed Retail as well</vt:lpstr>
      <vt:lpstr>Massive improvement across business results and fundamental  business / digital / omni-channel capabilities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2018-01-23T08:17:27Z</dcterms:created>
  <dcterms:modified xsi:type="dcterms:W3CDTF">2019-03-27T03:50:16Z</dcterms:modified>
  <cp:category/>
  <cp:contentStatus/>
  <dc:language/>
  <cp:version/>
</cp:coreProperties>
</file>